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0.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2.xml" ContentType="application/vnd.openxmlformats-officedocument.presentationml.tags+xml"/>
  <Override PartName="/ppt/notesSlides/notesSlide58.xml" ContentType="application/vnd.openxmlformats-officedocument.presentationml.notesSlide+xml"/>
  <Override PartName="/ppt/tags/tag13.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4.xml" ContentType="application/vnd.openxmlformats-officedocument.presentationml.tags+xml"/>
  <Override PartName="/ppt/notesSlides/notesSlide61.xml" ContentType="application/vnd.openxmlformats-officedocument.presentationml.notesSlide+xml"/>
  <Override PartName="/ppt/tags/tag15.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16.xml" ContentType="application/vnd.openxmlformats-officedocument.presentationml.tags+xml"/>
  <Override PartName="/ppt/notesSlides/notesSlide74.xml" ContentType="application/vnd.openxmlformats-officedocument.presentationml.notesSlide+xml"/>
  <Override PartName="/ppt/tags/tag17.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18.xml" ContentType="application/vnd.openxmlformats-officedocument.presentationml.tags+xml"/>
  <Override PartName="/ppt/notesSlides/notesSlide78.xml" ContentType="application/vnd.openxmlformats-officedocument.presentationml.notesSlide+xml"/>
  <Override PartName="/ppt/tags/tag19.xml" ContentType="application/vnd.openxmlformats-officedocument.presentationml.tags+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84"/>
  </p:notesMasterIdLst>
  <p:sldIdLst>
    <p:sldId id="470" r:id="rId5"/>
    <p:sldId id="471" r:id="rId6"/>
    <p:sldId id="265" r:id="rId7"/>
    <p:sldId id="257" r:id="rId8"/>
    <p:sldId id="354" r:id="rId9"/>
    <p:sldId id="388" r:id="rId10"/>
    <p:sldId id="367" r:id="rId11"/>
    <p:sldId id="393" r:id="rId12"/>
    <p:sldId id="292" r:id="rId13"/>
    <p:sldId id="267" r:id="rId14"/>
    <p:sldId id="266" r:id="rId15"/>
    <p:sldId id="343" r:id="rId16"/>
    <p:sldId id="396" r:id="rId17"/>
    <p:sldId id="368" r:id="rId18"/>
    <p:sldId id="480" r:id="rId19"/>
    <p:sldId id="259" r:id="rId20"/>
    <p:sldId id="463" r:id="rId21"/>
    <p:sldId id="419" r:id="rId22"/>
    <p:sldId id="468" r:id="rId23"/>
    <p:sldId id="461" r:id="rId24"/>
    <p:sldId id="465" r:id="rId25"/>
    <p:sldId id="467" r:id="rId26"/>
    <p:sldId id="420" r:id="rId27"/>
    <p:sldId id="421" r:id="rId28"/>
    <p:sldId id="422" r:id="rId29"/>
    <p:sldId id="423" r:id="rId30"/>
    <p:sldId id="477" r:id="rId31"/>
    <p:sldId id="481" r:id="rId32"/>
    <p:sldId id="260" r:id="rId33"/>
    <p:sldId id="363" r:id="rId34"/>
    <p:sldId id="451" r:id="rId35"/>
    <p:sldId id="376" r:id="rId36"/>
    <p:sldId id="447" r:id="rId37"/>
    <p:sldId id="448" r:id="rId38"/>
    <p:sldId id="482" r:id="rId39"/>
    <p:sldId id="261" r:id="rId40"/>
    <p:sldId id="452" r:id="rId41"/>
    <p:sldId id="453" r:id="rId42"/>
    <p:sldId id="483" r:id="rId43"/>
    <p:sldId id="294" r:id="rId44"/>
    <p:sldId id="441" r:id="rId45"/>
    <p:sldId id="449" r:id="rId46"/>
    <p:sldId id="377" r:id="rId47"/>
    <p:sldId id="450" r:id="rId48"/>
    <p:sldId id="443" r:id="rId49"/>
    <p:sldId id="478" r:id="rId50"/>
    <p:sldId id="476" r:id="rId51"/>
    <p:sldId id="444" r:id="rId52"/>
    <p:sldId id="276" r:id="rId53"/>
    <p:sldId id="484" r:id="rId54"/>
    <p:sldId id="442" r:id="rId55"/>
    <p:sldId id="262" r:id="rId56"/>
    <p:sldId id="473" r:id="rId57"/>
    <p:sldId id="475" r:id="rId58"/>
    <p:sldId id="310" r:id="rId59"/>
    <p:sldId id="488" r:id="rId60"/>
    <p:sldId id="489" r:id="rId61"/>
    <p:sldId id="490" r:id="rId62"/>
    <p:sldId id="263" r:id="rId63"/>
    <p:sldId id="459" r:id="rId64"/>
    <p:sldId id="458" r:id="rId65"/>
    <p:sldId id="456" r:id="rId66"/>
    <p:sldId id="469" r:id="rId67"/>
    <p:sldId id="485" r:id="rId68"/>
    <p:sldId id="256" r:id="rId69"/>
    <p:sldId id="378" r:id="rId70"/>
    <p:sldId id="400" r:id="rId71"/>
    <p:sldId id="454" r:id="rId72"/>
    <p:sldId id="491" r:id="rId73"/>
    <p:sldId id="492" r:id="rId74"/>
    <p:sldId id="493" r:id="rId75"/>
    <p:sldId id="487" r:id="rId76"/>
    <p:sldId id="486" r:id="rId77"/>
    <p:sldId id="305" r:id="rId78"/>
    <p:sldId id="295" r:id="rId79"/>
    <p:sldId id="311" r:id="rId80"/>
    <p:sldId id="313" r:id="rId81"/>
    <p:sldId id="279" r:id="rId82"/>
    <p:sldId id="264" r:id="rId83"/>
  </p:sldIdLst>
  <p:sldSz cx="12192000" cy="6858000"/>
  <p:notesSz cx="7010400" cy="9296400"/>
  <p:embeddedFontLst>
    <p:embeddedFont>
      <p:font typeface="Calibri" panose="020F0502020204030204" pitchFamily="34" charset="0"/>
      <p:regular r:id="rId85"/>
      <p:bold r:id="rId86"/>
      <p:italic r:id="rId87"/>
      <p:boldItalic r:id="rId88"/>
    </p:embeddedFont>
    <p:embeddedFont>
      <p:font typeface="Cambria" panose="02040503050406030204" pitchFamily="18" charset="0"/>
      <p:regular r:id="rId89"/>
      <p:bold r:id="rId90"/>
      <p:italic r:id="rId91"/>
      <p:boldItalic r:id="rId92"/>
    </p:embeddedFont>
    <p:embeddedFont>
      <p:font typeface="Open Sans" panose="020B0606030504020204" pitchFamily="34" charset="0"/>
      <p:regular r:id="rId93"/>
      <p:bold r:id="rId94"/>
      <p:italic r:id="rId95"/>
      <p:boldItalic r:id="rId96"/>
    </p:embeddedFont>
    <p:embeddedFont>
      <p:font typeface="Open Sans Light" panose="020B0306030504020204" pitchFamily="34" charset="0"/>
      <p:regular r:id="rId97"/>
      <p:italic r:id="rId98"/>
    </p:embeddedFont>
    <p:embeddedFont>
      <p:font typeface="Open Sans Semibold" panose="020B0706030804020204" pitchFamily="34" charset="0"/>
      <p:regular r:id="rId99"/>
      <p:bold r:id="rId100"/>
      <p:italic r:id="rId101"/>
      <p:boldItalic r:id="rId102"/>
    </p:embeddedFont>
    <p:embeddedFont>
      <p:font typeface="Wingdings 2" panose="05020102010507070707" pitchFamily="18" charset="2"/>
      <p:regular r:id="rId103"/>
    </p:embeddedFont>
  </p:embeddedFontLst>
  <p:custDataLst>
    <p:tags r:id="rId10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75" autoAdjust="0"/>
  </p:normalViewPr>
  <p:slideViewPr>
    <p:cSldViewPr snapToGrid="0">
      <p:cViewPr varScale="1">
        <p:scale>
          <a:sx n="81" d="100"/>
          <a:sy n="81" d="100"/>
        </p:scale>
        <p:origin x="126" y="618"/>
      </p:cViewPr>
      <p:guideLst/>
    </p:cSldViewPr>
  </p:slideViewPr>
  <p:outlineViewPr>
    <p:cViewPr>
      <p:scale>
        <a:sx n="33" d="100"/>
        <a:sy n="33" d="100"/>
      </p:scale>
      <p:origin x="0" y="-73422"/>
    </p:cViewPr>
  </p:outlineViewPr>
  <p:notesTextViewPr>
    <p:cViewPr>
      <p:scale>
        <a:sx n="1" d="1"/>
        <a:sy n="1" d="1"/>
      </p:scale>
      <p:origin x="0" y="0"/>
    </p:cViewPr>
  </p:notesTextViewPr>
  <p:notesViewPr>
    <p:cSldViewPr snapToGrid="0">
      <p:cViewPr varScale="1">
        <p:scale>
          <a:sx n="92" d="100"/>
          <a:sy n="92" d="100"/>
        </p:scale>
        <p:origin x="1608"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font" Target="fonts/font5.fntdata"/><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18.fntdata"/><Relationship Id="rId5" Type="http://schemas.openxmlformats.org/officeDocument/2006/relationships/slide" Target="slides/slide1.xml"/><Relationship Id="rId90" Type="http://schemas.openxmlformats.org/officeDocument/2006/relationships/font" Target="fonts/font6.fntdata"/><Relationship Id="rId95" Type="http://schemas.openxmlformats.org/officeDocument/2006/relationships/font" Target="fonts/font11.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font" Target="fonts/font1.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9.fntdata"/><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font" Target="fonts/font15.fntdata"/><Relationship Id="rId10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3.fntdata"/><Relationship Id="rId104"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8.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3.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16.fntdata"/><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9.fntdata"/><Relationship Id="rId98" Type="http://schemas.openxmlformats.org/officeDocument/2006/relationships/font" Target="fonts/font14.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CB505-01EF-4E95-8E1F-07D0F0FC493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7570AA70-070D-4492-B2F3-C7806DBCD018}">
      <dgm:prSet phldrT="[Text]" custT="1"/>
      <dgm:spPr>
        <a:solidFill>
          <a:schemeClr val="accent1"/>
        </a:solidFill>
        <a:ln>
          <a:noFill/>
        </a:ln>
      </dgm:spPr>
      <dgm:t>
        <a:bodyPr lIns="182880" tIns="91440" rIns="91440" bIns="27432" anchor="t" anchorCtr="0"/>
        <a:lstStyle/>
        <a:p>
          <a:pPr marL="0">
            <a:spcBef>
              <a:spcPct val="0"/>
            </a:spcBef>
            <a:spcAft>
              <a:spcPts val="600"/>
            </a:spcAft>
            <a:buNone/>
          </a:pPr>
          <a:r>
            <a:rPr lang="en-US" sz="1600" dirty="0">
              <a:latin typeface="+mj-lt"/>
            </a:rPr>
            <a:t>Conduct age-appropriate transition assessments.</a:t>
          </a:r>
        </a:p>
      </dgm:t>
    </dgm:pt>
    <dgm:pt modelId="{339A8461-F69E-4077-B182-6BDA404B8EB6}" type="parTrans" cxnId="{2E9112FD-596E-46CE-B620-C5EC37482028}">
      <dgm:prSet/>
      <dgm:spPr/>
      <dgm:t>
        <a:bodyPr/>
        <a:lstStyle/>
        <a:p>
          <a:endParaRPr lang="en-US"/>
        </a:p>
      </dgm:t>
    </dgm:pt>
    <dgm:pt modelId="{0BBBF0DB-E237-40F3-8FC7-AF974D291075}" type="sibTrans" cxnId="{2E9112FD-596E-46CE-B620-C5EC37482028}">
      <dgm:prSet/>
      <dgm:spPr>
        <a:ln w="50800" cap="rnd">
          <a:solidFill>
            <a:schemeClr val="accent1"/>
          </a:solidFill>
          <a:prstDash val="sysDot"/>
          <a:tailEnd type="triangle" w="lg" len="lg"/>
        </a:ln>
      </dgm:spPr>
      <dgm:t>
        <a:bodyPr/>
        <a:lstStyle/>
        <a:p>
          <a:endParaRPr lang="en-US"/>
        </a:p>
      </dgm:t>
    </dgm:pt>
    <dgm:pt modelId="{EB7DB3DF-347F-4EA2-B7BB-7D894D136D8C}" type="asst">
      <dgm:prSet phldrT="[Text]" custT="1"/>
      <dgm:spPr>
        <a:solidFill>
          <a:schemeClr val="bg1">
            <a:alpha val="90000"/>
          </a:schemeClr>
        </a:solidFill>
        <a:ln w="22225">
          <a:solidFill>
            <a:schemeClr val="accent1"/>
          </a:solidFill>
        </a:ln>
      </dgm:spPr>
      <dgm:t>
        <a:bodyPr lIns="182880" tIns="9144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Strengths</a:t>
          </a:r>
        </a:p>
      </dgm:t>
    </dgm:pt>
    <dgm:pt modelId="{1390E9B0-E4B5-48BF-BE9C-FE2D23848F14}" type="parTrans" cxnId="{587F86D0-7CFD-4EF3-9ADF-F0CC8D6C75D1}">
      <dgm:prSet/>
      <dgm:spPr>
        <a:ln w="22225">
          <a:solidFill>
            <a:schemeClr val="accent1"/>
          </a:solidFill>
        </a:ln>
      </dgm:spPr>
      <dgm:t>
        <a:bodyPr/>
        <a:lstStyle/>
        <a:p>
          <a:endParaRPr lang="en-US"/>
        </a:p>
      </dgm:t>
    </dgm:pt>
    <dgm:pt modelId="{5C14ADB0-8825-4887-8942-404812ED2ECB}" type="sibTrans" cxnId="{587F86D0-7CFD-4EF3-9ADF-F0CC8D6C75D1}">
      <dgm:prSet/>
      <dgm:spPr/>
      <dgm:t>
        <a:bodyPr/>
        <a:lstStyle/>
        <a:p>
          <a:endParaRPr lang="en-US"/>
        </a:p>
      </dgm:t>
    </dgm:pt>
    <dgm:pt modelId="{7344F6B6-9230-4CCA-A40E-8BD835E60598}">
      <dgm:prSet phldrT="[Text]" custT="1"/>
      <dgm:spPr>
        <a:solidFill>
          <a:schemeClr val="accent4">
            <a:lumMod val="75000"/>
          </a:schemeClr>
        </a:solidFill>
        <a:ln>
          <a:noFill/>
        </a:ln>
      </dgm:spPr>
      <dgm:t>
        <a:bodyPr lIns="182880" tIns="91440" rIns="182880" bIns="27432" anchor="t" anchorCtr="0"/>
        <a:lstStyle/>
        <a:p>
          <a:pPr marL="0">
            <a:spcBef>
              <a:spcPct val="0"/>
            </a:spcBef>
            <a:spcAft>
              <a:spcPts val="600"/>
            </a:spcAft>
            <a:buNone/>
          </a:pPr>
          <a:r>
            <a:rPr lang="en-US" sz="1600" dirty="0">
              <a:latin typeface="+mj-lt"/>
            </a:rPr>
            <a:t>Write measurable postsecondary goals.</a:t>
          </a:r>
        </a:p>
      </dgm:t>
    </dgm:pt>
    <dgm:pt modelId="{6769B304-F932-4244-9FDF-4057DA7FFE75}" type="parTrans" cxnId="{9CFD00FF-223C-4BF7-AF16-F4FCC43990C1}">
      <dgm:prSet/>
      <dgm:spPr/>
      <dgm:t>
        <a:bodyPr/>
        <a:lstStyle/>
        <a:p>
          <a:endParaRPr lang="en-US"/>
        </a:p>
      </dgm:t>
    </dgm:pt>
    <dgm:pt modelId="{77A3EF0B-B533-4DFB-829B-C20E4206DBD0}" type="sibTrans" cxnId="{9CFD00FF-223C-4BF7-AF16-F4FCC43990C1}">
      <dgm:prSet/>
      <dgm:spPr>
        <a:ln w="50800" cap="rnd">
          <a:solidFill>
            <a:schemeClr val="accent4">
              <a:lumMod val="75000"/>
            </a:schemeClr>
          </a:solidFill>
          <a:prstDash val="sysDot"/>
          <a:tailEnd type="triangle" w="lg" len="lg"/>
        </a:ln>
      </dgm:spPr>
      <dgm:t>
        <a:bodyPr/>
        <a:lstStyle/>
        <a:p>
          <a:endParaRPr lang="en-US"/>
        </a:p>
      </dgm:t>
    </dgm:pt>
    <dgm:pt modelId="{550AA1B1-9433-46F4-A7B9-358E751DF894}">
      <dgm:prSet phldrT="[Text]" custT="1"/>
      <dgm:spPr>
        <a:solidFill>
          <a:schemeClr val="bg1">
            <a:alpha val="90000"/>
          </a:schemeClr>
        </a:solidFill>
        <a:ln w="22225">
          <a:solidFill>
            <a:schemeClr val="accent4">
              <a:lumMod val="50000"/>
            </a:schemeClr>
          </a:solidFill>
        </a:ln>
      </dgm:spPr>
      <dgm:t>
        <a:bodyPr lIns="91440" tIns="91440" rIns="18288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Education/training</a:t>
          </a:r>
        </a:p>
      </dgm:t>
    </dgm:pt>
    <dgm:pt modelId="{325EDDBA-2C76-43CC-B62E-C3D1340A3D44}" type="parTrans" cxnId="{0A2E8B07-5C29-4680-9A60-E992DFD3B9C1}">
      <dgm:prSet/>
      <dgm:spPr>
        <a:ln w="22225">
          <a:solidFill>
            <a:schemeClr val="accent4">
              <a:lumMod val="50000"/>
            </a:schemeClr>
          </a:solidFill>
        </a:ln>
      </dgm:spPr>
      <dgm:t>
        <a:bodyPr/>
        <a:lstStyle/>
        <a:p>
          <a:endParaRPr lang="en-US"/>
        </a:p>
      </dgm:t>
    </dgm:pt>
    <dgm:pt modelId="{2AB9ECCD-ABCA-4504-9457-CD0EA2928AD3}" type="sibTrans" cxnId="{0A2E8B07-5C29-4680-9A60-E992DFD3B9C1}">
      <dgm:prSet/>
      <dgm:spPr/>
      <dgm:t>
        <a:bodyPr/>
        <a:lstStyle/>
        <a:p>
          <a:endParaRPr lang="en-US"/>
        </a:p>
      </dgm:t>
    </dgm:pt>
    <dgm:pt modelId="{1312DF89-E139-4DE5-8FA0-7F3B958D9827}">
      <dgm:prSet phldrT="[Text]" custT="1"/>
      <dgm:spPr>
        <a:solidFill>
          <a:schemeClr val="accent6"/>
        </a:solidFill>
        <a:ln>
          <a:noFill/>
        </a:ln>
      </dgm:spPr>
      <dgm:t>
        <a:bodyPr lIns="182880" tIns="182880" rIns="182880" bIns="27432" anchor="t" anchorCtr="0"/>
        <a:lstStyle/>
        <a:p>
          <a:pPr marL="0">
            <a:spcBef>
              <a:spcPct val="0"/>
            </a:spcBef>
            <a:spcAft>
              <a:spcPct val="35000"/>
            </a:spcAft>
            <a:buNone/>
          </a:pPr>
          <a:r>
            <a:rPr lang="en-US" sz="1600" dirty="0">
              <a:latin typeface="+mj-lt"/>
            </a:rPr>
            <a:t>Identify transition services.</a:t>
          </a:r>
        </a:p>
      </dgm:t>
    </dgm:pt>
    <dgm:pt modelId="{81F66FEC-2867-4B7C-9A54-AFC6E4B92541}" type="parTrans" cxnId="{13F14EEE-A6EC-4DB8-943E-4FA4370A0690}">
      <dgm:prSet/>
      <dgm:spPr/>
      <dgm:t>
        <a:bodyPr/>
        <a:lstStyle/>
        <a:p>
          <a:endParaRPr lang="en-US"/>
        </a:p>
      </dgm:t>
    </dgm:pt>
    <dgm:pt modelId="{29A949DA-9E45-4374-A313-8D79356704D5}" type="sibTrans" cxnId="{13F14EEE-A6EC-4DB8-943E-4FA4370A0690}">
      <dgm:prSet/>
      <dgm:spPr>
        <a:ln w="50800" cap="rnd" cmpd="sng">
          <a:solidFill>
            <a:schemeClr val="accent6"/>
          </a:solidFill>
          <a:prstDash val="sysDot"/>
          <a:miter lim="800000"/>
          <a:headEnd w="lg" len="lg"/>
          <a:tailEnd type="triangle" w="lg" len="lg"/>
        </a:ln>
      </dgm:spPr>
      <dgm:t>
        <a:bodyPr/>
        <a:lstStyle/>
        <a:p>
          <a:endParaRPr lang="en-US"/>
        </a:p>
      </dgm:t>
    </dgm:pt>
    <dgm:pt modelId="{8CB0A1BA-FFB1-488F-96E0-A7FD7C1002F4}" type="asst">
      <dgm:prSet phldrT="[Text]" custT="1"/>
      <dgm:spPr>
        <a:solidFill>
          <a:schemeClr val="bg1">
            <a:alpha val="90000"/>
          </a:schemeClr>
        </a:solidFill>
        <a:ln w="22225">
          <a:solidFill>
            <a:schemeClr val="accent1"/>
          </a:solidFill>
        </a:ln>
      </dgm:spPr>
      <dgm:t>
        <a:bodyPr lIns="182880" tIns="9144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Preferences</a:t>
          </a:r>
        </a:p>
      </dgm:t>
    </dgm:pt>
    <dgm:pt modelId="{2303E2A3-9C41-493D-8D3D-9C0556893D58}" type="parTrans" cxnId="{7347B958-0963-4744-84EA-7D3F383ADB5D}">
      <dgm:prSet/>
      <dgm:spPr>
        <a:ln w="22225">
          <a:solidFill>
            <a:schemeClr val="accent1"/>
          </a:solidFill>
        </a:ln>
      </dgm:spPr>
      <dgm:t>
        <a:bodyPr/>
        <a:lstStyle/>
        <a:p>
          <a:endParaRPr lang="en-US"/>
        </a:p>
      </dgm:t>
    </dgm:pt>
    <dgm:pt modelId="{FF1A99A9-8C64-46BF-88AE-C964C379D506}" type="sibTrans" cxnId="{7347B958-0963-4744-84EA-7D3F383ADB5D}">
      <dgm:prSet/>
      <dgm:spPr/>
      <dgm:t>
        <a:bodyPr/>
        <a:lstStyle/>
        <a:p>
          <a:endParaRPr lang="en-US"/>
        </a:p>
      </dgm:t>
    </dgm:pt>
    <dgm:pt modelId="{AE6DCAD2-8D25-4996-AF9F-025A552556EC}" type="asst">
      <dgm:prSet phldrT="[Text]" custT="1"/>
      <dgm:spPr>
        <a:solidFill>
          <a:schemeClr val="bg1">
            <a:alpha val="90000"/>
          </a:schemeClr>
        </a:solidFill>
        <a:ln w="22225">
          <a:solidFill>
            <a:schemeClr val="accent1"/>
          </a:solidFill>
        </a:ln>
      </dgm:spPr>
      <dgm:t>
        <a:bodyPr lIns="182880" tIns="9144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Interests</a:t>
          </a:r>
        </a:p>
      </dgm:t>
    </dgm:pt>
    <dgm:pt modelId="{82496947-9F54-4D50-94EA-4E7987A08398}" type="parTrans" cxnId="{B6FCFECA-2917-46B9-B1BB-8547C642C4DA}">
      <dgm:prSet/>
      <dgm:spPr>
        <a:ln w="22225">
          <a:solidFill>
            <a:schemeClr val="accent1"/>
          </a:solidFill>
        </a:ln>
      </dgm:spPr>
      <dgm:t>
        <a:bodyPr/>
        <a:lstStyle/>
        <a:p>
          <a:endParaRPr lang="en-US"/>
        </a:p>
      </dgm:t>
    </dgm:pt>
    <dgm:pt modelId="{562455A6-4407-41D4-8B4E-6A7838329F3C}" type="sibTrans" cxnId="{B6FCFECA-2917-46B9-B1BB-8547C642C4DA}">
      <dgm:prSet/>
      <dgm:spPr/>
      <dgm:t>
        <a:bodyPr/>
        <a:lstStyle/>
        <a:p>
          <a:endParaRPr lang="en-US"/>
        </a:p>
      </dgm:t>
    </dgm:pt>
    <dgm:pt modelId="{AFE442A3-C6F7-4502-B3A3-2C4CAB3A0A4C}" type="asst">
      <dgm:prSet phldrT="[Text]" custT="1"/>
      <dgm:spPr>
        <a:solidFill>
          <a:schemeClr val="bg1">
            <a:alpha val="90000"/>
          </a:schemeClr>
        </a:solidFill>
        <a:ln w="22225">
          <a:solidFill>
            <a:schemeClr val="accent1"/>
          </a:solidFill>
        </a:ln>
      </dgm:spPr>
      <dgm:t>
        <a:bodyPr lIns="182880" tIns="9144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Needs</a:t>
          </a:r>
          <a:endParaRPr lang="en-US" sz="1100" dirty="0">
            <a:latin typeface="Open Sans" panose="020B0606030504020204" pitchFamily="34" charset="0"/>
            <a:ea typeface="Open Sans" panose="020B0606030504020204" pitchFamily="34" charset="0"/>
            <a:cs typeface="Open Sans" panose="020B0606030504020204" pitchFamily="34" charset="0"/>
          </a:endParaRPr>
        </a:p>
      </dgm:t>
    </dgm:pt>
    <dgm:pt modelId="{82592AE7-35DB-4D4F-BD30-623096223D9C}" type="parTrans" cxnId="{7FC76A50-E8B1-4FAB-8416-7A2AB16EC0B0}">
      <dgm:prSet/>
      <dgm:spPr>
        <a:ln w="22225">
          <a:solidFill>
            <a:schemeClr val="accent1"/>
          </a:solidFill>
        </a:ln>
      </dgm:spPr>
      <dgm:t>
        <a:bodyPr/>
        <a:lstStyle/>
        <a:p>
          <a:endParaRPr lang="en-US"/>
        </a:p>
      </dgm:t>
    </dgm:pt>
    <dgm:pt modelId="{C42369C8-66D8-45F2-BBEF-F46DFE8B4626}" type="sibTrans" cxnId="{7FC76A50-E8B1-4FAB-8416-7A2AB16EC0B0}">
      <dgm:prSet/>
      <dgm:spPr/>
      <dgm:t>
        <a:bodyPr/>
        <a:lstStyle/>
        <a:p>
          <a:endParaRPr lang="en-US"/>
        </a:p>
      </dgm:t>
    </dgm:pt>
    <dgm:pt modelId="{EE5A24BF-36E7-4E4B-AC00-5C94B3D593FC}">
      <dgm:prSet phldrT="[Text]" custT="1"/>
      <dgm:spPr>
        <a:solidFill>
          <a:schemeClr val="bg1">
            <a:alpha val="90000"/>
          </a:schemeClr>
        </a:solidFill>
        <a:ln w="22225">
          <a:solidFill>
            <a:schemeClr val="accent4">
              <a:lumMod val="50000"/>
            </a:schemeClr>
          </a:solidFill>
        </a:ln>
      </dgm:spPr>
      <dgm:t>
        <a:bodyPr lIns="91440" tIns="91440" rIns="18288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Employment</a:t>
          </a:r>
        </a:p>
      </dgm:t>
    </dgm:pt>
    <dgm:pt modelId="{FDF1C74C-88D4-4FF1-B197-4CD225E4B1B7}" type="parTrans" cxnId="{EF417B1F-CC10-40B7-9827-354D58B34335}">
      <dgm:prSet/>
      <dgm:spPr>
        <a:ln w="22225">
          <a:solidFill>
            <a:schemeClr val="accent4">
              <a:lumMod val="50000"/>
            </a:schemeClr>
          </a:solidFill>
        </a:ln>
      </dgm:spPr>
      <dgm:t>
        <a:bodyPr/>
        <a:lstStyle/>
        <a:p>
          <a:endParaRPr lang="en-US"/>
        </a:p>
      </dgm:t>
    </dgm:pt>
    <dgm:pt modelId="{A8E2C2DE-651C-4558-9E7B-6360A32ABF06}" type="sibTrans" cxnId="{EF417B1F-CC10-40B7-9827-354D58B34335}">
      <dgm:prSet/>
      <dgm:spPr/>
      <dgm:t>
        <a:bodyPr/>
        <a:lstStyle/>
        <a:p>
          <a:endParaRPr lang="en-US"/>
        </a:p>
      </dgm:t>
    </dgm:pt>
    <dgm:pt modelId="{DE365277-98AA-4741-A036-12E3A64587A8}">
      <dgm:prSet phldrT="[Text]" custT="1"/>
      <dgm:spPr>
        <a:solidFill>
          <a:schemeClr val="bg1">
            <a:alpha val="90000"/>
          </a:schemeClr>
        </a:solidFill>
        <a:ln w="22225">
          <a:solidFill>
            <a:schemeClr val="accent4">
              <a:lumMod val="50000"/>
            </a:schemeClr>
          </a:solidFill>
        </a:ln>
      </dgm:spPr>
      <dgm:t>
        <a:bodyPr lIns="91440" tIns="91440" rIns="18288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Independent living (as needed)</a:t>
          </a:r>
          <a:endParaRPr lang="en-US" sz="1100" dirty="0">
            <a:latin typeface="Open Sans" panose="020B0606030504020204" pitchFamily="34" charset="0"/>
            <a:ea typeface="Open Sans" panose="020B0606030504020204" pitchFamily="34" charset="0"/>
            <a:cs typeface="Open Sans" panose="020B0606030504020204" pitchFamily="34" charset="0"/>
          </a:endParaRPr>
        </a:p>
      </dgm:t>
    </dgm:pt>
    <dgm:pt modelId="{FE9B69EB-64E9-442A-99D8-D9D5AF5E1906}" type="parTrans" cxnId="{D1F473C4-60C6-4E21-9A14-CC45DE1E7C1D}">
      <dgm:prSet/>
      <dgm:spPr>
        <a:ln w="22225">
          <a:solidFill>
            <a:schemeClr val="accent4">
              <a:lumMod val="50000"/>
            </a:schemeClr>
          </a:solidFill>
        </a:ln>
      </dgm:spPr>
      <dgm:t>
        <a:bodyPr/>
        <a:lstStyle/>
        <a:p>
          <a:endParaRPr lang="en-US"/>
        </a:p>
      </dgm:t>
    </dgm:pt>
    <dgm:pt modelId="{DE76B51B-8F27-4F55-B10E-C5ABAA8E1CA2}" type="sibTrans" cxnId="{D1F473C4-60C6-4E21-9A14-CC45DE1E7C1D}">
      <dgm:prSet/>
      <dgm:spPr/>
      <dgm:t>
        <a:bodyPr/>
        <a:lstStyle/>
        <a:p>
          <a:endParaRPr lang="en-US"/>
        </a:p>
      </dgm:t>
    </dgm:pt>
    <dgm:pt modelId="{3CBA2A31-5611-49D1-80BE-DD3B3D8C6D15}">
      <dgm:prSet phldrT="[Text]" custT="1"/>
      <dgm:spPr>
        <a:solidFill>
          <a:schemeClr val="accent6"/>
        </a:solidFill>
        <a:ln w="22225">
          <a:solidFill>
            <a:schemeClr val="accent6">
              <a:lumMod val="50000"/>
            </a:schemeClr>
          </a:solidFill>
        </a:ln>
      </dgm:spPr>
      <dgm:t>
        <a:bodyPr lIns="91440" tIns="18288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Specially designed instruction.</a:t>
          </a:r>
        </a:p>
      </dgm:t>
    </dgm:pt>
    <dgm:pt modelId="{E8881526-40F9-47C7-9914-130953F4E516}" type="parTrans" cxnId="{1872C62F-B117-4901-85C1-7526C28579E7}">
      <dgm:prSet/>
      <dgm:spPr>
        <a:ln w="22225">
          <a:solidFill>
            <a:schemeClr val="accent6">
              <a:lumMod val="50000"/>
            </a:schemeClr>
          </a:solidFill>
        </a:ln>
      </dgm:spPr>
      <dgm:t>
        <a:bodyPr/>
        <a:lstStyle/>
        <a:p>
          <a:endParaRPr lang="en-US"/>
        </a:p>
      </dgm:t>
    </dgm:pt>
    <dgm:pt modelId="{5178B129-B40B-4960-A16D-C9B5DE5443AC}" type="sibTrans" cxnId="{1872C62F-B117-4901-85C1-7526C28579E7}">
      <dgm:prSet/>
      <dgm:spPr/>
      <dgm:t>
        <a:bodyPr/>
        <a:lstStyle/>
        <a:p>
          <a:endParaRPr lang="en-US"/>
        </a:p>
      </dgm:t>
    </dgm:pt>
    <dgm:pt modelId="{08EF9C97-16C4-422E-A004-1A1B7A97D61B}">
      <dgm:prSet phldrT="[Text]" custT="1"/>
      <dgm:spPr>
        <a:solidFill>
          <a:schemeClr val="accent6"/>
        </a:solidFill>
        <a:ln w="22225">
          <a:solidFill>
            <a:schemeClr val="accent6">
              <a:lumMod val="50000"/>
            </a:schemeClr>
          </a:solidFill>
        </a:ln>
      </dgm:spPr>
      <dgm:t>
        <a:bodyPr lIns="91440" tIns="18288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Related services</a:t>
          </a:r>
        </a:p>
      </dgm:t>
    </dgm:pt>
    <dgm:pt modelId="{124D37A0-BA1A-4849-8451-3D6930C6622E}" type="parTrans" cxnId="{B6BE8458-3F78-4BFA-90B7-85DBF7AB2DAA}">
      <dgm:prSet/>
      <dgm:spPr>
        <a:ln w="22225">
          <a:solidFill>
            <a:schemeClr val="accent6">
              <a:lumMod val="50000"/>
            </a:schemeClr>
          </a:solidFill>
        </a:ln>
      </dgm:spPr>
      <dgm:t>
        <a:bodyPr/>
        <a:lstStyle/>
        <a:p>
          <a:endParaRPr lang="en-US"/>
        </a:p>
      </dgm:t>
    </dgm:pt>
    <dgm:pt modelId="{388E76D0-59D5-4297-A925-63B7E32BCAC2}" type="sibTrans" cxnId="{B6BE8458-3F78-4BFA-90B7-85DBF7AB2DAA}">
      <dgm:prSet/>
      <dgm:spPr/>
      <dgm:t>
        <a:bodyPr/>
        <a:lstStyle/>
        <a:p>
          <a:endParaRPr lang="en-US"/>
        </a:p>
      </dgm:t>
    </dgm:pt>
    <dgm:pt modelId="{7D442CA2-15B0-476E-BD7D-C9619DF8732A}">
      <dgm:prSet phldrT="[Text]" custT="1"/>
      <dgm:spPr>
        <a:solidFill>
          <a:schemeClr val="accent6"/>
        </a:solidFill>
        <a:ln w="22225">
          <a:solidFill>
            <a:schemeClr val="accent6">
              <a:lumMod val="50000"/>
            </a:schemeClr>
          </a:solidFill>
        </a:ln>
      </dgm:spPr>
      <dgm:t>
        <a:bodyPr lIns="91440" tIns="18288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Community experiences</a:t>
          </a:r>
        </a:p>
      </dgm:t>
    </dgm:pt>
    <dgm:pt modelId="{2FD4D271-D2D6-46E7-8706-0B66FA5FC75C}" type="parTrans" cxnId="{606E4BC4-B3D9-4DDA-9EB2-CD7B2F77EA0C}">
      <dgm:prSet/>
      <dgm:spPr>
        <a:ln w="22225">
          <a:solidFill>
            <a:schemeClr val="accent6">
              <a:lumMod val="50000"/>
            </a:schemeClr>
          </a:solidFill>
        </a:ln>
      </dgm:spPr>
      <dgm:t>
        <a:bodyPr/>
        <a:lstStyle/>
        <a:p>
          <a:endParaRPr lang="en-US"/>
        </a:p>
      </dgm:t>
    </dgm:pt>
    <dgm:pt modelId="{DEFE9428-E592-4D92-8FCD-E7FE6D00F891}" type="sibTrans" cxnId="{606E4BC4-B3D9-4DDA-9EB2-CD7B2F77EA0C}">
      <dgm:prSet/>
      <dgm:spPr/>
      <dgm:t>
        <a:bodyPr/>
        <a:lstStyle/>
        <a:p>
          <a:endParaRPr lang="en-US"/>
        </a:p>
      </dgm:t>
    </dgm:pt>
    <dgm:pt modelId="{92686798-6D21-4B55-A828-C9C4F74DAA4D}">
      <dgm:prSet phldrT="[Text]" custT="1"/>
      <dgm:spPr>
        <a:solidFill>
          <a:schemeClr val="accent6"/>
        </a:solidFill>
        <a:ln w="22225">
          <a:solidFill>
            <a:schemeClr val="accent6">
              <a:lumMod val="50000"/>
            </a:schemeClr>
          </a:solidFill>
        </a:ln>
      </dgm:spPr>
      <dgm:t>
        <a:bodyPr lIns="91440" tIns="182880" anchor="t" anchorCtr="0"/>
        <a:lstStyle/>
        <a:p>
          <a:pPr marL="274320" indent="-182880">
            <a:spcBef>
              <a:spcPts val="600"/>
            </a:spcBef>
            <a:spcAft>
              <a:spcPts val="600"/>
            </a:spcAft>
            <a:buClr>
              <a:schemeClr val="bg1"/>
            </a:buClr>
            <a:buFont typeface="Wingdings 2" panose="05020102010507070707" pitchFamily="18"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Employment and living skills</a:t>
          </a:r>
          <a:endParaRPr lang="en-US" sz="1100" dirty="0">
            <a:latin typeface="Open Sans" panose="020B0606030504020204" pitchFamily="34" charset="0"/>
            <a:ea typeface="Open Sans" panose="020B0606030504020204" pitchFamily="34" charset="0"/>
            <a:cs typeface="Open Sans" panose="020B0606030504020204" pitchFamily="34" charset="0"/>
          </a:endParaRPr>
        </a:p>
      </dgm:t>
    </dgm:pt>
    <dgm:pt modelId="{930C92EF-BD8A-409E-A2A8-15D33E7DECAA}" type="parTrans" cxnId="{5733F5E4-36D2-47D3-BDC2-251FC6F4731F}">
      <dgm:prSet/>
      <dgm:spPr>
        <a:ln w="22225">
          <a:solidFill>
            <a:schemeClr val="accent6">
              <a:lumMod val="50000"/>
            </a:schemeClr>
          </a:solidFill>
        </a:ln>
      </dgm:spPr>
      <dgm:t>
        <a:bodyPr/>
        <a:lstStyle/>
        <a:p>
          <a:endParaRPr lang="en-US"/>
        </a:p>
      </dgm:t>
    </dgm:pt>
    <dgm:pt modelId="{8A21F0A9-7820-4BDF-A940-9842AB4809D1}" type="sibTrans" cxnId="{5733F5E4-36D2-47D3-BDC2-251FC6F4731F}">
      <dgm:prSet/>
      <dgm:spPr/>
      <dgm:t>
        <a:bodyPr/>
        <a:lstStyle/>
        <a:p>
          <a:endParaRPr lang="en-US"/>
        </a:p>
      </dgm:t>
    </dgm:pt>
    <dgm:pt modelId="{C243F070-B07D-4587-9C81-C208205A1CA3}">
      <dgm:prSet phldrT="[Text]" custT="1"/>
      <dgm:spPr>
        <a:solidFill>
          <a:schemeClr val="accent2">
            <a:lumMod val="75000"/>
          </a:schemeClr>
        </a:solidFill>
        <a:ln w="50800">
          <a:noFill/>
        </a:ln>
      </dgm:spPr>
      <dgm:t>
        <a:bodyPr lIns="182880" tIns="27432" rIns="182880" bIns="27432" anchor="ctr" anchorCtr="0"/>
        <a:lstStyle/>
        <a:p>
          <a:pPr algn="l"/>
          <a:r>
            <a:rPr lang="en-US" sz="1600" dirty="0">
              <a:latin typeface="+mj-lt"/>
            </a:rPr>
            <a:t>Write the course of study.</a:t>
          </a:r>
        </a:p>
      </dgm:t>
    </dgm:pt>
    <dgm:pt modelId="{25DB3975-0C6F-4C73-8A6A-6E4B63C4F292}" type="parTrans" cxnId="{F564F02A-728A-4424-A596-55B11C1AF590}">
      <dgm:prSet/>
      <dgm:spPr/>
      <dgm:t>
        <a:bodyPr/>
        <a:lstStyle/>
        <a:p>
          <a:endParaRPr lang="en-US"/>
        </a:p>
      </dgm:t>
    </dgm:pt>
    <dgm:pt modelId="{27FD1D1F-AAE4-40AF-9842-A012F844C443}" type="sibTrans" cxnId="{F564F02A-728A-4424-A596-55B11C1AF590}">
      <dgm:prSet/>
      <dgm:spPr>
        <a:ln w="50800" cap="rnd">
          <a:solidFill>
            <a:schemeClr val="accent2">
              <a:lumMod val="75000"/>
            </a:schemeClr>
          </a:solidFill>
          <a:prstDash val="sysDot"/>
          <a:tailEnd type="triangle" w="lg" len="lg"/>
        </a:ln>
      </dgm:spPr>
      <dgm:t>
        <a:bodyPr/>
        <a:lstStyle/>
        <a:p>
          <a:endParaRPr lang="en-US"/>
        </a:p>
      </dgm:t>
    </dgm:pt>
    <dgm:pt modelId="{E3D1938B-0F1B-44A2-9DA6-554A4AF2D80A}">
      <dgm:prSet phldrT="[Text]" custT="1"/>
      <dgm:spPr>
        <a:solidFill>
          <a:schemeClr val="accent6">
            <a:lumMod val="40000"/>
            <a:lumOff val="60000"/>
          </a:schemeClr>
        </a:solidFill>
        <a:ln w="25400">
          <a:noFill/>
        </a:ln>
      </dgm:spPr>
      <dgm:t>
        <a:bodyPr lIns="182880" tIns="27432" rIns="182880" bIns="27432" anchor="ctr" anchorCtr="0"/>
        <a:lstStyle/>
        <a:p>
          <a:pPr algn="l"/>
          <a:r>
            <a:rPr lang="en-US" sz="1600" dirty="0">
              <a:solidFill>
                <a:schemeClr val="tx1"/>
              </a:solidFill>
              <a:latin typeface="+mj-lt"/>
            </a:rPr>
            <a:t>Write the annual IEP goals.</a:t>
          </a:r>
        </a:p>
      </dgm:t>
    </dgm:pt>
    <dgm:pt modelId="{9120B3A2-C87D-466D-89B9-66FD1393F06E}" type="parTrans" cxnId="{C1AC63AA-C6DB-4A63-9638-2D5417525633}">
      <dgm:prSet/>
      <dgm:spPr/>
      <dgm:t>
        <a:bodyPr/>
        <a:lstStyle/>
        <a:p>
          <a:endParaRPr lang="en-US"/>
        </a:p>
      </dgm:t>
    </dgm:pt>
    <dgm:pt modelId="{1D1B7E9E-9C3C-4DC9-B9E7-F3A6F07351D6}" type="sibTrans" cxnId="{C1AC63AA-C6DB-4A63-9638-2D5417525633}">
      <dgm:prSet/>
      <dgm:spPr>
        <a:ln w="50800" cap="rnd">
          <a:solidFill>
            <a:schemeClr val="accent6">
              <a:lumMod val="40000"/>
              <a:lumOff val="60000"/>
            </a:schemeClr>
          </a:solidFill>
          <a:prstDash val="sysDot"/>
          <a:tailEnd type="triangle" w="lg" len="lg"/>
        </a:ln>
      </dgm:spPr>
      <dgm:t>
        <a:bodyPr/>
        <a:lstStyle/>
        <a:p>
          <a:endParaRPr lang="en-US"/>
        </a:p>
      </dgm:t>
    </dgm:pt>
    <dgm:pt modelId="{77F36E6C-A9F0-4E15-B1D8-B454E62EB755}">
      <dgm:prSet phldrT="[Text]" custT="1"/>
      <dgm:spPr>
        <a:solidFill>
          <a:schemeClr val="tx1"/>
        </a:solidFill>
        <a:ln>
          <a:solidFill>
            <a:schemeClr val="lt1">
              <a:hueOff val="0"/>
              <a:satOff val="0"/>
              <a:lumOff val="0"/>
            </a:schemeClr>
          </a:solidFill>
        </a:ln>
      </dgm:spPr>
      <dgm:t>
        <a:bodyPr lIns="182880" tIns="27432" rIns="182880" bIns="27432" anchor="ctr" anchorCtr="0"/>
        <a:lstStyle/>
        <a:p>
          <a:pPr algn="l"/>
          <a:r>
            <a:rPr lang="en-US" sz="1600" dirty="0">
              <a:latin typeface="+mj-lt"/>
            </a:rPr>
            <a:t>Coordinate services with adult agencies.</a:t>
          </a:r>
        </a:p>
      </dgm:t>
    </dgm:pt>
    <dgm:pt modelId="{53B24B93-B01E-4041-BD92-D0B22D086059}" type="parTrans" cxnId="{74DAE2CB-757B-483B-988A-94611CC59F2C}">
      <dgm:prSet/>
      <dgm:spPr/>
      <dgm:t>
        <a:bodyPr/>
        <a:lstStyle/>
        <a:p>
          <a:endParaRPr lang="en-US"/>
        </a:p>
      </dgm:t>
    </dgm:pt>
    <dgm:pt modelId="{6D73A637-087A-4D1C-A3D1-3E6C2A790568}" type="sibTrans" cxnId="{74DAE2CB-757B-483B-988A-94611CC59F2C}">
      <dgm:prSet/>
      <dgm:spPr/>
      <dgm:t>
        <a:bodyPr/>
        <a:lstStyle/>
        <a:p>
          <a:endParaRPr lang="en-US"/>
        </a:p>
      </dgm:t>
    </dgm:pt>
    <dgm:pt modelId="{9055066A-6DE8-4BBE-AE64-20B15D3087D2}" type="pres">
      <dgm:prSet presAssocID="{5D0CB505-01EF-4E95-8E1F-07D0F0FC4935}" presName="Name0" presStyleCnt="0">
        <dgm:presLayoutVars>
          <dgm:dir/>
          <dgm:resizeHandles val="exact"/>
        </dgm:presLayoutVars>
      </dgm:prSet>
      <dgm:spPr/>
    </dgm:pt>
    <dgm:pt modelId="{3B91E331-B310-49A0-8F98-D84AC4B7558A}" type="pres">
      <dgm:prSet presAssocID="{7570AA70-070D-4492-B2F3-C7806DBCD018}" presName="node" presStyleLbl="node1" presStyleIdx="0" presStyleCnt="6">
        <dgm:presLayoutVars>
          <dgm:bulletEnabled val="1"/>
        </dgm:presLayoutVars>
      </dgm:prSet>
      <dgm:spPr/>
    </dgm:pt>
    <dgm:pt modelId="{DD9AA027-B917-4A6B-BC6D-58E986CD0DF5}" type="pres">
      <dgm:prSet presAssocID="{0BBBF0DB-E237-40F3-8FC7-AF974D291075}" presName="sibTrans" presStyleLbl="sibTrans1D1" presStyleIdx="0" presStyleCnt="5"/>
      <dgm:spPr/>
    </dgm:pt>
    <dgm:pt modelId="{2840358C-187D-45A1-B47D-43B32336FFE4}" type="pres">
      <dgm:prSet presAssocID="{0BBBF0DB-E237-40F3-8FC7-AF974D291075}" presName="connectorText" presStyleLbl="sibTrans1D1" presStyleIdx="0" presStyleCnt="5"/>
      <dgm:spPr/>
    </dgm:pt>
    <dgm:pt modelId="{DC208603-C884-4169-A73E-E4B1DDC27F02}" type="pres">
      <dgm:prSet presAssocID="{7344F6B6-9230-4CCA-A40E-8BD835E60598}" presName="node" presStyleLbl="node1" presStyleIdx="1" presStyleCnt="6">
        <dgm:presLayoutVars>
          <dgm:bulletEnabled val="1"/>
        </dgm:presLayoutVars>
      </dgm:prSet>
      <dgm:spPr/>
    </dgm:pt>
    <dgm:pt modelId="{45B685C4-CF5D-47DD-A90C-05B08FC7A44C}" type="pres">
      <dgm:prSet presAssocID="{77A3EF0B-B533-4DFB-829B-C20E4206DBD0}" presName="sibTrans" presStyleLbl="sibTrans1D1" presStyleIdx="1" presStyleCnt="5"/>
      <dgm:spPr/>
    </dgm:pt>
    <dgm:pt modelId="{A567BD82-45DA-40DE-AB86-C1569562FC10}" type="pres">
      <dgm:prSet presAssocID="{77A3EF0B-B533-4DFB-829B-C20E4206DBD0}" presName="connectorText" presStyleLbl="sibTrans1D1" presStyleIdx="1" presStyleCnt="5"/>
      <dgm:spPr/>
    </dgm:pt>
    <dgm:pt modelId="{B0663008-C366-44C9-A4BF-E4522374270F}" type="pres">
      <dgm:prSet presAssocID="{1312DF89-E139-4DE5-8FA0-7F3B958D9827}" presName="node" presStyleLbl="node1" presStyleIdx="2" presStyleCnt="6">
        <dgm:presLayoutVars>
          <dgm:bulletEnabled val="1"/>
        </dgm:presLayoutVars>
      </dgm:prSet>
      <dgm:spPr/>
    </dgm:pt>
    <dgm:pt modelId="{91138EE0-23CC-4308-9614-D4463C43BC42}" type="pres">
      <dgm:prSet presAssocID="{29A949DA-9E45-4374-A313-8D79356704D5}" presName="sibTrans" presStyleLbl="sibTrans1D1" presStyleIdx="2" presStyleCnt="5"/>
      <dgm:spPr/>
    </dgm:pt>
    <dgm:pt modelId="{AFD23805-5375-497E-ABCC-D61A702FC41A}" type="pres">
      <dgm:prSet presAssocID="{29A949DA-9E45-4374-A313-8D79356704D5}" presName="connectorText" presStyleLbl="sibTrans1D1" presStyleIdx="2" presStyleCnt="5"/>
      <dgm:spPr/>
    </dgm:pt>
    <dgm:pt modelId="{AAEC7209-ADFB-42BE-B5C3-DB9516C255BA}" type="pres">
      <dgm:prSet presAssocID="{C243F070-B07D-4587-9C81-C208205A1CA3}" presName="node" presStyleLbl="node1" presStyleIdx="3" presStyleCnt="6">
        <dgm:presLayoutVars>
          <dgm:bulletEnabled val="1"/>
        </dgm:presLayoutVars>
      </dgm:prSet>
      <dgm:spPr/>
    </dgm:pt>
    <dgm:pt modelId="{D9190A45-ED79-404D-8ECA-CCFA2DB0BEA9}" type="pres">
      <dgm:prSet presAssocID="{27FD1D1F-AAE4-40AF-9842-A012F844C443}" presName="sibTrans" presStyleLbl="sibTrans1D1" presStyleIdx="3" presStyleCnt="5"/>
      <dgm:spPr/>
    </dgm:pt>
    <dgm:pt modelId="{ED71066E-B347-4304-A9B5-8CE978A9071B}" type="pres">
      <dgm:prSet presAssocID="{27FD1D1F-AAE4-40AF-9842-A012F844C443}" presName="connectorText" presStyleLbl="sibTrans1D1" presStyleIdx="3" presStyleCnt="5"/>
      <dgm:spPr/>
    </dgm:pt>
    <dgm:pt modelId="{CA87D660-E01B-4B60-B6E0-7354B732C978}" type="pres">
      <dgm:prSet presAssocID="{E3D1938B-0F1B-44A2-9DA6-554A4AF2D80A}" presName="node" presStyleLbl="node1" presStyleIdx="4" presStyleCnt="6">
        <dgm:presLayoutVars>
          <dgm:bulletEnabled val="1"/>
        </dgm:presLayoutVars>
      </dgm:prSet>
      <dgm:spPr/>
    </dgm:pt>
    <dgm:pt modelId="{E3B01376-157A-42C7-B581-5C428A8CB06B}" type="pres">
      <dgm:prSet presAssocID="{1D1B7E9E-9C3C-4DC9-B9E7-F3A6F07351D6}" presName="sibTrans" presStyleLbl="sibTrans1D1" presStyleIdx="4" presStyleCnt="5"/>
      <dgm:spPr/>
    </dgm:pt>
    <dgm:pt modelId="{A5CCC97E-343D-4316-9EB5-7BEC46457CAE}" type="pres">
      <dgm:prSet presAssocID="{1D1B7E9E-9C3C-4DC9-B9E7-F3A6F07351D6}" presName="connectorText" presStyleLbl="sibTrans1D1" presStyleIdx="4" presStyleCnt="5"/>
      <dgm:spPr/>
    </dgm:pt>
    <dgm:pt modelId="{4D28336C-FB46-4C21-91CD-21632638D51D}" type="pres">
      <dgm:prSet presAssocID="{77F36E6C-A9F0-4E15-B1D8-B454E62EB755}" presName="node" presStyleLbl="node1" presStyleIdx="5" presStyleCnt="6">
        <dgm:presLayoutVars>
          <dgm:bulletEnabled val="1"/>
        </dgm:presLayoutVars>
      </dgm:prSet>
      <dgm:spPr/>
    </dgm:pt>
  </dgm:ptLst>
  <dgm:cxnLst>
    <dgm:cxn modelId="{3B908E00-C4CD-46BB-BD39-A9A4EBF7E41C}" type="presOf" srcId="{1312DF89-E139-4DE5-8FA0-7F3B958D9827}" destId="{B0663008-C366-44C9-A4BF-E4522374270F}" srcOrd="0" destOrd="0" presId="urn:microsoft.com/office/officeart/2005/8/layout/bProcess3"/>
    <dgm:cxn modelId="{E569A300-DACA-4215-A67A-077D459145C1}" type="presOf" srcId="{0BBBF0DB-E237-40F3-8FC7-AF974D291075}" destId="{DD9AA027-B917-4A6B-BC6D-58E986CD0DF5}" srcOrd="0" destOrd="0" presId="urn:microsoft.com/office/officeart/2005/8/layout/bProcess3"/>
    <dgm:cxn modelId="{0A2E8B07-5C29-4680-9A60-E992DFD3B9C1}" srcId="{7344F6B6-9230-4CCA-A40E-8BD835E60598}" destId="{550AA1B1-9433-46F4-A7B9-358E751DF894}" srcOrd="0" destOrd="0" parTransId="{325EDDBA-2C76-43CC-B62E-C3D1340A3D44}" sibTransId="{2AB9ECCD-ABCA-4504-9457-CD0EA2928AD3}"/>
    <dgm:cxn modelId="{8CEC780F-D2A3-4F7C-ADBD-4CD969F9C3B7}" type="presOf" srcId="{EB7DB3DF-347F-4EA2-B7BB-7D894D136D8C}" destId="{3B91E331-B310-49A0-8F98-D84AC4B7558A}" srcOrd="0" destOrd="1" presId="urn:microsoft.com/office/officeart/2005/8/layout/bProcess3"/>
    <dgm:cxn modelId="{EF417B1F-CC10-40B7-9827-354D58B34335}" srcId="{7344F6B6-9230-4CCA-A40E-8BD835E60598}" destId="{EE5A24BF-36E7-4E4B-AC00-5C94B3D593FC}" srcOrd="1" destOrd="0" parTransId="{FDF1C74C-88D4-4FF1-B197-4CD225E4B1B7}" sibTransId="{A8E2C2DE-651C-4558-9E7B-6360A32ABF06}"/>
    <dgm:cxn modelId="{A050F51F-CCF1-4CC2-8657-86910CA444B7}" type="presOf" srcId="{E3D1938B-0F1B-44A2-9DA6-554A4AF2D80A}" destId="{CA87D660-E01B-4B60-B6E0-7354B732C978}" srcOrd="0" destOrd="0" presId="urn:microsoft.com/office/officeart/2005/8/layout/bProcess3"/>
    <dgm:cxn modelId="{9588B923-4BA8-4EB1-A7E4-BFF8786AD5B3}" type="presOf" srcId="{7344F6B6-9230-4CCA-A40E-8BD835E60598}" destId="{DC208603-C884-4169-A73E-E4B1DDC27F02}" srcOrd="0" destOrd="0" presId="urn:microsoft.com/office/officeart/2005/8/layout/bProcess3"/>
    <dgm:cxn modelId="{58D41D29-ADAB-400B-8072-DD9EAA4D928F}" type="presOf" srcId="{77A3EF0B-B533-4DFB-829B-C20E4206DBD0}" destId="{A567BD82-45DA-40DE-AB86-C1569562FC10}" srcOrd="1" destOrd="0" presId="urn:microsoft.com/office/officeart/2005/8/layout/bProcess3"/>
    <dgm:cxn modelId="{F564F02A-728A-4424-A596-55B11C1AF590}" srcId="{5D0CB505-01EF-4E95-8E1F-07D0F0FC4935}" destId="{C243F070-B07D-4587-9C81-C208205A1CA3}" srcOrd="3" destOrd="0" parTransId="{25DB3975-0C6F-4C73-8A6A-6E4B63C4F292}" sibTransId="{27FD1D1F-AAE4-40AF-9842-A012F844C443}"/>
    <dgm:cxn modelId="{1872C62F-B117-4901-85C1-7526C28579E7}" srcId="{1312DF89-E139-4DE5-8FA0-7F3B958D9827}" destId="{3CBA2A31-5611-49D1-80BE-DD3B3D8C6D15}" srcOrd="0" destOrd="0" parTransId="{E8881526-40F9-47C7-9914-130953F4E516}" sibTransId="{5178B129-B40B-4960-A16D-C9B5DE5443AC}"/>
    <dgm:cxn modelId="{40917531-863C-4A36-8CE1-FFE9DFE221F5}" type="presOf" srcId="{DE365277-98AA-4741-A036-12E3A64587A8}" destId="{DC208603-C884-4169-A73E-E4B1DDC27F02}" srcOrd="0" destOrd="3" presId="urn:microsoft.com/office/officeart/2005/8/layout/bProcess3"/>
    <dgm:cxn modelId="{9B30B25B-FD31-4064-B991-D83A2B71C0C8}" type="presOf" srcId="{7570AA70-070D-4492-B2F3-C7806DBCD018}" destId="{3B91E331-B310-49A0-8F98-D84AC4B7558A}" srcOrd="0" destOrd="0" presId="urn:microsoft.com/office/officeart/2005/8/layout/bProcess3"/>
    <dgm:cxn modelId="{35A6CB42-D1DB-4FFC-8AED-BB3EDFD7FB45}" type="presOf" srcId="{EE5A24BF-36E7-4E4B-AC00-5C94B3D593FC}" destId="{DC208603-C884-4169-A73E-E4B1DDC27F02}" srcOrd="0" destOrd="2" presId="urn:microsoft.com/office/officeart/2005/8/layout/bProcess3"/>
    <dgm:cxn modelId="{398EC866-1381-4B69-A4EA-0086F30CA21D}" type="presOf" srcId="{29A949DA-9E45-4374-A313-8D79356704D5}" destId="{91138EE0-23CC-4308-9614-D4463C43BC42}" srcOrd="0" destOrd="0" presId="urn:microsoft.com/office/officeart/2005/8/layout/bProcess3"/>
    <dgm:cxn modelId="{82F6F74A-B51D-4759-BE58-7E3C137CFDFC}" type="presOf" srcId="{27FD1D1F-AAE4-40AF-9842-A012F844C443}" destId="{ED71066E-B347-4304-A9B5-8CE978A9071B}" srcOrd="1" destOrd="0" presId="urn:microsoft.com/office/officeart/2005/8/layout/bProcess3"/>
    <dgm:cxn modelId="{7FC76A50-E8B1-4FAB-8416-7A2AB16EC0B0}" srcId="{7570AA70-070D-4492-B2F3-C7806DBCD018}" destId="{AFE442A3-C6F7-4502-B3A3-2C4CAB3A0A4C}" srcOrd="3" destOrd="0" parTransId="{82592AE7-35DB-4D4F-BD30-623096223D9C}" sibTransId="{C42369C8-66D8-45F2-BBEF-F46DFE8B4626}"/>
    <dgm:cxn modelId="{473D9752-0D41-4550-940A-A29E7CF53577}" type="presOf" srcId="{0BBBF0DB-E237-40F3-8FC7-AF974D291075}" destId="{2840358C-187D-45A1-B47D-43B32336FFE4}" srcOrd="1" destOrd="0" presId="urn:microsoft.com/office/officeart/2005/8/layout/bProcess3"/>
    <dgm:cxn modelId="{B6BE8458-3F78-4BFA-90B7-85DBF7AB2DAA}" srcId="{1312DF89-E139-4DE5-8FA0-7F3B958D9827}" destId="{08EF9C97-16C4-422E-A004-1A1B7A97D61B}" srcOrd="1" destOrd="0" parTransId="{124D37A0-BA1A-4849-8451-3D6930C6622E}" sibTransId="{388E76D0-59D5-4297-A925-63B7E32BCAC2}"/>
    <dgm:cxn modelId="{7347B958-0963-4744-84EA-7D3F383ADB5D}" srcId="{7570AA70-070D-4492-B2F3-C7806DBCD018}" destId="{8CB0A1BA-FFB1-488F-96E0-A7FD7C1002F4}" srcOrd="1" destOrd="0" parTransId="{2303E2A3-9C41-493D-8D3D-9C0556893D58}" sibTransId="{FF1A99A9-8C64-46BF-88AE-C964C379D506}"/>
    <dgm:cxn modelId="{1B22968A-6466-4E50-BBF2-BF705CD057D5}" type="presOf" srcId="{8CB0A1BA-FFB1-488F-96E0-A7FD7C1002F4}" destId="{3B91E331-B310-49A0-8F98-D84AC4B7558A}" srcOrd="0" destOrd="2" presId="urn:microsoft.com/office/officeart/2005/8/layout/bProcess3"/>
    <dgm:cxn modelId="{D4B37E8C-9703-49CD-B6A5-B4F92F0AC737}" type="presOf" srcId="{C243F070-B07D-4587-9C81-C208205A1CA3}" destId="{AAEC7209-ADFB-42BE-B5C3-DB9516C255BA}" srcOrd="0" destOrd="0" presId="urn:microsoft.com/office/officeart/2005/8/layout/bProcess3"/>
    <dgm:cxn modelId="{C95D1A96-454B-4DDE-93C7-D0D92C71A1D6}" type="presOf" srcId="{7D442CA2-15B0-476E-BD7D-C9619DF8732A}" destId="{B0663008-C366-44C9-A4BF-E4522374270F}" srcOrd="0" destOrd="3" presId="urn:microsoft.com/office/officeart/2005/8/layout/bProcess3"/>
    <dgm:cxn modelId="{104DE398-21D6-48D2-AF39-5BD0BFB259B7}" type="presOf" srcId="{3CBA2A31-5611-49D1-80BE-DD3B3D8C6D15}" destId="{B0663008-C366-44C9-A4BF-E4522374270F}" srcOrd="0" destOrd="1" presId="urn:microsoft.com/office/officeart/2005/8/layout/bProcess3"/>
    <dgm:cxn modelId="{A1D85B9A-C545-441C-B62B-BCD4F245AB6D}" type="presOf" srcId="{29A949DA-9E45-4374-A313-8D79356704D5}" destId="{AFD23805-5375-497E-ABCC-D61A702FC41A}" srcOrd="1" destOrd="0" presId="urn:microsoft.com/office/officeart/2005/8/layout/bProcess3"/>
    <dgm:cxn modelId="{8A6E0EA2-83EE-4A7B-BF5C-9CE62F444FD5}" type="presOf" srcId="{1D1B7E9E-9C3C-4DC9-B9E7-F3A6F07351D6}" destId="{E3B01376-157A-42C7-B581-5C428A8CB06B}" srcOrd="0" destOrd="0" presId="urn:microsoft.com/office/officeart/2005/8/layout/bProcess3"/>
    <dgm:cxn modelId="{C1AC63AA-C6DB-4A63-9638-2D5417525633}" srcId="{5D0CB505-01EF-4E95-8E1F-07D0F0FC4935}" destId="{E3D1938B-0F1B-44A2-9DA6-554A4AF2D80A}" srcOrd="4" destOrd="0" parTransId="{9120B3A2-C87D-466D-89B9-66FD1393F06E}" sibTransId="{1D1B7E9E-9C3C-4DC9-B9E7-F3A6F07351D6}"/>
    <dgm:cxn modelId="{5DAF8CAA-BF75-46EC-8A21-54A57EC06AED}" type="presOf" srcId="{1D1B7E9E-9C3C-4DC9-B9E7-F3A6F07351D6}" destId="{A5CCC97E-343D-4316-9EB5-7BEC46457CAE}" srcOrd="1" destOrd="0" presId="urn:microsoft.com/office/officeart/2005/8/layout/bProcess3"/>
    <dgm:cxn modelId="{72FB4FAD-D1DB-432E-BF8D-4DCB70140A1D}" type="presOf" srcId="{AE6DCAD2-8D25-4996-AF9F-025A552556EC}" destId="{3B91E331-B310-49A0-8F98-D84AC4B7558A}" srcOrd="0" destOrd="3" presId="urn:microsoft.com/office/officeart/2005/8/layout/bProcess3"/>
    <dgm:cxn modelId="{F5CA75B0-A053-49E6-BBF2-AB9A87D85368}" type="presOf" srcId="{5D0CB505-01EF-4E95-8E1F-07D0F0FC4935}" destId="{9055066A-6DE8-4BBE-AE64-20B15D3087D2}" srcOrd="0" destOrd="0" presId="urn:microsoft.com/office/officeart/2005/8/layout/bProcess3"/>
    <dgm:cxn modelId="{53D7BEC1-A56F-4BF0-8596-740CF8DEAC67}" type="presOf" srcId="{AFE442A3-C6F7-4502-B3A3-2C4CAB3A0A4C}" destId="{3B91E331-B310-49A0-8F98-D84AC4B7558A}" srcOrd="0" destOrd="4" presId="urn:microsoft.com/office/officeart/2005/8/layout/bProcess3"/>
    <dgm:cxn modelId="{606E4BC4-B3D9-4DDA-9EB2-CD7B2F77EA0C}" srcId="{1312DF89-E139-4DE5-8FA0-7F3B958D9827}" destId="{7D442CA2-15B0-476E-BD7D-C9619DF8732A}" srcOrd="2" destOrd="0" parTransId="{2FD4D271-D2D6-46E7-8706-0B66FA5FC75C}" sibTransId="{DEFE9428-E592-4D92-8FCD-E7FE6D00F891}"/>
    <dgm:cxn modelId="{D1F473C4-60C6-4E21-9A14-CC45DE1E7C1D}" srcId="{7344F6B6-9230-4CCA-A40E-8BD835E60598}" destId="{DE365277-98AA-4741-A036-12E3A64587A8}" srcOrd="2" destOrd="0" parTransId="{FE9B69EB-64E9-442A-99D8-D9D5AF5E1906}" sibTransId="{DE76B51B-8F27-4F55-B10E-C5ABAA8E1CA2}"/>
    <dgm:cxn modelId="{B6FCFECA-2917-46B9-B1BB-8547C642C4DA}" srcId="{7570AA70-070D-4492-B2F3-C7806DBCD018}" destId="{AE6DCAD2-8D25-4996-AF9F-025A552556EC}" srcOrd="2" destOrd="0" parTransId="{82496947-9F54-4D50-94EA-4E7987A08398}" sibTransId="{562455A6-4407-41D4-8B4E-6A7838329F3C}"/>
    <dgm:cxn modelId="{74DAE2CB-757B-483B-988A-94611CC59F2C}" srcId="{5D0CB505-01EF-4E95-8E1F-07D0F0FC4935}" destId="{77F36E6C-A9F0-4E15-B1D8-B454E62EB755}" srcOrd="5" destOrd="0" parTransId="{53B24B93-B01E-4041-BD92-D0B22D086059}" sibTransId="{6D73A637-087A-4D1C-A3D1-3E6C2A790568}"/>
    <dgm:cxn modelId="{587F86D0-7CFD-4EF3-9ADF-F0CC8D6C75D1}" srcId="{7570AA70-070D-4492-B2F3-C7806DBCD018}" destId="{EB7DB3DF-347F-4EA2-B7BB-7D894D136D8C}" srcOrd="0" destOrd="0" parTransId="{1390E9B0-E4B5-48BF-BE9C-FE2D23848F14}" sibTransId="{5C14ADB0-8825-4887-8942-404812ED2ECB}"/>
    <dgm:cxn modelId="{EE6C58E4-17BE-4548-B8DF-9FE9CFEAF5B5}" type="presOf" srcId="{08EF9C97-16C4-422E-A004-1A1B7A97D61B}" destId="{B0663008-C366-44C9-A4BF-E4522374270F}" srcOrd="0" destOrd="2" presId="urn:microsoft.com/office/officeart/2005/8/layout/bProcess3"/>
    <dgm:cxn modelId="{5733F5E4-36D2-47D3-BDC2-251FC6F4731F}" srcId="{1312DF89-E139-4DE5-8FA0-7F3B958D9827}" destId="{92686798-6D21-4B55-A828-C9C4F74DAA4D}" srcOrd="3" destOrd="0" parTransId="{930C92EF-BD8A-409E-A2A8-15D33E7DECAA}" sibTransId="{8A21F0A9-7820-4BDF-A940-9842AB4809D1}"/>
    <dgm:cxn modelId="{5D3EBCE5-F1A0-48C4-A6EE-8FB693E1AB40}" type="presOf" srcId="{77A3EF0B-B533-4DFB-829B-C20E4206DBD0}" destId="{45B685C4-CF5D-47DD-A90C-05B08FC7A44C}" srcOrd="0" destOrd="0" presId="urn:microsoft.com/office/officeart/2005/8/layout/bProcess3"/>
    <dgm:cxn modelId="{6E1FA2E8-10F7-4418-A944-87B0877A21D4}" type="presOf" srcId="{27FD1D1F-AAE4-40AF-9842-A012F844C443}" destId="{D9190A45-ED79-404D-8ECA-CCFA2DB0BEA9}" srcOrd="0" destOrd="0" presId="urn:microsoft.com/office/officeart/2005/8/layout/bProcess3"/>
    <dgm:cxn modelId="{13F14EEE-A6EC-4DB8-943E-4FA4370A0690}" srcId="{5D0CB505-01EF-4E95-8E1F-07D0F0FC4935}" destId="{1312DF89-E139-4DE5-8FA0-7F3B958D9827}" srcOrd="2" destOrd="0" parTransId="{81F66FEC-2867-4B7C-9A54-AFC6E4B92541}" sibTransId="{29A949DA-9E45-4374-A313-8D79356704D5}"/>
    <dgm:cxn modelId="{D08BB8F7-CF51-49E7-97BA-190B5FD5EF0C}" type="presOf" srcId="{92686798-6D21-4B55-A828-C9C4F74DAA4D}" destId="{B0663008-C366-44C9-A4BF-E4522374270F}" srcOrd="0" destOrd="4" presId="urn:microsoft.com/office/officeart/2005/8/layout/bProcess3"/>
    <dgm:cxn modelId="{4DA684F8-E8D0-47C1-BD87-8B18D39039F0}" type="presOf" srcId="{77F36E6C-A9F0-4E15-B1D8-B454E62EB755}" destId="{4D28336C-FB46-4C21-91CD-21632638D51D}" srcOrd="0" destOrd="0" presId="urn:microsoft.com/office/officeart/2005/8/layout/bProcess3"/>
    <dgm:cxn modelId="{2E9112FD-596E-46CE-B620-C5EC37482028}" srcId="{5D0CB505-01EF-4E95-8E1F-07D0F0FC4935}" destId="{7570AA70-070D-4492-B2F3-C7806DBCD018}" srcOrd="0" destOrd="0" parTransId="{339A8461-F69E-4077-B182-6BDA404B8EB6}" sibTransId="{0BBBF0DB-E237-40F3-8FC7-AF974D291075}"/>
    <dgm:cxn modelId="{9CFD00FF-223C-4BF7-AF16-F4FCC43990C1}" srcId="{5D0CB505-01EF-4E95-8E1F-07D0F0FC4935}" destId="{7344F6B6-9230-4CCA-A40E-8BD835E60598}" srcOrd="1" destOrd="0" parTransId="{6769B304-F932-4244-9FDF-4057DA7FFE75}" sibTransId="{77A3EF0B-B533-4DFB-829B-C20E4206DBD0}"/>
    <dgm:cxn modelId="{446525FF-F0B3-424A-94B5-63B09FB2E675}" type="presOf" srcId="{550AA1B1-9433-46F4-A7B9-358E751DF894}" destId="{DC208603-C884-4169-A73E-E4B1DDC27F02}" srcOrd="0" destOrd="1" presId="urn:microsoft.com/office/officeart/2005/8/layout/bProcess3"/>
    <dgm:cxn modelId="{FFC5674C-4393-4C9E-BCE4-30BB83792955}" type="presParOf" srcId="{9055066A-6DE8-4BBE-AE64-20B15D3087D2}" destId="{3B91E331-B310-49A0-8F98-D84AC4B7558A}" srcOrd="0" destOrd="0" presId="urn:microsoft.com/office/officeart/2005/8/layout/bProcess3"/>
    <dgm:cxn modelId="{C3F5F592-5D77-4C2A-A568-12959A187508}" type="presParOf" srcId="{9055066A-6DE8-4BBE-AE64-20B15D3087D2}" destId="{DD9AA027-B917-4A6B-BC6D-58E986CD0DF5}" srcOrd="1" destOrd="0" presId="urn:microsoft.com/office/officeart/2005/8/layout/bProcess3"/>
    <dgm:cxn modelId="{60F37BD6-D369-4DBF-B979-E9C9A72046DE}" type="presParOf" srcId="{DD9AA027-B917-4A6B-BC6D-58E986CD0DF5}" destId="{2840358C-187D-45A1-B47D-43B32336FFE4}" srcOrd="0" destOrd="0" presId="urn:microsoft.com/office/officeart/2005/8/layout/bProcess3"/>
    <dgm:cxn modelId="{A4299CC6-9822-4E0A-82F2-8D67B93535C7}" type="presParOf" srcId="{9055066A-6DE8-4BBE-AE64-20B15D3087D2}" destId="{DC208603-C884-4169-A73E-E4B1DDC27F02}" srcOrd="2" destOrd="0" presId="urn:microsoft.com/office/officeart/2005/8/layout/bProcess3"/>
    <dgm:cxn modelId="{F42FEB72-8A51-4BA8-98ED-8D387740066A}" type="presParOf" srcId="{9055066A-6DE8-4BBE-AE64-20B15D3087D2}" destId="{45B685C4-CF5D-47DD-A90C-05B08FC7A44C}" srcOrd="3" destOrd="0" presId="urn:microsoft.com/office/officeart/2005/8/layout/bProcess3"/>
    <dgm:cxn modelId="{24EB5BC0-F8D8-441E-92C9-DA42C3E79C67}" type="presParOf" srcId="{45B685C4-CF5D-47DD-A90C-05B08FC7A44C}" destId="{A567BD82-45DA-40DE-AB86-C1569562FC10}" srcOrd="0" destOrd="0" presId="urn:microsoft.com/office/officeart/2005/8/layout/bProcess3"/>
    <dgm:cxn modelId="{08E2858D-6ED8-4F23-BC2B-512AAB18A847}" type="presParOf" srcId="{9055066A-6DE8-4BBE-AE64-20B15D3087D2}" destId="{B0663008-C366-44C9-A4BF-E4522374270F}" srcOrd="4" destOrd="0" presId="urn:microsoft.com/office/officeart/2005/8/layout/bProcess3"/>
    <dgm:cxn modelId="{CCB348EA-04AE-4C4D-B6B5-71221F4AFF5A}" type="presParOf" srcId="{9055066A-6DE8-4BBE-AE64-20B15D3087D2}" destId="{91138EE0-23CC-4308-9614-D4463C43BC42}" srcOrd="5" destOrd="0" presId="urn:microsoft.com/office/officeart/2005/8/layout/bProcess3"/>
    <dgm:cxn modelId="{D24C1FBA-A5C5-4469-8A63-C9C8D2721D52}" type="presParOf" srcId="{91138EE0-23CC-4308-9614-D4463C43BC42}" destId="{AFD23805-5375-497E-ABCC-D61A702FC41A}" srcOrd="0" destOrd="0" presId="urn:microsoft.com/office/officeart/2005/8/layout/bProcess3"/>
    <dgm:cxn modelId="{04B98E92-AFF1-46B6-BAF7-B44E56AB24A3}" type="presParOf" srcId="{9055066A-6DE8-4BBE-AE64-20B15D3087D2}" destId="{AAEC7209-ADFB-42BE-B5C3-DB9516C255BA}" srcOrd="6" destOrd="0" presId="urn:microsoft.com/office/officeart/2005/8/layout/bProcess3"/>
    <dgm:cxn modelId="{27539187-4219-4593-86E6-211E670F02C8}" type="presParOf" srcId="{9055066A-6DE8-4BBE-AE64-20B15D3087D2}" destId="{D9190A45-ED79-404D-8ECA-CCFA2DB0BEA9}" srcOrd="7" destOrd="0" presId="urn:microsoft.com/office/officeart/2005/8/layout/bProcess3"/>
    <dgm:cxn modelId="{8A43C42B-1FA7-456B-99CB-1442CF1030A1}" type="presParOf" srcId="{D9190A45-ED79-404D-8ECA-CCFA2DB0BEA9}" destId="{ED71066E-B347-4304-A9B5-8CE978A9071B}" srcOrd="0" destOrd="0" presId="urn:microsoft.com/office/officeart/2005/8/layout/bProcess3"/>
    <dgm:cxn modelId="{060F0F4F-0BCC-46D1-81C4-C4FF5E13DB17}" type="presParOf" srcId="{9055066A-6DE8-4BBE-AE64-20B15D3087D2}" destId="{CA87D660-E01B-4B60-B6E0-7354B732C978}" srcOrd="8" destOrd="0" presId="urn:microsoft.com/office/officeart/2005/8/layout/bProcess3"/>
    <dgm:cxn modelId="{48D7F2A2-0919-4614-B33D-48C7995C956A}" type="presParOf" srcId="{9055066A-6DE8-4BBE-AE64-20B15D3087D2}" destId="{E3B01376-157A-42C7-B581-5C428A8CB06B}" srcOrd="9" destOrd="0" presId="urn:microsoft.com/office/officeart/2005/8/layout/bProcess3"/>
    <dgm:cxn modelId="{5D124390-1B34-431B-BC8A-26BA286515F9}" type="presParOf" srcId="{E3B01376-157A-42C7-B581-5C428A8CB06B}" destId="{A5CCC97E-343D-4316-9EB5-7BEC46457CAE}" srcOrd="0" destOrd="0" presId="urn:microsoft.com/office/officeart/2005/8/layout/bProcess3"/>
    <dgm:cxn modelId="{01C2BBAB-8C50-4CB2-BDF0-A259A0B7D7C7}" type="presParOf" srcId="{9055066A-6DE8-4BBE-AE64-20B15D3087D2}" destId="{4D28336C-FB46-4C21-91CD-21632638D51D}"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AA027-B917-4A6B-BC6D-58E986CD0DF5}">
      <dsp:nvSpPr>
        <dsp:cNvPr id="0" name=""/>
        <dsp:cNvSpPr/>
      </dsp:nvSpPr>
      <dsp:spPr>
        <a:xfrm>
          <a:off x="3173078" y="1004880"/>
          <a:ext cx="697687" cy="91440"/>
        </a:xfrm>
        <a:custGeom>
          <a:avLst/>
          <a:gdLst/>
          <a:ahLst/>
          <a:cxnLst/>
          <a:rect l="0" t="0" r="0" b="0"/>
          <a:pathLst>
            <a:path>
              <a:moveTo>
                <a:pt x="0" y="45720"/>
              </a:moveTo>
              <a:lnTo>
                <a:pt x="697687" y="45720"/>
              </a:lnTo>
            </a:path>
          </a:pathLst>
        </a:custGeom>
        <a:noFill/>
        <a:ln w="50800" cap="rnd" cmpd="sng" algn="ctr">
          <a:solidFill>
            <a:schemeClr val="accent1"/>
          </a:solidFill>
          <a:prstDash val="sysDot"/>
          <a:miter lim="800000"/>
          <a:tailEnd type="triangle" w="lg" len="lg"/>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3715" y="1046958"/>
        <a:ext cx="36414" cy="7282"/>
      </dsp:txXfrm>
    </dsp:sp>
    <dsp:sp modelId="{3B91E331-B310-49A0-8F98-D84AC4B7558A}">
      <dsp:nvSpPr>
        <dsp:cNvPr id="0" name=""/>
        <dsp:cNvSpPr/>
      </dsp:nvSpPr>
      <dsp:spPr>
        <a:xfrm>
          <a:off x="8411" y="100659"/>
          <a:ext cx="3166467" cy="189988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91440" bIns="27432" numCol="1" spcCol="1270" anchor="t" anchorCtr="0">
          <a:noAutofit/>
        </a:bodyPr>
        <a:lstStyle/>
        <a:p>
          <a:pPr marL="0" lvl="0" indent="0" algn="l" defTabSz="711200">
            <a:lnSpc>
              <a:spcPct val="90000"/>
            </a:lnSpc>
            <a:spcBef>
              <a:spcPct val="0"/>
            </a:spcBef>
            <a:spcAft>
              <a:spcPts val="600"/>
            </a:spcAft>
            <a:buNone/>
          </a:pPr>
          <a:r>
            <a:rPr lang="en-US" sz="1600" kern="1200" dirty="0">
              <a:latin typeface="+mj-lt"/>
            </a:rPr>
            <a:t>Conduct age-appropriate transition assessments.</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Strengths</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Preferences</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Interests</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Needs</a:t>
          </a:r>
          <a:endParaRPr lang="en-US" sz="1100" kern="1200" dirty="0">
            <a:latin typeface="Open Sans" panose="020B0606030504020204" pitchFamily="34" charset="0"/>
            <a:ea typeface="Open Sans" panose="020B0606030504020204" pitchFamily="34" charset="0"/>
            <a:cs typeface="Open Sans" panose="020B0606030504020204" pitchFamily="34" charset="0"/>
          </a:endParaRPr>
        </a:p>
      </dsp:txBody>
      <dsp:txXfrm>
        <a:off x="8411" y="100659"/>
        <a:ext cx="3166467" cy="1899880"/>
      </dsp:txXfrm>
    </dsp:sp>
    <dsp:sp modelId="{45B685C4-CF5D-47DD-A90C-05B08FC7A44C}">
      <dsp:nvSpPr>
        <dsp:cNvPr id="0" name=""/>
        <dsp:cNvSpPr/>
      </dsp:nvSpPr>
      <dsp:spPr>
        <a:xfrm>
          <a:off x="7067833" y="1004880"/>
          <a:ext cx="697687" cy="91440"/>
        </a:xfrm>
        <a:custGeom>
          <a:avLst/>
          <a:gdLst/>
          <a:ahLst/>
          <a:cxnLst/>
          <a:rect l="0" t="0" r="0" b="0"/>
          <a:pathLst>
            <a:path>
              <a:moveTo>
                <a:pt x="0" y="45720"/>
              </a:moveTo>
              <a:lnTo>
                <a:pt x="697687" y="45720"/>
              </a:lnTo>
            </a:path>
          </a:pathLst>
        </a:custGeom>
        <a:noFill/>
        <a:ln w="50800" cap="rnd" cmpd="sng" algn="ctr">
          <a:solidFill>
            <a:schemeClr val="accent4">
              <a:lumMod val="75000"/>
            </a:schemeClr>
          </a:solidFill>
          <a:prstDash val="sysDot"/>
          <a:miter lim="800000"/>
          <a:tailEnd type="triangle" w="lg" len="lg"/>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98470" y="1046958"/>
        <a:ext cx="36414" cy="7282"/>
      </dsp:txXfrm>
    </dsp:sp>
    <dsp:sp modelId="{DC208603-C884-4169-A73E-E4B1DDC27F02}">
      <dsp:nvSpPr>
        <dsp:cNvPr id="0" name=""/>
        <dsp:cNvSpPr/>
      </dsp:nvSpPr>
      <dsp:spPr>
        <a:xfrm>
          <a:off x="3903166" y="100659"/>
          <a:ext cx="3166467" cy="1899880"/>
        </a:xfrm>
        <a:prstGeom prst="rect">
          <a:avLst/>
        </a:prstGeom>
        <a:solidFill>
          <a:schemeClr val="accent4">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27432" numCol="1" spcCol="1270" anchor="t" anchorCtr="0">
          <a:noAutofit/>
        </a:bodyPr>
        <a:lstStyle/>
        <a:p>
          <a:pPr marL="0" lvl="0" indent="0" algn="l" defTabSz="711200">
            <a:lnSpc>
              <a:spcPct val="90000"/>
            </a:lnSpc>
            <a:spcBef>
              <a:spcPct val="0"/>
            </a:spcBef>
            <a:spcAft>
              <a:spcPts val="600"/>
            </a:spcAft>
            <a:buNone/>
          </a:pPr>
          <a:r>
            <a:rPr lang="en-US" sz="1600" kern="1200" dirty="0">
              <a:latin typeface="+mj-lt"/>
            </a:rPr>
            <a:t>Write measurable postsecondary goals.</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Education/training</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Employment</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Independent living (as needed)</a:t>
          </a:r>
          <a:endParaRPr lang="en-US" sz="11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903166" y="100659"/>
        <a:ext cx="3166467" cy="1899880"/>
      </dsp:txXfrm>
    </dsp:sp>
    <dsp:sp modelId="{91138EE0-23CC-4308-9614-D4463C43BC42}">
      <dsp:nvSpPr>
        <dsp:cNvPr id="0" name=""/>
        <dsp:cNvSpPr/>
      </dsp:nvSpPr>
      <dsp:spPr>
        <a:xfrm>
          <a:off x="1591645" y="1998740"/>
          <a:ext cx="7789509" cy="697687"/>
        </a:xfrm>
        <a:custGeom>
          <a:avLst/>
          <a:gdLst/>
          <a:ahLst/>
          <a:cxnLst/>
          <a:rect l="0" t="0" r="0" b="0"/>
          <a:pathLst>
            <a:path>
              <a:moveTo>
                <a:pt x="7789509" y="0"/>
              </a:moveTo>
              <a:lnTo>
                <a:pt x="7789509" y="365943"/>
              </a:lnTo>
              <a:lnTo>
                <a:pt x="0" y="365943"/>
              </a:lnTo>
              <a:lnTo>
                <a:pt x="0" y="697687"/>
              </a:lnTo>
            </a:path>
          </a:pathLst>
        </a:custGeom>
        <a:noFill/>
        <a:ln w="50800" cap="rnd" cmpd="sng" algn="ctr">
          <a:solidFill>
            <a:schemeClr val="accent6"/>
          </a:solidFill>
          <a:prstDash val="sysDot"/>
          <a:miter lim="800000"/>
          <a:headEnd w="lg" len="lg"/>
          <a:tailEnd type="triangle" w="lg" len="lg"/>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0812" y="2343942"/>
        <a:ext cx="391174" cy="7282"/>
      </dsp:txXfrm>
    </dsp:sp>
    <dsp:sp modelId="{B0663008-C366-44C9-A4BF-E4522374270F}">
      <dsp:nvSpPr>
        <dsp:cNvPr id="0" name=""/>
        <dsp:cNvSpPr/>
      </dsp:nvSpPr>
      <dsp:spPr>
        <a:xfrm>
          <a:off x="7797921" y="100659"/>
          <a:ext cx="3166467" cy="1899880"/>
        </a:xfrm>
        <a:prstGeom prst="rect">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27432"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Identify transition services.</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Specially designed instruction.</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Related services</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Community experiences</a:t>
          </a:r>
        </a:p>
        <a:p>
          <a:pPr marL="274320" lvl="1" indent="-182880" algn="l" defTabSz="622300">
            <a:lnSpc>
              <a:spcPct val="90000"/>
            </a:lnSpc>
            <a:spcBef>
              <a:spcPct val="0"/>
            </a:spcBef>
            <a:spcAft>
              <a:spcPts val="600"/>
            </a:spcAft>
            <a:buClr>
              <a:schemeClr val="bg1"/>
            </a:buClr>
            <a:buFont typeface="Wingdings 2" panose="05020102010507070707" pitchFamily="18" charset="2"/>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Employment and living skills</a:t>
          </a:r>
          <a:endParaRPr lang="en-US" sz="11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797921" y="100659"/>
        <a:ext cx="3166467" cy="1899880"/>
      </dsp:txXfrm>
    </dsp:sp>
    <dsp:sp modelId="{D9190A45-ED79-404D-8ECA-CCFA2DB0BEA9}">
      <dsp:nvSpPr>
        <dsp:cNvPr id="0" name=""/>
        <dsp:cNvSpPr/>
      </dsp:nvSpPr>
      <dsp:spPr>
        <a:xfrm>
          <a:off x="3173078" y="3633047"/>
          <a:ext cx="697687" cy="91440"/>
        </a:xfrm>
        <a:custGeom>
          <a:avLst/>
          <a:gdLst/>
          <a:ahLst/>
          <a:cxnLst/>
          <a:rect l="0" t="0" r="0" b="0"/>
          <a:pathLst>
            <a:path>
              <a:moveTo>
                <a:pt x="0" y="45720"/>
              </a:moveTo>
              <a:lnTo>
                <a:pt x="697687" y="45720"/>
              </a:lnTo>
            </a:path>
          </a:pathLst>
        </a:custGeom>
        <a:noFill/>
        <a:ln w="50800" cap="rnd" cmpd="sng" algn="ctr">
          <a:solidFill>
            <a:schemeClr val="accent2">
              <a:lumMod val="75000"/>
            </a:schemeClr>
          </a:solidFill>
          <a:prstDash val="sysDot"/>
          <a:miter lim="800000"/>
          <a:tailEnd type="triangle" w="lg" len="lg"/>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3715" y="3675126"/>
        <a:ext cx="36414" cy="7282"/>
      </dsp:txXfrm>
    </dsp:sp>
    <dsp:sp modelId="{AAEC7209-ADFB-42BE-B5C3-DB9516C255BA}">
      <dsp:nvSpPr>
        <dsp:cNvPr id="0" name=""/>
        <dsp:cNvSpPr/>
      </dsp:nvSpPr>
      <dsp:spPr>
        <a:xfrm>
          <a:off x="8411" y="2728827"/>
          <a:ext cx="3166467" cy="1899880"/>
        </a:xfrm>
        <a:prstGeom prst="rect">
          <a:avLst/>
        </a:prstGeom>
        <a:solidFill>
          <a:schemeClr val="accent2">
            <a:lumMod val="75000"/>
          </a:schemeClr>
        </a:solidFill>
        <a:ln w="508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27432" rIns="182880" bIns="2743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Write the course of study.</a:t>
          </a:r>
        </a:p>
      </dsp:txBody>
      <dsp:txXfrm>
        <a:off x="8411" y="2728827"/>
        <a:ext cx="3166467" cy="1899880"/>
      </dsp:txXfrm>
    </dsp:sp>
    <dsp:sp modelId="{E3B01376-157A-42C7-B581-5C428A8CB06B}">
      <dsp:nvSpPr>
        <dsp:cNvPr id="0" name=""/>
        <dsp:cNvSpPr/>
      </dsp:nvSpPr>
      <dsp:spPr>
        <a:xfrm>
          <a:off x="7067833" y="3633047"/>
          <a:ext cx="697687" cy="91440"/>
        </a:xfrm>
        <a:custGeom>
          <a:avLst/>
          <a:gdLst/>
          <a:ahLst/>
          <a:cxnLst/>
          <a:rect l="0" t="0" r="0" b="0"/>
          <a:pathLst>
            <a:path>
              <a:moveTo>
                <a:pt x="0" y="45720"/>
              </a:moveTo>
              <a:lnTo>
                <a:pt x="697687" y="45720"/>
              </a:lnTo>
            </a:path>
          </a:pathLst>
        </a:custGeom>
        <a:noFill/>
        <a:ln w="50800" cap="rnd" cmpd="sng" algn="ctr">
          <a:solidFill>
            <a:schemeClr val="accent6">
              <a:lumMod val="40000"/>
              <a:lumOff val="60000"/>
            </a:schemeClr>
          </a:solidFill>
          <a:prstDash val="sysDot"/>
          <a:miter lim="800000"/>
          <a:tailEnd type="triangle" w="lg" len="lg"/>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98470" y="3675126"/>
        <a:ext cx="36414" cy="7282"/>
      </dsp:txXfrm>
    </dsp:sp>
    <dsp:sp modelId="{CA87D660-E01B-4B60-B6E0-7354B732C978}">
      <dsp:nvSpPr>
        <dsp:cNvPr id="0" name=""/>
        <dsp:cNvSpPr/>
      </dsp:nvSpPr>
      <dsp:spPr>
        <a:xfrm>
          <a:off x="3903166" y="2728827"/>
          <a:ext cx="3166467" cy="1899880"/>
        </a:xfrm>
        <a:prstGeom prst="rect">
          <a:avLst/>
        </a:prstGeom>
        <a:solidFill>
          <a:schemeClr val="accent6">
            <a:lumMod val="40000"/>
            <a:lumOff val="60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27432" rIns="182880" bIns="27432"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j-lt"/>
            </a:rPr>
            <a:t>Write the annual IEP goals.</a:t>
          </a:r>
        </a:p>
      </dsp:txBody>
      <dsp:txXfrm>
        <a:off x="3903166" y="2728827"/>
        <a:ext cx="3166467" cy="1899880"/>
      </dsp:txXfrm>
    </dsp:sp>
    <dsp:sp modelId="{4D28336C-FB46-4C21-91CD-21632638D51D}">
      <dsp:nvSpPr>
        <dsp:cNvPr id="0" name=""/>
        <dsp:cNvSpPr/>
      </dsp:nvSpPr>
      <dsp:spPr>
        <a:xfrm>
          <a:off x="7797921" y="2728827"/>
          <a:ext cx="3166467" cy="1899880"/>
        </a:xfrm>
        <a:prstGeom prst="rect">
          <a:avLst/>
        </a:prstGeom>
        <a:solidFill>
          <a:schemeClr val="tx1"/>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27432" rIns="182880" bIns="2743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Coordinate services with adult agencies.</a:t>
          </a:r>
        </a:p>
      </dsp:txBody>
      <dsp:txXfrm>
        <a:off x="7797921" y="2728827"/>
        <a:ext cx="3166467" cy="189988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856E971-688B-5A46-95A6-4BD9FAB7B785}" type="datetimeFigureOut">
              <a:rPr lang="en-US" smtClean="0"/>
              <a:t>10/17/2022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EC0982E-BAFD-DF4D-B8BE-9B41E0816D7F}" type="slidenum">
              <a:rPr lang="en-US" smtClean="0"/>
              <a:t>‹#›</a:t>
            </a:fld>
            <a:endParaRPr lang="en-US"/>
          </a:p>
        </p:txBody>
      </p:sp>
    </p:spTree>
    <p:extLst>
      <p:ext uri="{BB962C8B-B14F-4D97-AF65-F5344CB8AC3E}">
        <p14:creationId xmlns:p14="http://schemas.microsoft.com/office/powerpoint/2010/main" val="185654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alchemer.com/s3/KSi14-District"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1</a:t>
            </a:fld>
            <a:endParaRPr lang="en-US"/>
          </a:p>
        </p:txBody>
      </p:sp>
    </p:spTree>
    <p:extLst>
      <p:ext uri="{BB962C8B-B14F-4D97-AF65-F5344CB8AC3E}">
        <p14:creationId xmlns:p14="http://schemas.microsoft.com/office/powerpoint/2010/main" val="2263676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Use</a:t>
            </a:r>
            <a:r>
              <a:rPr lang="en-US" baseline="0" dirty="0"/>
              <a:t> any or all of these assessment examples to do the following:</a:t>
            </a:r>
          </a:p>
          <a:p>
            <a:pPr marL="171450" indent="-171450">
              <a:buFont typeface="Arial"/>
              <a:buChar char="•"/>
            </a:pPr>
            <a:r>
              <a:rPr lang="en-US" baseline="0" dirty="0"/>
              <a:t>Inform the PLAAFPs</a:t>
            </a:r>
          </a:p>
          <a:p>
            <a:pPr marL="171450" indent="-171450">
              <a:buFont typeface="Arial"/>
              <a:buChar char="•"/>
            </a:pPr>
            <a:r>
              <a:rPr lang="en-US" baseline="0" dirty="0"/>
              <a:t>Develop the MPGs</a:t>
            </a:r>
          </a:p>
          <a:p>
            <a:pPr marL="171450" indent="-171450">
              <a:buFont typeface="Arial"/>
              <a:buChar char="•"/>
            </a:pPr>
            <a:r>
              <a:rPr lang="en-US" baseline="0" dirty="0"/>
              <a:t>Identify Transition Services</a:t>
            </a:r>
          </a:p>
          <a:p>
            <a:r>
              <a:rPr lang="en-US" dirty="0"/>
              <a:t>It’s  important</a:t>
            </a:r>
            <a:r>
              <a:rPr lang="en-US" baseline="0" dirty="0"/>
              <a:t> to </a:t>
            </a:r>
            <a:r>
              <a:rPr lang="en-US" dirty="0"/>
              <a:t>collect the most pertinent and current information to identify the student’s strengths, interests</a:t>
            </a:r>
            <a:r>
              <a:rPr lang="en-US" baseline="0" dirty="0"/>
              <a:t>, preferences, and needs as they relate to his/her current plans and his/her future plans.  </a:t>
            </a:r>
          </a:p>
          <a:p>
            <a:endParaRPr lang="en-US" baseline="0" dirty="0"/>
          </a:p>
          <a:p>
            <a:r>
              <a:rPr lang="en-US" baseline="0" dirty="0"/>
              <a:t>Charting Life Course , person centered planning tool adopted by the KS Council on Developmental Disabilities </a:t>
            </a:r>
          </a:p>
        </p:txBody>
      </p:sp>
      <p:sp>
        <p:nvSpPr>
          <p:cNvPr id="1105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29057" indent="-280406">
              <a:defRPr>
                <a:solidFill>
                  <a:schemeClr val="tx1"/>
                </a:solidFill>
                <a:latin typeface="Constantia" pitchFamily="18" charset="0"/>
              </a:defRPr>
            </a:lvl2pPr>
            <a:lvl3pPr marL="1121626" indent="-224325">
              <a:defRPr>
                <a:solidFill>
                  <a:schemeClr val="tx1"/>
                </a:solidFill>
                <a:latin typeface="Constantia" pitchFamily="18" charset="0"/>
              </a:defRPr>
            </a:lvl3pPr>
            <a:lvl4pPr marL="1570276" indent="-224325">
              <a:defRPr>
                <a:solidFill>
                  <a:schemeClr val="tx1"/>
                </a:solidFill>
                <a:latin typeface="Constantia" pitchFamily="18" charset="0"/>
              </a:defRPr>
            </a:lvl4pPr>
            <a:lvl5pPr marL="2018927" indent="-224325">
              <a:defRPr>
                <a:solidFill>
                  <a:schemeClr val="tx1"/>
                </a:solidFill>
                <a:latin typeface="Constantia" pitchFamily="18" charset="0"/>
              </a:defRPr>
            </a:lvl5pPr>
            <a:lvl6pPr marL="2467577" indent="-224325" fontAlgn="base">
              <a:spcBef>
                <a:spcPct val="0"/>
              </a:spcBef>
              <a:spcAft>
                <a:spcPct val="0"/>
              </a:spcAft>
              <a:defRPr>
                <a:solidFill>
                  <a:schemeClr val="tx1"/>
                </a:solidFill>
                <a:latin typeface="Constantia" pitchFamily="18" charset="0"/>
              </a:defRPr>
            </a:lvl6pPr>
            <a:lvl7pPr marL="2916227" indent="-224325" fontAlgn="base">
              <a:spcBef>
                <a:spcPct val="0"/>
              </a:spcBef>
              <a:spcAft>
                <a:spcPct val="0"/>
              </a:spcAft>
              <a:defRPr>
                <a:solidFill>
                  <a:schemeClr val="tx1"/>
                </a:solidFill>
                <a:latin typeface="Constantia" pitchFamily="18" charset="0"/>
              </a:defRPr>
            </a:lvl7pPr>
            <a:lvl8pPr marL="3364878" indent="-224325" fontAlgn="base">
              <a:spcBef>
                <a:spcPct val="0"/>
              </a:spcBef>
              <a:spcAft>
                <a:spcPct val="0"/>
              </a:spcAft>
              <a:defRPr>
                <a:solidFill>
                  <a:schemeClr val="tx1"/>
                </a:solidFill>
                <a:latin typeface="Constantia" pitchFamily="18" charset="0"/>
              </a:defRPr>
            </a:lvl8pPr>
            <a:lvl9pPr marL="3813528" indent="-224325" fontAlgn="base">
              <a:spcBef>
                <a:spcPct val="0"/>
              </a:spcBef>
              <a:spcAft>
                <a:spcPct val="0"/>
              </a:spcAft>
              <a:defRPr>
                <a:solidFill>
                  <a:schemeClr val="tx1"/>
                </a:solidFill>
                <a:latin typeface="Constantia" pitchFamily="18"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CC4F58A-8877-4229-B01E-41BC83A9B1DA}"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10597" name="Date Placeholder 5"/>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onstantia" pitchFamily="18" charset="0"/>
              </a:defRPr>
            </a:lvl1pPr>
            <a:lvl2pPr marL="729057" indent="-280406">
              <a:defRPr>
                <a:solidFill>
                  <a:schemeClr val="tx1"/>
                </a:solidFill>
                <a:latin typeface="Constantia" pitchFamily="18" charset="0"/>
              </a:defRPr>
            </a:lvl2pPr>
            <a:lvl3pPr marL="1121626" indent="-224325">
              <a:defRPr>
                <a:solidFill>
                  <a:schemeClr val="tx1"/>
                </a:solidFill>
                <a:latin typeface="Constantia" pitchFamily="18" charset="0"/>
              </a:defRPr>
            </a:lvl3pPr>
            <a:lvl4pPr marL="1570276" indent="-224325">
              <a:defRPr>
                <a:solidFill>
                  <a:schemeClr val="tx1"/>
                </a:solidFill>
                <a:latin typeface="Constantia" pitchFamily="18" charset="0"/>
              </a:defRPr>
            </a:lvl4pPr>
            <a:lvl5pPr marL="2018927" indent="-224325">
              <a:defRPr>
                <a:solidFill>
                  <a:schemeClr val="tx1"/>
                </a:solidFill>
                <a:latin typeface="Constantia" pitchFamily="18" charset="0"/>
              </a:defRPr>
            </a:lvl5pPr>
            <a:lvl6pPr marL="2467577" indent="-224325" fontAlgn="base">
              <a:spcBef>
                <a:spcPct val="0"/>
              </a:spcBef>
              <a:spcAft>
                <a:spcPct val="0"/>
              </a:spcAft>
              <a:defRPr>
                <a:solidFill>
                  <a:schemeClr val="tx1"/>
                </a:solidFill>
                <a:latin typeface="Constantia" pitchFamily="18" charset="0"/>
              </a:defRPr>
            </a:lvl6pPr>
            <a:lvl7pPr marL="2916227" indent="-224325" fontAlgn="base">
              <a:spcBef>
                <a:spcPct val="0"/>
              </a:spcBef>
              <a:spcAft>
                <a:spcPct val="0"/>
              </a:spcAft>
              <a:defRPr>
                <a:solidFill>
                  <a:schemeClr val="tx1"/>
                </a:solidFill>
                <a:latin typeface="Constantia" pitchFamily="18" charset="0"/>
              </a:defRPr>
            </a:lvl7pPr>
            <a:lvl8pPr marL="3364878" indent="-224325" fontAlgn="base">
              <a:spcBef>
                <a:spcPct val="0"/>
              </a:spcBef>
              <a:spcAft>
                <a:spcPct val="0"/>
              </a:spcAft>
              <a:defRPr>
                <a:solidFill>
                  <a:schemeClr val="tx1"/>
                </a:solidFill>
                <a:latin typeface="Constantia" pitchFamily="18" charset="0"/>
              </a:defRPr>
            </a:lvl8pPr>
            <a:lvl9pPr marL="3813528" indent="-224325" fontAlgn="base">
              <a:spcBef>
                <a:spcPct val="0"/>
              </a:spcBef>
              <a:spcAft>
                <a:spcPct val="0"/>
              </a:spcAft>
              <a:defRPr>
                <a:solidFill>
                  <a:schemeClr val="tx1"/>
                </a:solidFill>
                <a:latin typeface="Constantia" pitchFamily="18"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B0B9A1C-AAE9-4430-B1FA-EC3085D84B89}" type="datetime1">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10/17/2022</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As you can see here, there are a number of assessments mentioned that may already have been completed with the student – adaptive behavior scales, achievement tests (statewide assessments, district assessments, universal screeners).  These coupled with more transition focused assessments build a comprehensive view of the student’s readiness for transition to adulthood.  Think about how the student’s other assessment information can be used to inform what transition assessment is needed and help teams determine what goals and services are needed to help reach post-secondary goals. </a:t>
            </a:r>
            <a:endParaRPr lang="en-US" dirty="0"/>
          </a:p>
          <a:p>
            <a:endParaRPr lang="en-US" sz="1200" b="0" i="0" u="none" strike="noStrike" kern="1200" baseline="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09B81-12E3-4348-A2FB-109ED0707B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10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examples of for-purchase formal assessments are described in the book </a:t>
            </a:r>
            <a:r>
              <a:rPr lang="en-US" u="sng" dirty="0"/>
              <a:t>Your Complete Guide to Transition Planning and Services</a:t>
            </a:r>
            <a:r>
              <a:rPr lang="en-US" u="none" dirty="0"/>
              <a:t> by Mary Morningstar and Beth </a:t>
            </a:r>
            <a:r>
              <a:rPr lang="en-US" u="none" dirty="0" err="1"/>
              <a:t>Clavenna</a:t>
            </a:r>
            <a:r>
              <a:rPr lang="en-US" u="none" dirty="0"/>
              <a:t>-Deane (2018).</a:t>
            </a:r>
          </a:p>
          <a:p>
            <a:endParaRPr lang="en-US" u="none" dirty="0"/>
          </a:p>
          <a:p>
            <a:r>
              <a:rPr lang="en-US" u="none" dirty="0"/>
              <a:t>Also think about what assessments the student may have taken for the purpose of building his/her IPS.    </a:t>
            </a:r>
          </a:p>
          <a:p>
            <a:endParaRPr lang="en-US" u="none" dirty="0"/>
          </a:p>
          <a:p>
            <a:r>
              <a:rPr lang="en-US" u="none" dirty="0"/>
              <a:t>There are links to some of these assessments in the Transition Assessment links provided as a resource for this training.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7E97B3-1D0E-6F46-829B-0E0A70A839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056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links to these two examples in the Transition Assessment Links resource document.</a:t>
            </a:r>
          </a:p>
        </p:txBody>
      </p:sp>
      <p:sp>
        <p:nvSpPr>
          <p:cNvPr id="4" name="Slide Number Placeholder 3"/>
          <p:cNvSpPr>
            <a:spLocks noGrp="1"/>
          </p:cNvSpPr>
          <p:nvPr>
            <p:ph type="sldNum" sz="quarter" idx="5"/>
          </p:nvPr>
        </p:nvSpPr>
        <p:spPr/>
        <p:txBody>
          <a:bodyPr/>
          <a:lstStyle/>
          <a:p>
            <a:fld id="{1B507DE6-2C53-8044-8A26-C57634D31B6C}" type="slidenum">
              <a:rPr lang="en-US" smtClean="0"/>
              <a:t>13</a:t>
            </a:fld>
            <a:endParaRPr lang="en-US"/>
          </a:p>
        </p:txBody>
      </p:sp>
    </p:spTree>
    <p:extLst>
      <p:ext uri="{BB962C8B-B14F-4D97-AF65-F5344CB8AC3E}">
        <p14:creationId xmlns:p14="http://schemas.microsoft.com/office/powerpoint/2010/main" val="421102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Transition assessment isn’t just for 3-year reevaluations.  Consider the need for collecting updated transition assessment information before each annual review.</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7E97B3-1D0E-6F46-829B-0E0A70A839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399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15</a:t>
            </a:fld>
            <a:endParaRPr lang="en-US"/>
          </a:p>
        </p:txBody>
      </p:sp>
    </p:spTree>
    <p:extLst>
      <p:ext uri="{BB962C8B-B14F-4D97-AF65-F5344CB8AC3E}">
        <p14:creationId xmlns:p14="http://schemas.microsoft.com/office/powerpoint/2010/main" val="4029725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writing measurable postsecondary goals (MPGs) can be found in the handout on pages 5 and 6.</a:t>
            </a:r>
          </a:p>
        </p:txBody>
      </p:sp>
      <p:sp>
        <p:nvSpPr>
          <p:cNvPr id="4" name="Slide Number Placeholder 3"/>
          <p:cNvSpPr>
            <a:spLocks noGrp="1"/>
          </p:cNvSpPr>
          <p:nvPr>
            <p:ph type="sldNum" sz="quarter" idx="5"/>
          </p:nvPr>
        </p:nvSpPr>
        <p:spPr/>
        <p:txBody>
          <a:bodyPr/>
          <a:lstStyle/>
          <a:p>
            <a:fld id="{6EC0982E-BAFD-DF4D-B8BE-9B41E0816D7F}" type="slidenum">
              <a:rPr lang="en-US" smtClean="0"/>
              <a:t>16</a:t>
            </a:fld>
            <a:endParaRPr lang="en-US"/>
          </a:p>
        </p:txBody>
      </p:sp>
    </p:spTree>
    <p:extLst>
      <p:ext uri="{BB962C8B-B14F-4D97-AF65-F5344CB8AC3E}">
        <p14:creationId xmlns:p14="http://schemas.microsoft.com/office/powerpoint/2010/main" val="1977859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17</a:t>
            </a:fld>
            <a:endParaRPr lang="en-US"/>
          </a:p>
        </p:txBody>
      </p:sp>
    </p:spTree>
    <p:extLst>
      <p:ext uri="{BB962C8B-B14F-4D97-AF65-F5344CB8AC3E}">
        <p14:creationId xmlns:p14="http://schemas.microsoft.com/office/powerpoint/2010/main" val="335951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same way that annual goals are based on the PLAAFPs, the postsecondary goals are based on transition assessment results.</a:t>
            </a:r>
          </a:p>
        </p:txBody>
      </p:sp>
      <p:sp>
        <p:nvSpPr>
          <p:cNvPr id="4" name="Slide Number Placeholder 3"/>
          <p:cNvSpPr>
            <a:spLocks noGrp="1"/>
          </p:cNvSpPr>
          <p:nvPr>
            <p:ph type="sldNum" sz="quarter" idx="5"/>
          </p:nvPr>
        </p:nvSpPr>
        <p:spPr/>
        <p:txBody>
          <a:bodyPr/>
          <a:lstStyle/>
          <a:p>
            <a:fld id="{530CC6E7-F349-B144-BAEB-D29D4E15551E}" type="slidenum">
              <a:rPr lang="en-US" smtClean="0"/>
              <a:t>18</a:t>
            </a:fld>
            <a:endParaRPr lang="en-US"/>
          </a:p>
        </p:txBody>
      </p:sp>
    </p:spTree>
    <p:extLst>
      <p:ext uri="{BB962C8B-B14F-4D97-AF65-F5344CB8AC3E}">
        <p14:creationId xmlns:p14="http://schemas.microsoft.com/office/powerpoint/2010/main" val="1691977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CTE Participation in the IEP team’s discussion?    Do you know what pathways are offered in your district?  </a:t>
            </a:r>
          </a:p>
        </p:txBody>
      </p:sp>
      <p:sp>
        <p:nvSpPr>
          <p:cNvPr id="4" name="Slide Number Placeholder 3"/>
          <p:cNvSpPr>
            <a:spLocks noGrp="1"/>
          </p:cNvSpPr>
          <p:nvPr>
            <p:ph type="sldNum" sz="quarter" idx="5"/>
          </p:nvPr>
        </p:nvSpPr>
        <p:spPr/>
        <p:txBody>
          <a:bodyPr/>
          <a:lstStyle/>
          <a:p>
            <a:fld id="{6EC0982E-BAFD-DF4D-B8BE-9B41E0816D7F}" type="slidenum">
              <a:rPr lang="en-US" smtClean="0"/>
              <a:t>19</a:t>
            </a:fld>
            <a:endParaRPr lang="en-US"/>
          </a:p>
        </p:txBody>
      </p:sp>
    </p:spTree>
    <p:extLst>
      <p:ext uri="{BB962C8B-B14F-4D97-AF65-F5344CB8AC3E}">
        <p14:creationId xmlns:p14="http://schemas.microsoft.com/office/powerpoint/2010/main" val="206749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2</a:t>
            </a:fld>
            <a:endParaRPr lang="en-US"/>
          </a:p>
        </p:txBody>
      </p:sp>
    </p:spTree>
    <p:extLst>
      <p:ext uri="{BB962C8B-B14F-4D97-AF65-F5344CB8AC3E}">
        <p14:creationId xmlns:p14="http://schemas.microsoft.com/office/powerpoint/2010/main" val="1932529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  of IEP program formatting</a:t>
            </a:r>
          </a:p>
          <a:p>
            <a:endParaRPr lang="en-US" dirty="0"/>
          </a:p>
          <a:p>
            <a:r>
              <a:rPr lang="en-US" dirty="0"/>
              <a:t>For employment,  are there discussions regarding work based learning opportunities?  Depending upon the individual needs, Pre-ETS may be able to provide WBL opportunities. </a:t>
            </a:r>
          </a:p>
          <a:p>
            <a:endParaRPr lang="en-US" dirty="0"/>
          </a:p>
        </p:txBody>
      </p:sp>
      <p:sp>
        <p:nvSpPr>
          <p:cNvPr id="4" name="Slide Number Placeholder 3"/>
          <p:cNvSpPr>
            <a:spLocks noGrp="1"/>
          </p:cNvSpPr>
          <p:nvPr>
            <p:ph type="sldNum" sz="quarter" idx="5"/>
          </p:nvPr>
        </p:nvSpPr>
        <p:spPr/>
        <p:txBody>
          <a:bodyPr/>
          <a:lstStyle/>
          <a:p>
            <a:fld id="{6EC0982E-BAFD-DF4D-B8BE-9B41E0816D7F}" type="slidenum">
              <a:rPr lang="en-US" smtClean="0"/>
              <a:t>20</a:t>
            </a:fld>
            <a:endParaRPr lang="en-US"/>
          </a:p>
        </p:txBody>
      </p:sp>
    </p:spTree>
    <p:extLst>
      <p:ext uri="{BB962C8B-B14F-4D97-AF65-F5344CB8AC3E}">
        <p14:creationId xmlns:p14="http://schemas.microsoft.com/office/powerpoint/2010/main" val="521034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21</a:t>
            </a:fld>
            <a:endParaRPr lang="en-US"/>
          </a:p>
        </p:txBody>
      </p:sp>
    </p:spTree>
    <p:extLst>
      <p:ext uri="{BB962C8B-B14F-4D97-AF65-F5344CB8AC3E}">
        <p14:creationId xmlns:p14="http://schemas.microsoft.com/office/powerpoint/2010/main" val="428322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0982E-BAFD-DF4D-B8BE-9B41E0816D7F}" type="slidenum">
              <a:rPr lang="en-US" smtClean="0"/>
              <a:t>22</a:t>
            </a:fld>
            <a:endParaRPr lang="en-US"/>
          </a:p>
        </p:txBody>
      </p:sp>
    </p:spTree>
    <p:extLst>
      <p:ext uri="{BB962C8B-B14F-4D97-AF65-F5344CB8AC3E}">
        <p14:creationId xmlns:p14="http://schemas.microsoft.com/office/powerpoint/2010/main" val="3606830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examples of MPGs can be found in the handout on pages 12, 13, and 14.</a:t>
            </a:r>
          </a:p>
        </p:txBody>
      </p:sp>
      <p:sp>
        <p:nvSpPr>
          <p:cNvPr id="4" name="Slide Number Placeholder 3"/>
          <p:cNvSpPr>
            <a:spLocks noGrp="1"/>
          </p:cNvSpPr>
          <p:nvPr>
            <p:ph type="sldNum" sz="quarter" idx="5"/>
          </p:nvPr>
        </p:nvSpPr>
        <p:spPr/>
        <p:txBody>
          <a:bodyPr/>
          <a:lstStyle/>
          <a:p>
            <a:fld id="{530CC6E7-F349-B144-BAEB-D29D4E15551E}" type="slidenum">
              <a:rPr lang="en-US" smtClean="0"/>
              <a:t>23</a:t>
            </a:fld>
            <a:endParaRPr lang="en-US"/>
          </a:p>
        </p:txBody>
      </p:sp>
    </p:spTree>
    <p:extLst>
      <p:ext uri="{BB962C8B-B14F-4D97-AF65-F5344CB8AC3E}">
        <p14:creationId xmlns:p14="http://schemas.microsoft.com/office/powerpoint/2010/main" val="3584614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0982E-BAFD-DF4D-B8BE-9B41E0816D7F}" type="slidenum">
              <a:rPr lang="en-US" smtClean="0"/>
              <a:t>24</a:t>
            </a:fld>
            <a:endParaRPr lang="en-US"/>
          </a:p>
        </p:txBody>
      </p:sp>
    </p:spTree>
    <p:extLst>
      <p:ext uri="{BB962C8B-B14F-4D97-AF65-F5344CB8AC3E}">
        <p14:creationId xmlns:p14="http://schemas.microsoft.com/office/powerpoint/2010/main" val="3508384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25</a:t>
            </a:fld>
            <a:endParaRPr lang="en-US"/>
          </a:p>
        </p:txBody>
      </p:sp>
    </p:spTree>
    <p:extLst>
      <p:ext uri="{BB962C8B-B14F-4D97-AF65-F5344CB8AC3E}">
        <p14:creationId xmlns:p14="http://schemas.microsoft.com/office/powerpoint/2010/main" val="1016335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26</a:t>
            </a:fld>
            <a:endParaRPr lang="en-US"/>
          </a:p>
        </p:txBody>
      </p:sp>
    </p:spTree>
    <p:extLst>
      <p:ext uri="{BB962C8B-B14F-4D97-AF65-F5344CB8AC3E}">
        <p14:creationId xmlns:p14="http://schemas.microsoft.com/office/powerpoint/2010/main" val="4180847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27</a:t>
            </a:fld>
            <a:endParaRPr lang="en-US"/>
          </a:p>
        </p:txBody>
      </p:sp>
    </p:spTree>
    <p:extLst>
      <p:ext uri="{BB962C8B-B14F-4D97-AF65-F5344CB8AC3E}">
        <p14:creationId xmlns:p14="http://schemas.microsoft.com/office/powerpoint/2010/main" val="4114202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28</a:t>
            </a:fld>
            <a:endParaRPr lang="en-US"/>
          </a:p>
        </p:txBody>
      </p:sp>
    </p:spTree>
    <p:extLst>
      <p:ext uri="{BB962C8B-B14F-4D97-AF65-F5344CB8AC3E}">
        <p14:creationId xmlns:p14="http://schemas.microsoft.com/office/powerpoint/2010/main" val="852810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services should be based on the student’s needs, strengths, preferences, and interests.</a:t>
            </a:r>
          </a:p>
          <a:p>
            <a:r>
              <a:rPr lang="en-US" dirty="0"/>
              <a:t>These services are provided by the school or coordinating agency and should not list what the parents or student will do.</a:t>
            </a:r>
          </a:p>
          <a:p>
            <a:r>
              <a:rPr lang="en-US" dirty="0"/>
              <a:t>More information about Transition Services can be found in the handout on page 6.</a:t>
            </a:r>
          </a:p>
          <a:p>
            <a:endParaRPr lang="en-US" dirty="0"/>
          </a:p>
        </p:txBody>
      </p:sp>
      <p:sp>
        <p:nvSpPr>
          <p:cNvPr id="4" name="Slide Number Placeholder 3"/>
          <p:cNvSpPr>
            <a:spLocks noGrp="1"/>
          </p:cNvSpPr>
          <p:nvPr>
            <p:ph type="sldNum" sz="quarter" idx="5"/>
          </p:nvPr>
        </p:nvSpPr>
        <p:spPr/>
        <p:txBody>
          <a:bodyPr/>
          <a:lstStyle/>
          <a:p>
            <a:fld id="{6EC0982E-BAFD-DF4D-B8BE-9B41E0816D7F}" type="slidenum">
              <a:rPr lang="en-US" smtClean="0"/>
              <a:t>29</a:t>
            </a:fld>
            <a:endParaRPr lang="en-US"/>
          </a:p>
        </p:txBody>
      </p:sp>
    </p:spTree>
    <p:extLst>
      <p:ext uri="{BB962C8B-B14F-4D97-AF65-F5344CB8AC3E}">
        <p14:creationId xmlns:p14="http://schemas.microsoft.com/office/powerpoint/2010/main" val="174301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format can be found in the handout on page 2 in a slightly different format. A description of each step is in the handout on page 3.</a:t>
            </a:r>
          </a:p>
        </p:txBody>
      </p:sp>
      <p:sp>
        <p:nvSpPr>
          <p:cNvPr id="4" name="Slide Number Placeholder 3"/>
          <p:cNvSpPr>
            <a:spLocks noGrp="1"/>
          </p:cNvSpPr>
          <p:nvPr>
            <p:ph type="sldNum" sz="quarter" idx="5"/>
          </p:nvPr>
        </p:nvSpPr>
        <p:spPr/>
        <p:txBody>
          <a:bodyPr/>
          <a:lstStyle/>
          <a:p>
            <a:fld id="{6EC0982E-BAFD-DF4D-B8BE-9B41E0816D7F}" type="slidenum">
              <a:rPr lang="en-US" smtClean="0"/>
              <a:t>3</a:t>
            </a:fld>
            <a:endParaRPr lang="en-US"/>
          </a:p>
        </p:txBody>
      </p:sp>
    </p:spTree>
    <p:extLst>
      <p:ext uri="{BB962C8B-B14F-4D97-AF65-F5344CB8AC3E}">
        <p14:creationId xmlns:p14="http://schemas.microsoft.com/office/powerpoint/2010/main" val="681042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t>This outline of transition services is for a student who is entering his final year of high school.</a:t>
            </a:r>
            <a:r>
              <a:rPr lang="en-US" sz="1400" baseline="0" dirty="0"/>
              <a:t>  T</a:t>
            </a:r>
            <a:r>
              <a:rPr lang="en-US" sz="1400" dirty="0"/>
              <a:t>here are a variety of transition services that would be needed.  </a:t>
            </a:r>
          </a:p>
          <a:p>
            <a:r>
              <a:rPr lang="en-US" sz="1400" dirty="0"/>
              <a:t>Some of these services might be appropriate for a younger student as well.  Remember that the transition services listed in the transition plan are the services provided by the school district or a cooperating outside agency.  Don’t list what the parent or student will do as a transition service.  You may wish to describe parent or student plans in the IEP PLAAFPs.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You should always keep in mind LRE and trying to work towards independence as you provide these services.  For example, supervision on a job site may require one-on-one supervision to start and then reduced to the beginning and end of the job, and finally supervision transferred to the actual supervisor at the job site.  </a:t>
            </a:r>
          </a:p>
          <a:p>
            <a:endParaRPr lang="en-US" sz="1400" dirty="0"/>
          </a:p>
        </p:txBody>
      </p:sp>
      <p:sp>
        <p:nvSpPr>
          <p:cNvPr id="4" name="Slide Number Placeholder 3"/>
          <p:cNvSpPr>
            <a:spLocks noGrp="1"/>
          </p:cNvSpPr>
          <p:nvPr>
            <p:ph type="sldNum" sz="quarter" idx="10"/>
          </p:nvPr>
        </p:nvSpPr>
        <p:spPr/>
        <p:txBody>
          <a:bodyPr/>
          <a:lstStyle/>
          <a:p>
            <a:pPr>
              <a:defRPr/>
            </a:pPr>
            <a:fld id="{36AA97FB-F54D-43A5-B89C-88F6A4744145}"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559948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more information about transition services compared to sped services in the handout on pages  5 and 6.  This comparison includes examples for each category of special education and transition services.  If the team wants a service to serve as both a special education and transition service, that service needs to be described in a way that makes the connection to the postsecondary goal clear.</a:t>
            </a:r>
          </a:p>
          <a:p>
            <a:endParaRPr lang="en-US" dirty="0"/>
          </a:p>
          <a:p>
            <a:r>
              <a:rPr lang="en-US" dirty="0"/>
              <a:t>Remember that you need to provide a description of frequency, location, and duration for all special education services.  You need to provide FLD for only specialized instruction and related services for transition services. </a:t>
            </a:r>
          </a:p>
          <a:p>
            <a:endParaRPr lang="en-US" dirty="0"/>
          </a:p>
          <a:p>
            <a:r>
              <a:rPr lang="en-US" dirty="0"/>
              <a:t>An example of how to write FLD for transition services is included in the handout.</a:t>
            </a:r>
          </a:p>
        </p:txBody>
      </p:sp>
      <p:sp>
        <p:nvSpPr>
          <p:cNvPr id="4" name="Slide Number Placeholder 3"/>
          <p:cNvSpPr>
            <a:spLocks noGrp="1"/>
          </p:cNvSpPr>
          <p:nvPr>
            <p:ph type="sldNum" sz="quarter" idx="5"/>
          </p:nvPr>
        </p:nvSpPr>
        <p:spPr/>
        <p:txBody>
          <a:bodyPr/>
          <a:lstStyle/>
          <a:p>
            <a:fld id="{310C27E5-5BEE-EC4B-990D-81CAEFE25E5C}" type="slidenum">
              <a:rPr lang="en-US" smtClean="0"/>
              <a:t>31</a:t>
            </a:fld>
            <a:endParaRPr lang="en-US"/>
          </a:p>
        </p:txBody>
      </p:sp>
    </p:spTree>
    <p:extLst>
      <p:ext uri="{BB962C8B-B14F-4D97-AF65-F5344CB8AC3E}">
        <p14:creationId xmlns:p14="http://schemas.microsoft.com/office/powerpoint/2010/main" val="4251016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services are needed (beyond the Courses of Study), this decision by the IEP team needs to be documented on the IEP.</a:t>
            </a:r>
          </a:p>
        </p:txBody>
      </p:sp>
      <p:sp>
        <p:nvSpPr>
          <p:cNvPr id="4" name="Slide Number Placeholder 3"/>
          <p:cNvSpPr>
            <a:spLocks noGrp="1"/>
          </p:cNvSpPr>
          <p:nvPr>
            <p:ph type="sldNum" sz="quarter" idx="10"/>
          </p:nvPr>
        </p:nvSpPr>
        <p:spPr/>
        <p:txBody>
          <a:bodyPr/>
          <a:lstStyle/>
          <a:p>
            <a:fld id="{E87E97B3-1D0E-6F46-829B-0E0A70A83953}" type="slidenum">
              <a:rPr lang="en-US" smtClean="0"/>
              <a:t>32</a:t>
            </a:fld>
            <a:endParaRPr lang="en-US"/>
          </a:p>
        </p:txBody>
      </p:sp>
    </p:spTree>
    <p:extLst>
      <p:ext uri="{BB962C8B-B14F-4D97-AF65-F5344CB8AC3E}">
        <p14:creationId xmlns:p14="http://schemas.microsoft.com/office/powerpoint/2010/main" val="1437200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Pennsylvania Transition Conference presentation, July, 2013, based on the results of their transition training.</a:t>
            </a:r>
          </a:p>
        </p:txBody>
      </p:sp>
      <p:sp>
        <p:nvSpPr>
          <p:cNvPr id="4" name="Slide Number Placeholder 3"/>
          <p:cNvSpPr>
            <a:spLocks noGrp="1"/>
          </p:cNvSpPr>
          <p:nvPr>
            <p:ph type="sldNum" sz="quarter" idx="5"/>
          </p:nvPr>
        </p:nvSpPr>
        <p:spPr/>
        <p:txBody>
          <a:bodyPr/>
          <a:lstStyle/>
          <a:p>
            <a:fld id="{310C27E5-5BEE-EC4B-990D-81CAEFE25E5C}" type="slidenum">
              <a:rPr lang="en-US" smtClean="0"/>
              <a:t>33</a:t>
            </a:fld>
            <a:endParaRPr lang="en-US"/>
          </a:p>
        </p:txBody>
      </p:sp>
    </p:spTree>
    <p:extLst>
      <p:ext uri="{BB962C8B-B14F-4D97-AF65-F5344CB8AC3E}">
        <p14:creationId xmlns:p14="http://schemas.microsoft.com/office/powerpoint/2010/main" val="1761094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Pennsylvania Transition Conference presentation, July, 2013, based on the results of their transition training.</a:t>
            </a:r>
          </a:p>
          <a:p>
            <a:endParaRPr lang="en-US" dirty="0"/>
          </a:p>
        </p:txBody>
      </p:sp>
      <p:sp>
        <p:nvSpPr>
          <p:cNvPr id="4" name="Slide Number Placeholder 3"/>
          <p:cNvSpPr>
            <a:spLocks noGrp="1"/>
          </p:cNvSpPr>
          <p:nvPr>
            <p:ph type="sldNum" sz="quarter" idx="5"/>
          </p:nvPr>
        </p:nvSpPr>
        <p:spPr/>
        <p:txBody>
          <a:bodyPr/>
          <a:lstStyle/>
          <a:p>
            <a:fld id="{310C27E5-5BEE-EC4B-990D-81CAEFE25E5C}" type="slidenum">
              <a:rPr lang="en-US" smtClean="0"/>
              <a:t>34</a:t>
            </a:fld>
            <a:endParaRPr lang="en-US"/>
          </a:p>
        </p:txBody>
      </p:sp>
    </p:spTree>
    <p:extLst>
      <p:ext uri="{BB962C8B-B14F-4D97-AF65-F5344CB8AC3E}">
        <p14:creationId xmlns:p14="http://schemas.microsoft.com/office/powerpoint/2010/main" val="2062437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35</a:t>
            </a:fld>
            <a:endParaRPr lang="en-US"/>
          </a:p>
        </p:txBody>
      </p:sp>
    </p:spTree>
    <p:extLst>
      <p:ext uri="{BB962C8B-B14F-4D97-AF65-F5344CB8AC3E}">
        <p14:creationId xmlns:p14="http://schemas.microsoft.com/office/powerpoint/2010/main" val="1327587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about the Courses of Study can be found in the handout on pages 6 and 7.</a:t>
            </a:r>
          </a:p>
        </p:txBody>
      </p:sp>
      <p:sp>
        <p:nvSpPr>
          <p:cNvPr id="4" name="Slide Number Placeholder 3"/>
          <p:cNvSpPr>
            <a:spLocks noGrp="1"/>
          </p:cNvSpPr>
          <p:nvPr>
            <p:ph type="sldNum" sz="quarter" idx="5"/>
          </p:nvPr>
        </p:nvSpPr>
        <p:spPr/>
        <p:txBody>
          <a:bodyPr/>
          <a:lstStyle/>
          <a:p>
            <a:fld id="{6EC0982E-BAFD-DF4D-B8BE-9B41E0816D7F}" type="slidenum">
              <a:rPr lang="en-US" smtClean="0"/>
              <a:t>36</a:t>
            </a:fld>
            <a:endParaRPr lang="en-US"/>
          </a:p>
        </p:txBody>
      </p:sp>
    </p:spTree>
    <p:extLst>
      <p:ext uri="{BB962C8B-B14F-4D97-AF65-F5344CB8AC3E}">
        <p14:creationId xmlns:p14="http://schemas.microsoft.com/office/powerpoint/2010/main" val="739985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C27E5-5BEE-EC4B-990D-81CAEFE25E5C}" type="slidenum">
              <a:rPr lang="en-US" smtClean="0"/>
              <a:t>37</a:t>
            </a:fld>
            <a:endParaRPr lang="en-US"/>
          </a:p>
        </p:txBody>
      </p:sp>
    </p:spTree>
    <p:extLst>
      <p:ext uri="{BB962C8B-B14F-4D97-AF65-F5344CB8AC3E}">
        <p14:creationId xmlns:p14="http://schemas.microsoft.com/office/powerpoint/2010/main" val="100314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The IEP team might take the following steps:</a:t>
            </a:r>
          </a:p>
          <a:p>
            <a:pPr marL="171450" indent="-171450" fontAlgn="auto">
              <a:spcBef>
                <a:spcPts val="0"/>
              </a:spcBef>
              <a:spcAft>
                <a:spcPts val="0"/>
              </a:spcAft>
              <a:buFont typeface="Arial"/>
              <a:buChar char="•"/>
              <a:defRPr/>
            </a:pPr>
            <a:r>
              <a:rPr lang="en-US" dirty="0"/>
              <a:t>Explore the </a:t>
            </a:r>
            <a:r>
              <a:rPr lang="en-US" i="1" dirty="0"/>
              <a:t>Career Clusters</a:t>
            </a:r>
            <a:r>
              <a:rPr lang="en-US" dirty="0"/>
              <a:t> programs available in the high school that might be appropriate for the student.</a:t>
            </a:r>
          </a:p>
          <a:p>
            <a:pPr marL="171450" indent="-171450" fontAlgn="auto">
              <a:spcBef>
                <a:spcPts val="0"/>
              </a:spcBef>
              <a:spcAft>
                <a:spcPts val="0"/>
              </a:spcAft>
              <a:buFont typeface="Arial"/>
              <a:buChar char="•"/>
              <a:defRPr/>
            </a:pPr>
            <a:r>
              <a:rPr lang="en-US" dirty="0"/>
              <a:t>Review elective courses available and identify courses of study based on student’s needs, taking into account strengths, preferences and interests which support the goals.</a:t>
            </a:r>
          </a:p>
          <a:p>
            <a:pPr marL="171450" indent="-171450" fontAlgn="auto">
              <a:spcBef>
                <a:spcPts val="0"/>
              </a:spcBef>
              <a:spcAft>
                <a:spcPts val="0"/>
              </a:spcAft>
              <a:buFont typeface="Arial"/>
              <a:buChar char="•"/>
              <a:defRPr/>
            </a:pPr>
            <a:r>
              <a:rPr lang="en-US" dirty="0"/>
              <a:t>Think about what this student’s IPS plan of study outlines for the student. </a:t>
            </a:r>
          </a:p>
          <a:p>
            <a:pPr marL="171450" indent="-171450" fontAlgn="auto">
              <a:spcBef>
                <a:spcPts val="0"/>
              </a:spcBef>
              <a:spcAft>
                <a:spcPts val="0"/>
              </a:spcAft>
              <a:buFont typeface="Arial"/>
              <a:buChar char="•"/>
              <a:defRPr/>
            </a:pPr>
            <a:r>
              <a:rPr lang="en-US" dirty="0"/>
              <a:t>Consider other educational experiences: work study, community-based instruction, independent living, and self-determination.</a:t>
            </a:r>
          </a:p>
          <a:p>
            <a:pPr marL="171450" indent="-171450" fontAlgn="auto">
              <a:spcBef>
                <a:spcPts val="0"/>
              </a:spcBef>
              <a:spcAft>
                <a:spcPts val="0"/>
              </a:spcAft>
              <a:buFont typeface="Arial"/>
              <a:buChar char="•"/>
              <a:defRPr/>
            </a:pPr>
            <a:r>
              <a:rPr lang="en-US" dirty="0"/>
              <a:t>Consider whether any prioritization is necessary.</a:t>
            </a:r>
          </a:p>
          <a:p>
            <a:pPr marL="171450" indent="-171450" fontAlgn="auto">
              <a:spcBef>
                <a:spcPts val="0"/>
              </a:spcBef>
              <a:spcAft>
                <a:spcPts val="0"/>
              </a:spcAft>
              <a:buFont typeface="Arial"/>
              <a:buChar char="•"/>
              <a:defRPr/>
            </a:pPr>
            <a:r>
              <a:rPr lang="en-US" dirty="0"/>
              <a:t>Document how the student and his/her family participated in decisions about the courses of study.  What was important to the student?  What was important to their family?</a:t>
            </a:r>
          </a:p>
          <a:p>
            <a:endParaRPr lang="en-US" dirty="0"/>
          </a:p>
        </p:txBody>
      </p:sp>
      <p:sp>
        <p:nvSpPr>
          <p:cNvPr id="4" name="Slide Number Placeholder 3"/>
          <p:cNvSpPr>
            <a:spLocks noGrp="1"/>
          </p:cNvSpPr>
          <p:nvPr>
            <p:ph type="sldNum" sz="quarter" idx="5"/>
          </p:nvPr>
        </p:nvSpPr>
        <p:spPr/>
        <p:txBody>
          <a:bodyPr/>
          <a:lstStyle/>
          <a:p>
            <a:fld id="{310C27E5-5BEE-EC4B-990D-81CAEFE25E5C}" type="slidenum">
              <a:rPr lang="en-US" smtClean="0"/>
              <a:t>38</a:t>
            </a:fld>
            <a:endParaRPr lang="en-US"/>
          </a:p>
        </p:txBody>
      </p:sp>
    </p:spTree>
    <p:extLst>
      <p:ext uri="{BB962C8B-B14F-4D97-AF65-F5344CB8AC3E}">
        <p14:creationId xmlns:p14="http://schemas.microsoft.com/office/powerpoint/2010/main" val="337758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39</a:t>
            </a:fld>
            <a:endParaRPr lang="en-US"/>
          </a:p>
        </p:txBody>
      </p:sp>
    </p:spTree>
    <p:extLst>
      <p:ext uri="{BB962C8B-B14F-4D97-AF65-F5344CB8AC3E}">
        <p14:creationId xmlns:p14="http://schemas.microsoft.com/office/powerpoint/2010/main" val="350925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1) Transition Assessment can be found in the handout on page 4.</a:t>
            </a:r>
          </a:p>
        </p:txBody>
      </p:sp>
      <p:sp>
        <p:nvSpPr>
          <p:cNvPr id="4" name="Slide Number Placeholder 3"/>
          <p:cNvSpPr>
            <a:spLocks noGrp="1"/>
          </p:cNvSpPr>
          <p:nvPr>
            <p:ph type="sldNum" sz="quarter" idx="5"/>
          </p:nvPr>
        </p:nvSpPr>
        <p:spPr/>
        <p:txBody>
          <a:bodyPr/>
          <a:lstStyle/>
          <a:p>
            <a:fld id="{6EC0982E-BAFD-DF4D-B8BE-9B41E0816D7F}" type="slidenum">
              <a:rPr lang="en-US" smtClean="0"/>
              <a:t>4</a:t>
            </a:fld>
            <a:endParaRPr lang="en-US"/>
          </a:p>
        </p:txBody>
      </p:sp>
    </p:spTree>
    <p:extLst>
      <p:ext uri="{BB962C8B-B14F-4D97-AF65-F5344CB8AC3E}">
        <p14:creationId xmlns:p14="http://schemas.microsoft.com/office/powerpoint/2010/main" val="544429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a:t>Each year the IEP team, including the student, reconsiders the student’s postsecondary goals and aligns the courses of study with those goals. The decisions regarding the courses of study should relate directly to where the student is currently performing and what he or she wants to do after graduation. In both types of the courses of study, the IEP must include a multi-year description of coursework, from the student’s current year to the student’s anticipated exit year.  This means if the student is expected to participate in an 18-21 year old program, the courses of study must describe the program or individual courses through age 21. </a:t>
            </a:r>
          </a:p>
          <a:p>
            <a:pPr fontAlgn="auto">
              <a:spcBef>
                <a:spcPts val="0"/>
              </a:spcBef>
              <a:spcAft>
                <a:spcPts val="0"/>
              </a:spcAft>
              <a:defRPr/>
            </a:pPr>
            <a:endParaRPr lang="en-US" dirty="0"/>
          </a:p>
          <a:p>
            <a:pPr marL="171450" indent="-171450" fontAlgn="auto">
              <a:spcBef>
                <a:spcPts val="0"/>
              </a:spcBef>
              <a:spcAft>
                <a:spcPts val="0"/>
              </a:spcAft>
              <a:buFont typeface="Arial"/>
              <a:buChar char="•"/>
              <a:defRPr/>
            </a:pPr>
            <a:endParaRPr lang="en-US" dirty="0"/>
          </a:p>
          <a:p>
            <a:pPr fontAlgn="auto">
              <a:spcBef>
                <a:spcPts val="0"/>
              </a:spcBef>
              <a:spcAft>
                <a:spcPts val="0"/>
              </a:spcAft>
              <a:defRPr/>
            </a:pPr>
            <a:r>
              <a:rPr lang="en-US" b="1" dirty="0"/>
              <a:t>Remember:</a:t>
            </a:r>
            <a:endParaRPr lang="en-US" dirty="0"/>
          </a:p>
          <a:p>
            <a:pPr marL="171450" indent="-171450" fontAlgn="auto">
              <a:spcBef>
                <a:spcPts val="0"/>
              </a:spcBef>
              <a:spcAft>
                <a:spcPts val="0"/>
              </a:spcAft>
              <a:buFont typeface="Arial"/>
              <a:buChar char="•"/>
              <a:defRPr/>
            </a:pPr>
            <a:r>
              <a:rPr lang="en-US" dirty="0"/>
              <a:t>The courses of study must be reviewed and, if necessary, revised annually. </a:t>
            </a:r>
          </a:p>
          <a:p>
            <a:pPr marL="171450" indent="-171450" fontAlgn="auto">
              <a:spcBef>
                <a:spcPts val="0"/>
              </a:spcBef>
              <a:spcAft>
                <a:spcPts val="0"/>
              </a:spcAft>
              <a:buFont typeface="Arial"/>
              <a:buChar char="•"/>
              <a:defRPr/>
            </a:pPr>
            <a:r>
              <a:rPr lang="en-US" dirty="0"/>
              <a:t>The courses</a:t>
            </a:r>
            <a:r>
              <a:rPr lang="en-US" baseline="0" dirty="0"/>
              <a:t> of study must be based on the MPGs.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There are two types of descriptions allowed for Courses of Study.</a:t>
            </a:r>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720DF02-0926-40E7-A539-FBFC7A808C2B}"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This is an example of one way to develop courses of study and this form is in the handout on page 15.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You can see here how James’ courses of study</a:t>
            </a:r>
            <a:r>
              <a:rPr lang="en-US" baseline="0" dirty="0"/>
              <a:t> evolved to help him reach graduation, and reflected his interest in automotive and motor technology.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This compliant</a:t>
            </a:r>
            <a:r>
              <a:rPr lang="en-US" baseline="0" dirty="0"/>
              <a:t> courses of study: </a:t>
            </a:r>
          </a:p>
          <a:p>
            <a:pPr lvl="1">
              <a:buFont typeface="Wingdings" pitchFamily="2" charset="2"/>
              <a:buChar char="ü"/>
            </a:pPr>
            <a:r>
              <a:rPr lang="en-US" dirty="0"/>
              <a:t>Fulfills graduation requirements</a:t>
            </a:r>
          </a:p>
          <a:p>
            <a:pPr lvl="1">
              <a:buFont typeface="Wingdings" pitchFamily="2" charset="2"/>
              <a:buChar char="ü"/>
            </a:pPr>
            <a:r>
              <a:rPr lang="en-US" b="0" dirty="0">
                <a:solidFill>
                  <a:schemeClr val="tx2"/>
                </a:solidFill>
              </a:rPr>
              <a:t>Reasonably enables James’ education/training MPG by</a:t>
            </a:r>
            <a:r>
              <a:rPr lang="en-US" b="0" baseline="0" dirty="0">
                <a:solidFill>
                  <a:schemeClr val="tx2"/>
                </a:solidFill>
              </a:rPr>
              <a:t> working with the Technical Institute</a:t>
            </a:r>
          </a:p>
          <a:p>
            <a:pPr lvl="1">
              <a:buFont typeface="Wingdings" pitchFamily="2" charset="2"/>
              <a:buChar char="ü"/>
            </a:pPr>
            <a:r>
              <a:rPr lang="en-US" b="0" baseline="0" dirty="0">
                <a:solidFill>
                  <a:schemeClr val="tx2"/>
                </a:solidFill>
              </a:rPr>
              <a:t>Reasonably enables James’ education/training MPG by including electives that meet needs, strengths, preferences and interests</a:t>
            </a:r>
          </a:p>
          <a:p>
            <a:pPr>
              <a:buFont typeface="Wingdings" pitchFamily="2" charset="2"/>
              <a:buNone/>
            </a:pPr>
            <a:endParaRPr lang="en-US" b="1" dirty="0">
              <a:solidFill>
                <a:schemeClr val="tx2"/>
              </a:solidFill>
            </a:endParaRPr>
          </a:p>
          <a:p>
            <a:pPr>
              <a:buFont typeface="Wingdings" pitchFamily="2" charset="2"/>
              <a:buNone/>
            </a:pPr>
            <a:r>
              <a:rPr lang="en-US" b="0" dirty="0">
                <a:solidFill>
                  <a:schemeClr val="tx2"/>
                </a:solidFill>
              </a:rPr>
              <a:t>Be sure to identify specific courses if using this type of Courses of Study.  It would not be appropriate to just list “math” or “language arts” as a course to be taken each year.</a:t>
            </a:r>
          </a:p>
          <a:p>
            <a:pPr>
              <a:buFont typeface="Wingdings" pitchFamily="2" charset="2"/>
              <a:buNone/>
            </a:pPr>
            <a:endParaRPr lang="en-US" b="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dirty="0"/>
              <a:t>If the courses of study section of the IEP is a list of courses</a:t>
            </a:r>
            <a:r>
              <a:rPr lang="en-US" baseline="0" dirty="0"/>
              <a:t> to be taken each year (like this example), and the student wants to change the classes he/she enrolls in, the IEP must be amended.  This requirement is the result of a formal complaint in Kansas that sets precedent for this transition requirement for Kansas schools.</a:t>
            </a:r>
            <a:endParaRPr lang="en-US" dirty="0"/>
          </a:p>
          <a:p>
            <a:pPr>
              <a:buFont typeface="Wingdings" pitchFamily="2" charset="2"/>
              <a:buNone/>
            </a:pPr>
            <a:endParaRPr lang="en-US" b="0" dirty="0">
              <a:solidFill>
                <a:schemeClr val="tx2"/>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AA97FB-F54D-43A5-B89C-88F6A47441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586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 stands for functional level curriculum.  CBI is community-based instruction.  The original example did not have levels assigned to the FL curricular content classes.  If the student takes the same course year after year, it is difficult to show that they are making progress in the modified curriculum.  Providing numbered levels for the courses will help to show that the skill level of the content increases each year for each student, even if there are students working at varying levels of difficulty within the same course title. This example is in the handout on page 8. </a:t>
            </a:r>
          </a:p>
        </p:txBody>
      </p:sp>
      <p:sp>
        <p:nvSpPr>
          <p:cNvPr id="4" name="Slide Number Placeholder 3"/>
          <p:cNvSpPr>
            <a:spLocks noGrp="1"/>
          </p:cNvSpPr>
          <p:nvPr>
            <p:ph type="sldNum" sz="quarter" idx="5"/>
          </p:nvPr>
        </p:nvSpPr>
        <p:spPr/>
        <p:txBody>
          <a:bodyPr/>
          <a:lstStyle/>
          <a:p>
            <a:fld id="{310C27E5-5BEE-EC4B-990D-81CAEFE25E5C}" type="slidenum">
              <a:rPr lang="en-US" smtClean="0"/>
              <a:t>42</a:t>
            </a:fld>
            <a:endParaRPr lang="en-US"/>
          </a:p>
        </p:txBody>
      </p:sp>
    </p:spTree>
    <p:extLst>
      <p:ext uri="{BB962C8B-B14F-4D97-AF65-F5344CB8AC3E}">
        <p14:creationId xmlns:p14="http://schemas.microsoft.com/office/powerpoint/2010/main" val="2135807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This and another example of Courses of Study as a statement of an instruction program are available in the </a:t>
            </a:r>
            <a:r>
              <a:rPr lang="en-US" b="0" baseline="0" dirty="0"/>
              <a:t>handout on page 16.</a:t>
            </a: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7E97B3-1D0E-6F46-829B-0E0A70A839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652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is a gifted/LD student with extreme difficulties in written language skills who would like to become a veterinarian.  For a student like this, the required curriculum should also be listed as part of the courses of study, so that it is clear what the requirements are for graduation.  Some IEP programs are set up to insert that information automatically, but if not, IEP teams need to make sure the classes required for graduation are included as a part of the courses of study.</a:t>
            </a:r>
          </a:p>
        </p:txBody>
      </p:sp>
      <p:sp>
        <p:nvSpPr>
          <p:cNvPr id="4" name="Slide Number Placeholder 3"/>
          <p:cNvSpPr>
            <a:spLocks noGrp="1"/>
          </p:cNvSpPr>
          <p:nvPr>
            <p:ph type="sldNum" sz="quarter" idx="5"/>
          </p:nvPr>
        </p:nvSpPr>
        <p:spPr/>
        <p:txBody>
          <a:bodyPr/>
          <a:lstStyle/>
          <a:p>
            <a:fld id="{310C27E5-5BEE-EC4B-990D-81CAEFE25E5C}" type="slidenum">
              <a:rPr lang="en-US" smtClean="0"/>
              <a:t>44</a:t>
            </a:fld>
            <a:endParaRPr lang="en-US"/>
          </a:p>
        </p:txBody>
      </p:sp>
    </p:spTree>
    <p:extLst>
      <p:ext uri="{BB962C8B-B14F-4D97-AF65-F5344CB8AC3E}">
        <p14:creationId xmlns:p14="http://schemas.microsoft.com/office/powerpoint/2010/main" val="5003296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restatement of the information in a student’s transcript.  It is not individualized and is not aligned with the student’s post-secondary goals.  It doesn’t meet the definition of courses of study:  a multi-year description</a:t>
            </a:r>
            <a:r>
              <a:rPr lang="en-US" b="1" dirty="0"/>
              <a:t> </a:t>
            </a:r>
            <a:r>
              <a:rPr lang="en-US" dirty="0"/>
              <a:t>of coursework to achieve the student’s desired postsecondary goals and would not meet the requirements for either type of courses of study acceptable in Kansas.</a:t>
            </a:r>
          </a:p>
        </p:txBody>
      </p:sp>
      <p:sp>
        <p:nvSpPr>
          <p:cNvPr id="4" name="Slide Number Placeholder 3"/>
          <p:cNvSpPr>
            <a:spLocks noGrp="1"/>
          </p:cNvSpPr>
          <p:nvPr>
            <p:ph type="sldNum" sz="quarter" idx="5"/>
          </p:nvPr>
        </p:nvSpPr>
        <p:spPr/>
        <p:txBody>
          <a:bodyPr/>
          <a:lstStyle/>
          <a:p>
            <a:fld id="{310C27E5-5BEE-EC4B-990D-81CAEFE25E5C}" type="slidenum">
              <a:rPr lang="en-US" smtClean="0"/>
              <a:t>45</a:t>
            </a:fld>
            <a:endParaRPr lang="en-US"/>
          </a:p>
        </p:txBody>
      </p:sp>
    </p:spTree>
    <p:extLst>
      <p:ext uri="{BB962C8B-B14F-4D97-AF65-F5344CB8AC3E}">
        <p14:creationId xmlns:p14="http://schemas.microsoft.com/office/powerpoint/2010/main" val="3220974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can be found in the handout on page 17.</a:t>
            </a:r>
          </a:p>
        </p:txBody>
      </p:sp>
      <p:sp>
        <p:nvSpPr>
          <p:cNvPr id="4" name="Slide Number Placeholder 3"/>
          <p:cNvSpPr>
            <a:spLocks noGrp="1"/>
          </p:cNvSpPr>
          <p:nvPr>
            <p:ph type="sldNum" sz="quarter" idx="5"/>
          </p:nvPr>
        </p:nvSpPr>
        <p:spPr/>
        <p:txBody>
          <a:bodyPr/>
          <a:lstStyle/>
          <a:p>
            <a:fld id="{6EC0982E-BAFD-DF4D-B8BE-9B41E0816D7F}" type="slidenum">
              <a:rPr lang="en-US" smtClean="0"/>
              <a:t>46</a:t>
            </a:fld>
            <a:endParaRPr lang="en-US"/>
          </a:p>
        </p:txBody>
      </p:sp>
    </p:spTree>
    <p:extLst>
      <p:ext uri="{BB962C8B-B14F-4D97-AF65-F5344CB8AC3E}">
        <p14:creationId xmlns:p14="http://schemas.microsoft.com/office/powerpoint/2010/main" val="344815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can be found in the handout on page 18.</a:t>
            </a:r>
          </a:p>
        </p:txBody>
      </p:sp>
      <p:sp>
        <p:nvSpPr>
          <p:cNvPr id="4" name="Slide Number Placeholder 3"/>
          <p:cNvSpPr>
            <a:spLocks noGrp="1"/>
          </p:cNvSpPr>
          <p:nvPr>
            <p:ph type="sldNum" sz="quarter" idx="5"/>
          </p:nvPr>
        </p:nvSpPr>
        <p:spPr/>
        <p:txBody>
          <a:bodyPr/>
          <a:lstStyle/>
          <a:p>
            <a:fld id="{6EC0982E-BAFD-DF4D-B8BE-9B41E0816D7F}" type="slidenum">
              <a:rPr lang="en-US" smtClean="0"/>
              <a:t>47</a:t>
            </a:fld>
            <a:endParaRPr lang="en-US"/>
          </a:p>
        </p:txBody>
      </p:sp>
    </p:spTree>
    <p:extLst>
      <p:ext uri="{BB962C8B-B14F-4D97-AF65-F5344CB8AC3E}">
        <p14:creationId xmlns:p14="http://schemas.microsoft.com/office/powerpoint/2010/main" val="1565173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FAA refers to a specially designed functional curriculum provided in the special education classroom.  This example from a local district is a little different, but meets requirements</a:t>
            </a:r>
          </a:p>
        </p:txBody>
      </p:sp>
      <p:sp>
        <p:nvSpPr>
          <p:cNvPr id="4" name="Slide Number Placeholder 3"/>
          <p:cNvSpPr>
            <a:spLocks noGrp="1"/>
          </p:cNvSpPr>
          <p:nvPr>
            <p:ph type="sldNum" sz="quarter" idx="5"/>
          </p:nvPr>
        </p:nvSpPr>
        <p:spPr/>
        <p:txBody>
          <a:bodyPr/>
          <a:lstStyle/>
          <a:p>
            <a:fld id="{310C27E5-5BEE-EC4B-990D-81CAEFE25E5C}" type="slidenum">
              <a:rPr lang="en-US" smtClean="0"/>
              <a:t>48</a:t>
            </a:fld>
            <a:endParaRPr lang="en-US"/>
          </a:p>
        </p:txBody>
      </p:sp>
    </p:spTree>
    <p:extLst>
      <p:ext uri="{BB962C8B-B14F-4D97-AF65-F5344CB8AC3E}">
        <p14:creationId xmlns:p14="http://schemas.microsoft.com/office/powerpoint/2010/main" val="3487664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issues must be addressed when developing the courses </a:t>
            </a:r>
            <a:r>
              <a:rPr lang="en-US" baseline="0" dirty="0"/>
              <a:t>of study.</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Do the courses of study align with the student’s measurable post-secondary goals (MPGs)? The IEP team will need to look at what elective coursework would assist the student in meeting their post-secondary goals.</a:t>
            </a:r>
          </a:p>
          <a:p>
            <a:pPr marL="171450" indent="-171450">
              <a:buFont typeface="Arial"/>
              <a:buChar char="•"/>
            </a:pPr>
            <a:r>
              <a:rPr lang="en-US" baseline="0" dirty="0"/>
              <a:t>Have the courses required for graduation been identified? Currently in Kansas there is a list of required courses for graduation.  This is where we begin.  Are there any additional district requirements for graduation?  </a:t>
            </a:r>
          </a:p>
          <a:p>
            <a:pPr marL="171450" indent="-171450">
              <a:buFont typeface="Arial"/>
              <a:buChar char="•"/>
            </a:pPr>
            <a:r>
              <a:rPr lang="en-US" baseline="0" dirty="0"/>
              <a:t>This all can be listed in (a) a list of courses to be taken each year, or (b) a statement that includes the type of coursework that would be beneficial for meeting the student’s measurable post-secondary goals.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b="1" dirty="0"/>
              <a:t>Remember, if the student wishes to make schedule changes that will result in a change to the Courses of Study on the IEP, the IEP must be changed either through an IEP team meeting or the IEP amendment process.  The precedent for this requirement was set in a formal complaint in Kansas.</a:t>
            </a:r>
            <a:endParaRPr lang="en-US" sz="1200" b="1" dirty="0">
              <a:solidFill>
                <a:srgbClr val="000099"/>
              </a:solidFill>
              <a:latin typeface="Calibri" pitchFamily="34" charset="0"/>
            </a:endParaRPr>
          </a:p>
          <a:p>
            <a:pPr marL="171450" indent="-171450">
              <a:buFont typeface="Arial"/>
              <a:buChar char="•"/>
            </a:pPr>
            <a:endParaRPr lang="en-US" b="1"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09B81-12E3-4348-A2FB-109ED0707B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777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have all had experience with students choosing unrealistic goals for life after high school, but you must list the student’s goals in the IEP, not the parent’s or teacher’s goals. Then transition services need to include working with the student to develop more appropriate postsecondary goals.  However, be careful not to underestimate what the student might be able to achieve.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7E97B3-1D0E-6F46-829B-0E0A70A839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257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50</a:t>
            </a:fld>
            <a:endParaRPr lang="en-US"/>
          </a:p>
        </p:txBody>
      </p:sp>
    </p:spTree>
    <p:extLst>
      <p:ext uri="{BB962C8B-B14F-4D97-AF65-F5344CB8AC3E}">
        <p14:creationId xmlns:p14="http://schemas.microsoft.com/office/powerpoint/2010/main" val="2840206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into the chat your opinion as to whether this example of the student’s courses of study statement meets requirements.</a:t>
            </a:r>
          </a:p>
          <a:p>
            <a:endParaRPr lang="en-US" dirty="0"/>
          </a:p>
          <a:p>
            <a:r>
              <a:rPr lang="en-US" dirty="0"/>
              <a:t>This is probably a minimally acceptable example of a courses of study.  It is aligned with post-secondary goals.  It would be better if the courses of study description included examples of ”courses that provide him with transferable skills to a future career in home construction.” The transition assessment information should describe the other potential interests that Juan has in other job fields that he will explore in his electives.  Again, it would be better if there were examples provided of the type of electives that would match these other job interests.</a:t>
            </a:r>
          </a:p>
        </p:txBody>
      </p:sp>
      <p:sp>
        <p:nvSpPr>
          <p:cNvPr id="4" name="Slide Number Placeholder 3"/>
          <p:cNvSpPr>
            <a:spLocks noGrp="1"/>
          </p:cNvSpPr>
          <p:nvPr>
            <p:ph type="sldNum" sz="quarter" idx="5"/>
          </p:nvPr>
        </p:nvSpPr>
        <p:spPr/>
        <p:txBody>
          <a:bodyPr/>
          <a:lstStyle/>
          <a:p>
            <a:fld id="{310C27E5-5BEE-EC4B-990D-81CAEFE25E5C}" type="slidenum">
              <a:rPr lang="en-US" smtClean="0"/>
              <a:t>51</a:t>
            </a:fld>
            <a:endParaRPr lang="en-US"/>
          </a:p>
        </p:txBody>
      </p:sp>
    </p:spTree>
    <p:extLst>
      <p:ext uri="{BB962C8B-B14F-4D97-AF65-F5344CB8AC3E}">
        <p14:creationId xmlns:p14="http://schemas.microsoft.com/office/powerpoint/2010/main" val="32042459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aligning annual goals with the transition plan may be found in the handout on page 7.  </a:t>
            </a:r>
          </a:p>
        </p:txBody>
      </p:sp>
      <p:sp>
        <p:nvSpPr>
          <p:cNvPr id="4" name="Slide Number Placeholder 3"/>
          <p:cNvSpPr>
            <a:spLocks noGrp="1"/>
          </p:cNvSpPr>
          <p:nvPr>
            <p:ph type="sldNum" sz="quarter" idx="5"/>
          </p:nvPr>
        </p:nvSpPr>
        <p:spPr/>
        <p:txBody>
          <a:bodyPr/>
          <a:lstStyle/>
          <a:p>
            <a:fld id="{6EC0982E-BAFD-DF4D-B8BE-9B41E0816D7F}" type="slidenum">
              <a:rPr lang="en-US" smtClean="0"/>
              <a:t>52</a:t>
            </a:fld>
            <a:endParaRPr lang="en-US"/>
          </a:p>
        </p:txBody>
      </p:sp>
    </p:spTree>
    <p:extLst>
      <p:ext uri="{BB962C8B-B14F-4D97-AF65-F5344CB8AC3E}">
        <p14:creationId xmlns:p14="http://schemas.microsoft.com/office/powerpoint/2010/main" val="10573873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53</a:t>
            </a:fld>
            <a:endParaRPr lang="en-US"/>
          </a:p>
        </p:txBody>
      </p:sp>
    </p:spTree>
    <p:extLst>
      <p:ext uri="{BB962C8B-B14F-4D97-AF65-F5344CB8AC3E}">
        <p14:creationId xmlns:p14="http://schemas.microsoft.com/office/powerpoint/2010/main" val="9505109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54</a:t>
            </a:fld>
            <a:endParaRPr lang="en-US"/>
          </a:p>
        </p:txBody>
      </p:sp>
    </p:spTree>
    <p:extLst>
      <p:ext uri="{BB962C8B-B14F-4D97-AF65-F5344CB8AC3E}">
        <p14:creationId xmlns:p14="http://schemas.microsoft.com/office/powerpoint/2010/main" val="22670813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49B15A1-2F1B-44A1-92F9-6963C991FAB4}" type="slidenum">
              <a:rPr lang="en-US" smtClean="0">
                <a:solidFill>
                  <a:prstClr val="black"/>
                </a:solidFill>
              </a:rPr>
              <a:pPr/>
              <a:t>55</a:t>
            </a:fld>
            <a:endParaRPr lang="en-US">
              <a:solidFill>
                <a:prstClr val="black"/>
              </a:solidFill>
            </a:endParaRPr>
          </a:p>
        </p:txBody>
      </p:sp>
      <p:sp>
        <p:nvSpPr>
          <p:cNvPr id="66563" name="Slide Image Placeholder 1"/>
          <p:cNvSpPr>
            <a:spLocks noGrp="1" noRot="1" noChangeAspect="1" noTextEdit="1"/>
          </p:cNvSpPr>
          <p:nvPr>
            <p:ph type="sldImg"/>
          </p:nvPr>
        </p:nvSpPr>
        <p:spPr>
          <a:ln/>
        </p:spPr>
      </p:sp>
      <p:sp>
        <p:nvSpPr>
          <p:cNvPr id="66564" name="Notes Placeholder 2"/>
          <p:cNvSpPr>
            <a:spLocks noGrp="1"/>
          </p:cNvSpPr>
          <p:nvPr>
            <p:ph type="body" idx="1"/>
          </p:nvPr>
        </p:nvSpPr>
        <p:spPr>
          <a:noFill/>
          <a:ln/>
        </p:spPr>
        <p:txBody>
          <a:bodyPr/>
          <a:lstStyle/>
          <a:p>
            <a:pPr eaLnBrk="1" hangingPunct="1">
              <a:spcBef>
                <a:spcPct val="0"/>
              </a:spcBef>
            </a:pPr>
            <a:r>
              <a:rPr lang="en-US" b="0" dirty="0"/>
              <a:t>These examples of annual goals plus two others </a:t>
            </a:r>
            <a:r>
              <a:rPr lang="en-US" b="0" baseline="0" dirty="0"/>
              <a:t>can be found in the handout on page 19.</a:t>
            </a:r>
          </a:p>
          <a:p>
            <a:pPr eaLnBrk="1" hangingPunct="1">
              <a:spcBef>
                <a:spcPct val="0"/>
              </a:spcBef>
            </a:pPr>
            <a:endParaRPr lang="en-US" b="0" baseline="0" dirty="0"/>
          </a:p>
          <a:p>
            <a:pPr eaLnBrk="1" hangingPunct="1">
              <a:spcBef>
                <a:spcPct val="0"/>
              </a:spcBef>
            </a:pPr>
            <a:endParaRPr lang="en-US" b="1" dirty="0"/>
          </a:p>
        </p:txBody>
      </p:sp>
      <p:sp>
        <p:nvSpPr>
          <p:cNvPr id="66565"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8" tIns="45719" rIns="91438" bIns="45719" anchor="b"/>
          <a:lstStyle/>
          <a:p>
            <a:pPr algn="r"/>
            <a:fld id="{9D9AF789-ABBA-44B4-8199-5395E980A2BC}" type="slidenum">
              <a:rPr lang="en-US" sz="1200">
                <a:solidFill>
                  <a:prstClr val="black"/>
                </a:solidFill>
                <a:latin typeface="Calibri" pitchFamily="34" charset="0"/>
              </a:rPr>
              <a:pPr algn="r"/>
              <a:t>55</a:t>
            </a:fld>
            <a:endParaRPr lang="en-US" sz="1200">
              <a:solidFill>
                <a:prstClr val="black"/>
              </a:solidFill>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56</a:t>
            </a:fld>
            <a:endParaRPr lang="en-US"/>
          </a:p>
        </p:txBody>
      </p:sp>
    </p:spTree>
    <p:extLst>
      <p:ext uri="{BB962C8B-B14F-4D97-AF65-F5344CB8AC3E}">
        <p14:creationId xmlns:p14="http://schemas.microsoft.com/office/powerpoint/2010/main" val="12899191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annual goal is not measurable, tries to cover too many skills in one goal, and lacks baseline.  Try to rewrite the annual goal so that it is measurable.  Feel free to make up a baseline measure for your annual goal.</a:t>
            </a:r>
          </a:p>
        </p:txBody>
      </p:sp>
      <p:sp>
        <p:nvSpPr>
          <p:cNvPr id="4" name="Slide Number Placeholder 3"/>
          <p:cNvSpPr>
            <a:spLocks noGrp="1"/>
          </p:cNvSpPr>
          <p:nvPr>
            <p:ph type="sldNum" sz="quarter" idx="5"/>
          </p:nvPr>
        </p:nvSpPr>
        <p:spPr/>
        <p:txBody>
          <a:bodyPr/>
          <a:lstStyle/>
          <a:p>
            <a:fld id="{6EC0982E-BAFD-DF4D-B8BE-9B41E0816D7F}" type="slidenum">
              <a:rPr lang="en-US" smtClean="0"/>
              <a:t>57</a:t>
            </a:fld>
            <a:endParaRPr lang="en-US"/>
          </a:p>
        </p:txBody>
      </p:sp>
    </p:spTree>
    <p:extLst>
      <p:ext uri="{BB962C8B-B14F-4D97-AF65-F5344CB8AC3E}">
        <p14:creationId xmlns:p14="http://schemas.microsoft.com/office/powerpoint/2010/main" val="4208886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bullet is just one way the original IEP goal could be written to be measurable.  </a:t>
            </a:r>
          </a:p>
        </p:txBody>
      </p:sp>
      <p:sp>
        <p:nvSpPr>
          <p:cNvPr id="4" name="Slide Number Placeholder 3"/>
          <p:cNvSpPr>
            <a:spLocks noGrp="1"/>
          </p:cNvSpPr>
          <p:nvPr>
            <p:ph type="sldNum" sz="quarter" idx="5"/>
          </p:nvPr>
        </p:nvSpPr>
        <p:spPr/>
        <p:txBody>
          <a:bodyPr/>
          <a:lstStyle/>
          <a:p>
            <a:fld id="{6EC0982E-BAFD-DF4D-B8BE-9B41E0816D7F}" type="slidenum">
              <a:rPr lang="en-US" smtClean="0"/>
              <a:t>58</a:t>
            </a:fld>
            <a:endParaRPr lang="en-US"/>
          </a:p>
        </p:txBody>
      </p:sp>
    </p:spTree>
    <p:extLst>
      <p:ext uri="{BB962C8B-B14F-4D97-AF65-F5344CB8AC3E}">
        <p14:creationId xmlns:p14="http://schemas.microsoft.com/office/powerpoint/2010/main" val="34825717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interagency linkages can be found in the handout on page 7 and 8</a:t>
            </a:r>
          </a:p>
        </p:txBody>
      </p:sp>
      <p:sp>
        <p:nvSpPr>
          <p:cNvPr id="4" name="Slide Number Placeholder 3"/>
          <p:cNvSpPr>
            <a:spLocks noGrp="1"/>
          </p:cNvSpPr>
          <p:nvPr>
            <p:ph type="sldNum" sz="quarter" idx="5"/>
          </p:nvPr>
        </p:nvSpPr>
        <p:spPr/>
        <p:txBody>
          <a:bodyPr/>
          <a:lstStyle/>
          <a:p>
            <a:fld id="{6EC0982E-BAFD-DF4D-B8BE-9B41E0816D7F}" type="slidenum">
              <a:rPr lang="en-US" smtClean="0"/>
              <a:t>59</a:t>
            </a:fld>
            <a:endParaRPr lang="en-US"/>
          </a:p>
        </p:txBody>
      </p:sp>
    </p:spTree>
    <p:extLst>
      <p:ext uri="{BB962C8B-B14F-4D97-AF65-F5344CB8AC3E}">
        <p14:creationId xmlns:p14="http://schemas.microsoft.com/office/powerpoint/2010/main" val="334558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0" baseline="0" dirty="0"/>
              <a:t>It is important that transition assessment be conducted before the IEP meeting, because transition planning will be based on the results of the transition assessment.  </a:t>
            </a:r>
            <a:r>
              <a:rPr lang="en-US" dirty="0"/>
              <a:t>The purpose of transition assessment is to provide information to develop and write practical, achievable measurable postsecondary goals, inform the PLAAFPS, and assist in the identification of transition services necessary in helping the student reach those goals. For each of the postsecondary goal areas addressed in the student’s IEP there are to be age-appropriate transition assessment information provided, taking into account the student’s</a:t>
            </a:r>
            <a:r>
              <a:rPr lang="en-US" baseline="0" dirty="0"/>
              <a:t> </a:t>
            </a:r>
            <a:r>
              <a:rPr lang="en-US" b="1" baseline="0" dirty="0"/>
              <a:t>needs,</a:t>
            </a:r>
            <a:r>
              <a:rPr lang="en-US" b="1" dirty="0"/>
              <a:t> strengths, preferences, and interests </a:t>
            </a:r>
            <a:r>
              <a:rPr lang="en-US" dirty="0"/>
              <a:t>regarding each postsecondary goal.  The assessment information can be documented either in the IEP or in the student’s file.</a:t>
            </a:r>
          </a:p>
          <a:p>
            <a:pPr>
              <a:spcBef>
                <a:spcPct val="0"/>
              </a:spcBef>
            </a:pPr>
            <a:endParaRPr lang="en-US" dirty="0"/>
          </a:p>
          <a:p>
            <a:pPr>
              <a:spcBef>
                <a:spcPct val="0"/>
              </a:spcBef>
            </a:pPr>
            <a:r>
              <a:rPr lang="en-US" dirty="0"/>
              <a:t>This</a:t>
            </a:r>
            <a:r>
              <a:rPr lang="en-US" baseline="0" dirty="0"/>
              <a:t> step is one that begins at age 14 in Kansas. If you have a student move in from a state that begins transition at age 16, you will need to build a new transition plan immediately, beginning with transition assessment.</a:t>
            </a:r>
          </a:p>
          <a:p>
            <a:pPr>
              <a:spcBef>
                <a:spcPct val="0"/>
              </a:spcBef>
            </a:pPr>
            <a:endParaRPr lang="en-US" baseline="0" dirty="0"/>
          </a:p>
        </p:txBody>
      </p:sp>
      <p:sp>
        <p:nvSpPr>
          <p:cNvPr id="28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34D57F5-5EAC-4E91-8CBB-88F8263E71CB}"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163264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60</a:t>
            </a:fld>
            <a:endParaRPr lang="en-US"/>
          </a:p>
        </p:txBody>
      </p:sp>
    </p:spTree>
    <p:extLst>
      <p:ext uri="{BB962C8B-B14F-4D97-AF65-F5344CB8AC3E}">
        <p14:creationId xmlns:p14="http://schemas.microsoft.com/office/powerpoint/2010/main" val="39254588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0982E-BAFD-DF4D-B8BE-9B41E0816D7F}" type="slidenum">
              <a:rPr lang="en-US" smtClean="0"/>
              <a:t>61</a:t>
            </a:fld>
            <a:endParaRPr lang="en-US"/>
          </a:p>
        </p:txBody>
      </p:sp>
    </p:spTree>
    <p:extLst>
      <p:ext uri="{BB962C8B-B14F-4D97-AF65-F5344CB8AC3E}">
        <p14:creationId xmlns:p14="http://schemas.microsoft.com/office/powerpoint/2010/main" val="28619062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0982E-BAFD-DF4D-B8BE-9B41E0816D7F}" type="slidenum">
              <a:rPr lang="en-US" smtClean="0"/>
              <a:t>62</a:t>
            </a:fld>
            <a:endParaRPr lang="en-US"/>
          </a:p>
        </p:txBody>
      </p:sp>
    </p:spTree>
    <p:extLst>
      <p:ext uri="{BB962C8B-B14F-4D97-AF65-F5344CB8AC3E}">
        <p14:creationId xmlns:p14="http://schemas.microsoft.com/office/powerpoint/2010/main" val="826366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63</a:t>
            </a:fld>
            <a:endParaRPr lang="en-US"/>
          </a:p>
        </p:txBody>
      </p:sp>
    </p:spTree>
    <p:extLst>
      <p:ext uri="{BB962C8B-B14F-4D97-AF65-F5344CB8AC3E}">
        <p14:creationId xmlns:p14="http://schemas.microsoft.com/office/powerpoint/2010/main" val="31656915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64</a:t>
            </a:fld>
            <a:endParaRPr lang="en-US"/>
          </a:p>
        </p:txBody>
      </p:sp>
    </p:spTree>
    <p:extLst>
      <p:ext uri="{BB962C8B-B14F-4D97-AF65-F5344CB8AC3E}">
        <p14:creationId xmlns:p14="http://schemas.microsoft.com/office/powerpoint/2010/main" val="40333111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requirements for student age 18-21 who have not graduation with a regular diploma can be found in the handout on pages 8 and 9. </a:t>
            </a:r>
          </a:p>
        </p:txBody>
      </p:sp>
      <p:sp>
        <p:nvSpPr>
          <p:cNvPr id="4" name="Slide Number Placeholder 3"/>
          <p:cNvSpPr>
            <a:spLocks noGrp="1"/>
          </p:cNvSpPr>
          <p:nvPr>
            <p:ph type="sldNum" sz="quarter" idx="5"/>
          </p:nvPr>
        </p:nvSpPr>
        <p:spPr/>
        <p:txBody>
          <a:bodyPr/>
          <a:lstStyle/>
          <a:p>
            <a:fld id="{6EC0982E-BAFD-DF4D-B8BE-9B41E0816D7F}" type="slidenum">
              <a:rPr lang="en-US" smtClean="0"/>
              <a:t>65</a:t>
            </a:fld>
            <a:endParaRPr lang="en-US"/>
          </a:p>
        </p:txBody>
      </p:sp>
    </p:spTree>
    <p:extLst>
      <p:ext uri="{BB962C8B-B14F-4D97-AF65-F5344CB8AC3E}">
        <p14:creationId xmlns:p14="http://schemas.microsoft.com/office/powerpoint/2010/main" val="32929691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child with a disability and an IEP is entitled to a free appropriate public education (FAPE) </a:t>
            </a:r>
            <a:r>
              <a:rPr lang="en-US" i="0" dirty="0">
                <a:solidFill>
                  <a:schemeClr val="tx1"/>
                </a:solidFill>
              </a:rPr>
              <a:t>through the end of the school year (i.e., June 30</a:t>
            </a:r>
            <a:r>
              <a:rPr lang="en-US" i="0" baseline="30000" dirty="0">
                <a:solidFill>
                  <a:schemeClr val="tx1"/>
                </a:solidFill>
              </a:rPr>
              <a:t>th</a:t>
            </a:r>
            <a:r>
              <a:rPr lang="en-US" i="0" dirty="0">
                <a:solidFill>
                  <a:schemeClr val="tx1"/>
                </a:solidFill>
              </a:rPr>
              <a:t>) in which the student turns 21</a:t>
            </a:r>
            <a:r>
              <a:rPr lang="en-US" sz="1200" kern="1200" dirty="0">
                <a:solidFill>
                  <a:schemeClr val="tx1"/>
                </a:solidFill>
                <a:effectLst/>
                <a:latin typeface="+mn-lt"/>
                <a:ea typeface="+mn-ea"/>
                <a:cs typeface="+mn-cs"/>
              </a:rPr>
              <a:t>. The district is required to make a free appropriate public education available to the student, if the student has not graduated with a regular high school diploma. This is true even if the student has met graduation requirements, as long as the student has not graduated with a regular high school diploma. The definition of FAPE includes the special education and related services that the IEP Team, including the parents, decides that the student needs to make appropriate progress. The IEP Team will decide the special education instruction and related services, as well as supplementary aids and services to be provided to the student, or on behalf of the student, so that the student will advance appropriately toward meeting their annual goals, advance in the general curriculum, and be educated with their peers. </a:t>
            </a:r>
          </a:p>
          <a:p>
            <a:endParaRPr lang="en-US" i="0" dirty="0">
              <a:solidFill>
                <a:schemeClr val="tx1"/>
              </a:solidFill>
            </a:endParaRPr>
          </a:p>
          <a:p>
            <a:pPr lvl="0"/>
            <a:r>
              <a:rPr lang="en-US" sz="1200" kern="1200" dirty="0">
                <a:solidFill>
                  <a:schemeClr val="tx1"/>
                </a:solidFill>
                <a:effectLst/>
                <a:latin typeface="+mn-lt"/>
                <a:ea typeface="+mn-ea"/>
                <a:cs typeface="+mn-cs"/>
              </a:rPr>
              <a:t>Determining how to provide FAPE for the standard school day for students in the 18-21 age group needs to be an individualized decision by each student’s IEP Team. The best source of information on how to do this will likely be the parents, along with educators currently working with the student, and information from the student’s transition assessments. The child’s IEP is still required to include: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measurable postsecondary goals based upon age-appropriate transition assessments related to training/education, employment and where appropriate, independent living skills; and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transition services, including appropriate courses of study, needed to assist the student in reaching the stated postsecondary goals; and</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determined appropriate by the IEP Team, a statement of needed transition services for the student, including, when appropriate, a statement of the interagency responsibilities or any needed linkages. </a:t>
            </a:r>
            <a:endParaRPr lang="en-US" sz="120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IEP Team is encouraged to collaborate with Pre-Employment Transition Services (Pre-ETS), provided by Rehabilitation Services.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7E97B3-1D0E-6F46-829B-0E0A70A83953}" type="slidenum">
              <a:rPr lang="en-US" smtClean="0"/>
              <a:t>66</a:t>
            </a:fld>
            <a:endParaRPr lang="en-US"/>
          </a:p>
        </p:txBody>
      </p:sp>
    </p:spTree>
    <p:extLst>
      <p:ext uri="{BB962C8B-B14F-4D97-AF65-F5344CB8AC3E}">
        <p14:creationId xmlns:p14="http://schemas.microsoft.com/office/powerpoint/2010/main" val="922101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Regarding a shortened school day for students receiving services through age 21, the Palm Springs OCR decision provides on page 5, “While a student's individual needs undoubtedly warrant a change in the transition services provided between age 16 and 22, the Section 504 regulations do not suggest that students with disabilities lose their right to equal treatment when they turn 18 years old.” </a:t>
            </a:r>
          </a:p>
          <a:p>
            <a:endParaRPr lang="en-US" i="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Enrollment of the student in general education classes must be considered because the district is required to provide an equal opportunity to students with and without disabilities. Because the district offers courses other than those required to meet graduation requirements and enrolls general education students in those courses, the district must provide an equal opportunity to a student with a disability through age 21 who has not received a regular high school diploma. The district might enroll a student in general education courses because those courses may provide a way for a student to work toward meeting IEP goals, including measurable postsecondary goals. The district also needs to consider enrolling a student with a disability in those courses because it is part of a district’s FAPE obligation to provide a student with an IEP the opportunity to access the general curriculum.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same Palm Springs OCR decision (page 5) states: “Because the Transition Program is part of the District's secondary program, and is provided to students via the District's FAPE obligations, </a:t>
            </a:r>
            <a:r>
              <a:rPr lang="en-US" sz="1200" b="0" kern="1200" dirty="0">
                <a:solidFill>
                  <a:schemeClr val="tx1"/>
                </a:solidFill>
                <a:effectLst/>
                <a:latin typeface="+mn-lt"/>
                <a:ea typeface="+mn-ea"/>
                <a:cs typeface="+mn-cs"/>
              </a:rPr>
              <a:t>the appropriate comparator for equal treatment purposes is nondisabled students at the secondary level.” </a:t>
            </a:r>
          </a:p>
          <a:p>
            <a:endParaRPr lang="en-US" i="0" dirty="0">
              <a:solidFill>
                <a:schemeClr val="tx1"/>
              </a:solidFill>
            </a:endParaRPr>
          </a:p>
        </p:txBody>
      </p:sp>
      <p:sp>
        <p:nvSpPr>
          <p:cNvPr id="4" name="Slide Number Placeholder 3"/>
          <p:cNvSpPr>
            <a:spLocks noGrp="1"/>
          </p:cNvSpPr>
          <p:nvPr>
            <p:ph type="sldNum" sz="quarter" idx="10"/>
          </p:nvPr>
        </p:nvSpPr>
        <p:spPr/>
        <p:txBody>
          <a:bodyPr/>
          <a:lstStyle/>
          <a:p>
            <a:fld id="{E87E97B3-1D0E-6F46-829B-0E0A70A83953}" type="slidenum">
              <a:rPr lang="en-US" smtClean="0"/>
              <a:t>67</a:t>
            </a:fld>
            <a:endParaRPr lang="en-US"/>
          </a:p>
        </p:txBody>
      </p:sp>
    </p:spTree>
    <p:extLst>
      <p:ext uri="{BB962C8B-B14F-4D97-AF65-F5344CB8AC3E}">
        <p14:creationId xmlns:p14="http://schemas.microsoft.com/office/powerpoint/2010/main" val="406486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all IEP requirements and all transition requirements apply to students in 18-21 programs.  The issue is ensuring the provision of FAPE to students through age 21 (as long as the student has not graduated with a regular diploma).  See the handout for examples of MPGs and Courses of Study for students receiving 18-21 services.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is important that parents and adult students be informed about the student’s right to FAPE through the school year in which they turn age 21. Families Together has reported that </a:t>
            </a:r>
            <a:r>
              <a:rPr lang="en-US" sz="1200" b="0" i="0" u="none" strike="noStrike" kern="1200" dirty="0">
                <a:solidFill>
                  <a:schemeClr val="tx1"/>
                </a:solidFill>
                <a:effectLst/>
                <a:latin typeface="+mn-lt"/>
                <a:ea typeface="+mn-ea"/>
                <a:cs typeface="+mn-cs"/>
              </a:rPr>
              <a:t>parents are hearing from districts they have a standard “eligibility” requirement for 18-21 programs, and because their child has met the requirements for a high school diploma and met their IEP goals, the student is not eligible to continue with services. </a:t>
            </a:r>
            <a:r>
              <a:rPr lang="en-US" dirty="0"/>
              <a:t>However parents are saying that the student met graduation criteria based on a modified curriculum, and the student still has very low skills (for example, reading and math at a first grade level) and that the IEP and transition goals were set at a very low standard.  They perceive the school’s decision that the student is no longer eligible for services as unreasonable, and believe the ”eligibility” criteria for continuing with services should be an individualized decision.</a:t>
            </a:r>
          </a:p>
          <a:p>
            <a:endParaRPr lang="en-US" dirty="0"/>
          </a:p>
        </p:txBody>
      </p:sp>
      <p:sp>
        <p:nvSpPr>
          <p:cNvPr id="4" name="Slide Number Placeholder 3"/>
          <p:cNvSpPr>
            <a:spLocks noGrp="1"/>
          </p:cNvSpPr>
          <p:nvPr>
            <p:ph type="sldNum" sz="quarter" idx="5"/>
          </p:nvPr>
        </p:nvSpPr>
        <p:spPr/>
        <p:txBody>
          <a:bodyPr/>
          <a:lstStyle/>
          <a:p>
            <a:fld id="{AFEFEFA8-5D0E-AE47-899B-B9036A38F395}" type="slidenum">
              <a:rPr lang="en-US" smtClean="0"/>
              <a:t>68</a:t>
            </a:fld>
            <a:endParaRPr lang="en-US"/>
          </a:p>
        </p:txBody>
      </p:sp>
    </p:spTree>
    <p:extLst>
      <p:ext uri="{BB962C8B-B14F-4D97-AF65-F5344CB8AC3E}">
        <p14:creationId xmlns:p14="http://schemas.microsoft.com/office/powerpoint/2010/main" val="3349788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69</a:t>
            </a:fld>
            <a:endParaRPr lang="en-US"/>
          </a:p>
        </p:txBody>
      </p:sp>
    </p:spTree>
    <p:extLst>
      <p:ext uri="{BB962C8B-B14F-4D97-AF65-F5344CB8AC3E}">
        <p14:creationId xmlns:p14="http://schemas.microsoft.com/office/powerpoint/2010/main" val="51067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 accommodations and assistive technology are you using?</a:t>
            </a:r>
          </a:p>
          <a:p>
            <a:r>
              <a:rPr lang="en-US" dirty="0"/>
              <a:t>How do you assess SMD students?  </a:t>
            </a:r>
          </a:p>
          <a:p>
            <a:r>
              <a:rPr lang="en-US" dirty="0"/>
              <a:t>How do you assess disabled students who are ELL?</a:t>
            </a:r>
          </a:p>
          <a:p>
            <a:r>
              <a:rPr lang="en-US" dirty="0"/>
              <a:t>How do you evaluate a student’s need for accommodations and assistive technology within adult settings?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7E97B3-1D0E-6F46-829B-0E0A70A839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14212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70</a:t>
            </a:fld>
            <a:endParaRPr lang="en-US"/>
          </a:p>
        </p:txBody>
      </p:sp>
    </p:spTree>
    <p:extLst>
      <p:ext uri="{BB962C8B-B14F-4D97-AF65-F5344CB8AC3E}">
        <p14:creationId xmlns:p14="http://schemas.microsoft.com/office/powerpoint/2010/main" val="35680762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71</a:t>
            </a:fld>
            <a:endParaRPr lang="en-US"/>
          </a:p>
        </p:txBody>
      </p:sp>
    </p:spTree>
    <p:extLst>
      <p:ext uri="{BB962C8B-B14F-4D97-AF65-F5344CB8AC3E}">
        <p14:creationId xmlns:p14="http://schemas.microsoft.com/office/powerpoint/2010/main" val="1842947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0982E-BAFD-DF4D-B8BE-9B41E0816D7F}" type="slidenum">
              <a:rPr lang="en-US" smtClean="0"/>
              <a:t>72</a:t>
            </a:fld>
            <a:endParaRPr lang="en-US"/>
          </a:p>
        </p:txBody>
      </p:sp>
    </p:spTree>
    <p:extLst>
      <p:ext uri="{BB962C8B-B14F-4D97-AF65-F5344CB8AC3E}">
        <p14:creationId xmlns:p14="http://schemas.microsoft.com/office/powerpoint/2010/main" val="18696986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Presenter Action: </a:t>
            </a:r>
            <a:r>
              <a:rPr lang="en-US" dirty="0"/>
              <a:t>Before presenting, open:</a:t>
            </a:r>
          </a:p>
          <a:p>
            <a:pPr marL="216378" indent="-216378">
              <a:buAutoNum type="arabicParenR"/>
            </a:pPr>
            <a:r>
              <a:rPr lang="en-US" dirty="0"/>
              <a:t>Phone Interview Protocol – District Calls version</a:t>
            </a:r>
          </a:p>
          <a:p>
            <a:pPr marL="216378" indent="-216378">
              <a:buAutoNum type="arabicParenR"/>
            </a:pPr>
            <a:r>
              <a:rPr lang="en-US" dirty="0"/>
              <a:t>Instructions/FAQ document</a:t>
            </a:r>
          </a:p>
          <a:p>
            <a:pPr marL="216378" indent="-216378">
              <a:buAutoNum type="arabicParenR"/>
            </a:pPr>
            <a:r>
              <a:rPr lang="en-US" dirty="0"/>
              <a:t>Call list spreadsheet EXAMPLE</a:t>
            </a:r>
          </a:p>
          <a:p>
            <a:pPr marL="216378" indent="-216378">
              <a:buAutoNum type="arabicParenR"/>
            </a:pP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http://s.alchemer.com/s3/KSi14-District</a:t>
            </a:r>
            <a:r>
              <a:rPr lang="en-US" sz="1800" dirty="0">
                <a:effectLst/>
                <a:latin typeface="Calibri" panose="020F0502020204030204" pitchFamily="34" charset="0"/>
                <a:ea typeface="Calibri" panose="020F0502020204030204" pitchFamily="34" charset="0"/>
              </a:rPr>
              <a:t> </a:t>
            </a:r>
          </a:p>
          <a:p>
            <a:pPr marL="673578" lvl="1" indent="-216378">
              <a:buAutoNum type="arabicParenR"/>
            </a:pPr>
            <a:r>
              <a:rPr lang="en-US" u="none" kern="1200" dirty="0">
                <a:solidFill>
                  <a:schemeClr val="tx1"/>
                </a:solidFill>
                <a:effectLst/>
                <a:latin typeface="+mn-lt"/>
                <a:ea typeface="+mn-ea"/>
                <a:cs typeface="+mn-cs"/>
              </a:rPr>
              <a:t>Prep example in Alchemer</a:t>
            </a:r>
          </a:p>
          <a:p>
            <a:endParaRPr lang="en-US" dirty="0"/>
          </a:p>
          <a:p>
            <a:r>
              <a:rPr lang="en-US" dirty="0"/>
              <a:t>Hello and welcome!  This is an instructional video for districts interviewing exiting students for the Indicator 14 Post-School Outcomes Survey. This video is produced by Data Driven Enterprises through a contract with the Kansas State Department of Education.</a:t>
            </a:r>
          </a:p>
        </p:txBody>
      </p:sp>
      <p:sp>
        <p:nvSpPr>
          <p:cNvPr id="4" name="Slide Number Placeholder 3"/>
          <p:cNvSpPr>
            <a:spLocks noGrp="1"/>
          </p:cNvSpPr>
          <p:nvPr>
            <p:ph type="sldNum" sz="quarter" idx="5"/>
          </p:nvPr>
        </p:nvSpPr>
        <p:spPr/>
        <p:txBody>
          <a:bodyPr/>
          <a:lstStyle/>
          <a:p>
            <a:fld id="{B03B681A-0971-437A-97B1-44BF12E3167A}" type="slidenum">
              <a:rPr lang="en-US" smtClean="0"/>
              <a:t>73</a:t>
            </a:fld>
            <a:endParaRPr lang="en-US"/>
          </a:p>
        </p:txBody>
      </p:sp>
    </p:spTree>
    <p:extLst>
      <p:ext uri="{BB962C8B-B14F-4D97-AF65-F5344CB8AC3E}">
        <p14:creationId xmlns:p14="http://schemas.microsoft.com/office/powerpoint/2010/main" val="12298603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c672e4cf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c672e4cf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defTabSz="865511">
              <a:defRPr/>
            </a:pPr>
            <a:r>
              <a:rPr lang="en-US" dirty="0"/>
              <a:t>Kansas has two collections for the Indicator 14 Post-School Outcomes – the Post-School Outcomes Survey and the Senior Exit Survey.  This video focuses on the Post-School Outcomes Survey. </a:t>
            </a:r>
          </a:p>
          <a:p>
            <a:pPr defTabSz="865511">
              <a:defRPr/>
            </a:pPr>
            <a:endParaRPr lang="en-US" dirty="0"/>
          </a:p>
          <a:p>
            <a:pPr defTabSz="865511">
              <a:defRPr/>
            </a:pPr>
            <a:r>
              <a:rPr lang="en-US" dirty="0"/>
              <a:t>Right now, as part of the Post-School Outcomes Survey, districts are submitting contact information for students who exited.  The next step, which this video goes over, is contacting students for interviews. </a:t>
            </a:r>
          </a:p>
        </p:txBody>
      </p:sp>
    </p:spTree>
    <p:extLst>
      <p:ext uri="{BB962C8B-B14F-4D97-AF65-F5344CB8AC3E}">
        <p14:creationId xmlns:p14="http://schemas.microsoft.com/office/powerpoint/2010/main" val="6592710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c672e4cf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c672e4cf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So, why should your district opt-in?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First, to get a higher response rate!  </a:t>
            </a:r>
            <a:r>
              <a:rPr lang="en-US" sz="1200" dirty="0"/>
              <a:t>Typically, the response rate for states that do their own calls is above 65%, compared to around 25% when done by professional interviewers.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Second, to learn the stories behind the numbers!  </a:t>
            </a:r>
            <a:r>
              <a:rPr lang="en-US" sz="1200" b="0" dirty="0">
                <a:solidFill>
                  <a:schemeClr val="tx1"/>
                </a:solidFill>
              </a:rPr>
              <a:t>In addition to a higher response rate, one of the best benefits of making the calls yourself, is that you get to hear the stories behind the numbers!  You can f</a:t>
            </a:r>
            <a:r>
              <a:rPr lang="en-US" sz="1200" dirty="0"/>
              <a:t>ind out first-hand and </a:t>
            </a:r>
            <a:r>
              <a:rPr lang="en-US" sz="1200" kern="1200" dirty="0">
                <a:solidFill>
                  <a:schemeClr val="tx1"/>
                </a:solidFill>
                <a:effectLst/>
                <a:latin typeface="+mn-lt"/>
                <a:ea typeface="+mn-ea"/>
                <a:cs typeface="+mn-cs"/>
              </a:rPr>
              <a:t>get a more detailed, qualitative picture of what your students with disabilities have been doing since leaving high school than if you only get a numeric-based report. You will also gain insight to potential areas of improvement at your high schools for students with disabilities. </a:t>
            </a:r>
            <a:endParaRPr lang="en-US" sz="120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76</a:t>
            </a:fld>
            <a:endParaRPr lang="en-US"/>
          </a:p>
        </p:txBody>
      </p:sp>
    </p:spTree>
    <p:extLst>
      <p:ext uri="{BB962C8B-B14F-4D97-AF65-F5344CB8AC3E}">
        <p14:creationId xmlns:p14="http://schemas.microsoft.com/office/powerpoint/2010/main" val="9081298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77</a:t>
            </a:fld>
            <a:endParaRPr lang="en-US"/>
          </a:p>
        </p:txBody>
      </p:sp>
    </p:spTree>
    <p:extLst>
      <p:ext uri="{BB962C8B-B14F-4D97-AF65-F5344CB8AC3E}">
        <p14:creationId xmlns:p14="http://schemas.microsoft.com/office/powerpoint/2010/main" val="39457485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help with this important project!  </a:t>
            </a:r>
          </a:p>
        </p:txBody>
      </p:sp>
      <p:sp>
        <p:nvSpPr>
          <p:cNvPr id="4" name="Slide Number Placeholder 3"/>
          <p:cNvSpPr>
            <a:spLocks noGrp="1"/>
          </p:cNvSpPr>
          <p:nvPr>
            <p:ph type="sldNum" sz="quarter" idx="5"/>
          </p:nvPr>
        </p:nvSpPr>
        <p:spPr/>
        <p:txBody>
          <a:bodyPr/>
          <a:lstStyle/>
          <a:p>
            <a:fld id="{B03B681A-0971-437A-97B1-44BF12E3167A}" type="slidenum">
              <a:rPr lang="en-US" smtClean="0"/>
              <a:t>78</a:t>
            </a:fld>
            <a:endParaRPr lang="en-US"/>
          </a:p>
        </p:txBody>
      </p:sp>
    </p:spTree>
    <p:extLst>
      <p:ext uri="{BB962C8B-B14F-4D97-AF65-F5344CB8AC3E}">
        <p14:creationId xmlns:p14="http://schemas.microsoft.com/office/powerpoint/2010/main" val="23633891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982E-BAFD-DF4D-B8BE-9B41E0816D7F}" type="slidenum">
              <a:rPr lang="en-US" smtClean="0"/>
              <a:t>79</a:t>
            </a:fld>
            <a:endParaRPr lang="en-US"/>
          </a:p>
        </p:txBody>
      </p:sp>
    </p:spTree>
    <p:extLst>
      <p:ext uri="{BB962C8B-B14F-4D97-AF65-F5344CB8AC3E}">
        <p14:creationId xmlns:p14="http://schemas.microsoft.com/office/powerpoint/2010/main" val="28779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OSEP has said that “parental consent is not required prior to conducting an age appropriate transition assessment” (Letter to </a:t>
            </a:r>
            <a:r>
              <a:rPr lang="en-US" sz="1200" kern="1200" dirty="0" err="1">
                <a:solidFill>
                  <a:schemeClr val="tx1"/>
                </a:solidFill>
                <a:effectLst/>
                <a:latin typeface="+mn-lt"/>
                <a:ea typeface="+mn-ea"/>
                <a:cs typeface="+mn-cs"/>
              </a:rPr>
              <a:t>Olex</a:t>
            </a:r>
            <a:r>
              <a:rPr lang="en-US" sz="1200" kern="1200" dirty="0">
                <a:solidFill>
                  <a:schemeClr val="tx1"/>
                </a:solidFill>
                <a:effectLst/>
                <a:latin typeface="+mn-lt"/>
                <a:ea typeface="+mn-ea"/>
                <a:cs typeface="+mn-cs"/>
              </a:rPr>
              <a:t>, 119 LRP 8445, Feb. 22, 2019).  The Office of Special Education Programs (OSEP) has issued informal guidance stating that, “The purpose of the [transition] assessment is to develop appropriate postsecondary IEP goals and not to determine whether a child has or continues to have a disability, and the nature and extent of the special education and related services that the child needs. If, however, the IEP Team determines that a reevaluation of the child is warranted in order to obtain additional data, based on the student’s educational or related services needs including improved academic achievement and functional performance, the public agency is required to obtain parental consent consistent with 34 C.F.R. 300.300(c)” (Letter to </a:t>
            </a:r>
            <a:r>
              <a:rPr lang="en-US" sz="1200" kern="1200" dirty="0" err="1">
                <a:solidFill>
                  <a:schemeClr val="tx1"/>
                </a:solidFill>
                <a:effectLst/>
                <a:latin typeface="+mn-lt"/>
                <a:ea typeface="+mn-ea"/>
                <a:cs typeface="+mn-cs"/>
              </a:rPr>
              <a:t>Olex</a:t>
            </a:r>
            <a:r>
              <a:rPr lang="en-US" sz="1200" kern="1200" dirty="0">
                <a:solidFill>
                  <a:schemeClr val="tx1"/>
                </a:solidFill>
                <a:effectLst/>
                <a:latin typeface="+mn-lt"/>
                <a:ea typeface="+mn-ea"/>
                <a:cs typeface="+mn-cs"/>
              </a:rPr>
              <a:t>, 119 LRP 8445, Feb. 22, 2019).  To be clear, a transition assessment is not a re-evaluation, but may lead to the need for a re-evaluation.</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Changing secondary transition services does not require consent for a re-evaluation.  Changes in services made at an annual IEP meeting can be based on many factors that do not involve assessment or evaluative procedures.  However, OSEP provides further that if, as a result of the transition assessment, the IEP Team determines that a reevaluation is needed for additional data to determine the student’s educational or services needs, parental consent and prior written notice are required.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7E97B3-1D0E-6F46-829B-0E0A70A839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302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Think about the following questions or discuss with a colleague:</a:t>
            </a:r>
          </a:p>
          <a:p>
            <a:pPr marL="228600" indent="-228600">
              <a:buAutoNum type="arabicParenBoth"/>
            </a:pPr>
            <a:r>
              <a:rPr lang="en-US" dirty="0"/>
              <a:t>What are some formal and informal transition assessments you use in your building/district?</a:t>
            </a:r>
          </a:p>
          <a:p>
            <a:pPr marL="228600" indent="-228600">
              <a:buAutoNum type="arabicParenBoth"/>
            </a:pPr>
            <a:r>
              <a:rPr lang="en-US" dirty="0"/>
              <a:t>What transition assessment tools do you need?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7E97B3-1D0E-6F46-829B-0E0A70A839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1030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7C9671B0-4C11-4A3F-864D-87A96B79F848}" type="datetimeFigureOut">
              <a:rPr lang="en-US" smtClean="0"/>
              <a:t>10/17/2022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003ED546-72E0-4848-9C0C-525C87156EDF}" type="slidenum">
              <a:rPr lang="en-US" smtClean="0"/>
              <a:t>‹#›</a:t>
            </a:fld>
            <a:endParaRPr lang="en-US"/>
          </a:p>
        </p:txBody>
      </p:sp>
    </p:spTree>
    <p:extLst>
      <p:ext uri="{BB962C8B-B14F-4D97-AF65-F5344CB8AC3E}">
        <p14:creationId xmlns:p14="http://schemas.microsoft.com/office/powerpoint/2010/main" val="239240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oto">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7C9671B0-4C11-4A3F-864D-87A96B79F848}"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3ED546-72E0-4848-9C0C-525C87156EDF}"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r>
              <a:rPr lang="en-US"/>
              <a:t>Click icon to add picture</a:t>
            </a:r>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97505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r>
              <a:rPr lang="en-US"/>
              <a:t>Click icon to add media</a:t>
            </a:r>
          </a:p>
        </p:txBody>
      </p:sp>
      <p:sp>
        <p:nvSpPr>
          <p:cNvPr id="2" name="Date Placeholder 1"/>
          <p:cNvSpPr>
            <a:spLocks noGrp="1"/>
          </p:cNvSpPr>
          <p:nvPr>
            <p:ph type="dt" sz="half" idx="10"/>
          </p:nvPr>
        </p:nvSpPr>
        <p:spPr/>
        <p:txBody>
          <a:bodyPr/>
          <a:lstStyle/>
          <a:p>
            <a:fld id="{7C9671B0-4C11-4A3F-864D-87A96B79F848}"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3ED546-72E0-4848-9C0C-525C87156EDF}" type="slidenum">
              <a:rPr lang="en-US" smtClean="0"/>
              <a:t>‹#›</a:t>
            </a:fld>
            <a:endParaRPr lang="en-US"/>
          </a:p>
        </p:txBody>
      </p:sp>
    </p:spTree>
    <p:extLst>
      <p:ext uri="{BB962C8B-B14F-4D97-AF65-F5344CB8AC3E}">
        <p14:creationId xmlns:p14="http://schemas.microsoft.com/office/powerpoint/2010/main" val="190141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9671B0-4C11-4A3F-864D-87A96B79F84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ED546-72E0-4848-9C0C-525C87156EDF}" type="slidenum">
              <a:rPr lang="en-US" smtClean="0"/>
              <a:t>‹#›</a:t>
            </a:fld>
            <a:endParaRPr lang="en-US"/>
          </a:p>
        </p:txBody>
      </p:sp>
    </p:spTree>
    <p:extLst>
      <p:ext uri="{BB962C8B-B14F-4D97-AF65-F5344CB8AC3E}">
        <p14:creationId xmlns:p14="http://schemas.microsoft.com/office/powerpoint/2010/main" val="375390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9671B0-4C11-4A3F-864D-87A96B79F84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ED546-72E0-4848-9C0C-525C87156EDF}" type="slidenum">
              <a:rPr lang="en-US" smtClean="0"/>
              <a:t>‹#›</a:t>
            </a:fld>
            <a:endParaRPr lang="en-US"/>
          </a:p>
        </p:txBody>
      </p:sp>
    </p:spTree>
    <p:extLst>
      <p:ext uri="{BB962C8B-B14F-4D97-AF65-F5344CB8AC3E}">
        <p14:creationId xmlns:p14="http://schemas.microsoft.com/office/powerpoint/2010/main" val="45925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7C9671B0-4C11-4A3F-864D-87A96B79F848}" type="datetimeFigureOut">
              <a:rPr lang="en-US" smtClean="0"/>
              <a:t>10/17/2022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003ED546-72E0-4848-9C0C-525C87156EDF}"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94862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Tree>
    <p:extLst>
      <p:ext uri="{BB962C8B-B14F-4D97-AF65-F5344CB8AC3E}">
        <p14:creationId xmlns:p14="http://schemas.microsoft.com/office/powerpoint/2010/main" val="967116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681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lvl1pPr marL="228600" indent="-228600">
              <a:spcAft>
                <a:spcPts val="600"/>
              </a:spcAft>
              <a:buClr>
                <a:schemeClr val="accent1"/>
              </a:buClr>
              <a:buFont typeface="Wingdings 2" panose="05020102010507070707" pitchFamily="18" charset="2"/>
              <a:buChar char=""/>
              <a:defRPr/>
            </a:lvl1pPr>
            <a:lvl2pPr marL="685800" indent="-228600">
              <a:spcAft>
                <a:spcPts val="600"/>
              </a:spcAft>
              <a:buClr>
                <a:schemeClr val="accent4"/>
              </a:buClr>
              <a:buFont typeface="Wingdings 2" panose="05020102010507070707" pitchFamily="18" charset="2"/>
              <a:buChar char=""/>
              <a:defRPr/>
            </a:lvl2pPr>
            <a:lvl3pPr marL="1143000" indent="-228600">
              <a:spcAft>
                <a:spcPts val="600"/>
              </a:spcAft>
              <a:buClr>
                <a:schemeClr val="accent6"/>
              </a:buClr>
              <a:buFont typeface="Wingdings 2" panose="05020102010507070707" pitchFamily="18" charset="2"/>
              <a:buChar char=""/>
              <a:defRPr/>
            </a:lvl3pPr>
            <a:lvl4pPr marL="1600200" indent="-228600">
              <a:spcAft>
                <a:spcPts val="600"/>
              </a:spcAft>
              <a:buFont typeface="Wingdings 2" panose="05020102010507070707" pitchFamily="18" charset="2"/>
              <a:buChar char=""/>
              <a:defRPr/>
            </a:lvl4pPr>
            <a:lvl5pPr marL="2057400" indent="-228600">
              <a:spcAft>
                <a:spcPts val="600"/>
              </a:spcAft>
              <a:buFont typeface="Wingdings 2" panose="050201020105070707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C9671B0-4C11-4A3F-864D-87A96B79F84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D546-72E0-4848-9C0C-525C87156EDF}"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lIns="0">
            <a:noAutofit/>
          </a:bodyPr>
          <a:lstStyle>
            <a:lvl1pPr>
              <a:defRPr sz="3600"/>
            </a:lvl1pPr>
          </a:lstStyle>
          <a:p>
            <a:r>
              <a:rPr lang="en-US"/>
              <a:t>Click to edit Master title style</a:t>
            </a:r>
          </a:p>
        </p:txBody>
      </p:sp>
    </p:spTree>
    <p:extLst>
      <p:ext uri="{BB962C8B-B14F-4D97-AF65-F5344CB8AC3E}">
        <p14:creationId xmlns:p14="http://schemas.microsoft.com/office/powerpoint/2010/main" val="231424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671B0-4C11-4A3F-864D-87A96B79F84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D546-72E0-4848-9C0C-525C87156EDF}" type="slidenum">
              <a:rPr lang="en-US" smtClean="0"/>
              <a:t>‹#›</a:t>
            </a:fld>
            <a:endParaRPr lang="en-US"/>
          </a:p>
        </p:txBody>
      </p:sp>
    </p:spTree>
    <p:extLst>
      <p:ext uri="{BB962C8B-B14F-4D97-AF65-F5344CB8AC3E}">
        <p14:creationId xmlns:p14="http://schemas.microsoft.com/office/powerpoint/2010/main" val="376928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7C9671B0-4C11-4A3F-864D-87A96B79F848}" type="datetimeFigureOut">
              <a:rPr lang="en-US" smtClean="0"/>
              <a:t>10/17/2022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003ED546-72E0-4848-9C0C-525C87156EDF}"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137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9671B0-4C11-4A3F-864D-87A96B79F84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ED546-72E0-4848-9C0C-525C87156EDF}"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483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9671B0-4C11-4A3F-864D-87A96B79F848}"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ED546-72E0-4848-9C0C-525C87156EDF}" type="slidenum">
              <a:rPr lang="en-US" smtClean="0"/>
              <a:t>‹#›</a:t>
            </a:fld>
            <a:endParaRPr lang="en-US"/>
          </a:p>
        </p:txBody>
      </p:sp>
    </p:spTree>
    <p:extLst>
      <p:ext uri="{BB962C8B-B14F-4D97-AF65-F5344CB8AC3E}">
        <p14:creationId xmlns:p14="http://schemas.microsoft.com/office/powerpoint/2010/main" val="30953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7C9671B0-4C11-4A3F-864D-87A96B79F848}" type="datetimeFigureOut">
              <a:rPr lang="en-US" smtClean="0"/>
              <a:t>10/17/2022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003ED546-72E0-4848-9C0C-525C87156EDF}"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Tree>
    <p:extLst>
      <p:ext uri="{BB962C8B-B14F-4D97-AF65-F5344CB8AC3E}">
        <p14:creationId xmlns:p14="http://schemas.microsoft.com/office/powerpoint/2010/main" val="17246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7C9671B0-4C11-4A3F-864D-87A96B79F848}" type="datetimeFigureOut">
              <a:rPr lang="en-US" smtClean="0"/>
              <a:t>10/17/2022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003ED546-72E0-4848-9C0C-525C87156EDF}"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7063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7C9671B0-4C11-4A3F-864D-87A96B79F848}" type="datetimeFigureOut">
              <a:rPr lang="en-US" smtClean="0"/>
              <a:t>10/17/2022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003ED546-72E0-4848-9C0C-525C87156EDF}"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58514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671B0-4C11-4A3F-864D-87A96B79F848}" type="datetimeFigureOut">
              <a:rPr lang="en-US" smtClean="0"/>
              <a:t>10/17/2022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ED546-72E0-4848-9C0C-525C87156EDF}"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0" tIns="182880" rIns="0" bIns="18288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228600" marR="0" lvl="0" indent="-228600" algn="l" defTabSz="914400" rtl="0" eaLnBrk="1" fontAlgn="auto" latinLnBrk="0" hangingPunct="1">
              <a:lnSpc>
                <a:spcPct val="90000"/>
              </a:lnSpc>
              <a:spcBef>
                <a:spcPts val="1000"/>
              </a:spcBef>
              <a:spcAft>
                <a:spcPts val="0"/>
              </a:spcAft>
              <a:buClr>
                <a:srgbClr val="00B796"/>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46760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74320" indent="-274320" algn="l" defTabSz="914400" rtl="0" eaLnBrk="1" latinLnBrk="0" hangingPunct="1">
        <a:lnSpc>
          <a:spcPct val="90000"/>
        </a:lnSpc>
        <a:spcBef>
          <a:spcPts val="0"/>
        </a:spcBef>
        <a:spcAft>
          <a:spcPts val="1200"/>
        </a:spcAft>
        <a:buClr>
          <a:schemeClr val="accent1"/>
        </a:buClr>
        <a:buFont typeface="Wingdings 2" panose="050201020105070707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40080" indent="-274320" algn="l" defTabSz="914400" rtl="0" eaLnBrk="1" latinLnBrk="0" hangingPunct="1">
        <a:lnSpc>
          <a:spcPct val="90000"/>
        </a:lnSpc>
        <a:spcBef>
          <a:spcPts val="0"/>
        </a:spcBef>
        <a:spcAft>
          <a:spcPts val="1200"/>
        </a:spcAft>
        <a:buClr>
          <a:schemeClr val="accent4"/>
        </a:buClr>
        <a:buFont typeface="Wingdings 2" panose="050201020105070707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097280" indent="-274320" algn="l" defTabSz="914400" rtl="0" eaLnBrk="1" latinLnBrk="0" hangingPunct="1">
        <a:lnSpc>
          <a:spcPct val="90000"/>
        </a:lnSpc>
        <a:spcBef>
          <a:spcPts val="0"/>
        </a:spcBef>
        <a:spcAft>
          <a:spcPts val="1200"/>
        </a:spcAft>
        <a:buClr>
          <a:schemeClr val="accent6"/>
        </a:buClr>
        <a:buFont typeface="Wingdings 2" panose="050201020105070707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554480" indent="-274320" algn="l" defTabSz="914400" rtl="0" eaLnBrk="1" latinLnBrk="0" hangingPunct="1">
        <a:lnSpc>
          <a:spcPct val="90000"/>
        </a:lnSpc>
        <a:spcBef>
          <a:spcPts val="0"/>
        </a:spcBef>
        <a:spcAft>
          <a:spcPts val="1200"/>
        </a:spcAft>
        <a:buClr>
          <a:schemeClr val="accent2"/>
        </a:buClr>
        <a:buFont typeface="Wingdings 2" panose="05020102010507070707" pitchFamily="18"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11680" indent="-274320" algn="l" defTabSz="914400" rtl="0" eaLnBrk="1" latinLnBrk="0" hangingPunct="1">
        <a:lnSpc>
          <a:spcPct val="90000"/>
        </a:lnSpc>
        <a:spcBef>
          <a:spcPts val="0"/>
        </a:spcBef>
        <a:spcAft>
          <a:spcPts val="1200"/>
        </a:spcAft>
        <a:buClr>
          <a:schemeClr val="accent6">
            <a:lumMod val="60000"/>
            <a:lumOff val="40000"/>
          </a:schemeClr>
        </a:buClr>
        <a:buFont typeface="Wingdings 2" panose="05020102010507070707" pitchFamily="18"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5.xml"/><Relationship Id="rId1" Type="http://schemas.openxmlformats.org/officeDocument/2006/relationships/tags" Target="../tags/tag15.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listservp.ksde.org/Scripts/wa.exe?SUBED1=SECONDARY_TRANSITION&amp;A=1" TargetMode="External"/><Relationship Id="rId7" Type="http://schemas.openxmlformats.org/officeDocument/2006/relationships/hyperlink" Target="http://www.ksdetasn.org/"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mailto:cknutson@kcdd.org" TargetMode="External"/><Relationship Id="rId5" Type="http://schemas.openxmlformats.org/officeDocument/2006/relationships/hyperlink" Target="https://www.ksde.org/Portals/0/SES/transition/Transition%20in%20the%20IEP%20What%20Parents%20and%20Students%20Need%20to%20Know.pdf?ver=2021-01-27-161624-750" TargetMode="External"/><Relationship Id="rId4" Type="http://schemas.openxmlformats.org/officeDocument/2006/relationships/hyperlink" Target="mailto:ealden@ksde.org?subject=Subscription%20to%20Secondary%20Transition%20Listserv"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image" Target="../media/image16.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6.xml"/><Relationship Id="rId1" Type="http://schemas.openxmlformats.org/officeDocument/2006/relationships/tags" Target="../tags/tag17.xml"/><Relationship Id="rId5" Type="http://schemas.openxmlformats.org/officeDocument/2006/relationships/image" Target="../media/image18.jpeg"/><Relationship Id="rId4" Type="http://schemas.openxmlformats.org/officeDocument/2006/relationships/image" Target="../media/image17.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4.xml"/><Relationship Id="rId1" Type="http://schemas.openxmlformats.org/officeDocument/2006/relationships/tags" Target="../tags/tag19.xml"/><Relationship Id="rId5" Type="http://schemas.openxmlformats.org/officeDocument/2006/relationships/hyperlink" Target="mailto:ksteele@ksde.org" TargetMode="External"/><Relationship Id="rId4" Type="http://schemas.openxmlformats.org/officeDocument/2006/relationships/hyperlink" Target="mailto:smartin@ksde.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292637-50F2-48BC-AA13-6DD790DDDC72}"/>
              </a:ext>
            </a:extLst>
          </p:cNvPr>
          <p:cNvSpPr>
            <a:spLocks noGrp="1"/>
          </p:cNvSpPr>
          <p:nvPr>
            <p:ph type="title"/>
          </p:nvPr>
        </p:nvSpPr>
        <p:spPr/>
        <p:txBody>
          <a:bodyPr/>
          <a:lstStyle/>
          <a:p>
            <a:r>
              <a:rPr lang="en-US" dirty="0"/>
              <a:t>Secondary Transition Regional Training</a:t>
            </a:r>
          </a:p>
        </p:txBody>
      </p:sp>
      <p:sp>
        <p:nvSpPr>
          <p:cNvPr id="2" name="Subtitle 1">
            <a:extLst>
              <a:ext uri="{FF2B5EF4-FFF2-40B4-BE49-F238E27FC236}">
                <a16:creationId xmlns:a16="http://schemas.microsoft.com/office/drawing/2014/main" id="{15A48A37-0584-44E7-A538-75A290385192}"/>
              </a:ext>
            </a:extLst>
          </p:cNvPr>
          <p:cNvSpPr>
            <a:spLocks noGrp="1"/>
          </p:cNvSpPr>
          <p:nvPr>
            <p:ph type="subTitle" idx="1"/>
          </p:nvPr>
        </p:nvSpPr>
        <p:spPr/>
        <p:txBody>
          <a:bodyPr/>
          <a:lstStyle/>
          <a:p>
            <a:r>
              <a:rPr lang="en-US" dirty="0"/>
              <a:t>October 2022</a:t>
            </a:r>
          </a:p>
        </p:txBody>
      </p:sp>
    </p:spTree>
    <p:custDataLst>
      <p:tags r:id="rId1"/>
    </p:custDataLst>
    <p:extLst>
      <p:ext uri="{BB962C8B-B14F-4D97-AF65-F5344CB8AC3E}">
        <p14:creationId xmlns:p14="http://schemas.microsoft.com/office/powerpoint/2010/main" val="181050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377429"/>
            <a:ext cx="8229600" cy="857250"/>
          </a:xfrm>
        </p:spPr>
        <p:txBody>
          <a:bodyPr>
            <a:normAutofit/>
          </a:bodyPr>
          <a:lstStyle/>
          <a:p>
            <a:r>
              <a:rPr lang="en-US" dirty="0"/>
              <a:t>Informal Assessment Examples</a:t>
            </a:r>
          </a:p>
        </p:txBody>
      </p:sp>
      <p:sp>
        <p:nvSpPr>
          <p:cNvPr id="35843" name="Rectangle 3"/>
          <p:cNvSpPr>
            <a:spLocks noGrp="1" noChangeArrowheads="1"/>
          </p:cNvSpPr>
          <p:nvPr>
            <p:ph idx="1"/>
          </p:nvPr>
        </p:nvSpPr>
        <p:spPr>
          <a:xfrm>
            <a:off x="316194" y="1581151"/>
            <a:ext cx="11058258" cy="3870725"/>
          </a:xfrm>
        </p:spPr>
        <p:txBody>
          <a:bodyPr>
            <a:normAutofit/>
          </a:bodyPr>
          <a:lstStyle/>
          <a:p>
            <a:r>
              <a:rPr lang="en-US" dirty="0"/>
              <a:t>Informal interest inventories</a:t>
            </a:r>
          </a:p>
          <a:p>
            <a:r>
              <a:rPr lang="en-US" dirty="0"/>
              <a:t>Questionnaires</a:t>
            </a:r>
          </a:p>
          <a:p>
            <a:r>
              <a:rPr lang="en-US" dirty="0"/>
              <a:t>Student Interview</a:t>
            </a:r>
          </a:p>
          <a:p>
            <a:r>
              <a:rPr lang="en-US" dirty="0"/>
              <a:t>Parent Interview</a:t>
            </a:r>
          </a:p>
          <a:p>
            <a:r>
              <a:rPr lang="en-US" dirty="0"/>
              <a:t>Direct observation</a:t>
            </a:r>
          </a:p>
        </p:txBody>
      </p:sp>
      <p:sp>
        <p:nvSpPr>
          <p:cNvPr id="35844" name="Rectangle 10"/>
          <p:cNvSpPr>
            <a:spLocks noChangeArrowheads="1"/>
          </p:cNvSpPr>
          <p:nvPr/>
        </p:nvSpPr>
        <p:spPr bwMode="auto">
          <a:xfrm>
            <a:off x="6258382" y="1581150"/>
            <a:ext cx="3093356" cy="3507014"/>
          </a:xfrm>
          <a:prstGeom prst="rect">
            <a:avLst/>
          </a:prstGeom>
          <a:noFill/>
          <a:ln w="9525">
            <a:noFill/>
            <a:miter lim="800000"/>
            <a:headEnd/>
            <a:tailEnd/>
          </a:ln>
        </p:spPr>
        <p:txBody>
          <a:bodyPr/>
          <a:lstStyle/>
          <a:p>
            <a:pPr marL="257168" indent="-257168" defTabSz="342892">
              <a:buClr>
                <a:srgbClr val="1F497D"/>
              </a:buClr>
              <a:buSzPct val="75000"/>
              <a:buFont typeface="Arial" charset="0"/>
              <a:buChar char="•"/>
              <a:defRPr/>
            </a:pPr>
            <a:r>
              <a:rPr lang="en-US" sz="2400" dirty="0">
                <a:solidFill>
                  <a:srgbClr val="4F81BD">
                    <a:lumMod val="50000"/>
                  </a:srgbClr>
                </a:solidFill>
              </a:rPr>
              <a:t>Case file reviews</a:t>
            </a:r>
          </a:p>
          <a:p>
            <a:pPr marL="257168" indent="-257168" defTabSz="342892">
              <a:buClr>
                <a:srgbClr val="1F497D"/>
              </a:buClr>
              <a:buSzPct val="75000"/>
              <a:buFont typeface="Arial" charset="0"/>
              <a:buChar char="•"/>
              <a:defRPr/>
            </a:pPr>
            <a:r>
              <a:rPr lang="en-US" sz="2400" dirty="0">
                <a:solidFill>
                  <a:srgbClr val="4F81BD">
                    <a:lumMod val="50000"/>
                  </a:srgbClr>
                </a:solidFill>
              </a:rPr>
              <a:t>Curriculum-based assessments</a:t>
            </a:r>
          </a:p>
          <a:p>
            <a:pPr marL="257168" indent="-257168" defTabSz="342892">
              <a:buClr>
                <a:srgbClr val="1F497D"/>
              </a:buClr>
              <a:buSzPct val="75000"/>
              <a:buFont typeface="Arial" charset="0"/>
              <a:buChar char="•"/>
              <a:defRPr/>
            </a:pPr>
            <a:r>
              <a:rPr lang="en-US" sz="2400" dirty="0">
                <a:solidFill>
                  <a:srgbClr val="4F81BD">
                    <a:lumMod val="50000"/>
                  </a:srgbClr>
                </a:solidFill>
              </a:rPr>
              <a:t>Social histories</a:t>
            </a:r>
          </a:p>
          <a:p>
            <a:pPr marL="257168" indent="-257168" defTabSz="342892">
              <a:buClr>
                <a:srgbClr val="1F497D"/>
              </a:buClr>
              <a:buSzPct val="75000"/>
              <a:buFont typeface="Arial" charset="0"/>
              <a:buChar char="•"/>
              <a:defRPr/>
            </a:pPr>
            <a:r>
              <a:rPr lang="en-US" sz="2400" dirty="0">
                <a:solidFill>
                  <a:srgbClr val="4F81BD">
                    <a:lumMod val="50000"/>
                  </a:srgbClr>
                </a:solidFill>
              </a:rPr>
              <a:t>Rating scales for specific areas</a:t>
            </a:r>
          </a:p>
        </p:txBody>
      </p:sp>
    </p:spTree>
    <p:extLst>
      <p:ext uri="{BB962C8B-B14F-4D97-AF65-F5344CB8AC3E}">
        <p14:creationId xmlns:p14="http://schemas.microsoft.com/office/powerpoint/2010/main" val="316150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05979"/>
            <a:ext cx="8229600" cy="698896"/>
          </a:xfrm>
        </p:spPr>
        <p:txBody>
          <a:bodyPr>
            <a:noAutofit/>
          </a:bodyPr>
          <a:lstStyle/>
          <a:p>
            <a:r>
              <a:rPr lang="en-US" dirty="0"/>
              <a:t>Formal Assessment Examples</a:t>
            </a:r>
          </a:p>
        </p:txBody>
      </p:sp>
      <p:sp>
        <p:nvSpPr>
          <p:cNvPr id="34819" name="Rectangle 3"/>
          <p:cNvSpPr>
            <a:spLocks noGrp="1" noChangeArrowheads="1"/>
          </p:cNvSpPr>
          <p:nvPr>
            <p:ph idx="1"/>
          </p:nvPr>
        </p:nvSpPr>
        <p:spPr>
          <a:xfrm>
            <a:off x="1981200" y="1133475"/>
            <a:ext cx="8229600" cy="4962525"/>
          </a:xfrm>
        </p:spPr>
        <p:txBody>
          <a:bodyPr>
            <a:normAutofit fontScale="47500" lnSpcReduction="20000"/>
          </a:bodyPr>
          <a:lstStyle/>
          <a:p>
            <a:r>
              <a:rPr lang="en-US" sz="4400" dirty="0"/>
              <a:t>Achievement tests</a:t>
            </a:r>
          </a:p>
          <a:p>
            <a:endParaRPr lang="en-US" sz="4400" dirty="0"/>
          </a:p>
          <a:p>
            <a:r>
              <a:rPr lang="en-US" sz="4400" dirty="0"/>
              <a:t>Intellectual functioning assessment</a:t>
            </a:r>
          </a:p>
          <a:p>
            <a:endParaRPr lang="en-US" sz="4400" dirty="0"/>
          </a:p>
          <a:p>
            <a:r>
              <a:rPr lang="en-US" sz="4400" dirty="0"/>
              <a:t>Adaptive behavior scales</a:t>
            </a:r>
          </a:p>
          <a:p>
            <a:endParaRPr lang="en-US" sz="4400" dirty="0"/>
          </a:p>
          <a:p>
            <a:r>
              <a:rPr lang="en-US" sz="4400" dirty="0"/>
              <a:t>Aptitude tests</a:t>
            </a:r>
          </a:p>
          <a:p>
            <a:endParaRPr lang="en-US" sz="4400" dirty="0"/>
          </a:p>
          <a:p>
            <a:r>
              <a:rPr lang="en-US" sz="4400" dirty="0"/>
              <a:t>Personal/Social inventories</a:t>
            </a:r>
          </a:p>
          <a:p>
            <a:endParaRPr lang="en-US" sz="4400" dirty="0"/>
          </a:p>
          <a:p>
            <a:r>
              <a:rPr lang="en-US" sz="4400" dirty="0"/>
              <a:t>Self-determination scales</a:t>
            </a:r>
          </a:p>
          <a:p>
            <a:endParaRPr lang="en-US" sz="4400" dirty="0"/>
          </a:p>
          <a:p>
            <a:r>
              <a:rPr lang="en-US" sz="4400" dirty="0"/>
              <a:t>Pre-vocational/employability scales</a:t>
            </a:r>
          </a:p>
          <a:p>
            <a:endParaRPr lang="en-US" sz="4400" dirty="0"/>
          </a:p>
          <a:p>
            <a:r>
              <a:rPr lang="en-US" sz="4400" dirty="0"/>
              <a:t>Interest inventories</a:t>
            </a:r>
          </a:p>
          <a:p>
            <a:endParaRPr lang="en-US" dirty="0"/>
          </a:p>
        </p:txBody>
      </p:sp>
    </p:spTree>
    <p:extLst>
      <p:ext uri="{BB962C8B-B14F-4D97-AF65-F5344CB8AC3E}">
        <p14:creationId xmlns:p14="http://schemas.microsoft.com/office/powerpoint/2010/main" val="54369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E5F0-1204-CE46-9920-CCCF4B7BF628}"/>
              </a:ext>
            </a:extLst>
          </p:cNvPr>
          <p:cNvSpPr>
            <a:spLocks noGrp="1"/>
          </p:cNvSpPr>
          <p:nvPr>
            <p:ph type="title"/>
          </p:nvPr>
        </p:nvSpPr>
        <p:spPr>
          <a:xfrm>
            <a:off x="1981200" y="367904"/>
            <a:ext cx="8229600" cy="857250"/>
          </a:xfrm>
        </p:spPr>
        <p:txBody>
          <a:bodyPr/>
          <a:lstStyle/>
          <a:p>
            <a:r>
              <a:rPr lang="en-US" dirty="0"/>
              <a:t>Examples of For-Purchase </a:t>
            </a:r>
            <a:br>
              <a:rPr lang="en-US" dirty="0"/>
            </a:br>
            <a:r>
              <a:rPr lang="en-US" dirty="0"/>
              <a:t>Formal Transition Assessments</a:t>
            </a:r>
          </a:p>
        </p:txBody>
      </p:sp>
      <p:sp>
        <p:nvSpPr>
          <p:cNvPr id="3" name="Content Placeholder 2">
            <a:extLst>
              <a:ext uri="{FF2B5EF4-FFF2-40B4-BE49-F238E27FC236}">
                <a16:creationId xmlns:a16="http://schemas.microsoft.com/office/drawing/2014/main" id="{56AA0069-F86B-A748-9BAA-7769139BA607}"/>
              </a:ext>
            </a:extLst>
          </p:cNvPr>
          <p:cNvSpPr>
            <a:spLocks noGrp="1"/>
          </p:cNvSpPr>
          <p:nvPr>
            <p:ph idx="1"/>
          </p:nvPr>
        </p:nvSpPr>
        <p:spPr>
          <a:xfrm>
            <a:off x="333286" y="1863963"/>
            <a:ext cx="10955708" cy="4048124"/>
          </a:xfrm>
        </p:spPr>
        <p:txBody>
          <a:bodyPr/>
          <a:lstStyle/>
          <a:p>
            <a:r>
              <a:rPr lang="en-US" dirty="0"/>
              <a:t>Transition Behavior Scale (TBS-2)</a:t>
            </a:r>
          </a:p>
          <a:p>
            <a:r>
              <a:rPr lang="en-US" dirty="0"/>
              <a:t>Transition Planning Inventory (TPI-2)</a:t>
            </a:r>
          </a:p>
          <a:p>
            <a:r>
              <a:rPr lang="en-US" dirty="0"/>
              <a:t>Transition Assessment and Goal Generator (TAGG)</a:t>
            </a:r>
          </a:p>
          <a:p>
            <a:r>
              <a:rPr lang="en-US" dirty="0" err="1"/>
              <a:t>Enderle</a:t>
            </a:r>
            <a:r>
              <a:rPr lang="en-US" dirty="0"/>
              <a:t> Severson Transition Rating Scale (ESTR)</a:t>
            </a:r>
          </a:p>
        </p:txBody>
      </p:sp>
    </p:spTree>
    <p:extLst>
      <p:ext uri="{BB962C8B-B14F-4D97-AF65-F5344CB8AC3E}">
        <p14:creationId xmlns:p14="http://schemas.microsoft.com/office/powerpoint/2010/main" val="201604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8960-D037-D744-B4C1-BA8221E0B929}"/>
              </a:ext>
            </a:extLst>
          </p:cNvPr>
          <p:cNvSpPr>
            <a:spLocks noGrp="1"/>
          </p:cNvSpPr>
          <p:nvPr>
            <p:ph type="title"/>
          </p:nvPr>
        </p:nvSpPr>
        <p:spPr>
          <a:xfrm>
            <a:off x="484094" y="274638"/>
            <a:ext cx="9726706" cy="907986"/>
          </a:xfrm>
        </p:spPr>
        <p:txBody>
          <a:bodyPr/>
          <a:lstStyle/>
          <a:p>
            <a:r>
              <a:rPr lang="en-US" dirty="0"/>
              <a:t>Examples of Nonverbal Transition Assessments</a:t>
            </a:r>
          </a:p>
        </p:txBody>
      </p:sp>
      <p:sp>
        <p:nvSpPr>
          <p:cNvPr id="3" name="Content Placeholder 2">
            <a:extLst>
              <a:ext uri="{FF2B5EF4-FFF2-40B4-BE49-F238E27FC236}">
                <a16:creationId xmlns:a16="http://schemas.microsoft.com/office/drawing/2014/main" id="{9ED9F95E-948F-A847-A5A8-926393EF3FDE}"/>
              </a:ext>
            </a:extLst>
          </p:cNvPr>
          <p:cNvSpPr>
            <a:spLocks noGrp="1"/>
          </p:cNvSpPr>
          <p:nvPr>
            <p:ph idx="1"/>
          </p:nvPr>
        </p:nvSpPr>
        <p:spPr>
          <a:xfrm>
            <a:off x="333286" y="1475233"/>
            <a:ext cx="11126624" cy="4663129"/>
          </a:xfrm>
        </p:spPr>
        <p:txBody>
          <a:bodyPr/>
          <a:lstStyle/>
          <a:p>
            <a:r>
              <a:rPr lang="en-US" dirty="0"/>
              <a:t>Here are two examples of nonverbal career interest inventories:</a:t>
            </a:r>
          </a:p>
          <a:p>
            <a:pPr marL="642931" lvl="1" indent="-342900">
              <a:buFont typeface="Courier New" panose="02070309020205020404" pitchFamily="49" charset="0"/>
              <a:buChar char="o"/>
            </a:pPr>
            <a:r>
              <a:rPr lang="en-US" sz="2400" dirty="0"/>
              <a:t>Career Occupational Preference System–Picture Inventory (COPS-PIC)  </a:t>
            </a:r>
          </a:p>
          <a:p>
            <a:pPr marL="642931" lvl="1" indent="-342900">
              <a:buFont typeface="Courier New" panose="02070309020205020404" pitchFamily="49" charset="0"/>
              <a:buChar char="o"/>
            </a:pPr>
            <a:r>
              <a:rPr lang="en-US" sz="2400" dirty="0"/>
              <a:t>Reading Free Vocational Interest Inventory-2</a:t>
            </a:r>
            <a:r>
              <a:rPr lang="en-US" sz="2400" baseline="30000" dirty="0"/>
              <a:t>nd</a:t>
            </a:r>
            <a:r>
              <a:rPr lang="en-US" sz="2400" dirty="0"/>
              <a:t> edition (published by PRO-ED)</a:t>
            </a:r>
          </a:p>
          <a:p>
            <a:pPr marL="171450" indent="-171450">
              <a:buFont typeface="Arial" panose="020B0604020202020204" pitchFamily="34" charset="0"/>
              <a:buChar char="•"/>
            </a:pPr>
            <a:r>
              <a:rPr lang="en-US" dirty="0"/>
              <a:t>This type of inventory might be appropriate for nonverbal students with disabilities, or for students who are both English Language Learners (ELL) and have a disability. </a:t>
            </a:r>
          </a:p>
          <a:p>
            <a:pPr marL="0" indent="0">
              <a:buNone/>
            </a:pPr>
            <a:endParaRPr lang="en-US" dirty="0"/>
          </a:p>
        </p:txBody>
      </p:sp>
    </p:spTree>
    <p:extLst>
      <p:ext uri="{BB962C8B-B14F-4D97-AF65-F5344CB8AC3E}">
        <p14:creationId xmlns:p14="http://schemas.microsoft.com/office/powerpoint/2010/main" val="342457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FA54-67F6-B94B-8183-DD7214D80294}"/>
              </a:ext>
            </a:extLst>
          </p:cNvPr>
          <p:cNvSpPr>
            <a:spLocks noGrp="1"/>
          </p:cNvSpPr>
          <p:nvPr>
            <p:ph type="title"/>
          </p:nvPr>
        </p:nvSpPr>
        <p:spPr>
          <a:xfrm>
            <a:off x="1981200" y="434579"/>
            <a:ext cx="8229600" cy="857250"/>
          </a:xfrm>
        </p:spPr>
        <p:txBody>
          <a:bodyPr/>
          <a:lstStyle/>
          <a:p>
            <a:r>
              <a:rPr lang="en-US" dirty="0"/>
              <a:t>Transition Assessment Planning</a:t>
            </a:r>
          </a:p>
        </p:txBody>
      </p:sp>
      <p:sp>
        <p:nvSpPr>
          <p:cNvPr id="3" name="Content Placeholder 2">
            <a:extLst>
              <a:ext uri="{FF2B5EF4-FFF2-40B4-BE49-F238E27FC236}">
                <a16:creationId xmlns:a16="http://schemas.microsoft.com/office/drawing/2014/main" id="{19ECAF51-58FA-BE45-B1A2-37E3C5E5A044}"/>
              </a:ext>
            </a:extLst>
          </p:cNvPr>
          <p:cNvSpPr>
            <a:spLocks noGrp="1"/>
          </p:cNvSpPr>
          <p:nvPr>
            <p:ph idx="1"/>
          </p:nvPr>
        </p:nvSpPr>
        <p:spPr>
          <a:xfrm>
            <a:off x="512748" y="1457325"/>
            <a:ext cx="10776246" cy="3994550"/>
          </a:xfrm>
          <a:solidFill>
            <a:schemeClr val="bg1"/>
          </a:solidFill>
        </p:spPr>
        <p:txBody>
          <a:bodyPr/>
          <a:lstStyle/>
          <a:p>
            <a:r>
              <a:rPr lang="en-US" dirty="0"/>
              <a:t>Make sure everyone on the assessment team knows the answers to these questions:</a:t>
            </a:r>
          </a:p>
          <a:p>
            <a:pPr lvl="1"/>
            <a:r>
              <a:rPr lang="en-US" sz="2400" u="sng" dirty="0"/>
              <a:t>What</a:t>
            </a:r>
            <a:r>
              <a:rPr lang="en-US" sz="2400" dirty="0"/>
              <a:t> information needs to be collected?</a:t>
            </a:r>
          </a:p>
          <a:p>
            <a:pPr lvl="1"/>
            <a:r>
              <a:rPr lang="en-US" sz="2400" u="sng" dirty="0"/>
              <a:t>How</a:t>
            </a:r>
            <a:r>
              <a:rPr lang="en-US" sz="2400" dirty="0"/>
              <a:t> will each piece of needed information be assessed?</a:t>
            </a:r>
          </a:p>
          <a:p>
            <a:pPr lvl="1"/>
            <a:r>
              <a:rPr lang="en-US" sz="2400" u="sng" dirty="0"/>
              <a:t>Who</a:t>
            </a:r>
            <a:r>
              <a:rPr lang="en-US" sz="2400" dirty="0"/>
              <a:t> will collect which information?</a:t>
            </a:r>
          </a:p>
          <a:p>
            <a:pPr lvl="1"/>
            <a:r>
              <a:rPr lang="en-US" sz="2400" u="sng" dirty="0"/>
              <a:t>When</a:t>
            </a:r>
            <a:r>
              <a:rPr lang="en-US" sz="2400" dirty="0"/>
              <a:t> will the information be collected?</a:t>
            </a:r>
          </a:p>
          <a:p>
            <a:pPr lvl="2"/>
            <a:r>
              <a:rPr lang="en-US" sz="2400" dirty="0"/>
              <a:t>Collect the transition assessment information before the IEP annual review.</a:t>
            </a:r>
          </a:p>
          <a:p>
            <a:pPr marL="342891" lvl="1" indent="0">
              <a:buNone/>
            </a:pPr>
            <a:endParaRPr lang="en-US" dirty="0"/>
          </a:p>
        </p:txBody>
      </p:sp>
    </p:spTree>
    <p:extLst>
      <p:ext uri="{BB962C8B-B14F-4D97-AF65-F5344CB8AC3E}">
        <p14:creationId xmlns:p14="http://schemas.microsoft.com/office/powerpoint/2010/main" val="157040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EACD-0380-1D12-77D8-7B0C6873FB14}"/>
              </a:ext>
            </a:extLst>
          </p:cNvPr>
          <p:cNvSpPr>
            <a:spLocks noGrp="1"/>
          </p:cNvSpPr>
          <p:nvPr>
            <p:ph type="title"/>
          </p:nvPr>
        </p:nvSpPr>
        <p:spPr/>
        <p:txBody>
          <a:bodyPr/>
          <a:lstStyle/>
          <a:p>
            <a:pPr algn="ctr"/>
            <a:r>
              <a:rPr lang="en-US" sz="6600" dirty="0"/>
              <a:t>Activity</a:t>
            </a:r>
          </a:p>
        </p:txBody>
      </p:sp>
      <p:sp>
        <p:nvSpPr>
          <p:cNvPr id="4" name="Text Placeholder 3">
            <a:extLst>
              <a:ext uri="{FF2B5EF4-FFF2-40B4-BE49-F238E27FC236}">
                <a16:creationId xmlns:a16="http://schemas.microsoft.com/office/drawing/2014/main" id="{478FC530-FC23-21F7-47CE-F9FF8F639225}"/>
              </a:ext>
            </a:extLst>
          </p:cNvPr>
          <p:cNvSpPr>
            <a:spLocks noGrp="1"/>
          </p:cNvSpPr>
          <p:nvPr>
            <p:ph type="body" sz="half" idx="2"/>
          </p:nvPr>
        </p:nvSpPr>
        <p:spPr/>
        <p:txBody>
          <a:bodyPr/>
          <a:lstStyle/>
          <a:p>
            <a:r>
              <a:rPr lang="en-US" sz="3200" dirty="0"/>
              <a:t>What types of assessments do you frequently use in your district? </a:t>
            </a:r>
          </a:p>
        </p:txBody>
      </p:sp>
      <p:pic>
        <p:nvPicPr>
          <p:cNvPr id="2050" name="Picture 2" descr="See the source image">
            <a:extLst>
              <a:ext uri="{FF2B5EF4-FFF2-40B4-BE49-F238E27FC236}">
                <a16:creationId xmlns:a16="http://schemas.microsoft.com/office/drawing/2014/main" id="{913E3459-74A6-AA91-D70A-4F9399C413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2337" y="697832"/>
            <a:ext cx="6208295" cy="500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27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9009573-C2BD-ADCE-47B0-C119CEFCE509}"/>
              </a:ext>
            </a:extLst>
          </p:cNvPr>
          <p:cNvSpPr>
            <a:spLocks noGrp="1"/>
          </p:cNvSpPr>
          <p:nvPr>
            <p:ph idx="1"/>
          </p:nvPr>
        </p:nvSpPr>
        <p:spPr>
          <a:xfrm>
            <a:off x="1490132" y="1644073"/>
            <a:ext cx="8954347" cy="4532890"/>
          </a:xfrm>
        </p:spPr>
        <p:txBody>
          <a:bodyPr/>
          <a:lstStyle/>
          <a:p>
            <a:pPr marL="0" indent="0">
              <a:lnSpc>
                <a:spcPct val="114000"/>
              </a:lnSpc>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Measurable Postsecondary Goals </a:t>
            </a:r>
            <a:r>
              <a:rPr lang="en-US" dirty="0">
                <a:latin typeface="+mn-lt"/>
                <a:ea typeface="Open Sans Semibold" panose="020B0706030804020204" pitchFamily="34" charset="0"/>
                <a:cs typeface="Open Sans Semibold" panose="020B0706030804020204" pitchFamily="34" charset="0"/>
              </a:rPr>
              <a:t>must be included in student IEPs no later than age 14. Postsecondary goals are based upon age-appropriate transition assessments related to education/training, employment and, when appropriate, independent living skills. These goals are reviewed annually.</a:t>
            </a: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r>
              <a:rPr lang="en-US" sz="1800" dirty="0">
                <a:solidFill>
                  <a:schemeClr val="accent4"/>
                </a:solidFill>
              </a:rPr>
              <a:t>(Indicator 13 Checklist: Question 1,2,3,4)</a:t>
            </a: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sz="1800" dirty="0"/>
          </a:p>
        </p:txBody>
      </p:sp>
      <p:sp>
        <p:nvSpPr>
          <p:cNvPr id="3" name="Title 2">
            <a:extLst>
              <a:ext uri="{FF2B5EF4-FFF2-40B4-BE49-F238E27FC236}">
                <a16:creationId xmlns:a16="http://schemas.microsoft.com/office/drawing/2014/main" id="{5A856261-2735-B6E9-2D0F-CDD4E373D239}"/>
              </a:ext>
            </a:extLst>
          </p:cNvPr>
          <p:cNvSpPr>
            <a:spLocks noGrp="1"/>
          </p:cNvSpPr>
          <p:nvPr>
            <p:ph type="title"/>
          </p:nvPr>
        </p:nvSpPr>
        <p:spPr>
          <a:xfrm>
            <a:off x="838200" y="694451"/>
            <a:ext cx="10515600" cy="1100482"/>
          </a:xfrm>
        </p:spPr>
        <p:txBody>
          <a:bodyPr anchor="t"/>
          <a:lstStyle/>
          <a:p>
            <a:r>
              <a:rPr lang="en-US" sz="5400" dirty="0">
                <a:solidFill>
                  <a:schemeClr val="accent4">
                    <a:lumMod val="75000"/>
                  </a:schemeClr>
                </a:solidFill>
                <a:sym typeface="Wingdings" panose="05000000000000000000" pitchFamily="2" charset="2"/>
              </a:rPr>
              <a:t></a:t>
            </a:r>
            <a:r>
              <a:rPr lang="en-US" dirty="0">
                <a:solidFill>
                  <a:schemeClr val="accent1"/>
                </a:solidFill>
                <a:sym typeface="Wingdings" panose="05000000000000000000" pitchFamily="2" charset="2"/>
              </a:rPr>
              <a:t> </a:t>
            </a:r>
            <a:r>
              <a:rPr lang="en-US" dirty="0"/>
              <a:t>Write measurable postsecondary goals.</a:t>
            </a:r>
          </a:p>
        </p:txBody>
      </p:sp>
      <p:sp>
        <p:nvSpPr>
          <p:cNvPr id="7" name="TextBox 6">
            <a:extLst>
              <a:ext uri="{FF2B5EF4-FFF2-40B4-BE49-F238E27FC236}">
                <a16:creationId xmlns:a16="http://schemas.microsoft.com/office/drawing/2014/main" id="{71EEAF59-1464-A816-0FEA-E624DF6639C4}"/>
              </a:ext>
            </a:extLst>
          </p:cNvPr>
          <p:cNvSpPr txBox="1"/>
          <p:nvPr/>
        </p:nvSpPr>
        <p:spPr>
          <a:xfrm>
            <a:off x="1598511" y="304800"/>
            <a:ext cx="6312745" cy="369332"/>
          </a:xfrm>
          <a:prstGeom prst="rect">
            <a:avLst/>
          </a:prstGeom>
          <a:noFill/>
        </p:spPr>
        <p:txBody>
          <a:bodyPr wrap="square" lIns="0" rIns="91440" rtlCol="0">
            <a:spAutoFit/>
          </a:bodyPr>
          <a:lstStyle/>
          <a:p>
            <a:r>
              <a:rPr lang="en-US" dirty="0"/>
              <a:t>Indicator B13: Transition Services Sequence</a:t>
            </a:r>
          </a:p>
        </p:txBody>
      </p:sp>
    </p:spTree>
    <p:extLst>
      <p:ext uri="{BB962C8B-B14F-4D97-AF65-F5344CB8AC3E}">
        <p14:creationId xmlns:p14="http://schemas.microsoft.com/office/powerpoint/2010/main" val="364104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C00A9E-6793-4B75-9F9E-221F6BA59603}"/>
              </a:ext>
            </a:extLst>
          </p:cNvPr>
          <p:cNvSpPr>
            <a:spLocks noGrp="1"/>
          </p:cNvSpPr>
          <p:nvPr>
            <p:ph idx="1"/>
          </p:nvPr>
        </p:nvSpPr>
        <p:spPr/>
        <p:txBody>
          <a:bodyPr/>
          <a:lstStyle/>
          <a:p>
            <a:r>
              <a:rPr lang="en-US" dirty="0"/>
              <a:t>Each IEP for a student with a disability, who will be 14 or older during this time period of the IEP, must have separate , measurable postsecondary goals (MPGs) that address the areas of</a:t>
            </a:r>
          </a:p>
          <a:p>
            <a:pPr lvl="1"/>
            <a:r>
              <a:rPr lang="en-US" dirty="0"/>
              <a:t>Training/Education and</a:t>
            </a:r>
          </a:p>
          <a:p>
            <a:pPr lvl="1"/>
            <a:r>
              <a:rPr lang="en-US" dirty="0"/>
              <a:t>Employment, and</a:t>
            </a:r>
          </a:p>
          <a:p>
            <a:pPr lvl="1"/>
            <a:r>
              <a:rPr lang="en-US" dirty="0"/>
              <a:t>When appropriate, independent living. </a:t>
            </a:r>
          </a:p>
        </p:txBody>
      </p:sp>
      <p:sp>
        <p:nvSpPr>
          <p:cNvPr id="3" name="Title 2">
            <a:extLst>
              <a:ext uri="{FF2B5EF4-FFF2-40B4-BE49-F238E27FC236}">
                <a16:creationId xmlns:a16="http://schemas.microsoft.com/office/drawing/2014/main" id="{98762CAE-BBED-4DDC-A960-4C8455BC4D5A}"/>
              </a:ext>
            </a:extLst>
          </p:cNvPr>
          <p:cNvSpPr>
            <a:spLocks noGrp="1"/>
          </p:cNvSpPr>
          <p:nvPr>
            <p:ph type="title"/>
          </p:nvPr>
        </p:nvSpPr>
        <p:spPr/>
        <p:txBody>
          <a:bodyPr/>
          <a:lstStyle/>
          <a:p>
            <a:r>
              <a:rPr lang="en-US" dirty="0"/>
              <a:t>Measurable Postsecondary Goals  (MPGs)</a:t>
            </a:r>
          </a:p>
        </p:txBody>
      </p:sp>
    </p:spTree>
    <p:extLst>
      <p:ext uri="{BB962C8B-B14F-4D97-AF65-F5344CB8AC3E}">
        <p14:creationId xmlns:p14="http://schemas.microsoft.com/office/powerpoint/2010/main" val="178632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6FA5-9B7C-A69E-A143-98CF5E060C1D}"/>
              </a:ext>
            </a:extLst>
          </p:cNvPr>
          <p:cNvSpPr>
            <a:spLocks noGrp="1"/>
          </p:cNvSpPr>
          <p:nvPr>
            <p:ph type="title"/>
          </p:nvPr>
        </p:nvSpPr>
        <p:spPr/>
        <p:txBody>
          <a:bodyPr/>
          <a:lstStyle/>
          <a:p>
            <a:r>
              <a:rPr lang="en-US" dirty="0"/>
              <a:t>MPGs are Based on Transition Assessment Information</a:t>
            </a:r>
          </a:p>
        </p:txBody>
      </p:sp>
      <p:sp>
        <p:nvSpPr>
          <p:cNvPr id="3" name="Content Placeholder 2">
            <a:extLst>
              <a:ext uri="{FF2B5EF4-FFF2-40B4-BE49-F238E27FC236}">
                <a16:creationId xmlns:a16="http://schemas.microsoft.com/office/drawing/2014/main" id="{ADE71CA0-858E-5ACB-34B1-D0FD2DD98931}"/>
              </a:ext>
            </a:extLst>
          </p:cNvPr>
          <p:cNvSpPr>
            <a:spLocks noGrp="1"/>
          </p:cNvSpPr>
          <p:nvPr>
            <p:ph idx="1"/>
          </p:nvPr>
        </p:nvSpPr>
        <p:spPr/>
        <p:txBody>
          <a:bodyPr/>
          <a:lstStyle/>
          <a:p>
            <a:r>
              <a:rPr lang="en-US" dirty="0"/>
              <a:t>The Measurable Postsecondary Goals should be based on the needs, strengths, preferences, and interests identified by the transition assessment.</a:t>
            </a:r>
          </a:p>
          <a:p>
            <a:endParaRPr lang="en-US" dirty="0"/>
          </a:p>
          <a:p>
            <a:endParaRPr lang="en-US" dirty="0"/>
          </a:p>
        </p:txBody>
      </p:sp>
    </p:spTree>
    <p:extLst>
      <p:ext uri="{BB962C8B-B14F-4D97-AF65-F5344CB8AC3E}">
        <p14:creationId xmlns:p14="http://schemas.microsoft.com/office/powerpoint/2010/main" val="314062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of the Career Technical Education (CTE) Pathways- showing Health, Design Production &amp; Repair, Agriculture, Business, Family &amp; Consumer Sciences, Public Services, Media &amp; Technology are all connected">
            <a:extLst>
              <a:ext uri="{FF2B5EF4-FFF2-40B4-BE49-F238E27FC236}">
                <a16:creationId xmlns:a16="http://schemas.microsoft.com/office/drawing/2014/main" id="{F084431F-D33F-4634-B883-9499B566ACFC}"/>
              </a:ext>
            </a:extLst>
          </p:cNvPr>
          <p:cNvPicPr>
            <a:picLocks noGrp="1" noChangeAspect="1"/>
          </p:cNvPicPr>
          <p:nvPr>
            <p:ph idx="1"/>
          </p:nvPr>
        </p:nvPicPr>
        <p:blipFill>
          <a:blip r:embed="rId4"/>
          <a:stretch>
            <a:fillRect/>
          </a:stretch>
        </p:blipFill>
        <p:spPr>
          <a:xfrm>
            <a:off x="2187723" y="1230594"/>
            <a:ext cx="7222878" cy="4946369"/>
          </a:xfrm>
          <a:prstGeom prst="rect">
            <a:avLst/>
          </a:prstGeom>
        </p:spPr>
      </p:pic>
      <p:sp>
        <p:nvSpPr>
          <p:cNvPr id="3" name="Title 2">
            <a:extLst>
              <a:ext uri="{FF2B5EF4-FFF2-40B4-BE49-F238E27FC236}">
                <a16:creationId xmlns:a16="http://schemas.microsoft.com/office/drawing/2014/main" id="{EE3696BF-04A8-4CD6-AEF7-6B190DCA4CD4}"/>
              </a:ext>
            </a:extLst>
          </p:cNvPr>
          <p:cNvSpPr>
            <a:spLocks noGrp="1"/>
          </p:cNvSpPr>
          <p:nvPr>
            <p:ph type="title"/>
          </p:nvPr>
        </p:nvSpPr>
        <p:spPr>
          <a:xfrm>
            <a:off x="838200" y="365125"/>
            <a:ext cx="10515600" cy="1062023"/>
          </a:xfrm>
        </p:spPr>
        <p:txBody>
          <a:bodyPr/>
          <a:lstStyle/>
          <a:p>
            <a:r>
              <a:rPr lang="en-US" dirty="0"/>
              <a:t>Career </a:t>
            </a:r>
            <a:r>
              <a:rPr lang="en-US"/>
              <a:t>Technical Education (CTE) </a:t>
            </a:r>
            <a:r>
              <a:rPr lang="en-US" dirty="0"/>
              <a:t>Pathways</a:t>
            </a:r>
          </a:p>
        </p:txBody>
      </p:sp>
    </p:spTree>
    <p:custDataLst>
      <p:tags r:id="rId1"/>
    </p:custDataLst>
    <p:extLst>
      <p:ext uri="{BB962C8B-B14F-4D97-AF65-F5344CB8AC3E}">
        <p14:creationId xmlns:p14="http://schemas.microsoft.com/office/powerpoint/2010/main" val="77428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AC25D1-AC57-085E-8A33-67290E36F63D}"/>
              </a:ext>
            </a:extLst>
          </p:cNvPr>
          <p:cNvSpPr>
            <a:spLocks noGrp="1"/>
          </p:cNvSpPr>
          <p:nvPr>
            <p:ph type="title" idx="4294967295"/>
          </p:nvPr>
        </p:nvSpPr>
        <p:spPr>
          <a:xfrm>
            <a:off x="838200" y="-1325563"/>
            <a:ext cx="10515600" cy="1325563"/>
          </a:xfrm>
        </p:spPr>
        <p:txBody>
          <a:bodyPr vert="horz" lIns="0" tIns="0" rIns="0" bIns="0" rtlCol="0" anchor="b">
            <a:noAutofit/>
          </a:bodyPr>
          <a:lstStyle/>
          <a:p>
            <a:r>
              <a:rPr lang="en-US" dirty="0"/>
              <a:t>Welcome</a:t>
            </a:r>
          </a:p>
        </p:txBody>
      </p:sp>
      <p:pic>
        <p:nvPicPr>
          <p:cNvPr id="2" name="Picture 1" descr="Image of verbiage &quot;Welcome Glad you're here!">
            <a:extLst>
              <a:ext uri="{FF2B5EF4-FFF2-40B4-BE49-F238E27FC236}">
                <a16:creationId xmlns:a16="http://schemas.microsoft.com/office/drawing/2014/main" id="{09133CC7-0857-4B2B-AF1F-5B77FFA504BC}"/>
              </a:ext>
            </a:extLst>
          </p:cNvPr>
          <p:cNvPicPr>
            <a:picLocks noChangeAspect="1"/>
          </p:cNvPicPr>
          <p:nvPr/>
        </p:nvPicPr>
        <p:blipFill>
          <a:blip r:embed="rId4"/>
          <a:stretch>
            <a:fillRect/>
          </a:stretch>
        </p:blipFill>
        <p:spPr>
          <a:xfrm>
            <a:off x="1632247" y="247828"/>
            <a:ext cx="8409061" cy="5118931"/>
          </a:xfrm>
          <a:prstGeom prst="rect">
            <a:avLst/>
          </a:prstGeom>
        </p:spPr>
      </p:pic>
    </p:spTree>
    <p:custDataLst>
      <p:tags r:id="rId1"/>
    </p:custDataLst>
    <p:extLst>
      <p:ext uri="{BB962C8B-B14F-4D97-AF65-F5344CB8AC3E}">
        <p14:creationId xmlns:p14="http://schemas.microsoft.com/office/powerpoint/2010/main" val="412727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F00FA2-ED06-465C-AF0E-B0DFE38BA0C4}"/>
              </a:ext>
            </a:extLst>
          </p:cNvPr>
          <p:cNvSpPr>
            <a:spLocks noGrp="1"/>
          </p:cNvSpPr>
          <p:nvPr>
            <p:ph idx="1"/>
          </p:nvPr>
        </p:nvSpPr>
        <p:spPr/>
        <p:txBody>
          <a:bodyPr/>
          <a:lstStyle/>
          <a:p>
            <a:r>
              <a:rPr lang="en-US" dirty="0"/>
              <a:t>Description of MPG categories:</a:t>
            </a:r>
          </a:p>
          <a:p>
            <a:pPr lvl="1"/>
            <a:r>
              <a:rPr lang="en-US" b="1" dirty="0"/>
              <a:t>Training/Education: </a:t>
            </a:r>
            <a:r>
              <a:rPr lang="en-US" dirty="0"/>
              <a:t>specific vocational or career field skill training, vocational training program, apprenticeship, military, Job Corps, etc., or 4 year college or university, 2 year college, technical school, certification program, etc. (</a:t>
            </a:r>
            <a:r>
              <a:rPr lang="en-US" sz="1800" i="1" dirty="0"/>
              <a:t>This is aligned with Individual Plan of Study (IPS) Postsecondary Education Goals).</a:t>
            </a:r>
          </a:p>
          <a:p>
            <a:pPr lvl="1"/>
            <a:r>
              <a:rPr lang="en-US" b="1" dirty="0"/>
              <a:t>Employment: </a:t>
            </a:r>
            <a:r>
              <a:rPr lang="en-US" dirty="0"/>
              <a:t>paid (competitive integrated, supported), unpaid, volunteer work, non-employment, etc. (</a:t>
            </a:r>
            <a:r>
              <a:rPr lang="en-US" sz="1800" i="1" dirty="0"/>
              <a:t>This is aligned with the IPS Career Goals).</a:t>
            </a:r>
          </a:p>
          <a:p>
            <a:pPr lvl="1"/>
            <a:r>
              <a:rPr lang="en-US" b="1" dirty="0"/>
              <a:t>Independent living skills</a:t>
            </a:r>
            <a:r>
              <a:rPr lang="en-US" dirty="0"/>
              <a:t>: adult living, daily living, independent living, financial, transportation, etc.</a:t>
            </a:r>
          </a:p>
        </p:txBody>
      </p:sp>
      <p:sp>
        <p:nvSpPr>
          <p:cNvPr id="3" name="Title 2">
            <a:extLst>
              <a:ext uri="{FF2B5EF4-FFF2-40B4-BE49-F238E27FC236}">
                <a16:creationId xmlns:a16="http://schemas.microsoft.com/office/drawing/2014/main" id="{F0365EC7-AD20-450F-ADB3-F886E0A2AA83}"/>
              </a:ext>
            </a:extLst>
          </p:cNvPr>
          <p:cNvSpPr>
            <a:spLocks noGrp="1"/>
          </p:cNvSpPr>
          <p:nvPr>
            <p:ph type="title"/>
          </p:nvPr>
        </p:nvSpPr>
        <p:spPr/>
        <p:txBody>
          <a:bodyPr/>
          <a:lstStyle/>
          <a:p>
            <a:r>
              <a:rPr lang="en-US" dirty="0"/>
              <a:t>Categories of Measurable Postsecondary Goals (MGP)</a:t>
            </a:r>
          </a:p>
        </p:txBody>
      </p:sp>
    </p:spTree>
    <p:extLst>
      <p:ext uri="{BB962C8B-B14F-4D97-AF65-F5344CB8AC3E}">
        <p14:creationId xmlns:p14="http://schemas.microsoft.com/office/powerpoint/2010/main" val="244096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867147-65BC-42F1-9B28-78E6752556DB}"/>
              </a:ext>
            </a:extLst>
          </p:cNvPr>
          <p:cNvSpPr>
            <a:spLocks noGrp="1"/>
          </p:cNvSpPr>
          <p:nvPr>
            <p:ph idx="1"/>
          </p:nvPr>
        </p:nvSpPr>
        <p:spPr>
          <a:xfrm>
            <a:off x="838200" y="1690687"/>
            <a:ext cx="10515600" cy="4486275"/>
          </a:xfrm>
        </p:spPr>
        <p:txBody>
          <a:bodyPr/>
          <a:lstStyle/>
          <a:p>
            <a:r>
              <a:rPr lang="en-US" sz="1800" dirty="0"/>
              <a:t>Each (MPG) must be </a:t>
            </a:r>
            <a:r>
              <a:rPr lang="en-US" sz="1800" b="1" dirty="0"/>
              <a:t>aligned</a:t>
            </a:r>
            <a:r>
              <a:rPr lang="en-US" sz="1800" dirty="0"/>
              <a:t> and </a:t>
            </a:r>
            <a:r>
              <a:rPr lang="en-US" sz="1800" b="1" dirty="0"/>
              <a:t>based on age-appropriate transition </a:t>
            </a:r>
            <a:r>
              <a:rPr lang="en-US" sz="1800" dirty="0"/>
              <a:t>assessments</a:t>
            </a:r>
          </a:p>
          <a:p>
            <a:r>
              <a:rPr lang="en-US" sz="1800" dirty="0"/>
              <a:t>MPGs are outcomes that occur </a:t>
            </a:r>
            <a:r>
              <a:rPr lang="en-US" sz="1800" b="1" dirty="0"/>
              <a:t>after </a:t>
            </a:r>
            <a:r>
              <a:rPr lang="en-US" sz="1800" dirty="0"/>
              <a:t>the student has left school.</a:t>
            </a:r>
          </a:p>
          <a:p>
            <a:pPr lvl="1"/>
            <a:r>
              <a:rPr lang="en-US" sz="1800" dirty="0"/>
              <a:t>Graduation</a:t>
            </a:r>
          </a:p>
          <a:p>
            <a:pPr lvl="1"/>
            <a:r>
              <a:rPr lang="en-US" sz="1800" dirty="0"/>
              <a:t>Certificate of completion</a:t>
            </a:r>
          </a:p>
          <a:p>
            <a:pPr lvl="1"/>
            <a:r>
              <a:rPr lang="en-US" sz="1800" dirty="0"/>
              <a:t>Age out</a:t>
            </a:r>
          </a:p>
          <a:p>
            <a:r>
              <a:rPr lang="en-US" sz="1800" dirty="0"/>
              <a:t>MPGs identify what a student </a:t>
            </a:r>
            <a:r>
              <a:rPr lang="en-US" sz="1800" b="1" dirty="0"/>
              <a:t>will do</a:t>
            </a:r>
            <a:r>
              <a:rPr lang="en-US" sz="1800" dirty="0"/>
              <a:t>.</a:t>
            </a:r>
          </a:p>
          <a:p>
            <a:r>
              <a:rPr lang="en-US" sz="1800" dirty="0"/>
              <a:t>Individualized (not vague or broad)</a:t>
            </a:r>
          </a:p>
          <a:p>
            <a:r>
              <a:rPr lang="en-US" sz="1800" dirty="0"/>
              <a:t> If you can answer yes or no to whether the student achieved the goal, that goal is measurable.</a:t>
            </a:r>
          </a:p>
          <a:p>
            <a:r>
              <a:rPr lang="en-US" sz="1800" dirty="0"/>
              <a:t>Example:</a:t>
            </a:r>
          </a:p>
          <a:p>
            <a:pPr lvl="1"/>
            <a:r>
              <a:rPr lang="en-US" sz="1800" dirty="0"/>
              <a:t>“James will be a professional rap artist” is not measurable—“be” is not a measurable verb</a:t>
            </a:r>
          </a:p>
          <a:p>
            <a:pPr lvl="1"/>
            <a:r>
              <a:rPr lang="en-US" dirty="0"/>
              <a:t>“James will have employment as a professional rap artist” is measurable—you can answer yes he is employed or no he is not employed</a:t>
            </a:r>
          </a:p>
          <a:p>
            <a:endParaRPr lang="en-US" dirty="0"/>
          </a:p>
          <a:p>
            <a:endParaRPr lang="en-US" dirty="0"/>
          </a:p>
          <a:p>
            <a:endParaRPr lang="en-US" dirty="0"/>
          </a:p>
        </p:txBody>
      </p:sp>
      <p:sp>
        <p:nvSpPr>
          <p:cNvPr id="3" name="Title 2">
            <a:extLst>
              <a:ext uri="{FF2B5EF4-FFF2-40B4-BE49-F238E27FC236}">
                <a16:creationId xmlns:a16="http://schemas.microsoft.com/office/drawing/2014/main" id="{ABABD1D1-885D-40B4-BD9B-11B459914075}"/>
              </a:ext>
            </a:extLst>
          </p:cNvPr>
          <p:cNvSpPr>
            <a:spLocks noGrp="1"/>
          </p:cNvSpPr>
          <p:nvPr>
            <p:ph type="title"/>
          </p:nvPr>
        </p:nvSpPr>
        <p:spPr/>
        <p:txBody>
          <a:bodyPr/>
          <a:lstStyle/>
          <a:p>
            <a:r>
              <a:rPr lang="en-US" dirty="0"/>
              <a:t>Measurable Postsecondary Goals (MPGs) Requirements </a:t>
            </a:r>
          </a:p>
        </p:txBody>
      </p:sp>
    </p:spTree>
    <p:extLst>
      <p:ext uri="{BB962C8B-B14F-4D97-AF65-F5344CB8AC3E}">
        <p14:creationId xmlns:p14="http://schemas.microsoft.com/office/powerpoint/2010/main" val="2968462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E95D8-8946-42ED-AFEA-64B1360B4DED}"/>
              </a:ext>
            </a:extLst>
          </p:cNvPr>
          <p:cNvSpPr>
            <a:spLocks noGrp="1"/>
          </p:cNvSpPr>
          <p:nvPr>
            <p:ph type="title"/>
          </p:nvPr>
        </p:nvSpPr>
        <p:spPr/>
        <p:txBody>
          <a:bodyPr/>
          <a:lstStyle/>
          <a:p>
            <a:r>
              <a:rPr lang="en-US" dirty="0"/>
              <a:t>Examples of Measurable Postsecondary Goals</a:t>
            </a:r>
          </a:p>
        </p:txBody>
      </p:sp>
      <p:sp>
        <p:nvSpPr>
          <p:cNvPr id="2" name="Content Placeholder 1">
            <a:extLst>
              <a:ext uri="{FF2B5EF4-FFF2-40B4-BE49-F238E27FC236}">
                <a16:creationId xmlns:a16="http://schemas.microsoft.com/office/drawing/2014/main" id="{65196EC3-024D-4082-8F8A-2A54D3492280}"/>
              </a:ext>
            </a:extLst>
          </p:cNvPr>
          <p:cNvSpPr>
            <a:spLocks noGrp="1"/>
          </p:cNvSpPr>
          <p:nvPr>
            <p:ph sz="half" idx="1"/>
          </p:nvPr>
        </p:nvSpPr>
        <p:spPr>
          <a:xfrm>
            <a:off x="804729" y="1757258"/>
            <a:ext cx="5181600" cy="4509430"/>
          </a:xfrm>
        </p:spPr>
        <p:txBody>
          <a:bodyPr/>
          <a:lstStyle/>
          <a:p>
            <a:pPr marL="0" indent="0">
              <a:buNone/>
            </a:pPr>
            <a:r>
              <a:rPr lang="en-US" dirty="0"/>
              <a:t>A Formula for how to Write MPGs:</a:t>
            </a:r>
          </a:p>
          <a:p>
            <a:pPr marL="0" indent="0">
              <a:lnSpc>
                <a:spcPct val="80000"/>
              </a:lnSpc>
              <a:buNone/>
            </a:pPr>
            <a:r>
              <a:rPr lang="en-US" b="1" dirty="0"/>
              <a:t>1) After </a:t>
            </a:r>
            <a:r>
              <a:rPr lang="en-US" b="1" u="sng" dirty="0"/>
              <a:t>high school</a:t>
            </a:r>
            <a:r>
              <a:rPr lang="en-US" b="1" dirty="0"/>
              <a:t>, </a:t>
            </a:r>
          </a:p>
          <a:p>
            <a:pPr>
              <a:lnSpc>
                <a:spcPct val="80000"/>
              </a:lnSpc>
              <a:buNone/>
            </a:pPr>
            <a:r>
              <a:rPr lang="en-US" b="1" i="1" dirty="0"/>
              <a:t>(or</a:t>
            </a:r>
            <a:r>
              <a:rPr lang="en-US" b="1" dirty="0"/>
              <a:t> </a:t>
            </a:r>
            <a:r>
              <a:rPr lang="en-US" b="1" u="sng" dirty="0"/>
              <a:t>graduation</a:t>
            </a:r>
            <a:r>
              <a:rPr lang="en-US" b="1" dirty="0"/>
              <a:t> </a:t>
            </a:r>
            <a:r>
              <a:rPr lang="en-US" b="1" i="1" dirty="0"/>
              <a:t>or</a:t>
            </a:r>
            <a:r>
              <a:rPr lang="en-US" b="1" dirty="0"/>
              <a:t> </a:t>
            </a:r>
            <a:r>
              <a:rPr lang="en-US" b="1" u="sng" dirty="0"/>
              <a:t>obtaining certificate of completion</a:t>
            </a:r>
            <a:r>
              <a:rPr lang="en-US" b="1" dirty="0"/>
              <a:t>)  	</a:t>
            </a:r>
          </a:p>
          <a:p>
            <a:pPr>
              <a:lnSpc>
                <a:spcPct val="80000"/>
              </a:lnSpc>
              <a:buNone/>
            </a:pPr>
            <a:endParaRPr lang="en-US" b="1" u="sng" dirty="0">
              <a:solidFill>
                <a:schemeClr val="accent2"/>
              </a:solidFill>
            </a:endParaRPr>
          </a:p>
          <a:p>
            <a:pPr>
              <a:lnSpc>
                <a:spcPct val="80000"/>
              </a:lnSpc>
              <a:buNone/>
            </a:pPr>
            <a:r>
              <a:rPr lang="en-US" b="1" dirty="0"/>
              <a:t>2) </a:t>
            </a:r>
            <a:r>
              <a:rPr lang="en-US" b="1" u="sng" dirty="0"/>
              <a:t>student</a:t>
            </a:r>
            <a:r>
              <a:rPr lang="en-US" b="1" dirty="0"/>
              <a:t>	</a:t>
            </a:r>
          </a:p>
          <a:p>
            <a:pPr>
              <a:lnSpc>
                <a:spcPct val="80000"/>
              </a:lnSpc>
              <a:buNone/>
            </a:pPr>
            <a:endParaRPr lang="en-US" b="1" u="sng" dirty="0"/>
          </a:p>
          <a:p>
            <a:pPr>
              <a:lnSpc>
                <a:spcPct val="80000"/>
              </a:lnSpc>
              <a:buNone/>
            </a:pPr>
            <a:r>
              <a:rPr lang="en-US" b="1" dirty="0"/>
              <a:t>3) will </a:t>
            </a:r>
            <a:r>
              <a:rPr lang="en-US" b="1" u="sng" dirty="0"/>
              <a:t>behavior</a:t>
            </a:r>
            <a:r>
              <a:rPr lang="en-US" b="1" dirty="0"/>
              <a:t> (what, where)</a:t>
            </a:r>
          </a:p>
          <a:p>
            <a:pPr marL="0" indent="0">
              <a:buNone/>
            </a:pPr>
            <a:endParaRPr lang="en-US" dirty="0"/>
          </a:p>
          <a:p>
            <a:pPr marL="0" indent="0">
              <a:buNone/>
            </a:pPr>
            <a:endParaRPr lang="en-US" dirty="0"/>
          </a:p>
        </p:txBody>
      </p:sp>
      <p:sp>
        <p:nvSpPr>
          <p:cNvPr id="3" name="Content Placeholder 2">
            <a:extLst>
              <a:ext uri="{FF2B5EF4-FFF2-40B4-BE49-F238E27FC236}">
                <a16:creationId xmlns:a16="http://schemas.microsoft.com/office/drawing/2014/main" id="{0EF33A8E-CE6A-4414-B0A6-942D54484BF9}"/>
              </a:ext>
            </a:extLst>
          </p:cNvPr>
          <p:cNvSpPr>
            <a:spLocks noGrp="1"/>
          </p:cNvSpPr>
          <p:nvPr>
            <p:ph sz="half" idx="2"/>
          </p:nvPr>
        </p:nvSpPr>
        <p:spPr>
          <a:xfrm>
            <a:off x="6172200" y="1825625"/>
            <a:ext cx="5458968" cy="4351338"/>
          </a:xfrm>
        </p:spPr>
        <p:txBody>
          <a:bodyPr/>
          <a:lstStyle/>
          <a:p>
            <a:pPr marL="0" indent="0">
              <a:lnSpc>
                <a:spcPct val="80000"/>
              </a:lnSpc>
              <a:buNone/>
            </a:pPr>
            <a:r>
              <a:rPr lang="en-US" sz="2000" b="1" dirty="0"/>
              <a:t>Examples:</a:t>
            </a:r>
          </a:p>
          <a:p>
            <a:pPr marL="0" indent="0">
              <a:lnSpc>
                <a:spcPct val="80000"/>
              </a:lnSpc>
              <a:buNone/>
            </a:pPr>
            <a:r>
              <a:rPr lang="en-US" sz="1800" b="1" dirty="0"/>
              <a:t>Education/Training: </a:t>
            </a:r>
            <a:r>
              <a:rPr lang="en-US" sz="1800" dirty="0"/>
              <a:t>After graduation from high school, James will enroll in Kaw Valley Technical Institute’s 2 year diesel course.</a:t>
            </a:r>
          </a:p>
          <a:p>
            <a:pPr marL="0" indent="0">
              <a:lnSpc>
                <a:spcPct val="80000"/>
              </a:lnSpc>
              <a:buNone/>
            </a:pPr>
            <a:r>
              <a:rPr lang="en-US" sz="1800" b="1" dirty="0"/>
              <a:t>Employment: </a:t>
            </a:r>
            <a:r>
              <a:rPr lang="en-US" sz="1800" dirty="0"/>
              <a:t>After graduation from high school, James will increase his hours of work to 20 per week at Joe’s Auto Shop.</a:t>
            </a:r>
            <a:endParaRPr lang="en-US" sz="1600" b="1" dirty="0"/>
          </a:p>
          <a:p>
            <a:pPr marL="0" indent="0">
              <a:lnSpc>
                <a:spcPct val="80000"/>
              </a:lnSpc>
              <a:buNone/>
            </a:pPr>
            <a:r>
              <a:rPr lang="en-US" sz="1800" b="1" dirty="0"/>
              <a:t>For younger students….after graduation from high school… </a:t>
            </a:r>
          </a:p>
          <a:p>
            <a:pPr marL="674370" lvl="2">
              <a:lnSpc>
                <a:spcPct val="80000"/>
              </a:lnSpc>
            </a:pPr>
            <a:r>
              <a:rPr lang="en-US" dirty="0"/>
              <a:t> I will work with animals</a:t>
            </a:r>
          </a:p>
          <a:p>
            <a:pPr marL="674370" lvl="2">
              <a:lnSpc>
                <a:spcPct val="80000"/>
              </a:lnSpc>
            </a:pPr>
            <a:r>
              <a:rPr lang="en-US" dirty="0"/>
              <a:t> I will go to school to learn about computers</a:t>
            </a:r>
          </a:p>
          <a:p>
            <a:pPr marL="674370" lvl="2">
              <a:lnSpc>
                <a:spcPct val="80000"/>
              </a:lnSpc>
            </a:pPr>
            <a:r>
              <a:rPr lang="en-US" dirty="0"/>
              <a:t> I will live in my own apartment with a roommate</a:t>
            </a:r>
          </a:p>
          <a:p>
            <a:endParaRPr lang="en-US" dirty="0"/>
          </a:p>
        </p:txBody>
      </p:sp>
    </p:spTree>
    <p:custDataLst>
      <p:tags r:id="rId1"/>
    </p:custDataLst>
    <p:extLst>
      <p:ext uri="{BB962C8B-B14F-4D97-AF65-F5344CB8AC3E}">
        <p14:creationId xmlns:p14="http://schemas.microsoft.com/office/powerpoint/2010/main" val="390711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2202-50BC-7DA7-88B7-3A92619A7459}"/>
              </a:ext>
            </a:extLst>
          </p:cNvPr>
          <p:cNvSpPr>
            <a:spLocks noGrp="1"/>
          </p:cNvSpPr>
          <p:nvPr>
            <p:ph type="title"/>
          </p:nvPr>
        </p:nvSpPr>
        <p:spPr/>
        <p:txBody>
          <a:bodyPr/>
          <a:lstStyle/>
          <a:p>
            <a:r>
              <a:rPr lang="en-US" sz="4000" dirty="0"/>
              <a:t>Examples of MPGs for </a:t>
            </a:r>
            <a:r>
              <a:rPr lang="en-US" sz="4000" u="sng" dirty="0"/>
              <a:t>Education/Training</a:t>
            </a:r>
          </a:p>
        </p:txBody>
      </p:sp>
      <p:sp>
        <p:nvSpPr>
          <p:cNvPr id="3" name="Content Placeholder 2">
            <a:extLst>
              <a:ext uri="{FF2B5EF4-FFF2-40B4-BE49-F238E27FC236}">
                <a16:creationId xmlns:a16="http://schemas.microsoft.com/office/drawing/2014/main" id="{9CC54622-65CD-BFFC-C84E-72725686F144}"/>
              </a:ext>
            </a:extLst>
          </p:cNvPr>
          <p:cNvSpPr>
            <a:spLocks noGrp="1"/>
          </p:cNvSpPr>
          <p:nvPr>
            <p:ph idx="1"/>
          </p:nvPr>
        </p:nvSpPr>
        <p:spPr>
          <a:xfrm>
            <a:off x="376015" y="1717965"/>
            <a:ext cx="11391544" cy="4408199"/>
          </a:xfrm>
        </p:spPr>
        <p:txBody>
          <a:bodyPr/>
          <a:lstStyle/>
          <a:p>
            <a:pPr lvl="0"/>
            <a:r>
              <a:rPr lang="en-US" sz="2800" dirty="0"/>
              <a:t>After graduation, Alex will enroll in a business math course at the local technical school.</a:t>
            </a:r>
          </a:p>
          <a:p>
            <a:pPr lvl="0"/>
            <a:r>
              <a:rPr lang="en-US" sz="2800" dirty="0"/>
              <a:t>After graduation from high school, James will enroll in Kaw Valley Technical Institute’s 2-year diesel course.</a:t>
            </a:r>
          </a:p>
          <a:p>
            <a:pPr lvl="0"/>
            <a:r>
              <a:rPr lang="en-US" sz="2800" dirty="0"/>
              <a:t>Leonard’s postsecondary goal for education/training is to enroll in the welding program at Johnson County Community College, which will lead to a welding certificate.</a:t>
            </a:r>
          </a:p>
        </p:txBody>
      </p:sp>
    </p:spTree>
    <p:extLst>
      <p:ext uri="{BB962C8B-B14F-4D97-AF65-F5344CB8AC3E}">
        <p14:creationId xmlns:p14="http://schemas.microsoft.com/office/powerpoint/2010/main" val="2076666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708B4-9C2B-C936-170D-27805ACBCE3F}"/>
              </a:ext>
            </a:extLst>
          </p:cNvPr>
          <p:cNvSpPr>
            <a:spLocks noGrp="1"/>
          </p:cNvSpPr>
          <p:nvPr>
            <p:ph type="title"/>
          </p:nvPr>
        </p:nvSpPr>
        <p:spPr/>
        <p:txBody>
          <a:bodyPr/>
          <a:lstStyle/>
          <a:p>
            <a:r>
              <a:rPr lang="en-US" sz="4000" dirty="0"/>
              <a:t>Examples of MPGs for </a:t>
            </a:r>
            <a:r>
              <a:rPr lang="en-US" sz="4000" u="sng" dirty="0"/>
              <a:t>Employment</a:t>
            </a:r>
          </a:p>
        </p:txBody>
      </p:sp>
      <p:sp>
        <p:nvSpPr>
          <p:cNvPr id="5" name="Content Placeholder 4">
            <a:extLst>
              <a:ext uri="{FF2B5EF4-FFF2-40B4-BE49-F238E27FC236}">
                <a16:creationId xmlns:a16="http://schemas.microsoft.com/office/drawing/2014/main" id="{F3DA6003-5450-96F4-1BE7-A2BFB4B9D865}"/>
              </a:ext>
            </a:extLst>
          </p:cNvPr>
          <p:cNvSpPr>
            <a:spLocks noGrp="1"/>
          </p:cNvSpPr>
          <p:nvPr>
            <p:ph idx="1"/>
          </p:nvPr>
        </p:nvSpPr>
        <p:spPr/>
        <p:txBody>
          <a:bodyPr/>
          <a:lstStyle/>
          <a:p>
            <a:pPr lvl="0"/>
            <a:r>
              <a:rPr lang="en-US" sz="2800" dirty="0"/>
              <a:t>After leaving high school, Jodi will obtain a part-time position in a community retail environment.</a:t>
            </a:r>
          </a:p>
          <a:p>
            <a:pPr lvl="0"/>
            <a:r>
              <a:rPr lang="en-US" sz="2800" dirty="0"/>
              <a:t>After graduation from high school, James will increase his hours of work to 20 per week at Joe’s Auto Shop.</a:t>
            </a:r>
          </a:p>
          <a:p>
            <a:pPr lvl="0"/>
            <a:r>
              <a:rPr lang="en-US" sz="2800" dirty="0"/>
              <a:t>Leonard’s postsecondary goal in the area of employment is to obtain a job as a welder.</a:t>
            </a:r>
          </a:p>
        </p:txBody>
      </p:sp>
    </p:spTree>
    <p:extLst>
      <p:ext uri="{BB962C8B-B14F-4D97-AF65-F5344CB8AC3E}">
        <p14:creationId xmlns:p14="http://schemas.microsoft.com/office/powerpoint/2010/main" val="4291639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6D02-C44B-1E88-CD7F-28DEFB0C00A8}"/>
              </a:ext>
            </a:extLst>
          </p:cNvPr>
          <p:cNvSpPr>
            <a:spLocks noGrp="1"/>
          </p:cNvSpPr>
          <p:nvPr>
            <p:ph type="title"/>
          </p:nvPr>
        </p:nvSpPr>
        <p:spPr>
          <a:xfrm>
            <a:off x="838200" y="274638"/>
            <a:ext cx="10695432" cy="1054100"/>
          </a:xfrm>
        </p:spPr>
        <p:txBody>
          <a:bodyPr/>
          <a:lstStyle/>
          <a:p>
            <a:r>
              <a:rPr lang="en-US" sz="4000" dirty="0"/>
              <a:t>Examples  of Measurable Postsecondary Goals for </a:t>
            </a:r>
            <a:r>
              <a:rPr lang="en-US" sz="4000" u="sng" dirty="0"/>
              <a:t>Independent Living Skills</a:t>
            </a:r>
          </a:p>
        </p:txBody>
      </p:sp>
      <p:sp>
        <p:nvSpPr>
          <p:cNvPr id="3" name="Content Placeholder 2">
            <a:extLst>
              <a:ext uri="{FF2B5EF4-FFF2-40B4-BE49-F238E27FC236}">
                <a16:creationId xmlns:a16="http://schemas.microsoft.com/office/drawing/2014/main" id="{9FEDBD69-D46A-BFE4-A36A-B0ACA911AD58}"/>
              </a:ext>
            </a:extLst>
          </p:cNvPr>
          <p:cNvSpPr>
            <a:spLocks noGrp="1"/>
          </p:cNvSpPr>
          <p:nvPr>
            <p:ph idx="1"/>
          </p:nvPr>
        </p:nvSpPr>
        <p:spPr/>
        <p:txBody>
          <a:bodyPr/>
          <a:lstStyle/>
          <a:p>
            <a:pPr lvl="0"/>
            <a:r>
              <a:rPr lang="en-US" dirty="0"/>
              <a:t>Upon completion of her high school program, Lisa will utilize public transportation, including the public bus and trolley.</a:t>
            </a:r>
          </a:p>
          <a:p>
            <a:r>
              <a:rPr lang="en-US" dirty="0"/>
              <a:t>Clark’s postsecondary goal in the area of independent living skills is to live with a roommate in a supervised living apartment </a:t>
            </a:r>
          </a:p>
        </p:txBody>
      </p:sp>
    </p:spTree>
    <p:extLst>
      <p:ext uri="{BB962C8B-B14F-4D97-AF65-F5344CB8AC3E}">
        <p14:creationId xmlns:p14="http://schemas.microsoft.com/office/powerpoint/2010/main" val="2421085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21C3-BD2F-6BCC-00E8-EBA4347D0A87}"/>
              </a:ext>
            </a:extLst>
          </p:cNvPr>
          <p:cNvSpPr>
            <a:spLocks noGrp="1"/>
          </p:cNvSpPr>
          <p:nvPr>
            <p:ph type="title"/>
          </p:nvPr>
        </p:nvSpPr>
        <p:spPr>
          <a:xfrm>
            <a:off x="609600" y="365125"/>
            <a:ext cx="10744200" cy="1325563"/>
          </a:xfrm>
        </p:spPr>
        <p:txBody>
          <a:bodyPr/>
          <a:lstStyle/>
          <a:p>
            <a:r>
              <a:rPr lang="en-US" sz="4000" dirty="0"/>
              <a:t>MPGs for a Student with Significant Disabilities</a:t>
            </a:r>
          </a:p>
        </p:txBody>
      </p:sp>
      <p:sp>
        <p:nvSpPr>
          <p:cNvPr id="3" name="Content Placeholder 2">
            <a:extLst>
              <a:ext uri="{FF2B5EF4-FFF2-40B4-BE49-F238E27FC236}">
                <a16:creationId xmlns:a16="http://schemas.microsoft.com/office/drawing/2014/main" id="{D1A0C0FD-0863-F25F-F36F-23BBC67E6B8E}"/>
              </a:ext>
            </a:extLst>
          </p:cNvPr>
          <p:cNvSpPr>
            <a:spLocks noGrp="1"/>
          </p:cNvSpPr>
          <p:nvPr>
            <p:ph idx="1"/>
          </p:nvPr>
        </p:nvSpPr>
        <p:spPr>
          <a:xfrm>
            <a:off x="609600" y="1685925"/>
            <a:ext cx="10744200" cy="4440238"/>
          </a:xfrm>
        </p:spPr>
        <p:txBody>
          <a:bodyPr/>
          <a:lstStyle/>
          <a:p>
            <a:pPr lvl="0"/>
            <a:r>
              <a:rPr lang="en-US" sz="2800" dirty="0"/>
              <a:t>After graduation, Chris will enroll in functional skill training through CAP services. </a:t>
            </a:r>
            <a:r>
              <a:rPr lang="en-US" sz="2800" i="1" dirty="0"/>
              <a:t>(Education/training)</a:t>
            </a:r>
          </a:p>
          <a:p>
            <a:pPr lvl="0"/>
            <a:r>
              <a:rPr lang="en-US" sz="2800" dirty="0"/>
              <a:t>After graduation, Chris will obtain a supported employment position that incorporates the use of assistive technology. </a:t>
            </a:r>
            <a:r>
              <a:rPr lang="en-US" sz="2800" i="1" dirty="0"/>
              <a:t>(Employment)</a:t>
            </a:r>
          </a:p>
          <a:p>
            <a:pPr lvl="0"/>
            <a:r>
              <a:rPr lang="en-US" sz="2800" dirty="0"/>
              <a:t>After graduation, Chris will socialize with young adults in community-based activities related to music. </a:t>
            </a:r>
            <a:r>
              <a:rPr lang="en-US" sz="2800" i="1" dirty="0"/>
              <a:t>(Independent living skills)</a:t>
            </a:r>
          </a:p>
          <a:p>
            <a:pPr marL="0" indent="0">
              <a:buNone/>
            </a:pPr>
            <a:r>
              <a:rPr lang="en-US" dirty="0"/>
              <a:t>(Adapted from NSTTAC)</a:t>
            </a:r>
          </a:p>
        </p:txBody>
      </p:sp>
    </p:spTree>
    <p:extLst>
      <p:ext uri="{BB962C8B-B14F-4D97-AF65-F5344CB8AC3E}">
        <p14:creationId xmlns:p14="http://schemas.microsoft.com/office/powerpoint/2010/main" val="225699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7A8C3C-BBC9-327E-019E-DE01009D703A}"/>
              </a:ext>
            </a:extLst>
          </p:cNvPr>
          <p:cNvSpPr>
            <a:spLocks noGrp="1"/>
          </p:cNvSpPr>
          <p:nvPr>
            <p:ph idx="1"/>
          </p:nvPr>
        </p:nvSpPr>
        <p:spPr/>
        <p:txBody>
          <a:bodyPr/>
          <a:lstStyle/>
          <a:p>
            <a:pPr marL="0" marR="0" indent="0">
              <a:lnSpc>
                <a:spcPct val="115000"/>
              </a:lnSpc>
              <a:spcBef>
                <a:spcPts val="0"/>
              </a:spcBef>
              <a:spcAft>
                <a:spcPts val="0"/>
              </a:spcAft>
              <a:buNone/>
            </a:pPr>
            <a:r>
              <a:rPr lang="en-US" sz="2400" u="sng" dirty="0">
                <a:effectLst/>
              </a:rPr>
              <a:t>MPG for Education/Training  </a:t>
            </a:r>
            <a:endParaRPr lang="en-US" sz="2400" dirty="0">
              <a:effectLst/>
            </a:endParaRPr>
          </a:p>
          <a:p>
            <a:pPr marL="0" marR="0">
              <a:lnSpc>
                <a:spcPct val="115000"/>
              </a:lnSpc>
              <a:spcBef>
                <a:spcPts val="0"/>
              </a:spcBef>
              <a:spcAft>
                <a:spcPts val="0"/>
              </a:spcAft>
            </a:pPr>
            <a:r>
              <a:rPr lang="en-US" sz="2400" dirty="0">
                <a:effectLst/>
              </a:rPr>
              <a:t>After program completion, Judith will audit child care programs at the local Career/Technology Center.</a:t>
            </a:r>
          </a:p>
          <a:p>
            <a:pPr marL="0" marR="0" indent="0">
              <a:lnSpc>
                <a:spcPct val="115000"/>
              </a:lnSpc>
              <a:spcBef>
                <a:spcPts val="0"/>
              </a:spcBef>
              <a:spcAft>
                <a:spcPts val="0"/>
              </a:spcAft>
              <a:buNone/>
            </a:pPr>
            <a:r>
              <a:rPr lang="en-US" sz="2400" u="sng" dirty="0">
                <a:effectLst/>
              </a:rPr>
              <a:t>MPG for Employment</a:t>
            </a:r>
            <a:endParaRPr lang="en-US" sz="2400" dirty="0">
              <a:effectLst/>
            </a:endParaRPr>
          </a:p>
          <a:p>
            <a:pPr marL="0" marR="0">
              <a:lnSpc>
                <a:spcPct val="115000"/>
              </a:lnSpc>
              <a:spcBef>
                <a:spcPts val="0"/>
              </a:spcBef>
              <a:spcAft>
                <a:spcPts val="0"/>
              </a:spcAft>
            </a:pPr>
            <a:r>
              <a:rPr lang="en-US" sz="2400" dirty="0">
                <a:effectLst/>
              </a:rPr>
              <a:t>After completing her high school program, Judith will volunteer at a community child daycare program.</a:t>
            </a:r>
          </a:p>
          <a:p>
            <a:pPr marL="0" marR="0" indent="0">
              <a:lnSpc>
                <a:spcPct val="115000"/>
              </a:lnSpc>
              <a:spcBef>
                <a:spcPts val="0"/>
              </a:spcBef>
              <a:spcAft>
                <a:spcPts val="0"/>
              </a:spcAft>
              <a:buNone/>
            </a:pPr>
            <a:r>
              <a:rPr lang="en-US" sz="2400" u="sng" dirty="0">
                <a:effectLst/>
              </a:rPr>
              <a:t>MPG for Independent Living</a:t>
            </a:r>
            <a:endParaRPr lang="en-US" sz="2400" dirty="0">
              <a:effectLst/>
            </a:endParaRPr>
          </a:p>
          <a:p>
            <a:pPr marL="0" marR="0">
              <a:lnSpc>
                <a:spcPct val="115000"/>
              </a:lnSpc>
              <a:spcBef>
                <a:spcPts val="0"/>
              </a:spcBef>
              <a:spcAft>
                <a:spcPts val="0"/>
              </a:spcAft>
            </a:pPr>
            <a:r>
              <a:rPr lang="en-US" sz="2400" dirty="0">
                <a:effectLst/>
              </a:rPr>
              <a:t>Judith will live in a group home and use public transportation to participate in postsecondary training and employment.</a:t>
            </a:r>
          </a:p>
          <a:p>
            <a:pPr marL="0" indent="0">
              <a:buNone/>
            </a:pPr>
            <a:endParaRPr lang="en-US" dirty="0"/>
          </a:p>
        </p:txBody>
      </p:sp>
      <p:sp>
        <p:nvSpPr>
          <p:cNvPr id="3" name="Title 2">
            <a:extLst>
              <a:ext uri="{FF2B5EF4-FFF2-40B4-BE49-F238E27FC236}">
                <a16:creationId xmlns:a16="http://schemas.microsoft.com/office/drawing/2014/main" id="{BD01927D-1CBE-85EE-C6DD-0A2A110630CB}"/>
              </a:ext>
            </a:extLst>
          </p:cNvPr>
          <p:cNvSpPr>
            <a:spLocks noGrp="1"/>
          </p:cNvSpPr>
          <p:nvPr>
            <p:ph type="title"/>
          </p:nvPr>
        </p:nvSpPr>
        <p:spPr/>
        <p:txBody>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Examples of MPGs for a Student Receiving 18-21 Services </a:t>
            </a:r>
          </a:p>
        </p:txBody>
      </p:sp>
    </p:spTree>
    <p:extLst>
      <p:ext uri="{BB962C8B-B14F-4D97-AF65-F5344CB8AC3E}">
        <p14:creationId xmlns:p14="http://schemas.microsoft.com/office/powerpoint/2010/main" val="122352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EACD-0380-1D12-77D8-7B0C6873FB14}"/>
              </a:ext>
            </a:extLst>
          </p:cNvPr>
          <p:cNvSpPr>
            <a:spLocks noGrp="1"/>
          </p:cNvSpPr>
          <p:nvPr>
            <p:ph type="title"/>
          </p:nvPr>
        </p:nvSpPr>
        <p:spPr/>
        <p:txBody>
          <a:bodyPr/>
          <a:lstStyle/>
          <a:p>
            <a:pPr algn="ctr"/>
            <a:r>
              <a:rPr lang="en-US" sz="7200" dirty="0"/>
              <a:t>Activity</a:t>
            </a:r>
          </a:p>
        </p:txBody>
      </p:sp>
      <p:sp>
        <p:nvSpPr>
          <p:cNvPr id="4" name="Text Placeholder 3">
            <a:extLst>
              <a:ext uri="{FF2B5EF4-FFF2-40B4-BE49-F238E27FC236}">
                <a16:creationId xmlns:a16="http://schemas.microsoft.com/office/drawing/2014/main" id="{478FC530-FC23-21F7-47CE-F9FF8F639225}"/>
              </a:ext>
            </a:extLst>
          </p:cNvPr>
          <p:cNvSpPr>
            <a:spLocks noGrp="1"/>
          </p:cNvSpPr>
          <p:nvPr>
            <p:ph type="body" sz="half" idx="2"/>
          </p:nvPr>
        </p:nvSpPr>
        <p:spPr/>
        <p:txBody>
          <a:bodyPr/>
          <a:lstStyle/>
          <a:p>
            <a:r>
              <a:rPr lang="en-US" sz="3200" dirty="0"/>
              <a:t>How do you align the Individual Plan of Study, and Career Technical Education Pathways with the Individual Education Plan? </a:t>
            </a:r>
          </a:p>
        </p:txBody>
      </p:sp>
      <p:pic>
        <p:nvPicPr>
          <p:cNvPr id="2050" name="Picture 2" descr="See the source image">
            <a:extLst>
              <a:ext uri="{FF2B5EF4-FFF2-40B4-BE49-F238E27FC236}">
                <a16:creationId xmlns:a16="http://schemas.microsoft.com/office/drawing/2014/main" id="{913E3459-74A6-AA91-D70A-4F9399C413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2337" y="697832"/>
            <a:ext cx="6208295" cy="500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249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9009573-C2BD-ADCE-47B0-C119CEFCE509}"/>
              </a:ext>
            </a:extLst>
          </p:cNvPr>
          <p:cNvSpPr>
            <a:spLocks noGrp="1"/>
          </p:cNvSpPr>
          <p:nvPr>
            <p:ph idx="1"/>
          </p:nvPr>
        </p:nvSpPr>
        <p:spPr>
          <a:xfrm>
            <a:off x="1490132" y="1644073"/>
            <a:ext cx="8954347" cy="4532890"/>
          </a:xfrm>
        </p:spPr>
        <p:txBody>
          <a:bodyPr/>
          <a:lstStyle/>
          <a:p>
            <a:pPr marL="0" indent="0">
              <a:lnSpc>
                <a:spcPct val="114000"/>
              </a:lnSpc>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Transition Services </a:t>
            </a:r>
            <a:r>
              <a:rPr lang="en-US" dirty="0">
                <a:latin typeface="+mn-lt"/>
                <a:ea typeface="Open Sans Semibold" panose="020B0706030804020204" pitchFamily="34" charset="0"/>
                <a:cs typeface="Open Sans Semibold" panose="020B0706030804020204" pitchFamily="34" charset="0"/>
              </a:rPr>
              <a:t>are a coordinated set of activities based upon current age-appropriate transition assessments. These include instruction, related services, community experiences, and the development of employment and other post-school adult-living objectives. When appropriate, they also include acquisition of daily living skills and provision of functional vocational assessments.</a:t>
            </a: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r>
              <a:rPr lang="en-US" sz="1800" dirty="0">
                <a:solidFill>
                  <a:schemeClr val="accent4"/>
                </a:solidFill>
              </a:rPr>
              <a:t>(Indicator 13 Checklist: Question 6, 9)</a:t>
            </a: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p>
        </p:txBody>
      </p:sp>
      <p:sp>
        <p:nvSpPr>
          <p:cNvPr id="3" name="Title 2">
            <a:extLst>
              <a:ext uri="{FF2B5EF4-FFF2-40B4-BE49-F238E27FC236}">
                <a16:creationId xmlns:a16="http://schemas.microsoft.com/office/drawing/2014/main" id="{5A856261-2735-B6E9-2D0F-CDD4E373D239}"/>
              </a:ext>
            </a:extLst>
          </p:cNvPr>
          <p:cNvSpPr>
            <a:spLocks noGrp="1"/>
          </p:cNvSpPr>
          <p:nvPr>
            <p:ph type="title"/>
          </p:nvPr>
        </p:nvSpPr>
        <p:spPr>
          <a:xfrm>
            <a:off x="838200" y="667359"/>
            <a:ext cx="10515600" cy="1023329"/>
          </a:xfrm>
        </p:spPr>
        <p:txBody>
          <a:bodyPr/>
          <a:lstStyle/>
          <a:p>
            <a:r>
              <a:rPr lang="en-US" sz="5400" dirty="0">
                <a:solidFill>
                  <a:schemeClr val="accent6"/>
                </a:solidFill>
                <a:sym typeface="Wingdings" panose="05000000000000000000" pitchFamily="2" charset="2"/>
              </a:rPr>
              <a:t></a:t>
            </a:r>
            <a:r>
              <a:rPr lang="en-US" dirty="0">
                <a:solidFill>
                  <a:schemeClr val="accent1"/>
                </a:solidFill>
                <a:sym typeface="Wingdings" panose="05000000000000000000" pitchFamily="2" charset="2"/>
              </a:rPr>
              <a:t> </a:t>
            </a:r>
            <a:r>
              <a:rPr lang="en-US" dirty="0">
                <a:sym typeface="Wingdings" panose="05000000000000000000" pitchFamily="2" charset="2"/>
              </a:rPr>
              <a:t>Identify transition services</a:t>
            </a:r>
            <a:r>
              <a:rPr lang="en-US" dirty="0"/>
              <a:t>.</a:t>
            </a:r>
          </a:p>
        </p:txBody>
      </p:sp>
      <p:sp>
        <p:nvSpPr>
          <p:cNvPr id="6" name="TextBox 5">
            <a:extLst>
              <a:ext uri="{FF2B5EF4-FFF2-40B4-BE49-F238E27FC236}">
                <a16:creationId xmlns:a16="http://schemas.microsoft.com/office/drawing/2014/main" id="{07747519-E387-433C-122F-B1D47920F76B}"/>
              </a:ext>
            </a:extLst>
          </p:cNvPr>
          <p:cNvSpPr txBox="1"/>
          <p:nvPr/>
        </p:nvSpPr>
        <p:spPr>
          <a:xfrm>
            <a:off x="1598511" y="304800"/>
            <a:ext cx="6312745" cy="369332"/>
          </a:xfrm>
          <a:prstGeom prst="rect">
            <a:avLst/>
          </a:prstGeom>
          <a:noFill/>
        </p:spPr>
        <p:txBody>
          <a:bodyPr wrap="square" lIns="0" rIns="91440" rtlCol="0">
            <a:spAutoFit/>
          </a:bodyPr>
          <a:lstStyle/>
          <a:p>
            <a:r>
              <a:rPr lang="en-US" dirty="0"/>
              <a:t>Indicator B13: Transition Services Sequence</a:t>
            </a:r>
          </a:p>
        </p:txBody>
      </p:sp>
    </p:spTree>
    <p:extLst>
      <p:ext uri="{BB962C8B-B14F-4D97-AF65-F5344CB8AC3E}">
        <p14:creationId xmlns:p14="http://schemas.microsoft.com/office/powerpoint/2010/main" val="51519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EB5649-2B7B-6691-C42C-A79407FA4B24}"/>
              </a:ext>
            </a:extLst>
          </p:cNvPr>
          <p:cNvSpPr>
            <a:spLocks noGrp="1"/>
          </p:cNvSpPr>
          <p:nvPr>
            <p:ph type="title"/>
          </p:nvPr>
        </p:nvSpPr>
        <p:spPr>
          <a:xfrm>
            <a:off x="609600" y="365125"/>
            <a:ext cx="10515600" cy="738891"/>
          </a:xfrm>
        </p:spPr>
        <p:txBody>
          <a:bodyPr/>
          <a:lstStyle/>
          <a:p>
            <a:r>
              <a:rPr lang="en-US" dirty="0"/>
              <a:t>CCTS Transition Services Flowchart</a:t>
            </a:r>
          </a:p>
        </p:txBody>
      </p:sp>
      <p:graphicFrame>
        <p:nvGraphicFramePr>
          <p:cNvPr id="10" name="Content Placeholder 9" descr="Diagram of the CCTS Transition Services Flowchart">
            <a:extLst>
              <a:ext uri="{FF2B5EF4-FFF2-40B4-BE49-F238E27FC236}">
                <a16:creationId xmlns:a16="http://schemas.microsoft.com/office/drawing/2014/main" id="{D28A47C1-6482-84F1-6199-5DD40F00AF60}"/>
              </a:ext>
            </a:extLst>
          </p:cNvPr>
          <p:cNvGraphicFramePr>
            <a:graphicFrameLocks noGrp="1" noChangeAspect="1"/>
          </p:cNvGraphicFramePr>
          <p:nvPr>
            <p:ph idx="1"/>
            <p:extLst>
              <p:ext uri="{D42A27DB-BD31-4B8C-83A1-F6EECF244321}">
                <p14:modId xmlns:p14="http://schemas.microsoft.com/office/powerpoint/2010/main" val="1865458988"/>
              </p:ext>
            </p:extLst>
          </p:nvPr>
        </p:nvGraphicFramePr>
        <p:xfrm>
          <a:off x="609600" y="1130772"/>
          <a:ext cx="10972800" cy="4729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5CF6B224-F635-6EC1-0E8E-A30A8C850D4C}"/>
              </a:ext>
            </a:extLst>
          </p:cNvPr>
          <p:cNvSpPr txBox="1"/>
          <p:nvPr/>
        </p:nvSpPr>
        <p:spPr>
          <a:xfrm>
            <a:off x="611593" y="5998475"/>
            <a:ext cx="10942709" cy="261610"/>
          </a:xfrm>
          <a:prstGeom prst="rect">
            <a:avLst/>
          </a:prstGeom>
          <a:noFill/>
        </p:spPr>
        <p:txBody>
          <a:bodyPr wrap="square" rtlCol="0">
            <a:spAutoFit/>
          </a:bodyPr>
          <a:lstStyle/>
          <a:p>
            <a:r>
              <a:rPr lang="en-US" sz="1100" dirty="0">
                <a:effectLst/>
                <a:ea typeface="Arial" panose="020B0604020202020204" pitchFamily="34" charset="0"/>
              </a:rPr>
              <a:t>Johnson, C.E. (2004). Transition Services Flowchart. Updated by Center for Change in Transition Services, Seattle WA, 2022.</a:t>
            </a:r>
            <a:endParaRPr lang="en-US" sz="1100" dirty="0"/>
          </a:p>
        </p:txBody>
      </p:sp>
    </p:spTree>
    <p:custDataLst>
      <p:tags r:id="rId1"/>
    </p:custDataLst>
    <p:extLst>
      <p:ext uri="{BB962C8B-B14F-4D97-AF65-F5344CB8AC3E}">
        <p14:creationId xmlns:p14="http://schemas.microsoft.com/office/powerpoint/2010/main" val="315962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0"/>
            <a:ext cx="8229600" cy="739588"/>
          </a:xfrm>
        </p:spPr>
        <p:txBody>
          <a:bodyPr>
            <a:normAutofit fontScale="90000"/>
          </a:bodyPr>
          <a:lstStyle/>
          <a:p>
            <a:r>
              <a:rPr lang="en-US" dirty="0"/>
              <a:t>Examples of Possible Transition Services</a:t>
            </a:r>
          </a:p>
        </p:txBody>
      </p:sp>
      <p:sp>
        <p:nvSpPr>
          <p:cNvPr id="3" name="Content Placeholder 2"/>
          <p:cNvSpPr>
            <a:spLocks noGrp="1"/>
          </p:cNvSpPr>
          <p:nvPr>
            <p:ph sz="half" idx="1"/>
          </p:nvPr>
        </p:nvSpPr>
        <p:spPr>
          <a:xfrm>
            <a:off x="250137" y="649480"/>
            <a:ext cx="5788714" cy="6983772"/>
          </a:xfrm>
        </p:spPr>
        <p:txBody>
          <a:bodyPr>
            <a:noAutofit/>
          </a:bodyPr>
          <a:lstStyle/>
          <a:p>
            <a:pPr>
              <a:lnSpc>
                <a:spcPct val="80000"/>
              </a:lnSpc>
              <a:buNone/>
            </a:pPr>
            <a:r>
              <a:rPr lang="en-US" sz="1600" b="1" dirty="0">
                <a:latin typeface="Arial" pitchFamily="34" charset="0"/>
                <a:cs typeface="Arial" pitchFamily="34" charset="0"/>
              </a:rPr>
              <a:t>Instruction</a:t>
            </a:r>
          </a:p>
          <a:p>
            <a:pPr marL="173831" indent="-86916">
              <a:lnSpc>
                <a:spcPct val="80000"/>
              </a:lnSpc>
            </a:pPr>
            <a:r>
              <a:rPr lang="en-US" sz="1600" dirty="0">
                <a:latin typeface="Arial" pitchFamily="34" charset="0"/>
                <a:cs typeface="Arial" pitchFamily="34" charset="0"/>
              </a:rPr>
              <a:t>Teach self-advocacy skills</a:t>
            </a:r>
          </a:p>
          <a:p>
            <a:pPr marL="173831" indent="-86916">
              <a:lnSpc>
                <a:spcPct val="80000"/>
              </a:lnSpc>
            </a:pPr>
            <a:r>
              <a:rPr lang="en-US" sz="1600" dirty="0">
                <a:latin typeface="Arial" pitchFamily="34" charset="0"/>
                <a:cs typeface="Arial" pitchFamily="34" charset="0"/>
              </a:rPr>
              <a:t>Teach interview skills</a:t>
            </a:r>
          </a:p>
          <a:p>
            <a:pPr marL="173831" indent="-86916">
              <a:lnSpc>
                <a:spcPct val="80000"/>
              </a:lnSpc>
            </a:pPr>
            <a:r>
              <a:rPr lang="en-US" sz="1600" dirty="0">
                <a:latin typeface="Arial" pitchFamily="34" charset="0"/>
                <a:cs typeface="Arial" pitchFamily="34" charset="0"/>
              </a:rPr>
              <a:t>Discuss accommodations and modifications with postsecondary education/training providers</a:t>
            </a:r>
          </a:p>
          <a:p>
            <a:pPr marL="173831" indent="-173831">
              <a:lnSpc>
                <a:spcPct val="80000"/>
              </a:lnSpc>
              <a:buNone/>
            </a:pPr>
            <a:r>
              <a:rPr lang="en-US" sz="1600" b="1" dirty="0">
                <a:latin typeface="Arial" pitchFamily="34" charset="0"/>
                <a:cs typeface="Arial" pitchFamily="34" charset="0"/>
              </a:rPr>
              <a:t>Related Services</a:t>
            </a:r>
          </a:p>
          <a:p>
            <a:pPr marL="173831" indent="-86916">
              <a:lnSpc>
                <a:spcPct val="80000"/>
              </a:lnSpc>
            </a:pPr>
            <a:r>
              <a:rPr lang="en-US" sz="1600" dirty="0">
                <a:latin typeface="Arial" pitchFamily="34" charset="0"/>
                <a:cs typeface="Arial" pitchFamily="34" charset="0"/>
              </a:rPr>
              <a:t>Provide transportation to tour postsecondary training programs</a:t>
            </a:r>
          </a:p>
          <a:p>
            <a:pPr marL="173831" indent="-86916">
              <a:lnSpc>
                <a:spcPct val="80000"/>
              </a:lnSpc>
            </a:pPr>
            <a:r>
              <a:rPr lang="en-US" sz="1600" dirty="0">
                <a:latin typeface="Arial" pitchFamily="34" charset="0"/>
                <a:cs typeface="Arial" pitchFamily="34" charset="0"/>
              </a:rPr>
              <a:t>Explore access to needed OT/PT as an adult</a:t>
            </a:r>
          </a:p>
          <a:p>
            <a:pPr marL="0" indent="0">
              <a:lnSpc>
                <a:spcPct val="80000"/>
              </a:lnSpc>
              <a:buNone/>
            </a:pPr>
            <a:r>
              <a:rPr lang="en-US" sz="1600" b="1" dirty="0">
                <a:latin typeface="Arial" pitchFamily="34" charset="0"/>
                <a:cs typeface="Arial" pitchFamily="34" charset="0"/>
              </a:rPr>
              <a:t>Community Experiences</a:t>
            </a:r>
          </a:p>
          <a:p>
            <a:pPr marL="173831" indent="-86916">
              <a:lnSpc>
                <a:spcPct val="80000"/>
              </a:lnSpc>
            </a:pPr>
            <a:r>
              <a:rPr lang="en-US" sz="1600" dirty="0">
                <a:latin typeface="Arial" pitchFamily="34" charset="0"/>
                <a:cs typeface="Arial" pitchFamily="34" charset="0"/>
              </a:rPr>
              <a:t>Learn about the ADA</a:t>
            </a:r>
          </a:p>
          <a:p>
            <a:pPr marL="173831" indent="-86916">
              <a:lnSpc>
                <a:spcPct val="80000"/>
              </a:lnSpc>
            </a:pPr>
            <a:r>
              <a:rPr lang="en-US" sz="1600" dirty="0">
                <a:latin typeface="Arial" pitchFamily="34" charset="0"/>
                <a:cs typeface="Arial" pitchFamily="34" charset="0"/>
              </a:rPr>
              <a:t>Register to vote</a:t>
            </a:r>
          </a:p>
          <a:p>
            <a:pPr marL="173831" indent="-86916">
              <a:lnSpc>
                <a:spcPct val="80000"/>
              </a:lnSpc>
            </a:pPr>
            <a:r>
              <a:rPr lang="en-US" sz="1600" dirty="0">
                <a:latin typeface="Arial" pitchFamily="34" charset="0"/>
                <a:cs typeface="Arial" pitchFamily="34" charset="0"/>
              </a:rPr>
              <a:t>Join a community recreation center or program</a:t>
            </a:r>
          </a:p>
          <a:p>
            <a:pPr marL="173831" indent="-86916">
              <a:lnSpc>
                <a:spcPct val="80000"/>
              </a:lnSpc>
            </a:pPr>
            <a:r>
              <a:rPr lang="en-US" sz="1600" dirty="0">
                <a:latin typeface="Arial" pitchFamily="34" charset="0"/>
                <a:cs typeface="Arial" pitchFamily="34" charset="0"/>
              </a:rPr>
              <a:t>Register for selective service</a:t>
            </a:r>
          </a:p>
          <a:p>
            <a:pPr marL="130969" indent="-130969">
              <a:lnSpc>
                <a:spcPct val="80000"/>
              </a:lnSpc>
              <a:buNone/>
            </a:pPr>
            <a:r>
              <a:rPr lang="en-US" sz="1600" b="1" dirty="0">
                <a:latin typeface="Arial" pitchFamily="34" charset="0"/>
                <a:cs typeface="Arial" pitchFamily="34" charset="0"/>
              </a:rPr>
              <a:t>Employment</a:t>
            </a:r>
          </a:p>
          <a:p>
            <a:pPr marL="173831" indent="-91679">
              <a:lnSpc>
                <a:spcPct val="80000"/>
              </a:lnSpc>
            </a:pPr>
            <a:r>
              <a:rPr lang="en-US" sz="1600" dirty="0">
                <a:latin typeface="Arial" pitchFamily="34" charset="0"/>
                <a:cs typeface="Arial" pitchFamily="34" charset="0"/>
              </a:rPr>
              <a:t>Interview adult worker in a career field of interest</a:t>
            </a:r>
          </a:p>
          <a:p>
            <a:pPr marL="173831" indent="-91679">
              <a:lnSpc>
                <a:spcPct val="80000"/>
              </a:lnSpc>
            </a:pPr>
            <a:r>
              <a:rPr lang="en-US" sz="1600" dirty="0">
                <a:latin typeface="Arial" pitchFamily="34" charset="0"/>
                <a:cs typeface="Arial" pitchFamily="34" charset="0"/>
              </a:rPr>
              <a:t>Obtain paid job in area of interest</a:t>
            </a:r>
          </a:p>
          <a:p>
            <a:pPr marL="173831" indent="-91679">
              <a:lnSpc>
                <a:spcPct val="80000"/>
              </a:lnSpc>
            </a:pPr>
            <a:r>
              <a:rPr lang="en-US" sz="1600" dirty="0">
                <a:latin typeface="Arial" pitchFamily="34" charset="0"/>
                <a:cs typeface="Arial" pitchFamily="34" charset="0"/>
              </a:rPr>
              <a:t>Participate in interview with HR in company in field of interest</a:t>
            </a:r>
          </a:p>
        </p:txBody>
      </p:sp>
      <p:sp>
        <p:nvSpPr>
          <p:cNvPr id="4" name="Content Placeholder 3">
            <a:extLst>
              <a:ext uri="{FF2B5EF4-FFF2-40B4-BE49-F238E27FC236}">
                <a16:creationId xmlns:a16="http://schemas.microsoft.com/office/drawing/2014/main" id="{0E2AA288-3447-6349-A1FF-9D9F54578299}"/>
              </a:ext>
            </a:extLst>
          </p:cNvPr>
          <p:cNvSpPr>
            <a:spLocks noGrp="1"/>
          </p:cNvSpPr>
          <p:nvPr>
            <p:ph sz="half" idx="2"/>
          </p:nvPr>
        </p:nvSpPr>
        <p:spPr>
          <a:xfrm>
            <a:off x="6153149" y="739589"/>
            <a:ext cx="5674415" cy="5816487"/>
          </a:xfrm>
        </p:spPr>
        <p:txBody>
          <a:bodyPr>
            <a:normAutofit/>
          </a:bodyPr>
          <a:lstStyle/>
          <a:p>
            <a:pPr marL="0" indent="0">
              <a:lnSpc>
                <a:spcPct val="80000"/>
              </a:lnSpc>
              <a:buNone/>
            </a:pPr>
            <a:r>
              <a:rPr lang="en-US" sz="1600" b="1" dirty="0">
                <a:solidFill>
                  <a:prstClr val="black"/>
                </a:solidFill>
                <a:latin typeface="Arial" pitchFamily="34" charset="0"/>
                <a:cs typeface="Arial" pitchFamily="34" charset="0"/>
              </a:rPr>
              <a:t>Other Post-School Adult Living Objectives</a:t>
            </a:r>
          </a:p>
          <a:p>
            <a:pPr marL="296465" indent="-214313">
              <a:lnSpc>
                <a:spcPct val="80000"/>
              </a:lnSpc>
            </a:pPr>
            <a:r>
              <a:rPr lang="en-US" sz="1600" dirty="0">
                <a:latin typeface="Arial" pitchFamily="34" charset="0"/>
                <a:cs typeface="Arial" pitchFamily="34" charset="0"/>
              </a:rPr>
              <a:t>Complete online application for vocational rehabilitation services</a:t>
            </a:r>
          </a:p>
          <a:p>
            <a:pPr marL="296465" indent="-214313">
              <a:lnSpc>
                <a:spcPct val="80000"/>
              </a:lnSpc>
            </a:pPr>
            <a:r>
              <a:rPr lang="en-US" sz="1600" dirty="0">
                <a:solidFill>
                  <a:prstClr val="black"/>
                </a:solidFill>
                <a:latin typeface="Arial" pitchFamily="34" charset="0"/>
                <a:cs typeface="Arial" pitchFamily="34" charset="0"/>
              </a:rPr>
              <a:t>Obtain a driver’s license</a:t>
            </a:r>
          </a:p>
          <a:p>
            <a:pPr marL="296465" indent="-214313">
              <a:lnSpc>
                <a:spcPct val="80000"/>
              </a:lnSpc>
            </a:pPr>
            <a:r>
              <a:rPr lang="en-US" sz="1600" dirty="0">
                <a:solidFill>
                  <a:prstClr val="black"/>
                </a:solidFill>
                <a:latin typeface="Arial" pitchFamily="34" charset="0"/>
                <a:cs typeface="Arial" pitchFamily="34" charset="0"/>
              </a:rPr>
              <a:t>Contact center For Independent Living for information on self-advocacy</a:t>
            </a:r>
            <a:endParaRPr lang="en-US" sz="1600" b="1" dirty="0">
              <a:solidFill>
                <a:prstClr val="black"/>
              </a:solidFill>
              <a:latin typeface="Arial" pitchFamily="34" charset="0"/>
              <a:cs typeface="Arial" pitchFamily="34" charset="0"/>
            </a:endParaRPr>
          </a:p>
          <a:p>
            <a:pPr marL="0" indent="0">
              <a:lnSpc>
                <a:spcPct val="80000"/>
              </a:lnSpc>
              <a:buNone/>
            </a:pPr>
            <a:r>
              <a:rPr lang="en-US" sz="1600" b="1" dirty="0">
                <a:solidFill>
                  <a:prstClr val="black"/>
                </a:solidFill>
                <a:latin typeface="Arial" pitchFamily="34" charset="0"/>
                <a:cs typeface="Arial" pitchFamily="34" charset="0"/>
              </a:rPr>
              <a:t>Daily Living Skills (if appropriate)</a:t>
            </a:r>
          </a:p>
          <a:p>
            <a:pPr marL="305753" indent="-214313">
              <a:lnSpc>
                <a:spcPct val="80000"/>
              </a:lnSpc>
            </a:pPr>
            <a:r>
              <a:rPr lang="en-US" sz="1600" dirty="0">
                <a:solidFill>
                  <a:prstClr val="black"/>
                </a:solidFill>
                <a:latin typeface="Arial" pitchFamily="34" charset="0"/>
                <a:cs typeface="Arial" pitchFamily="34" charset="0"/>
              </a:rPr>
              <a:t>Learn about time and money management skills</a:t>
            </a:r>
          </a:p>
          <a:p>
            <a:pPr marL="305753" indent="-214313">
              <a:lnSpc>
                <a:spcPct val="80000"/>
              </a:lnSpc>
            </a:pPr>
            <a:r>
              <a:rPr lang="en-US" sz="1600" dirty="0">
                <a:solidFill>
                  <a:prstClr val="black"/>
                </a:solidFill>
                <a:latin typeface="Arial" pitchFamily="34" charset="0"/>
                <a:cs typeface="Arial" pitchFamily="34" charset="0"/>
              </a:rPr>
              <a:t>File taxes</a:t>
            </a:r>
          </a:p>
          <a:p>
            <a:pPr marL="305753" indent="-214313">
              <a:lnSpc>
                <a:spcPct val="80000"/>
              </a:lnSpc>
            </a:pPr>
            <a:r>
              <a:rPr lang="en-US" sz="1600" dirty="0">
                <a:latin typeface="Arial" pitchFamily="34" charset="0"/>
                <a:cs typeface="Arial" pitchFamily="34" charset="0"/>
              </a:rPr>
              <a:t>Explore transportation options</a:t>
            </a:r>
          </a:p>
          <a:p>
            <a:pPr marL="305753" indent="-214313">
              <a:lnSpc>
                <a:spcPct val="80000"/>
              </a:lnSpc>
            </a:pPr>
            <a:r>
              <a:rPr lang="en-US" sz="1600" dirty="0">
                <a:latin typeface="Arial" pitchFamily="34" charset="0"/>
                <a:cs typeface="Arial" pitchFamily="34" charset="0"/>
              </a:rPr>
              <a:t>Apply for books on tape</a:t>
            </a:r>
            <a:endParaRPr lang="en-US" sz="1600" b="1" dirty="0">
              <a:solidFill>
                <a:prstClr val="black"/>
              </a:solidFill>
              <a:latin typeface="Arial" pitchFamily="34" charset="0"/>
              <a:cs typeface="Arial" pitchFamily="34" charset="0"/>
            </a:endParaRPr>
          </a:p>
          <a:p>
            <a:pPr marL="0" indent="0">
              <a:lnSpc>
                <a:spcPct val="80000"/>
              </a:lnSpc>
              <a:buNone/>
            </a:pPr>
            <a:r>
              <a:rPr lang="en-US" sz="1600" b="1" dirty="0">
                <a:solidFill>
                  <a:prstClr val="black"/>
                </a:solidFill>
                <a:latin typeface="Arial" pitchFamily="34" charset="0"/>
                <a:cs typeface="Arial" pitchFamily="34" charset="0"/>
              </a:rPr>
              <a:t>Functional Vocational Evaluation (if appropriate)</a:t>
            </a:r>
          </a:p>
          <a:p>
            <a:pPr marL="305753" indent="-214313">
              <a:lnSpc>
                <a:spcPct val="80000"/>
              </a:lnSpc>
            </a:pPr>
            <a:r>
              <a:rPr lang="en-US" sz="1600" dirty="0">
                <a:solidFill>
                  <a:prstClr val="black"/>
                </a:solidFill>
                <a:latin typeface="Arial" pitchFamily="34" charset="0"/>
                <a:cs typeface="Arial" pitchFamily="34" charset="0"/>
              </a:rPr>
              <a:t>Complete/review career interest inventories and/or aptitude assessments</a:t>
            </a:r>
          </a:p>
          <a:p>
            <a:pPr marL="305753" indent="-214313">
              <a:lnSpc>
                <a:spcPct val="80000"/>
              </a:lnSpc>
            </a:pPr>
            <a:r>
              <a:rPr lang="en-US" sz="1600" dirty="0">
                <a:solidFill>
                  <a:prstClr val="black"/>
                </a:solidFill>
                <a:latin typeface="Arial" pitchFamily="34" charset="0"/>
                <a:cs typeface="Arial" pitchFamily="34" charset="0"/>
              </a:rPr>
              <a:t>Review career interests to insure alignment with graduation plan and IPS</a:t>
            </a:r>
          </a:p>
          <a:p>
            <a:pPr marL="0" indent="0">
              <a:buNone/>
            </a:pPr>
            <a:endParaRPr lang="en-US" dirty="0"/>
          </a:p>
        </p:txBody>
      </p:sp>
    </p:spTree>
    <p:extLst>
      <p:ext uri="{BB962C8B-B14F-4D97-AF65-F5344CB8AC3E}">
        <p14:creationId xmlns:p14="http://schemas.microsoft.com/office/powerpoint/2010/main" val="4065404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24EC-DCFE-E449-A705-0BAD9E2B5A66}"/>
              </a:ext>
            </a:extLst>
          </p:cNvPr>
          <p:cNvSpPr>
            <a:spLocks noGrp="1"/>
          </p:cNvSpPr>
          <p:nvPr>
            <p:ph type="title"/>
          </p:nvPr>
        </p:nvSpPr>
        <p:spPr>
          <a:xfrm>
            <a:off x="1731818" y="274638"/>
            <a:ext cx="9448246" cy="806017"/>
          </a:xfrm>
        </p:spPr>
        <p:txBody>
          <a:bodyPr/>
          <a:lstStyle/>
          <a:p>
            <a:r>
              <a:rPr lang="en-US" sz="3200" dirty="0">
                <a:solidFill>
                  <a:srgbClr val="0070C0"/>
                </a:solidFill>
              </a:rPr>
              <a:t>Transition Services Compared to SPED Services</a:t>
            </a:r>
          </a:p>
        </p:txBody>
      </p:sp>
      <p:graphicFrame>
        <p:nvGraphicFramePr>
          <p:cNvPr id="4" name="Table 4">
            <a:extLst>
              <a:ext uri="{FF2B5EF4-FFF2-40B4-BE49-F238E27FC236}">
                <a16:creationId xmlns:a16="http://schemas.microsoft.com/office/drawing/2014/main" id="{0FF03BE5-36E2-F644-9970-3940DB480AEF}"/>
              </a:ext>
            </a:extLst>
          </p:cNvPr>
          <p:cNvGraphicFramePr>
            <a:graphicFrameLocks noGrp="1"/>
          </p:cNvGraphicFramePr>
          <p:nvPr>
            <p:ph idx="1"/>
            <p:extLst>
              <p:ext uri="{D42A27DB-BD31-4B8C-83A1-F6EECF244321}">
                <p14:modId xmlns:p14="http://schemas.microsoft.com/office/powerpoint/2010/main" val="2467720872"/>
              </p:ext>
            </p:extLst>
          </p:nvPr>
        </p:nvGraphicFramePr>
        <p:xfrm>
          <a:off x="2341141" y="1080655"/>
          <a:ext cx="8229600" cy="5025146"/>
        </p:xfrm>
        <a:graphic>
          <a:graphicData uri="http://schemas.openxmlformats.org/drawingml/2006/table">
            <a:tbl>
              <a:tblPr firstRow="1" bandRow="1">
                <a:tableStyleId>{5C22544A-7EE6-4342-B048-85BDC9FD1C3A}</a:tableStyleId>
              </a:tblPr>
              <a:tblGrid>
                <a:gridCol w="4044462">
                  <a:extLst>
                    <a:ext uri="{9D8B030D-6E8A-4147-A177-3AD203B41FA5}">
                      <a16:colId xmlns:a16="http://schemas.microsoft.com/office/drawing/2014/main" val="180249928"/>
                    </a:ext>
                  </a:extLst>
                </a:gridCol>
                <a:gridCol w="4185138">
                  <a:extLst>
                    <a:ext uri="{9D8B030D-6E8A-4147-A177-3AD203B41FA5}">
                      <a16:colId xmlns:a16="http://schemas.microsoft.com/office/drawing/2014/main" val="3646461240"/>
                    </a:ext>
                  </a:extLst>
                </a:gridCol>
              </a:tblGrid>
              <a:tr h="778693">
                <a:tc>
                  <a:txBody>
                    <a:bodyPr/>
                    <a:lstStyle/>
                    <a:p>
                      <a:pPr marL="0" marR="0" algn="ctr">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Special Education Services Categories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Transition Services </a:t>
                      </a:r>
                    </a:p>
                    <a:p>
                      <a:pPr marL="0" marR="0" algn="ctr">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Categories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571383"/>
                  </a:ext>
                </a:extLst>
              </a:tr>
              <a:tr h="394754">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Special Education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Specialized Instruction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289446"/>
                  </a:ext>
                </a:extLst>
              </a:tr>
              <a:tr h="394754">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Related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Related Service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473438"/>
                  </a:ext>
                </a:extLst>
              </a:tr>
              <a:tr h="778693">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Supplementary Aids and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Community experience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5206561"/>
                  </a:ext>
                </a:extLst>
              </a:tr>
              <a:tr h="1168039">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Program Modifications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Development of employment and other post-school adult living objectives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6507847"/>
                  </a:ext>
                </a:extLst>
              </a:tr>
              <a:tr h="394754">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Supports for School Personnel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Acquisition of a daily living skill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9515049"/>
                  </a:ext>
                </a:extLst>
              </a:tr>
              <a:tr h="778693">
                <a:tc>
                  <a:txBody>
                    <a:bodyPr/>
                    <a:lstStyle/>
                    <a:p>
                      <a:endParaRPr lang="en-US"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Functional vocational evaluation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100902"/>
                  </a:ext>
                </a:extLst>
              </a:tr>
            </a:tbl>
          </a:graphicData>
        </a:graphic>
      </p:graphicFrame>
    </p:spTree>
    <p:extLst>
      <p:ext uri="{BB962C8B-B14F-4D97-AF65-F5344CB8AC3E}">
        <p14:creationId xmlns:p14="http://schemas.microsoft.com/office/powerpoint/2010/main" val="3665019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1D7C-97FD-D745-A462-6896CD04288C}"/>
              </a:ext>
            </a:extLst>
          </p:cNvPr>
          <p:cNvSpPr>
            <a:spLocks noGrp="1"/>
          </p:cNvSpPr>
          <p:nvPr>
            <p:ph type="title"/>
          </p:nvPr>
        </p:nvSpPr>
        <p:spPr>
          <a:xfrm>
            <a:off x="1981200" y="274638"/>
            <a:ext cx="8229600" cy="1452562"/>
          </a:xfrm>
        </p:spPr>
        <p:txBody>
          <a:bodyPr/>
          <a:lstStyle/>
          <a:p>
            <a:r>
              <a:rPr lang="en-US" sz="4000" dirty="0">
                <a:solidFill>
                  <a:srgbClr val="FF0000"/>
                </a:solidFill>
              </a:rPr>
              <a:t>Document if Transition Services Are Not Needed</a:t>
            </a:r>
          </a:p>
        </p:txBody>
      </p:sp>
      <p:sp>
        <p:nvSpPr>
          <p:cNvPr id="3" name="Content Placeholder 2">
            <a:extLst>
              <a:ext uri="{FF2B5EF4-FFF2-40B4-BE49-F238E27FC236}">
                <a16:creationId xmlns:a16="http://schemas.microsoft.com/office/drawing/2014/main" id="{EFB6CD10-29C9-264A-928E-2A5AEF22B0AB}"/>
              </a:ext>
            </a:extLst>
          </p:cNvPr>
          <p:cNvSpPr>
            <a:spLocks noGrp="1"/>
          </p:cNvSpPr>
          <p:nvPr>
            <p:ph idx="1"/>
          </p:nvPr>
        </p:nvSpPr>
        <p:spPr>
          <a:xfrm>
            <a:off x="264919" y="2108200"/>
            <a:ext cx="11100987" cy="3904673"/>
          </a:xfrm>
          <a:noFill/>
        </p:spPr>
        <p:txBody>
          <a:bodyPr/>
          <a:lstStyle/>
          <a:p>
            <a:pPr marL="0" indent="0">
              <a:buNone/>
            </a:pPr>
            <a:r>
              <a:rPr lang="en-US" sz="2800" dirty="0"/>
              <a:t>If the IEP Team determines that no transition services are needed beyond the Courses of Study, that consideration should be noted on the IEP in some way, such as a statement or checkbox indicating that additional transition services are not needed, or that the students needs are met through transition services provided through general education.</a:t>
            </a:r>
          </a:p>
          <a:p>
            <a:pPr marL="0" indent="0">
              <a:buNone/>
            </a:pPr>
            <a:endParaRPr lang="en-US" dirty="0"/>
          </a:p>
        </p:txBody>
      </p:sp>
    </p:spTree>
    <p:extLst>
      <p:ext uri="{BB962C8B-B14F-4D97-AF65-F5344CB8AC3E}">
        <p14:creationId xmlns:p14="http://schemas.microsoft.com/office/powerpoint/2010/main" val="1080618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C32A-65BE-2541-95DF-9E87523F1F54}"/>
              </a:ext>
            </a:extLst>
          </p:cNvPr>
          <p:cNvSpPr>
            <a:spLocks noGrp="1"/>
          </p:cNvSpPr>
          <p:nvPr>
            <p:ph type="title"/>
          </p:nvPr>
        </p:nvSpPr>
        <p:spPr>
          <a:xfrm>
            <a:off x="1981200" y="274639"/>
            <a:ext cx="8229600" cy="737298"/>
          </a:xfrm>
        </p:spPr>
        <p:txBody>
          <a:bodyPr/>
          <a:lstStyle/>
          <a:p>
            <a:r>
              <a:rPr lang="en-US" dirty="0">
                <a:solidFill>
                  <a:srgbClr val="0070C0"/>
                </a:solidFill>
              </a:rPr>
              <a:t>Successful LEA Transition Services</a:t>
            </a:r>
          </a:p>
        </p:txBody>
      </p:sp>
      <p:sp>
        <p:nvSpPr>
          <p:cNvPr id="3" name="Content Placeholder 2">
            <a:extLst>
              <a:ext uri="{FF2B5EF4-FFF2-40B4-BE49-F238E27FC236}">
                <a16:creationId xmlns:a16="http://schemas.microsoft.com/office/drawing/2014/main" id="{295CB12F-F045-D843-9248-310F90350781}"/>
              </a:ext>
            </a:extLst>
          </p:cNvPr>
          <p:cNvSpPr>
            <a:spLocks noGrp="1"/>
          </p:cNvSpPr>
          <p:nvPr>
            <p:ph idx="1"/>
          </p:nvPr>
        </p:nvSpPr>
        <p:spPr>
          <a:xfrm>
            <a:off x="196553" y="1158240"/>
            <a:ext cx="11442819" cy="4967924"/>
          </a:xfrm>
        </p:spPr>
        <p:txBody>
          <a:bodyPr/>
          <a:lstStyle/>
          <a:p>
            <a:r>
              <a:rPr lang="en-US" dirty="0"/>
              <a:t>Make use of activities that occur as part of the </a:t>
            </a:r>
            <a:r>
              <a:rPr lang="en-US" b="1" dirty="0"/>
              <a:t>general education curriculum</a:t>
            </a:r>
            <a:r>
              <a:rPr lang="en-US" dirty="0"/>
              <a:t>, such as: </a:t>
            </a:r>
          </a:p>
          <a:p>
            <a:pPr lvl="1"/>
            <a:r>
              <a:rPr lang="en-US" sz="2400" dirty="0"/>
              <a:t>Portfolios</a:t>
            </a:r>
          </a:p>
          <a:p>
            <a:pPr lvl="1"/>
            <a:r>
              <a:rPr lang="en-US" sz="2400" dirty="0"/>
              <a:t>Career classes</a:t>
            </a:r>
          </a:p>
          <a:p>
            <a:pPr lvl="1"/>
            <a:r>
              <a:rPr lang="en-US" sz="2400" dirty="0"/>
              <a:t>Career Technical Employment (CTE) Pathways</a:t>
            </a:r>
          </a:p>
          <a:p>
            <a:pPr lvl="1"/>
            <a:r>
              <a:rPr lang="en-US" sz="2400" dirty="0"/>
              <a:t>Employment fairs </a:t>
            </a:r>
          </a:p>
          <a:p>
            <a:pPr lvl="1"/>
            <a:r>
              <a:rPr lang="en-US" sz="2400" dirty="0"/>
              <a:t>College or post-secondary fairs </a:t>
            </a:r>
          </a:p>
          <a:p>
            <a:pPr lvl="1"/>
            <a:r>
              <a:rPr lang="en-US" sz="2400" dirty="0"/>
              <a:t>Resume’ building </a:t>
            </a:r>
          </a:p>
          <a:p>
            <a:r>
              <a:rPr lang="en-US" dirty="0"/>
              <a:t>Work closely with Guidance Staff to ensure that services are aligned and to avoid duplication of efforts </a:t>
            </a:r>
          </a:p>
          <a:p>
            <a:r>
              <a:rPr lang="en-US" dirty="0"/>
              <a:t>Develop an outline or sequence of available transition activities grade by grade (“mapping of activities”) beginning at the middle school </a:t>
            </a:r>
          </a:p>
          <a:p>
            <a:endParaRPr lang="en-US" dirty="0"/>
          </a:p>
        </p:txBody>
      </p:sp>
    </p:spTree>
    <p:extLst>
      <p:ext uri="{BB962C8B-B14F-4D97-AF65-F5344CB8AC3E}">
        <p14:creationId xmlns:p14="http://schemas.microsoft.com/office/powerpoint/2010/main" val="1865121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0217-053F-734B-9A17-0B444084AE4D}"/>
              </a:ext>
            </a:extLst>
          </p:cNvPr>
          <p:cNvSpPr>
            <a:spLocks noGrp="1"/>
          </p:cNvSpPr>
          <p:nvPr>
            <p:ph type="title"/>
          </p:nvPr>
        </p:nvSpPr>
        <p:spPr>
          <a:xfrm>
            <a:off x="1981201" y="290967"/>
            <a:ext cx="8098971" cy="868363"/>
          </a:xfrm>
        </p:spPr>
        <p:txBody>
          <a:bodyPr/>
          <a:lstStyle/>
          <a:p>
            <a:pPr algn="ctr"/>
            <a:r>
              <a:rPr lang="en-US" dirty="0">
                <a:solidFill>
                  <a:srgbClr val="0070C0"/>
                </a:solidFill>
              </a:rPr>
              <a:t>Successful LEAs</a:t>
            </a:r>
          </a:p>
        </p:txBody>
      </p:sp>
      <p:sp>
        <p:nvSpPr>
          <p:cNvPr id="3" name="Content Placeholder 2">
            <a:extLst>
              <a:ext uri="{FF2B5EF4-FFF2-40B4-BE49-F238E27FC236}">
                <a16:creationId xmlns:a16="http://schemas.microsoft.com/office/drawing/2014/main" id="{C9F5A5E3-6A0B-A14C-AF7E-9DD9639DEB37}"/>
              </a:ext>
            </a:extLst>
          </p:cNvPr>
          <p:cNvSpPr>
            <a:spLocks noGrp="1"/>
          </p:cNvSpPr>
          <p:nvPr>
            <p:ph idx="1"/>
          </p:nvPr>
        </p:nvSpPr>
        <p:spPr>
          <a:xfrm>
            <a:off x="499872" y="1338944"/>
            <a:ext cx="11370236" cy="4787220"/>
          </a:xfrm>
        </p:spPr>
        <p:txBody>
          <a:bodyPr/>
          <a:lstStyle/>
          <a:p>
            <a:r>
              <a:rPr lang="en-US" sz="2600" dirty="0"/>
              <a:t>Make use of all resources (community, provider agencies, post-secondary supports) to address needs of students with disabilities </a:t>
            </a:r>
          </a:p>
          <a:p>
            <a:r>
              <a:rPr lang="en-US" sz="2600" dirty="0"/>
              <a:t>Help students understand their services and activities and how these relate to their post-secondary goals </a:t>
            </a:r>
          </a:p>
          <a:p>
            <a:r>
              <a:rPr lang="en-US" sz="2600" dirty="0"/>
              <a:t>Implement a variety of services and activities based on individual needs – and avoid services by category of disability </a:t>
            </a:r>
          </a:p>
          <a:p>
            <a:r>
              <a:rPr lang="en-US" sz="2600" dirty="0"/>
              <a:t>Have a system to check or review transition plans to make sure services and activities listed truly meet the needs of the students </a:t>
            </a:r>
          </a:p>
          <a:p>
            <a:endParaRPr lang="en-US" dirty="0"/>
          </a:p>
        </p:txBody>
      </p:sp>
    </p:spTree>
    <p:extLst>
      <p:ext uri="{BB962C8B-B14F-4D97-AF65-F5344CB8AC3E}">
        <p14:creationId xmlns:p14="http://schemas.microsoft.com/office/powerpoint/2010/main" val="408973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EACD-0380-1D12-77D8-7B0C6873FB14}"/>
              </a:ext>
            </a:extLst>
          </p:cNvPr>
          <p:cNvSpPr>
            <a:spLocks noGrp="1"/>
          </p:cNvSpPr>
          <p:nvPr>
            <p:ph type="title"/>
          </p:nvPr>
        </p:nvSpPr>
        <p:spPr/>
        <p:txBody>
          <a:bodyPr/>
          <a:lstStyle/>
          <a:p>
            <a:pPr algn="ctr"/>
            <a:r>
              <a:rPr lang="en-US" sz="6600" dirty="0"/>
              <a:t>Activity</a:t>
            </a:r>
          </a:p>
        </p:txBody>
      </p:sp>
      <p:sp>
        <p:nvSpPr>
          <p:cNvPr id="4" name="Text Placeholder 3">
            <a:extLst>
              <a:ext uri="{FF2B5EF4-FFF2-40B4-BE49-F238E27FC236}">
                <a16:creationId xmlns:a16="http://schemas.microsoft.com/office/drawing/2014/main" id="{478FC530-FC23-21F7-47CE-F9FF8F639225}"/>
              </a:ext>
            </a:extLst>
          </p:cNvPr>
          <p:cNvSpPr>
            <a:spLocks noGrp="1"/>
          </p:cNvSpPr>
          <p:nvPr>
            <p:ph type="body" sz="half" idx="2"/>
          </p:nvPr>
        </p:nvSpPr>
        <p:spPr/>
        <p:txBody>
          <a:bodyPr/>
          <a:lstStyle/>
          <a:p>
            <a:r>
              <a:rPr lang="en-US" sz="3600" dirty="0"/>
              <a:t>Discuss how students receiving special education services access the general education transition services? </a:t>
            </a:r>
          </a:p>
        </p:txBody>
      </p:sp>
      <p:pic>
        <p:nvPicPr>
          <p:cNvPr id="2050" name="Picture 2" descr="See the source image">
            <a:extLst>
              <a:ext uri="{FF2B5EF4-FFF2-40B4-BE49-F238E27FC236}">
                <a16:creationId xmlns:a16="http://schemas.microsoft.com/office/drawing/2014/main" id="{913E3459-74A6-AA91-D70A-4F9399C413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2337" y="697832"/>
            <a:ext cx="6208295" cy="500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69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856261-2735-B6E9-2D0F-CDD4E373D239}"/>
              </a:ext>
            </a:extLst>
          </p:cNvPr>
          <p:cNvSpPr>
            <a:spLocks noGrp="1"/>
          </p:cNvSpPr>
          <p:nvPr>
            <p:ph type="title"/>
          </p:nvPr>
        </p:nvSpPr>
        <p:spPr>
          <a:xfrm>
            <a:off x="838200" y="596054"/>
            <a:ext cx="10515600" cy="982134"/>
          </a:xfrm>
        </p:spPr>
        <p:txBody>
          <a:bodyPr/>
          <a:lstStyle/>
          <a:p>
            <a:r>
              <a:rPr lang="en-US" sz="5400" dirty="0">
                <a:solidFill>
                  <a:schemeClr val="accent2">
                    <a:lumMod val="75000"/>
                  </a:schemeClr>
                </a:solidFill>
                <a:sym typeface="Wingdings" panose="05000000000000000000" pitchFamily="2" charset="2"/>
              </a:rPr>
              <a:t></a:t>
            </a:r>
            <a:r>
              <a:rPr lang="en-US" dirty="0">
                <a:solidFill>
                  <a:schemeClr val="accent1"/>
                </a:solidFill>
                <a:sym typeface="Wingdings" panose="05000000000000000000" pitchFamily="2" charset="2"/>
              </a:rPr>
              <a:t> </a:t>
            </a:r>
            <a:r>
              <a:rPr lang="en-US" dirty="0">
                <a:sym typeface="Wingdings" panose="05000000000000000000" pitchFamily="2" charset="2"/>
              </a:rPr>
              <a:t>Write the Courses of Study</a:t>
            </a:r>
            <a:r>
              <a:rPr lang="en-US" dirty="0"/>
              <a:t>.</a:t>
            </a:r>
          </a:p>
        </p:txBody>
      </p:sp>
      <p:sp>
        <p:nvSpPr>
          <p:cNvPr id="5" name="Content Placeholder 4">
            <a:extLst>
              <a:ext uri="{FF2B5EF4-FFF2-40B4-BE49-F238E27FC236}">
                <a16:creationId xmlns:a16="http://schemas.microsoft.com/office/drawing/2014/main" id="{59009573-C2BD-ADCE-47B0-C119CEFCE509}"/>
              </a:ext>
            </a:extLst>
          </p:cNvPr>
          <p:cNvSpPr>
            <a:spLocks noGrp="1"/>
          </p:cNvSpPr>
          <p:nvPr>
            <p:ph idx="1"/>
          </p:nvPr>
        </p:nvSpPr>
        <p:spPr>
          <a:xfrm>
            <a:off x="1490132" y="1644073"/>
            <a:ext cx="8954347" cy="4532890"/>
          </a:xfrm>
        </p:spPr>
        <p:txBody>
          <a:bodyPr/>
          <a:lstStyle/>
          <a:p>
            <a:pPr marL="0" indent="0">
              <a:lnSpc>
                <a:spcPct val="114000"/>
              </a:lnSpc>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The Courses of Study </a:t>
            </a:r>
            <a:r>
              <a:rPr lang="en-US" dirty="0">
                <a:latin typeface="+mn-lt"/>
                <a:ea typeface="Open Sans Semibold" panose="020B0706030804020204" pitchFamily="34" charset="0"/>
                <a:cs typeface="Open Sans Semibold" panose="020B0706030804020204" pitchFamily="34" charset="0"/>
              </a:rPr>
              <a:t>is a description of coursework the student will complete to achieve his/her desired postsecondary goals as described in the IEP. </a:t>
            </a:r>
            <a:r>
              <a:rPr lang="en-US" sz="2400" dirty="0"/>
              <a:t>The description may be an individualized list of courses or a narrative describing skills/knowledge to be learned in program of study.</a:t>
            </a:r>
          </a:p>
          <a:p>
            <a:pPr marL="0" indent="0">
              <a:lnSpc>
                <a:spcPct val="114000"/>
              </a:lnSpc>
              <a:buNone/>
            </a:pPr>
            <a:endParaRPr lang="en-US" dirty="0"/>
          </a:p>
          <a:p>
            <a:pPr marL="0" indent="0">
              <a:lnSpc>
                <a:spcPct val="114000"/>
              </a:lnSpc>
              <a:buNone/>
            </a:pPr>
            <a:endParaRPr lang="en-US" sz="2400" dirty="0"/>
          </a:p>
          <a:p>
            <a:pPr marL="0" indent="0">
              <a:lnSpc>
                <a:spcPct val="114000"/>
              </a:lnSpc>
              <a:buNone/>
            </a:pPr>
            <a:endParaRPr lang="en-US" dirty="0"/>
          </a:p>
          <a:p>
            <a:pPr marL="0" indent="0">
              <a:lnSpc>
                <a:spcPct val="114000"/>
              </a:lnSpc>
              <a:buNone/>
            </a:pPr>
            <a:r>
              <a:rPr lang="en-US" sz="1800" dirty="0">
                <a:solidFill>
                  <a:schemeClr val="accent4"/>
                </a:solidFill>
              </a:rPr>
              <a:t>(Indicator 13 Checklist: Question 7)</a:t>
            </a:r>
          </a:p>
          <a:p>
            <a:pPr marL="0" indent="0">
              <a:lnSpc>
                <a:spcPct val="114000"/>
              </a:lnSpc>
              <a:buNone/>
            </a:pPr>
            <a:endParaRPr lang="en-US" sz="2400" dirty="0"/>
          </a:p>
          <a:p>
            <a:pPr marL="0" indent="0">
              <a:lnSpc>
                <a:spcPct val="114000"/>
              </a:lnSpc>
              <a:buNone/>
            </a:pPr>
            <a:endParaRPr lang="en-US" sz="2400" dirty="0"/>
          </a:p>
          <a:p>
            <a:pPr marL="0" indent="0">
              <a:lnSpc>
                <a:spcPct val="114000"/>
              </a:lnSpc>
              <a:buNone/>
            </a:pPr>
            <a:endParaRPr lang="en-US" dirty="0"/>
          </a:p>
        </p:txBody>
      </p:sp>
      <p:sp>
        <p:nvSpPr>
          <p:cNvPr id="6" name="TextBox 5">
            <a:extLst>
              <a:ext uri="{FF2B5EF4-FFF2-40B4-BE49-F238E27FC236}">
                <a16:creationId xmlns:a16="http://schemas.microsoft.com/office/drawing/2014/main" id="{F2A0F4B1-1E61-2E7C-A0C2-794084EA843B}"/>
              </a:ext>
            </a:extLst>
          </p:cNvPr>
          <p:cNvSpPr txBox="1"/>
          <p:nvPr/>
        </p:nvSpPr>
        <p:spPr>
          <a:xfrm>
            <a:off x="1598511" y="304800"/>
            <a:ext cx="6312745" cy="369332"/>
          </a:xfrm>
          <a:prstGeom prst="rect">
            <a:avLst/>
          </a:prstGeom>
          <a:noFill/>
        </p:spPr>
        <p:txBody>
          <a:bodyPr wrap="square" lIns="0" rIns="91440" rtlCol="0">
            <a:spAutoFit/>
          </a:bodyPr>
          <a:lstStyle/>
          <a:p>
            <a:r>
              <a:rPr lang="en-US" dirty="0"/>
              <a:t>Indicator B13: Transition Services Sequence</a:t>
            </a:r>
          </a:p>
        </p:txBody>
      </p:sp>
    </p:spTree>
    <p:custDataLst>
      <p:tags r:id="rId1"/>
    </p:custDataLst>
    <p:extLst>
      <p:ext uri="{BB962C8B-B14F-4D97-AF65-F5344CB8AC3E}">
        <p14:creationId xmlns:p14="http://schemas.microsoft.com/office/powerpoint/2010/main" val="2678154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DC0D-7E5E-C441-B8C6-603434B87792}"/>
              </a:ext>
            </a:extLst>
          </p:cNvPr>
          <p:cNvSpPr>
            <a:spLocks noGrp="1"/>
          </p:cNvSpPr>
          <p:nvPr>
            <p:ph type="title"/>
          </p:nvPr>
        </p:nvSpPr>
        <p:spPr/>
        <p:txBody>
          <a:bodyPr/>
          <a:lstStyle/>
          <a:p>
            <a:r>
              <a:rPr lang="en-US" dirty="0">
                <a:solidFill>
                  <a:srgbClr val="0070C0"/>
                </a:solidFill>
              </a:rPr>
              <a:t>More About Courses of Study</a:t>
            </a:r>
          </a:p>
        </p:txBody>
      </p:sp>
      <p:sp>
        <p:nvSpPr>
          <p:cNvPr id="3" name="Content Placeholder 2">
            <a:extLst>
              <a:ext uri="{FF2B5EF4-FFF2-40B4-BE49-F238E27FC236}">
                <a16:creationId xmlns:a16="http://schemas.microsoft.com/office/drawing/2014/main" id="{D9D96D7E-26B0-FF4B-B20B-7B6762BD0D38}"/>
              </a:ext>
            </a:extLst>
          </p:cNvPr>
          <p:cNvSpPr>
            <a:spLocks noGrp="1"/>
          </p:cNvSpPr>
          <p:nvPr>
            <p:ph idx="1"/>
          </p:nvPr>
        </p:nvSpPr>
        <p:spPr>
          <a:xfrm>
            <a:off x="292608" y="1417639"/>
            <a:ext cx="11577500" cy="4708525"/>
          </a:xfrm>
        </p:spPr>
        <p:txBody>
          <a:bodyPr/>
          <a:lstStyle/>
          <a:p>
            <a:r>
              <a:rPr lang="en-US" sz="2200" dirty="0"/>
              <a:t>Simply stating “will complete graduation requirements” does not meet compliance. </a:t>
            </a:r>
          </a:p>
          <a:p>
            <a:r>
              <a:rPr lang="en-US" sz="2200" dirty="0"/>
              <a:t>The Courses of Study must identify or describe the classes needed by the student to gain the skills that will close the gaps to reach the identified postsecondary goals. </a:t>
            </a:r>
          </a:p>
          <a:p>
            <a:r>
              <a:rPr lang="en-US" sz="2200" dirty="0"/>
              <a:t>A good Courses of Study can pass the “stranger test”:</a:t>
            </a:r>
          </a:p>
          <a:p>
            <a:pPr lvl="1"/>
            <a:r>
              <a:rPr lang="en-US" dirty="0"/>
              <a:t>Is this clear and transferable to another school? </a:t>
            </a:r>
          </a:p>
          <a:p>
            <a:pPr lvl="1"/>
            <a:r>
              <a:rPr lang="en-US" dirty="0"/>
              <a:t>Can another school build a class schedule based on this information? </a:t>
            </a:r>
          </a:p>
          <a:p>
            <a:r>
              <a:rPr lang="en-US" sz="2200" dirty="0"/>
              <a:t>It is common practice to address where the student is in terms of meeting graduation requirements, but the Courses of Study must be designed to assist the student in reaching his/her postsecondary goals. </a:t>
            </a:r>
          </a:p>
          <a:p>
            <a:pPr marL="0" indent="0">
              <a:buNone/>
            </a:pPr>
            <a:endParaRPr lang="en-US" sz="2000" dirty="0"/>
          </a:p>
        </p:txBody>
      </p:sp>
    </p:spTree>
    <p:extLst>
      <p:ext uri="{BB962C8B-B14F-4D97-AF65-F5344CB8AC3E}">
        <p14:creationId xmlns:p14="http://schemas.microsoft.com/office/powerpoint/2010/main" val="887708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B289-5957-C241-9D0F-A2BB2D1934CB}"/>
              </a:ext>
            </a:extLst>
          </p:cNvPr>
          <p:cNvSpPr>
            <a:spLocks noGrp="1"/>
          </p:cNvSpPr>
          <p:nvPr>
            <p:ph type="title"/>
          </p:nvPr>
        </p:nvSpPr>
        <p:spPr/>
        <p:txBody>
          <a:bodyPr/>
          <a:lstStyle/>
          <a:p>
            <a:r>
              <a:rPr lang="en-US" dirty="0"/>
              <a:t>Link the Courses of Study to the Individual Plan of Study (IPS)</a:t>
            </a:r>
          </a:p>
        </p:txBody>
      </p:sp>
      <p:sp>
        <p:nvSpPr>
          <p:cNvPr id="3" name="Content Placeholder 2">
            <a:extLst>
              <a:ext uri="{FF2B5EF4-FFF2-40B4-BE49-F238E27FC236}">
                <a16:creationId xmlns:a16="http://schemas.microsoft.com/office/drawing/2014/main" id="{F4351703-AFB7-5248-A668-0EB284C4CF90}"/>
              </a:ext>
            </a:extLst>
          </p:cNvPr>
          <p:cNvSpPr>
            <a:spLocks noGrp="1"/>
          </p:cNvSpPr>
          <p:nvPr>
            <p:ph idx="1"/>
          </p:nvPr>
        </p:nvSpPr>
        <p:spPr/>
        <p:txBody>
          <a:bodyPr/>
          <a:lstStyle/>
          <a:p>
            <a:r>
              <a:rPr lang="en-US" dirty="0"/>
              <a:t>Teams can earn higher levels on the </a:t>
            </a:r>
            <a:r>
              <a:rPr lang="en-US" b="1" i="1" dirty="0"/>
              <a:t>Indicator 13 Quality Indicators Rubric  </a:t>
            </a:r>
            <a:r>
              <a:rPr lang="en-US" dirty="0"/>
              <a:t>if:</a:t>
            </a:r>
          </a:p>
          <a:p>
            <a:pPr lvl="1"/>
            <a:r>
              <a:rPr lang="en-US" dirty="0"/>
              <a:t>The Courses of Study align with the IPS plan of study. </a:t>
            </a:r>
          </a:p>
          <a:p>
            <a:pPr lvl="1"/>
            <a:r>
              <a:rPr lang="en-US" dirty="0"/>
              <a:t>The participation of the student and family in decisions about the courses of study is documented.</a:t>
            </a:r>
          </a:p>
        </p:txBody>
      </p:sp>
    </p:spTree>
    <p:extLst>
      <p:ext uri="{BB962C8B-B14F-4D97-AF65-F5344CB8AC3E}">
        <p14:creationId xmlns:p14="http://schemas.microsoft.com/office/powerpoint/2010/main" val="1150611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A3F9-6217-6191-A068-F69B776AB0BA}"/>
              </a:ext>
            </a:extLst>
          </p:cNvPr>
          <p:cNvSpPr>
            <a:spLocks noGrp="1"/>
          </p:cNvSpPr>
          <p:nvPr>
            <p:ph type="title" idx="4294967295"/>
          </p:nvPr>
        </p:nvSpPr>
        <p:spPr>
          <a:xfrm>
            <a:off x="838200" y="-1325563"/>
            <a:ext cx="10515600" cy="1325563"/>
          </a:xfrm>
        </p:spPr>
        <p:txBody>
          <a:bodyPr vert="horz" lIns="0" tIns="0" rIns="0" bIns="0" rtlCol="0" anchor="b">
            <a:noAutofit/>
          </a:bodyPr>
          <a:lstStyle/>
          <a:p>
            <a:r>
              <a:rPr lang="en-US" dirty="0"/>
              <a:t>Indicator 13 Kansas Rubric of Quality Indicators</a:t>
            </a:r>
          </a:p>
        </p:txBody>
      </p:sp>
      <p:pic>
        <p:nvPicPr>
          <p:cNvPr id="4" name="Picture 3" descr="Image of the Indicator 13 Kansas Rubric of Quality Indicators">
            <a:extLst>
              <a:ext uri="{FF2B5EF4-FFF2-40B4-BE49-F238E27FC236}">
                <a16:creationId xmlns:a16="http://schemas.microsoft.com/office/drawing/2014/main" id="{5C056A24-56AB-EDE9-2D52-73E1B8CCCA76}"/>
              </a:ext>
            </a:extLst>
          </p:cNvPr>
          <p:cNvPicPr>
            <a:picLocks noChangeAspect="1"/>
          </p:cNvPicPr>
          <p:nvPr/>
        </p:nvPicPr>
        <p:blipFill>
          <a:blip r:embed="rId4"/>
          <a:stretch>
            <a:fillRect/>
          </a:stretch>
        </p:blipFill>
        <p:spPr>
          <a:xfrm>
            <a:off x="1524000" y="541782"/>
            <a:ext cx="9144000" cy="5774436"/>
          </a:xfrm>
          <a:prstGeom prst="rect">
            <a:avLst/>
          </a:prstGeom>
        </p:spPr>
      </p:pic>
    </p:spTree>
    <p:custDataLst>
      <p:tags r:id="rId1"/>
    </p:custDataLst>
    <p:extLst>
      <p:ext uri="{BB962C8B-B14F-4D97-AF65-F5344CB8AC3E}">
        <p14:creationId xmlns:p14="http://schemas.microsoft.com/office/powerpoint/2010/main" val="299709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856261-2735-B6E9-2D0F-CDD4E373D239}"/>
              </a:ext>
            </a:extLst>
          </p:cNvPr>
          <p:cNvSpPr>
            <a:spLocks noGrp="1"/>
          </p:cNvSpPr>
          <p:nvPr>
            <p:ph type="title"/>
          </p:nvPr>
        </p:nvSpPr>
        <p:spPr>
          <a:xfrm>
            <a:off x="838200" y="717340"/>
            <a:ext cx="10515600" cy="1325563"/>
          </a:xfrm>
        </p:spPr>
        <p:txBody>
          <a:bodyPr anchor="t"/>
          <a:lstStyle/>
          <a:p>
            <a:pPr marL="731520" indent="-731520"/>
            <a:r>
              <a:rPr lang="en-US" sz="5400" dirty="0">
                <a:solidFill>
                  <a:schemeClr val="accent1"/>
                </a:solidFill>
                <a:sym typeface="Wingdings" panose="05000000000000000000" pitchFamily="2" charset="2"/>
              </a:rPr>
              <a:t></a:t>
            </a:r>
            <a:r>
              <a:rPr lang="en-US" dirty="0">
                <a:solidFill>
                  <a:schemeClr val="accent1"/>
                </a:solidFill>
                <a:sym typeface="Wingdings" panose="05000000000000000000" pitchFamily="2" charset="2"/>
              </a:rPr>
              <a:t> </a:t>
            </a:r>
            <a:r>
              <a:rPr lang="en-US" dirty="0">
                <a:sym typeface="Wingdings" panose="05000000000000000000" pitchFamily="2" charset="2"/>
              </a:rPr>
              <a:t>Conduct a</a:t>
            </a:r>
            <a:r>
              <a:rPr lang="en-US" dirty="0"/>
              <a:t>ge-appropriate transition assessments.</a:t>
            </a:r>
          </a:p>
        </p:txBody>
      </p:sp>
      <p:sp>
        <p:nvSpPr>
          <p:cNvPr id="4" name="TextBox 3">
            <a:extLst>
              <a:ext uri="{FF2B5EF4-FFF2-40B4-BE49-F238E27FC236}">
                <a16:creationId xmlns:a16="http://schemas.microsoft.com/office/drawing/2014/main" id="{5EE6671D-CD91-5D45-D22E-BD8448976B78}"/>
              </a:ext>
            </a:extLst>
          </p:cNvPr>
          <p:cNvSpPr txBox="1"/>
          <p:nvPr/>
        </p:nvSpPr>
        <p:spPr>
          <a:xfrm>
            <a:off x="1598511" y="304800"/>
            <a:ext cx="6312745" cy="369332"/>
          </a:xfrm>
          <a:prstGeom prst="rect">
            <a:avLst/>
          </a:prstGeom>
          <a:noFill/>
        </p:spPr>
        <p:txBody>
          <a:bodyPr wrap="square" lIns="0" rIns="91440" rtlCol="0">
            <a:spAutoFit/>
          </a:bodyPr>
          <a:lstStyle/>
          <a:p>
            <a:r>
              <a:rPr lang="en-US" dirty="0"/>
              <a:t>Indicator B13: Transition Services Sequence</a:t>
            </a:r>
          </a:p>
        </p:txBody>
      </p:sp>
      <p:sp>
        <p:nvSpPr>
          <p:cNvPr id="5" name="Content Placeholder 4">
            <a:extLst>
              <a:ext uri="{FF2B5EF4-FFF2-40B4-BE49-F238E27FC236}">
                <a16:creationId xmlns:a16="http://schemas.microsoft.com/office/drawing/2014/main" id="{59009573-C2BD-ADCE-47B0-C119CEFCE509}"/>
              </a:ext>
            </a:extLst>
          </p:cNvPr>
          <p:cNvSpPr>
            <a:spLocks noGrp="1"/>
          </p:cNvSpPr>
          <p:nvPr>
            <p:ph idx="1"/>
          </p:nvPr>
        </p:nvSpPr>
        <p:spPr>
          <a:xfrm>
            <a:off x="1490132" y="2174240"/>
            <a:ext cx="8954347" cy="3637280"/>
          </a:xfrm>
        </p:spPr>
        <p:txBody>
          <a:bodyPr/>
          <a:lstStyle/>
          <a:p>
            <a:pPr marL="0" indent="0">
              <a:lnSpc>
                <a:spcPct val="114000"/>
              </a:lnSpc>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Age-Appropriate Transition Assessments </a:t>
            </a:r>
            <a:r>
              <a:rPr lang="en-US" dirty="0"/>
              <a:t>are the foundation for transition services. Individualized Education Program (IEP) teams collect student information from formal and informal assessments in the areas of strengths, preferences, interests and needs.</a:t>
            </a:r>
          </a:p>
          <a:p>
            <a:pPr marL="0" indent="0">
              <a:lnSpc>
                <a:spcPct val="114000"/>
              </a:lnSpc>
              <a:buNone/>
            </a:pPr>
            <a:endParaRPr lang="en-US" dirty="0"/>
          </a:p>
          <a:p>
            <a:pPr marL="0" indent="0">
              <a:lnSpc>
                <a:spcPct val="114000"/>
              </a:lnSpc>
              <a:buNone/>
            </a:pPr>
            <a:r>
              <a:rPr lang="en-US" sz="1800" dirty="0">
                <a:solidFill>
                  <a:schemeClr val="accent4"/>
                </a:solidFill>
              </a:rPr>
              <a:t>(Indicator 13 Checklist: Question 5)</a:t>
            </a:r>
          </a:p>
        </p:txBody>
      </p:sp>
    </p:spTree>
    <p:custDataLst>
      <p:tags r:id="rId1"/>
    </p:custDataLst>
    <p:extLst>
      <p:ext uri="{BB962C8B-B14F-4D97-AF65-F5344CB8AC3E}">
        <p14:creationId xmlns:p14="http://schemas.microsoft.com/office/powerpoint/2010/main" val="665748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55776" y="228600"/>
            <a:ext cx="9814560" cy="1005114"/>
          </a:xfrm>
        </p:spPr>
        <p:txBody>
          <a:bodyPr/>
          <a:lstStyle/>
          <a:p>
            <a:r>
              <a:rPr lang="en-US" dirty="0">
                <a:solidFill>
                  <a:srgbClr val="0070C0"/>
                </a:solidFill>
              </a:rPr>
              <a:t>Two Types of Courses of Study May Be Used</a:t>
            </a:r>
          </a:p>
        </p:txBody>
      </p:sp>
      <p:sp>
        <p:nvSpPr>
          <p:cNvPr id="3" name="Content Placeholder 2"/>
          <p:cNvSpPr>
            <a:spLocks noGrp="1"/>
          </p:cNvSpPr>
          <p:nvPr>
            <p:ph sz="quarter" idx="4294967295"/>
          </p:nvPr>
        </p:nvSpPr>
        <p:spPr>
          <a:xfrm>
            <a:off x="273465" y="1534658"/>
            <a:ext cx="11741922" cy="4621819"/>
          </a:xfrm>
          <a:noFill/>
        </p:spPr>
        <p:txBody>
          <a:bodyPr rtlCol="0">
            <a:normAutofit/>
          </a:bodyPr>
          <a:lstStyle/>
          <a:p>
            <a:pPr>
              <a:spcAft>
                <a:spcPts val="0"/>
              </a:spcAft>
              <a:buFont typeface="Arial" pitchFamily="34" charset="0"/>
              <a:buChar char="•"/>
              <a:defRPr/>
            </a:pPr>
            <a:r>
              <a:rPr lang="en-US" dirty="0"/>
              <a:t>The Courses of Study may be identified on the student’s IEP as a list of courses to be taken each year </a:t>
            </a:r>
            <a:r>
              <a:rPr lang="en-US" b="1" u="sng" dirty="0"/>
              <a:t>or</a:t>
            </a:r>
            <a:r>
              <a:rPr lang="en-US" dirty="0"/>
              <a:t> as a statement of instructional program, as appropriate for the student. </a:t>
            </a:r>
          </a:p>
          <a:p>
            <a:pPr>
              <a:spcAft>
                <a:spcPts val="0"/>
              </a:spcAft>
              <a:buFont typeface="Arial" pitchFamily="34" charset="0"/>
              <a:buChar char="•"/>
              <a:defRPr/>
            </a:pPr>
            <a:r>
              <a:rPr lang="en-US" dirty="0"/>
              <a:t>This would include required courses for graduation (or completion of program) and specific elective courses that focus on improving the student’s academic and functional achievement and to assist the student in reaching his/her postsecondary goals.</a:t>
            </a:r>
          </a:p>
          <a:p>
            <a:pPr>
              <a:spcAft>
                <a:spcPts val="0"/>
              </a:spcAft>
              <a:buFont typeface="Arial" pitchFamily="34" charset="0"/>
              <a:buChar char="•"/>
              <a:defRPr/>
            </a:pPr>
            <a:endParaRPr lang="en-US" dirty="0"/>
          </a:p>
        </p:txBody>
      </p:sp>
    </p:spTree>
    <p:extLst>
      <p:ext uri="{BB962C8B-B14F-4D97-AF65-F5344CB8AC3E}">
        <p14:creationId xmlns:p14="http://schemas.microsoft.com/office/powerpoint/2010/main" val="3557826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0598"/>
            <a:ext cx="9144000" cy="822476"/>
          </a:xfrm>
          <a:noFill/>
        </p:spPr>
        <p:txBody>
          <a:bodyPr/>
          <a:lstStyle/>
          <a:p>
            <a:r>
              <a:rPr lang="en-US" dirty="0"/>
              <a:t>Example: Courses of Study as a List of Courses</a:t>
            </a:r>
          </a:p>
        </p:txBody>
      </p:sp>
      <p:sp>
        <p:nvSpPr>
          <p:cNvPr id="3" name="Content Placeholder 2"/>
          <p:cNvSpPr>
            <a:spLocks noGrp="1"/>
          </p:cNvSpPr>
          <p:nvPr>
            <p:ph idx="1"/>
          </p:nvPr>
        </p:nvSpPr>
        <p:spPr>
          <a:xfrm>
            <a:off x="1645920" y="1243584"/>
            <a:ext cx="9083040" cy="4882580"/>
          </a:xfrm>
        </p:spPr>
        <p:txBody>
          <a:bodyPr/>
          <a:lstStyle/>
          <a:p>
            <a:pPr marL="0" indent="0">
              <a:lnSpc>
                <a:spcPct val="80000"/>
              </a:lnSpc>
              <a:buNone/>
            </a:pPr>
            <a:r>
              <a:rPr lang="en-US" dirty="0"/>
              <a:t>Education/Training MPG:  After graduation from high school, James will enroll in Kaw Valley Technical Institute’s 2 year diesel course.</a:t>
            </a:r>
          </a:p>
        </p:txBody>
      </p:sp>
      <p:graphicFrame>
        <p:nvGraphicFramePr>
          <p:cNvPr id="5" name="Table 4">
            <a:extLst>
              <a:ext uri="{FF2B5EF4-FFF2-40B4-BE49-F238E27FC236}">
                <a16:creationId xmlns:a16="http://schemas.microsoft.com/office/drawing/2014/main" id="{F29ACDD2-8535-3947-8647-B9B0C09B9F50}"/>
              </a:ext>
            </a:extLst>
          </p:cNvPr>
          <p:cNvGraphicFramePr>
            <a:graphicFrameLocks/>
          </p:cNvGraphicFramePr>
          <p:nvPr>
            <p:extLst>
              <p:ext uri="{D42A27DB-BD31-4B8C-83A1-F6EECF244321}">
                <p14:modId xmlns:p14="http://schemas.microsoft.com/office/powerpoint/2010/main" val="1555938685"/>
              </p:ext>
            </p:extLst>
          </p:nvPr>
        </p:nvGraphicFramePr>
        <p:xfrm>
          <a:off x="1815830" y="2019906"/>
          <a:ext cx="8852172" cy="4206240"/>
        </p:xfrm>
        <a:graphic>
          <a:graphicData uri="http://schemas.openxmlformats.org/drawingml/2006/table">
            <a:tbl>
              <a:tblPr firstRow="1" bandRow="1">
                <a:tableStyleId>{5C22544A-7EE6-4342-B048-85BDC9FD1C3A}</a:tableStyleId>
              </a:tblPr>
              <a:tblGrid>
                <a:gridCol w="2213043">
                  <a:extLst>
                    <a:ext uri="{9D8B030D-6E8A-4147-A177-3AD203B41FA5}">
                      <a16:colId xmlns:a16="http://schemas.microsoft.com/office/drawing/2014/main" val="740347124"/>
                    </a:ext>
                  </a:extLst>
                </a:gridCol>
                <a:gridCol w="2213043">
                  <a:extLst>
                    <a:ext uri="{9D8B030D-6E8A-4147-A177-3AD203B41FA5}">
                      <a16:colId xmlns:a16="http://schemas.microsoft.com/office/drawing/2014/main" val="1228697252"/>
                    </a:ext>
                  </a:extLst>
                </a:gridCol>
                <a:gridCol w="2213043">
                  <a:extLst>
                    <a:ext uri="{9D8B030D-6E8A-4147-A177-3AD203B41FA5}">
                      <a16:colId xmlns:a16="http://schemas.microsoft.com/office/drawing/2014/main" val="3765387371"/>
                    </a:ext>
                  </a:extLst>
                </a:gridCol>
                <a:gridCol w="2213043">
                  <a:extLst>
                    <a:ext uri="{9D8B030D-6E8A-4147-A177-3AD203B41FA5}">
                      <a16:colId xmlns:a16="http://schemas.microsoft.com/office/drawing/2014/main" val="111679869"/>
                    </a:ext>
                  </a:extLst>
                </a:gridCol>
              </a:tblGrid>
              <a:tr h="3855600">
                <a:tc>
                  <a:txBody>
                    <a:bodyPr/>
                    <a:lstStyle/>
                    <a:p>
                      <a:r>
                        <a:rPr lang="en-US" dirty="0">
                          <a:solidFill>
                            <a:sysClr val="windowText" lastClr="000000"/>
                          </a:solidFill>
                        </a:rPr>
                        <a:t>9</a:t>
                      </a:r>
                      <a:r>
                        <a:rPr lang="en-US" baseline="30000" dirty="0">
                          <a:solidFill>
                            <a:sysClr val="windowText" lastClr="000000"/>
                          </a:solidFill>
                        </a:rPr>
                        <a:t>th</a:t>
                      </a:r>
                      <a:r>
                        <a:rPr lang="en-US" dirty="0">
                          <a:solidFill>
                            <a:sysClr val="windowText" lastClr="000000"/>
                          </a:solidFill>
                        </a:rPr>
                        <a:t> Grade </a:t>
                      </a:r>
                    </a:p>
                    <a:p>
                      <a:r>
                        <a:rPr lang="en-US" dirty="0">
                          <a:solidFill>
                            <a:sysClr val="windowText" lastClr="000000"/>
                          </a:solidFill>
                        </a:rPr>
                        <a:t>2018-2019</a:t>
                      </a:r>
                    </a:p>
                    <a:p>
                      <a:endParaRPr lang="en-US"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Algebra</a:t>
                      </a:r>
                    </a:p>
                    <a:p>
                      <a:pPr marL="285750" indent="-285750">
                        <a:buFont typeface="Arial" panose="020B0604020202020204" pitchFamily="34" charset="0"/>
                        <a:buChar char="•"/>
                      </a:pPr>
                      <a:r>
                        <a:rPr lang="en-US" dirty="0">
                          <a:solidFill>
                            <a:sysClr val="windowText" lastClr="000000"/>
                          </a:solidFill>
                        </a:rPr>
                        <a:t>English 1</a:t>
                      </a:r>
                    </a:p>
                    <a:p>
                      <a:pPr marL="285750" indent="-285750">
                        <a:buFont typeface="Arial" panose="020B0604020202020204" pitchFamily="34" charset="0"/>
                        <a:buChar char="•"/>
                      </a:pPr>
                      <a:r>
                        <a:rPr lang="en-US" dirty="0">
                          <a:solidFill>
                            <a:sysClr val="windowText" lastClr="000000"/>
                          </a:solidFill>
                        </a:rPr>
                        <a:t>Geography</a:t>
                      </a:r>
                    </a:p>
                    <a:p>
                      <a:pPr marL="285750" indent="-285750">
                        <a:buFont typeface="Arial" panose="020B0604020202020204" pitchFamily="34" charset="0"/>
                        <a:buChar char="•"/>
                      </a:pPr>
                      <a:r>
                        <a:rPr lang="en-US" dirty="0">
                          <a:solidFill>
                            <a:sysClr val="windowText" lastClr="000000"/>
                          </a:solidFill>
                        </a:rPr>
                        <a:t>Earth Sciences</a:t>
                      </a:r>
                    </a:p>
                    <a:p>
                      <a:pPr marL="285750" indent="-285750">
                        <a:buFont typeface="Arial" panose="020B0604020202020204" pitchFamily="34" charset="0"/>
                        <a:buChar char="•"/>
                      </a:pPr>
                      <a:r>
                        <a:rPr lang="en-US" dirty="0">
                          <a:solidFill>
                            <a:sysClr val="windowText" lastClr="000000"/>
                          </a:solidFill>
                        </a:rPr>
                        <a:t>Health/Sports</a:t>
                      </a:r>
                    </a:p>
                    <a:p>
                      <a:pPr marL="285750" indent="-285750">
                        <a:buFont typeface="Arial" panose="020B0604020202020204" pitchFamily="34" charset="0"/>
                        <a:buChar char="•"/>
                      </a:pPr>
                      <a:r>
                        <a:rPr lang="en-US" dirty="0">
                          <a:solidFill>
                            <a:sysClr val="windowText" lastClr="000000"/>
                          </a:solidFill>
                        </a:rPr>
                        <a:t>Computers 1</a:t>
                      </a:r>
                    </a:p>
                    <a:p>
                      <a:pPr marL="285750" indent="-285750">
                        <a:buFont typeface="Arial" panose="020B0604020202020204" pitchFamily="34" charset="0"/>
                        <a:buChar char="•"/>
                      </a:pPr>
                      <a:r>
                        <a:rPr lang="en-US" dirty="0">
                          <a:solidFill>
                            <a:sysClr val="windowText" lastClr="000000"/>
                          </a:solidFill>
                        </a:rPr>
                        <a:t>Learning Strategies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ysClr val="windowText" lastClr="000000"/>
                          </a:solidFill>
                        </a:rPr>
                        <a:t>10</a:t>
                      </a:r>
                      <a:r>
                        <a:rPr lang="en-US" baseline="30000" dirty="0">
                          <a:solidFill>
                            <a:sysClr val="windowText" lastClr="000000"/>
                          </a:solidFill>
                        </a:rPr>
                        <a:t>th</a:t>
                      </a:r>
                      <a:r>
                        <a:rPr lang="en-US" dirty="0">
                          <a:solidFill>
                            <a:sysClr val="windowText" lastClr="000000"/>
                          </a:solidFill>
                        </a:rPr>
                        <a:t> Grade </a:t>
                      </a:r>
                    </a:p>
                    <a:p>
                      <a:r>
                        <a:rPr lang="en-US" dirty="0">
                          <a:solidFill>
                            <a:sysClr val="windowText" lastClr="000000"/>
                          </a:solidFill>
                        </a:rPr>
                        <a:t>2019-2020</a:t>
                      </a:r>
                    </a:p>
                    <a:p>
                      <a:endParaRPr lang="en-US"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Geometry</a:t>
                      </a:r>
                    </a:p>
                    <a:p>
                      <a:pPr marL="285750" indent="-285750">
                        <a:buFont typeface="Arial" panose="020B0604020202020204" pitchFamily="34" charset="0"/>
                        <a:buChar char="•"/>
                      </a:pPr>
                      <a:r>
                        <a:rPr lang="en-US" dirty="0">
                          <a:solidFill>
                            <a:sysClr val="windowText" lastClr="000000"/>
                          </a:solidFill>
                        </a:rPr>
                        <a:t>English 2</a:t>
                      </a:r>
                    </a:p>
                    <a:p>
                      <a:pPr marL="285750" indent="-285750">
                        <a:buFont typeface="Arial" panose="020B0604020202020204" pitchFamily="34" charset="0"/>
                        <a:buChar char="•"/>
                      </a:pPr>
                      <a:r>
                        <a:rPr lang="en-US" dirty="0">
                          <a:solidFill>
                            <a:sysClr val="windowText" lastClr="000000"/>
                          </a:solidFill>
                        </a:rPr>
                        <a:t>American History</a:t>
                      </a:r>
                    </a:p>
                    <a:p>
                      <a:pPr marL="285750" indent="-285750">
                        <a:buFont typeface="Arial" panose="020B0604020202020204" pitchFamily="34" charset="0"/>
                        <a:buChar char="•"/>
                      </a:pPr>
                      <a:r>
                        <a:rPr lang="en-US" dirty="0">
                          <a:solidFill>
                            <a:sysClr val="windowText" lastClr="000000"/>
                          </a:solidFill>
                        </a:rPr>
                        <a:t>Biology 1</a:t>
                      </a:r>
                    </a:p>
                    <a:p>
                      <a:pPr marL="285750" indent="-285750">
                        <a:buFont typeface="Arial" panose="020B0604020202020204" pitchFamily="34" charset="0"/>
                        <a:buChar char="•"/>
                      </a:pPr>
                      <a:r>
                        <a:rPr lang="en-US" dirty="0">
                          <a:solidFill>
                            <a:sysClr val="windowText" lastClr="000000"/>
                          </a:solidFill>
                        </a:rPr>
                        <a:t>P.E./Sports</a:t>
                      </a:r>
                    </a:p>
                    <a:p>
                      <a:pPr marL="285750" indent="-285750">
                        <a:buFont typeface="Arial" panose="020B0604020202020204" pitchFamily="34" charset="0"/>
                        <a:buChar char="•"/>
                      </a:pPr>
                      <a:r>
                        <a:rPr lang="en-US" dirty="0">
                          <a:solidFill>
                            <a:sysClr val="windowText" lastClr="000000"/>
                          </a:solidFill>
                        </a:rPr>
                        <a:t>Auto Technology/ Industrial Career Cluster</a:t>
                      </a:r>
                    </a:p>
                    <a:p>
                      <a:pPr marL="285750" indent="-285750">
                        <a:buFont typeface="Arial" panose="020B0604020202020204" pitchFamily="34" charset="0"/>
                        <a:buChar char="•"/>
                      </a:pPr>
                      <a:r>
                        <a:rPr lang="en-US" dirty="0">
                          <a:solidFill>
                            <a:sysClr val="windowText" lastClr="000000"/>
                          </a:solidFill>
                        </a:rPr>
                        <a:t>Learning Strategies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ysClr val="windowText" lastClr="000000"/>
                          </a:solidFill>
                        </a:rPr>
                        <a:t>11</a:t>
                      </a:r>
                      <a:r>
                        <a:rPr lang="en-US" baseline="30000" dirty="0">
                          <a:solidFill>
                            <a:sysClr val="windowText" lastClr="000000"/>
                          </a:solidFill>
                        </a:rPr>
                        <a:t>th</a:t>
                      </a:r>
                      <a:r>
                        <a:rPr lang="en-US" dirty="0">
                          <a:solidFill>
                            <a:sysClr val="windowText" lastClr="000000"/>
                          </a:solidFill>
                        </a:rPr>
                        <a:t> Grade </a:t>
                      </a:r>
                    </a:p>
                    <a:p>
                      <a:r>
                        <a:rPr lang="en-US" dirty="0">
                          <a:solidFill>
                            <a:sysClr val="windowText" lastClr="000000"/>
                          </a:solidFill>
                        </a:rPr>
                        <a:t>2020-2021</a:t>
                      </a:r>
                    </a:p>
                    <a:p>
                      <a:endParaRPr lang="en-US"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Business Math</a:t>
                      </a:r>
                    </a:p>
                    <a:p>
                      <a:pPr marL="285750" indent="-285750">
                        <a:buFont typeface="Arial" panose="020B0604020202020204" pitchFamily="34" charset="0"/>
                        <a:buChar char="•"/>
                      </a:pPr>
                      <a:r>
                        <a:rPr lang="en-US" dirty="0">
                          <a:solidFill>
                            <a:sysClr val="windowText" lastClr="000000"/>
                          </a:solidFill>
                        </a:rPr>
                        <a:t>English 3</a:t>
                      </a:r>
                    </a:p>
                    <a:p>
                      <a:pPr marL="285750" indent="-285750">
                        <a:buFont typeface="Arial" panose="020B0604020202020204" pitchFamily="34" charset="0"/>
                        <a:buChar char="•"/>
                      </a:pPr>
                      <a:r>
                        <a:rPr lang="en-US" dirty="0">
                          <a:solidFill>
                            <a:sysClr val="windowText" lastClr="000000"/>
                          </a:solidFill>
                        </a:rPr>
                        <a:t>World History</a:t>
                      </a:r>
                    </a:p>
                    <a:p>
                      <a:pPr marL="285750" indent="-285750">
                        <a:buFont typeface="Arial" panose="020B0604020202020204" pitchFamily="34" charset="0"/>
                        <a:buChar char="•"/>
                      </a:pPr>
                      <a:r>
                        <a:rPr lang="en-US" dirty="0">
                          <a:solidFill>
                            <a:sysClr val="windowText" lastClr="000000"/>
                          </a:solidFill>
                        </a:rPr>
                        <a:t>P.E./Sports</a:t>
                      </a:r>
                    </a:p>
                    <a:p>
                      <a:pPr marL="285750" indent="-285750">
                        <a:buFont typeface="Arial" panose="020B0604020202020204" pitchFamily="34" charset="0"/>
                        <a:buChar char="•"/>
                      </a:pPr>
                      <a:r>
                        <a:rPr lang="en-US" dirty="0">
                          <a:solidFill>
                            <a:sysClr val="windowText" lastClr="000000"/>
                          </a:solidFill>
                        </a:rPr>
                        <a:t>Kaw Valley Technical Institute Diesel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ysClr val="windowText" lastClr="000000"/>
                          </a:solidFill>
                        </a:rPr>
                        <a:t>12</a:t>
                      </a:r>
                      <a:r>
                        <a:rPr lang="en-US" baseline="30000" dirty="0">
                          <a:solidFill>
                            <a:sysClr val="windowText" lastClr="000000"/>
                          </a:solidFill>
                        </a:rPr>
                        <a:t>th</a:t>
                      </a:r>
                      <a:r>
                        <a:rPr lang="en-US" dirty="0">
                          <a:solidFill>
                            <a:sysClr val="windowText" lastClr="000000"/>
                          </a:solidFill>
                        </a:rPr>
                        <a:t> Grade </a:t>
                      </a:r>
                    </a:p>
                    <a:p>
                      <a:r>
                        <a:rPr lang="en-US" dirty="0">
                          <a:solidFill>
                            <a:sysClr val="windowText" lastClr="000000"/>
                          </a:solidFill>
                        </a:rPr>
                        <a:t>2021-2022</a:t>
                      </a:r>
                    </a:p>
                    <a:p>
                      <a:endParaRPr lang="en-US"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English 4</a:t>
                      </a:r>
                    </a:p>
                    <a:p>
                      <a:pPr marL="285750" indent="-285750">
                        <a:buFont typeface="Arial" panose="020B0604020202020204" pitchFamily="34" charset="0"/>
                        <a:buChar char="•"/>
                      </a:pPr>
                      <a:r>
                        <a:rPr lang="en-US" dirty="0">
                          <a:solidFill>
                            <a:sysClr val="windowText" lastClr="000000"/>
                          </a:solidFill>
                        </a:rPr>
                        <a:t>Government</a:t>
                      </a:r>
                    </a:p>
                    <a:p>
                      <a:pPr marL="285750" indent="-285750">
                        <a:buFont typeface="Arial" panose="020B0604020202020204" pitchFamily="34" charset="0"/>
                        <a:buChar char="•"/>
                      </a:pPr>
                      <a:r>
                        <a:rPr lang="en-US" dirty="0">
                          <a:solidFill>
                            <a:sysClr val="windowText" lastClr="000000"/>
                          </a:solidFill>
                        </a:rPr>
                        <a:t>Kaw Valley Technical Institute Diesel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537566"/>
                  </a:ext>
                </a:extLst>
              </a:tr>
            </a:tbl>
          </a:graphicData>
        </a:graphic>
      </p:graphicFrame>
    </p:spTree>
    <p:extLst>
      <p:ext uri="{BB962C8B-B14F-4D97-AF65-F5344CB8AC3E}">
        <p14:creationId xmlns:p14="http://schemas.microsoft.com/office/powerpoint/2010/main" val="2962406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A36-9F6B-B240-A006-FDF23148A5CD}"/>
              </a:ext>
            </a:extLst>
          </p:cNvPr>
          <p:cNvSpPr>
            <a:spLocks noGrp="1"/>
          </p:cNvSpPr>
          <p:nvPr>
            <p:ph type="title"/>
          </p:nvPr>
        </p:nvSpPr>
        <p:spPr>
          <a:xfrm>
            <a:off x="1981200" y="274638"/>
            <a:ext cx="8229600" cy="990616"/>
          </a:xfrm>
        </p:spPr>
        <p:txBody>
          <a:bodyPr/>
          <a:lstStyle/>
          <a:p>
            <a:r>
              <a:rPr lang="en-US" sz="3200" dirty="0"/>
              <a:t>Example of a Courses of Study as a List of Courses for a High Needs Student</a:t>
            </a:r>
          </a:p>
        </p:txBody>
      </p:sp>
      <p:graphicFrame>
        <p:nvGraphicFramePr>
          <p:cNvPr id="4" name="Table 4">
            <a:extLst>
              <a:ext uri="{FF2B5EF4-FFF2-40B4-BE49-F238E27FC236}">
                <a16:creationId xmlns:a16="http://schemas.microsoft.com/office/drawing/2014/main" id="{CB89B968-2F29-DC44-AE82-12EE47F97F9E}"/>
              </a:ext>
            </a:extLst>
          </p:cNvPr>
          <p:cNvGraphicFramePr>
            <a:graphicFrameLocks noGrp="1"/>
          </p:cNvGraphicFramePr>
          <p:nvPr>
            <p:ph idx="1"/>
          </p:nvPr>
        </p:nvGraphicFramePr>
        <p:xfrm>
          <a:off x="1981200" y="3085620"/>
          <a:ext cx="8229600" cy="29468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080782224"/>
                    </a:ext>
                  </a:extLst>
                </a:gridCol>
                <a:gridCol w="2057400">
                  <a:extLst>
                    <a:ext uri="{9D8B030D-6E8A-4147-A177-3AD203B41FA5}">
                      <a16:colId xmlns:a16="http://schemas.microsoft.com/office/drawing/2014/main" val="2534874112"/>
                    </a:ext>
                  </a:extLst>
                </a:gridCol>
                <a:gridCol w="2057400">
                  <a:extLst>
                    <a:ext uri="{9D8B030D-6E8A-4147-A177-3AD203B41FA5}">
                      <a16:colId xmlns:a16="http://schemas.microsoft.com/office/drawing/2014/main" val="3960870694"/>
                    </a:ext>
                  </a:extLst>
                </a:gridCol>
                <a:gridCol w="2057400">
                  <a:extLst>
                    <a:ext uri="{9D8B030D-6E8A-4147-A177-3AD203B41FA5}">
                      <a16:colId xmlns:a16="http://schemas.microsoft.com/office/drawing/2014/main" val="117754627"/>
                    </a:ext>
                  </a:extLst>
                </a:gridCol>
              </a:tblGrid>
              <a:tr h="314116">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r>
                        <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grade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r>
                        <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grade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a:t>
                      </a:r>
                      <a:r>
                        <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grade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r>
                        <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grade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710578"/>
                  </a:ext>
                </a:extLst>
              </a:tr>
              <a:tr h="2632764">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1 English/Reading</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1 Math</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1 General Science</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1 Social Studies</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Adaptive PE I</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CBI I</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Art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2 English/Reading</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2 Math</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2 General Science</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2 Social Studies</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Adaptive PE II</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CBI II</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Music</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Foods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3 English/Reading</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3 Math</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3 General Science</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3 Social Studies</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American History</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Adaptive PE III</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CBI III</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Swimming</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4 English/Reading</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4 Math/Personal Finance</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4 General Science</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4 Social Studies</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 American Government</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Adaptive PE IV</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CBI IV</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341827"/>
                  </a:ext>
                </a:extLst>
              </a:tr>
            </a:tbl>
          </a:graphicData>
        </a:graphic>
      </p:graphicFrame>
      <p:sp>
        <p:nvSpPr>
          <p:cNvPr id="5" name="TextBox 4">
            <a:extLst>
              <a:ext uri="{FF2B5EF4-FFF2-40B4-BE49-F238E27FC236}">
                <a16:creationId xmlns:a16="http://schemas.microsoft.com/office/drawing/2014/main" id="{F259E465-BEDE-3F4D-B889-C3982C0D3F04}"/>
              </a:ext>
            </a:extLst>
          </p:cNvPr>
          <p:cNvSpPr txBox="1"/>
          <p:nvPr/>
        </p:nvSpPr>
        <p:spPr>
          <a:xfrm>
            <a:off x="1981200" y="1265254"/>
            <a:ext cx="8229600" cy="1754326"/>
          </a:xfrm>
          <a:prstGeom prst="rect">
            <a:avLst/>
          </a:prstGeom>
          <a:noFill/>
        </p:spPr>
        <p:txBody>
          <a:bodyPr wrap="square" rtlCol="0">
            <a:spAutoFit/>
          </a:bodyPr>
          <a:lstStyle/>
          <a:p>
            <a:r>
              <a:rPr lang="en-US" b="1" i="1" dirty="0"/>
              <a:t>Education/Training Goal</a:t>
            </a:r>
            <a:r>
              <a:rPr lang="en-US" dirty="0"/>
              <a:t>: After graduation from high school, John will receive on the job training to work at a community day service program.</a:t>
            </a:r>
          </a:p>
          <a:p>
            <a:r>
              <a:rPr lang="en-US" b="1" i="1" dirty="0"/>
              <a:t>Employment Goal</a:t>
            </a:r>
            <a:r>
              <a:rPr lang="en-US" dirty="0"/>
              <a:t>: After graduation from high school, John will work at a community day service program that utilizes his sorting and matching skills.</a:t>
            </a:r>
          </a:p>
          <a:p>
            <a:r>
              <a:rPr lang="en-US" b="1" i="1" dirty="0"/>
              <a:t>Independent Living Goal</a:t>
            </a:r>
            <a:r>
              <a:rPr lang="en-US" dirty="0"/>
              <a:t>: After high school, John will live at home with his parents and attend a community day service program.</a:t>
            </a:r>
          </a:p>
        </p:txBody>
      </p:sp>
    </p:spTree>
    <p:extLst>
      <p:ext uri="{BB962C8B-B14F-4D97-AF65-F5344CB8AC3E}">
        <p14:creationId xmlns:p14="http://schemas.microsoft.com/office/powerpoint/2010/main" val="2997380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CB39-7697-594B-8A80-E804CDF96F5B}"/>
              </a:ext>
            </a:extLst>
          </p:cNvPr>
          <p:cNvSpPr>
            <a:spLocks noGrp="1"/>
          </p:cNvSpPr>
          <p:nvPr>
            <p:ph type="title"/>
          </p:nvPr>
        </p:nvSpPr>
        <p:spPr>
          <a:xfrm>
            <a:off x="438912" y="365125"/>
            <a:ext cx="10914888" cy="1325563"/>
          </a:xfrm>
        </p:spPr>
        <p:txBody>
          <a:bodyPr/>
          <a:lstStyle/>
          <a:p>
            <a:pPr lvl="0">
              <a:spcBef>
                <a:spcPct val="20000"/>
              </a:spcBef>
            </a:pPr>
            <a:r>
              <a:rPr lang="en-US" dirty="0"/>
              <a:t>Example of Courses of Study as a Statement of an Instructional Program</a:t>
            </a:r>
          </a:p>
        </p:txBody>
      </p:sp>
      <p:sp>
        <p:nvSpPr>
          <p:cNvPr id="3" name="Content Placeholder 2">
            <a:extLst>
              <a:ext uri="{FF2B5EF4-FFF2-40B4-BE49-F238E27FC236}">
                <a16:creationId xmlns:a16="http://schemas.microsoft.com/office/drawing/2014/main" id="{1AFD374A-E78E-5841-94EB-93E9D983B2DA}"/>
              </a:ext>
            </a:extLst>
          </p:cNvPr>
          <p:cNvSpPr>
            <a:spLocks noGrp="1"/>
          </p:cNvSpPr>
          <p:nvPr>
            <p:ph idx="1"/>
          </p:nvPr>
        </p:nvSpPr>
        <p:spPr>
          <a:xfrm>
            <a:off x="438912" y="1537856"/>
            <a:ext cx="11431196" cy="4588308"/>
          </a:xfrm>
        </p:spPr>
        <p:txBody>
          <a:bodyPr/>
          <a:lstStyle/>
          <a:p>
            <a:pPr marL="0" indent="0">
              <a:buNone/>
            </a:pPr>
            <a:r>
              <a:rPr lang="en-US" sz="2200" u="sng" dirty="0"/>
              <a:t>Courses of Study for Leonard</a:t>
            </a:r>
            <a:endParaRPr lang="en-US" sz="2200" dirty="0"/>
          </a:p>
          <a:p>
            <a:pPr marL="0" indent="0">
              <a:buNone/>
            </a:pPr>
            <a:r>
              <a:rPr lang="en-US" sz="2200" dirty="0"/>
              <a:t>Leonard will complete the Kansas high school graduation requirements, including four units of English language arts, three units of history and government, three units of science, three units of mathematics, one unit of physical education, one unit of fine arts, and six units of elective courses.  Based on his postsecondary goals, it would be appropriate for Leonard to take elective courses that are designed for students who want to attain a technical degree.  His electives might include coursework in business math, language arts classes that include technical reading and writing, industrial arts classes that focus on manufacturing, construction, and auto repair, and community work experiences in the areas of auto repair and construction.</a:t>
            </a:r>
          </a:p>
        </p:txBody>
      </p:sp>
    </p:spTree>
    <p:extLst>
      <p:ext uri="{BB962C8B-B14F-4D97-AF65-F5344CB8AC3E}">
        <p14:creationId xmlns:p14="http://schemas.microsoft.com/office/powerpoint/2010/main" val="1576520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489F-C5BD-A44A-BC8D-6F624F44A10C}"/>
              </a:ext>
            </a:extLst>
          </p:cNvPr>
          <p:cNvSpPr>
            <a:spLocks noGrp="1"/>
          </p:cNvSpPr>
          <p:nvPr>
            <p:ph type="title"/>
          </p:nvPr>
        </p:nvSpPr>
        <p:spPr>
          <a:xfrm>
            <a:off x="670560" y="365125"/>
            <a:ext cx="10683240" cy="1325563"/>
          </a:xfrm>
        </p:spPr>
        <p:txBody>
          <a:bodyPr/>
          <a:lstStyle/>
          <a:p>
            <a:r>
              <a:rPr lang="en-US" dirty="0"/>
              <a:t>Another Example of Courses of Study as </a:t>
            </a:r>
            <a:br>
              <a:rPr lang="en-US" dirty="0"/>
            </a:br>
            <a:r>
              <a:rPr lang="en-US" dirty="0"/>
              <a:t>a Statement of an Instructional Program</a:t>
            </a:r>
          </a:p>
        </p:txBody>
      </p:sp>
      <p:sp>
        <p:nvSpPr>
          <p:cNvPr id="3" name="Content Placeholder 2">
            <a:extLst>
              <a:ext uri="{FF2B5EF4-FFF2-40B4-BE49-F238E27FC236}">
                <a16:creationId xmlns:a16="http://schemas.microsoft.com/office/drawing/2014/main" id="{A033886D-9850-A94D-A972-D850817641BF}"/>
              </a:ext>
            </a:extLst>
          </p:cNvPr>
          <p:cNvSpPr>
            <a:spLocks noGrp="1"/>
          </p:cNvSpPr>
          <p:nvPr>
            <p:ph idx="1"/>
          </p:nvPr>
        </p:nvSpPr>
        <p:spPr>
          <a:xfrm>
            <a:off x="487680" y="1967812"/>
            <a:ext cx="11192256" cy="4175443"/>
          </a:xfrm>
        </p:spPr>
        <p:txBody>
          <a:bodyPr/>
          <a:lstStyle/>
          <a:p>
            <a:r>
              <a:rPr lang="en-US" sz="2800" dirty="0"/>
              <a:t>Lisa plans to go to college to study animal care.  Beyond the required curriculum for graduation, she needs to take electives that focus on science, especially animal biology and computer word processing. To provide job exploration and skill development, her courses of study should include independent study and community experiences related to animal care.</a:t>
            </a:r>
          </a:p>
          <a:p>
            <a:pPr marL="0" indent="0" algn="r">
              <a:buNone/>
            </a:pPr>
            <a:r>
              <a:rPr lang="en-US" sz="2000" dirty="0"/>
              <a:t>(Adapted from Lake Shore Central School District, Angola, NY)</a:t>
            </a:r>
          </a:p>
          <a:p>
            <a:pPr marL="0" indent="0" algn="r">
              <a:buNone/>
            </a:pPr>
            <a:endParaRPr lang="en-US" dirty="0"/>
          </a:p>
        </p:txBody>
      </p:sp>
    </p:spTree>
    <p:extLst>
      <p:ext uri="{BB962C8B-B14F-4D97-AF65-F5344CB8AC3E}">
        <p14:creationId xmlns:p14="http://schemas.microsoft.com/office/powerpoint/2010/main" val="2879192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06C-DC2D-9445-881F-6E51E5264BDC}"/>
              </a:ext>
            </a:extLst>
          </p:cNvPr>
          <p:cNvSpPr>
            <a:spLocks noGrp="1"/>
          </p:cNvSpPr>
          <p:nvPr>
            <p:ph type="title"/>
          </p:nvPr>
        </p:nvSpPr>
        <p:spPr>
          <a:xfrm>
            <a:off x="682752" y="274638"/>
            <a:ext cx="9528048" cy="687888"/>
          </a:xfrm>
        </p:spPr>
        <p:txBody>
          <a:bodyPr/>
          <a:lstStyle/>
          <a:p>
            <a:r>
              <a:rPr lang="en-US" sz="4000" dirty="0"/>
              <a:t>A Non-Example of Courses of Study</a:t>
            </a:r>
          </a:p>
        </p:txBody>
      </p:sp>
      <p:sp>
        <p:nvSpPr>
          <p:cNvPr id="3" name="Content Placeholder 2">
            <a:extLst>
              <a:ext uri="{FF2B5EF4-FFF2-40B4-BE49-F238E27FC236}">
                <a16:creationId xmlns:a16="http://schemas.microsoft.com/office/drawing/2014/main" id="{4567E396-D0BA-F246-AA53-9F4E643FDEDB}"/>
              </a:ext>
            </a:extLst>
          </p:cNvPr>
          <p:cNvSpPr>
            <a:spLocks noGrp="1"/>
          </p:cNvSpPr>
          <p:nvPr>
            <p:ph idx="1"/>
          </p:nvPr>
        </p:nvSpPr>
        <p:spPr>
          <a:xfrm>
            <a:off x="463296" y="1070812"/>
            <a:ext cx="10988068" cy="5055352"/>
          </a:xfrm>
        </p:spPr>
        <p:txBody>
          <a:bodyPr/>
          <a:lstStyle/>
          <a:p>
            <a:r>
              <a:rPr lang="en-US" sz="2000" dirty="0"/>
              <a:t>Student has earned this number of units towards completing graduation requirements: 15 </a:t>
            </a:r>
          </a:p>
          <a:p>
            <a:r>
              <a:rPr lang="en-US" sz="2000" dirty="0"/>
              <a:t>Students are required to complete this number of units for graduation requirements: 25 </a:t>
            </a:r>
          </a:p>
          <a:p>
            <a:r>
              <a:rPr lang="en-US" sz="2000" dirty="0"/>
              <a:t>Local District Graduation Requirements: </a:t>
            </a:r>
          </a:p>
          <a:p>
            <a:pPr lvl="1"/>
            <a:r>
              <a:rPr lang="en-US" dirty="0"/>
              <a:t>4 Credits of English</a:t>
            </a:r>
          </a:p>
          <a:p>
            <a:pPr lvl="1"/>
            <a:r>
              <a:rPr lang="en-US" dirty="0"/>
              <a:t>3 Credits Math</a:t>
            </a:r>
          </a:p>
          <a:p>
            <a:pPr lvl="1"/>
            <a:r>
              <a:rPr lang="en-US" dirty="0"/>
              <a:t>3 Credits Science</a:t>
            </a:r>
          </a:p>
          <a:p>
            <a:pPr lvl="1"/>
            <a:r>
              <a:rPr lang="en-US" dirty="0"/>
              <a:t>3 Credits Social Studies</a:t>
            </a:r>
          </a:p>
          <a:p>
            <a:pPr lvl="1"/>
            <a:r>
              <a:rPr lang="en-US" dirty="0"/>
              <a:t>1 Credit Physical Education </a:t>
            </a:r>
          </a:p>
          <a:p>
            <a:pPr lvl="1"/>
            <a:r>
              <a:rPr lang="en-US" dirty="0"/>
              <a:t>.5 Credit Communications </a:t>
            </a:r>
          </a:p>
          <a:p>
            <a:pPr lvl="1"/>
            <a:r>
              <a:rPr lang="en-US" dirty="0"/>
              <a:t>.5 Credit Health</a:t>
            </a:r>
          </a:p>
          <a:p>
            <a:pPr lvl="1"/>
            <a:r>
              <a:rPr lang="en-US" dirty="0"/>
              <a:t>1 Credit Fine Arts </a:t>
            </a:r>
          </a:p>
          <a:p>
            <a:pPr lvl="1"/>
            <a:r>
              <a:rPr lang="en-US" dirty="0"/>
              <a:t>9 Credits Electives </a:t>
            </a:r>
          </a:p>
          <a:p>
            <a:endParaRPr lang="en-US" dirty="0"/>
          </a:p>
        </p:txBody>
      </p:sp>
    </p:spTree>
    <p:extLst>
      <p:ext uri="{BB962C8B-B14F-4D97-AF65-F5344CB8AC3E}">
        <p14:creationId xmlns:p14="http://schemas.microsoft.com/office/powerpoint/2010/main" val="4171658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2CABD-4587-9D3D-8658-660C8B8EBA2C}"/>
              </a:ext>
            </a:extLst>
          </p:cNvPr>
          <p:cNvSpPr>
            <a:spLocks noGrp="1"/>
          </p:cNvSpPr>
          <p:nvPr>
            <p:ph type="title"/>
          </p:nvPr>
        </p:nvSpPr>
        <p:spPr>
          <a:xfrm>
            <a:off x="838200" y="134911"/>
            <a:ext cx="10515600" cy="984181"/>
          </a:xfrm>
        </p:spPr>
        <p:txBody>
          <a:bodyPr/>
          <a:lstStyle/>
          <a:p>
            <a:r>
              <a:rPr lang="en-US" sz="2800" dirty="0"/>
              <a:t>Example of Courses of Study as a List of Courses for a Student Receiving 18-21 Services </a:t>
            </a:r>
          </a:p>
        </p:txBody>
      </p:sp>
      <p:graphicFrame>
        <p:nvGraphicFramePr>
          <p:cNvPr id="4" name="Content Placeholder 3">
            <a:extLst>
              <a:ext uri="{FF2B5EF4-FFF2-40B4-BE49-F238E27FC236}">
                <a16:creationId xmlns:a16="http://schemas.microsoft.com/office/drawing/2014/main" id="{DA6FB8D7-5C69-0388-D696-97360334F210}"/>
              </a:ext>
            </a:extLst>
          </p:cNvPr>
          <p:cNvGraphicFramePr>
            <a:graphicFrameLocks noGrp="1"/>
          </p:cNvGraphicFramePr>
          <p:nvPr>
            <p:ph idx="1"/>
            <p:extLst>
              <p:ext uri="{D42A27DB-BD31-4B8C-83A1-F6EECF244321}">
                <p14:modId xmlns:p14="http://schemas.microsoft.com/office/powerpoint/2010/main" val="2136106362"/>
              </p:ext>
            </p:extLst>
          </p:nvPr>
        </p:nvGraphicFramePr>
        <p:xfrm>
          <a:off x="652070" y="1349115"/>
          <a:ext cx="10701731" cy="4302177"/>
        </p:xfrm>
        <a:graphic>
          <a:graphicData uri="http://schemas.openxmlformats.org/drawingml/2006/table">
            <a:tbl>
              <a:tblPr firstRow="1" bandRow="1">
                <a:tableStyleId>{10A1B5D5-9B99-4C35-A422-299274C87663}</a:tableStyleId>
              </a:tblPr>
              <a:tblGrid>
                <a:gridCol w="2697992">
                  <a:extLst>
                    <a:ext uri="{9D8B030D-6E8A-4147-A177-3AD203B41FA5}">
                      <a16:colId xmlns:a16="http://schemas.microsoft.com/office/drawing/2014/main" val="901858632"/>
                    </a:ext>
                  </a:extLst>
                </a:gridCol>
                <a:gridCol w="2697992">
                  <a:extLst>
                    <a:ext uri="{9D8B030D-6E8A-4147-A177-3AD203B41FA5}">
                      <a16:colId xmlns:a16="http://schemas.microsoft.com/office/drawing/2014/main" val="2409540060"/>
                    </a:ext>
                  </a:extLst>
                </a:gridCol>
                <a:gridCol w="2697992">
                  <a:extLst>
                    <a:ext uri="{9D8B030D-6E8A-4147-A177-3AD203B41FA5}">
                      <a16:colId xmlns:a16="http://schemas.microsoft.com/office/drawing/2014/main" val="251299407"/>
                    </a:ext>
                  </a:extLst>
                </a:gridCol>
                <a:gridCol w="2607755">
                  <a:extLst>
                    <a:ext uri="{9D8B030D-6E8A-4147-A177-3AD203B41FA5}">
                      <a16:colId xmlns:a16="http://schemas.microsoft.com/office/drawing/2014/main" val="3408990762"/>
                    </a:ext>
                  </a:extLst>
                </a:gridCol>
              </a:tblGrid>
              <a:tr h="4302177">
                <a:tc>
                  <a:txBody>
                    <a:bodyPr/>
                    <a:lstStyle/>
                    <a:p>
                      <a:pPr marL="182880" marR="0" indent="-182880">
                        <a:lnSpc>
                          <a:spcPct val="115000"/>
                        </a:lnSpc>
                        <a:spcBef>
                          <a:spcPts val="0"/>
                        </a:spcBef>
                        <a:spcAft>
                          <a:spcPts val="0"/>
                        </a:spcAft>
                      </a:pPr>
                      <a:r>
                        <a:rPr lang="en-US" sz="1600" dirty="0">
                          <a:effectLst/>
                        </a:rPr>
                        <a:t>12</a:t>
                      </a:r>
                      <a:r>
                        <a:rPr lang="en-US" sz="1600" baseline="30000" dirty="0">
                          <a:effectLst/>
                        </a:rPr>
                        <a:t>th</a:t>
                      </a:r>
                      <a:r>
                        <a:rPr lang="en-US" sz="1600" dirty="0">
                          <a:effectLst/>
                        </a:rPr>
                        <a:t> Grade </a:t>
                      </a:r>
                    </a:p>
                    <a:p>
                      <a:pPr marL="182880" marR="0" indent="-182880">
                        <a:lnSpc>
                          <a:spcPct val="115000"/>
                        </a:lnSpc>
                        <a:spcBef>
                          <a:spcPts val="0"/>
                        </a:spcBef>
                        <a:spcAft>
                          <a:spcPts val="0"/>
                        </a:spcAft>
                      </a:pPr>
                      <a:r>
                        <a:rPr lang="en-US" sz="1600" dirty="0">
                          <a:effectLst/>
                        </a:rPr>
                        <a:t>2020-2021</a:t>
                      </a:r>
                    </a:p>
                    <a:p>
                      <a:pPr marL="182880" marR="0" indent="-182880">
                        <a:lnSpc>
                          <a:spcPct val="115000"/>
                        </a:lnSpc>
                        <a:spcBef>
                          <a:spcPts val="0"/>
                        </a:spcBef>
                        <a:spcAft>
                          <a:spcPts val="0"/>
                        </a:spcAft>
                      </a:pPr>
                      <a:r>
                        <a:rPr lang="en-US" sz="1600" dirty="0">
                          <a:effectLst/>
                        </a:rPr>
                        <a:t> </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Consumer Math</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Language Arts and Reading</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Social Studies</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Science: Human Growth and Development </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Family Living</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Elementary School Aide</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a:tc>
                <a:tc>
                  <a:txBody>
                    <a:bodyPr/>
                    <a:lstStyle/>
                    <a:p>
                      <a:pPr marL="182880" marR="0" indent="-182880">
                        <a:lnSpc>
                          <a:spcPct val="115000"/>
                        </a:lnSpc>
                        <a:spcBef>
                          <a:spcPts val="0"/>
                        </a:spcBef>
                        <a:spcAft>
                          <a:spcPts val="0"/>
                        </a:spcAft>
                      </a:pPr>
                      <a:r>
                        <a:rPr lang="en-US" sz="1600" dirty="0">
                          <a:effectLst/>
                        </a:rPr>
                        <a:t>18-21 Services I</a:t>
                      </a:r>
                    </a:p>
                    <a:p>
                      <a:pPr marL="182880" marR="0" indent="-182880">
                        <a:lnSpc>
                          <a:spcPct val="115000"/>
                        </a:lnSpc>
                        <a:spcBef>
                          <a:spcPts val="0"/>
                        </a:spcBef>
                        <a:spcAft>
                          <a:spcPts val="0"/>
                        </a:spcAft>
                      </a:pPr>
                      <a:r>
                        <a:rPr lang="en-US" sz="1600" dirty="0">
                          <a:effectLst/>
                        </a:rPr>
                        <a:t>2021-2022</a:t>
                      </a:r>
                    </a:p>
                    <a:p>
                      <a:pPr marL="182880" marR="0" indent="-182880">
                        <a:lnSpc>
                          <a:spcPct val="115000"/>
                        </a:lnSpc>
                        <a:spcBef>
                          <a:spcPts val="0"/>
                        </a:spcBef>
                        <a:spcAft>
                          <a:spcPts val="0"/>
                        </a:spcAft>
                      </a:pPr>
                      <a:r>
                        <a:rPr lang="en-US" sz="1600" dirty="0">
                          <a:effectLst/>
                        </a:rPr>
                        <a:t> </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Personal Finance I</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Household Management I</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Career Development</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Health and Safety Practices I</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Community Involvement I</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Career Literacy I</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a:tc>
                <a:tc>
                  <a:txBody>
                    <a:bodyPr/>
                    <a:lstStyle/>
                    <a:p>
                      <a:pPr marL="182880" marR="0" indent="-182880">
                        <a:lnSpc>
                          <a:spcPct val="115000"/>
                        </a:lnSpc>
                        <a:spcBef>
                          <a:spcPts val="0"/>
                        </a:spcBef>
                        <a:spcAft>
                          <a:spcPts val="0"/>
                        </a:spcAft>
                      </a:pPr>
                      <a:r>
                        <a:rPr lang="en-US" sz="1600" dirty="0">
                          <a:effectLst/>
                        </a:rPr>
                        <a:t>18-21 Services II</a:t>
                      </a:r>
                    </a:p>
                    <a:p>
                      <a:pPr marL="182880" marR="0" indent="-182880">
                        <a:lnSpc>
                          <a:spcPct val="115000"/>
                        </a:lnSpc>
                        <a:spcBef>
                          <a:spcPts val="0"/>
                        </a:spcBef>
                        <a:spcAft>
                          <a:spcPts val="0"/>
                        </a:spcAft>
                      </a:pPr>
                      <a:r>
                        <a:rPr lang="en-US" sz="1600" dirty="0">
                          <a:effectLst/>
                        </a:rPr>
                        <a:t>2022-2023</a:t>
                      </a:r>
                    </a:p>
                    <a:p>
                      <a:pPr marL="182880" marR="0" indent="-182880">
                        <a:lnSpc>
                          <a:spcPct val="115000"/>
                        </a:lnSpc>
                        <a:spcBef>
                          <a:spcPts val="0"/>
                        </a:spcBef>
                        <a:spcAft>
                          <a:spcPts val="0"/>
                        </a:spcAft>
                      </a:pPr>
                      <a:r>
                        <a:rPr lang="en-US" sz="1600" dirty="0">
                          <a:effectLst/>
                        </a:rPr>
                        <a:t> </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Foundations of Early Childhood</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Household Management II</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Work Experience</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Health and Safety Practices II</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Community Involvement II</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Career Literacy II</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a:tc>
                <a:tc>
                  <a:txBody>
                    <a:bodyPr/>
                    <a:lstStyle/>
                    <a:p>
                      <a:pPr marL="182880" marR="0" indent="-182880">
                        <a:lnSpc>
                          <a:spcPct val="115000"/>
                        </a:lnSpc>
                        <a:spcBef>
                          <a:spcPts val="0"/>
                        </a:spcBef>
                        <a:spcAft>
                          <a:spcPts val="0"/>
                        </a:spcAft>
                      </a:pPr>
                      <a:r>
                        <a:rPr lang="en-US" sz="1600" dirty="0">
                          <a:effectLst/>
                        </a:rPr>
                        <a:t>18-21 Services III</a:t>
                      </a:r>
                    </a:p>
                    <a:p>
                      <a:pPr marL="182880" marR="0" indent="-182880">
                        <a:lnSpc>
                          <a:spcPct val="115000"/>
                        </a:lnSpc>
                        <a:spcBef>
                          <a:spcPts val="0"/>
                        </a:spcBef>
                        <a:spcAft>
                          <a:spcPts val="0"/>
                        </a:spcAft>
                      </a:pPr>
                      <a:r>
                        <a:rPr lang="en-US" sz="1600" dirty="0">
                          <a:effectLst/>
                        </a:rPr>
                        <a:t>2023-2024</a:t>
                      </a:r>
                    </a:p>
                    <a:p>
                      <a:pPr marL="182880" marR="0" indent="-182880">
                        <a:lnSpc>
                          <a:spcPct val="115000"/>
                        </a:lnSpc>
                        <a:spcBef>
                          <a:spcPts val="0"/>
                        </a:spcBef>
                        <a:spcAft>
                          <a:spcPts val="0"/>
                        </a:spcAft>
                      </a:pPr>
                      <a:r>
                        <a:rPr lang="en-US" sz="1600" dirty="0">
                          <a:effectLst/>
                        </a:rPr>
                        <a:t> </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Extended supervised work experience placement</a:t>
                      </a:r>
                    </a:p>
                    <a:p>
                      <a:pPr marL="342900" marR="0" lvl="0" indent="-342900">
                        <a:lnSpc>
                          <a:spcPct val="115000"/>
                        </a:lnSpc>
                        <a:spcBef>
                          <a:spcPts val="0"/>
                        </a:spcBef>
                        <a:spcAft>
                          <a:spcPts val="0"/>
                        </a:spcAft>
                        <a:buFont typeface="Arial" panose="020B0604020202020204" pitchFamily="34" charset="0"/>
                        <a:buChar char="•"/>
                      </a:pPr>
                      <a:r>
                        <a:rPr lang="en-US" sz="1600" dirty="0">
                          <a:effectLst/>
                        </a:rPr>
                        <a:t>Community Involvement III</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213060163"/>
                  </a:ext>
                </a:extLst>
              </a:tr>
            </a:tbl>
          </a:graphicData>
        </a:graphic>
      </p:graphicFrame>
    </p:spTree>
    <p:custDataLst>
      <p:tags r:id="rId1"/>
    </p:custDataLst>
    <p:extLst>
      <p:ext uri="{BB962C8B-B14F-4D97-AF65-F5344CB8AC3E}">
        <p14:creationId xmlns:p14="http://schemas.microsoft.com/office/powerpoint/2010/main" val="4205641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E6022-B81A-5DF4-CEC0-39D4CC0CF29A}"/>
              </a:ext>
            </a:extLst>
          </p:cNvPr>
          <p:cNvSpPr>
            <a:spLocks noGrp="1"/>
          </p:cNvSpPr>
          <p:nvPr>
            <p:ph idx="1"/>
          </p:nvPr>
        </p:nvSpPr>
        <p:spPr>
          <a:xfrm>
            <a:off x="209862" y="1644073"/>
            <a:ext cx="11722308" cy="4532890"/>
          </a:xfrm>
        </p:spPr>
        <p:txBody>
          <a:bodyPr/>
          <a:lstStyle/>
          <a:p>
            <a:pPr marL="0" marR="0" indent="0">
              <a:lnSpc>
                <a:spcPct val="115000"/>
              </a:lnSpc>
              <a:spcBef>
                <a:spcPts val="0"/>
              </a:spcBef>
              <a:spcAft>
                <a:spcPts val="0"/>
              </a:spcAft>
              <a:buNone/>
            </a:pPr>
            <a:r>
              <a:rPr lang="en-US" sz="2000" dirty="0">
                <a:effectLst/>
              </a:rPr>
              <a:t>Judith will enroll in the classes required for graduation, but she will be provided with a modified curriculum for language arts, math, science, and history courses.  Based on her postsecondary goals, it would be appropriate for her to take elective courses that are designed for students who want to pursue working in a daycare.  Her enrollment in these classes might occur during high school or as part of her 18-21 services.  This program of study might include coursework such as Family Living, Human Growth and Development, Nutrition/Culinary Essentials, and Foundations of Early Childhood. During Judith’s 12</a:t>
            </a:r>
            <a:r>
              <a:rPr lang="en-US" sz="2000" baseline="30000" dirty="0">
                <a:effectLst/>
              </a:rPr>
              <a:t>th</a:t>
            </a:r>
            <a:r>
              <a:rPr lang="en-US" sz="2000" dirty="0">
                <a:effectLst/>
              </a:rPr>
              <a:t> grade year of high school, she could also earn credit as a high school aide within one of the elementary classrooms for part of her day.  The curriculum provided as part of 18-21 services needs to include instruction in financial management, household management, academics related to career needs, and experiences in the community, including work experiences and use of community transportation. </a:t>
            </a:r>
          </a:p>
          <a:p>
            <a:endParaRPr lang="en-US" dirty="0"/>
          </a:p>
        </p:txBody>
      </p:sp>
      <p:sp>
        <p:nvSpPr>
          <p:cNvPr id="3" name="Title 2">
            <a:extLst>
              <a:ext uri="{FF2B5EF4-FFF2-40B4-BE49-F238E27FC236}">
                <a16:creationId xmlns:a16="http://schemas.microsoft.com/office/drawing/2014/main" id="{743FF55A-EBDF-206D-AB38-734B276E80D4}"/>
              </a:ext>
            </a:extLst>
          </p:cNvPr>
          <p:cNvSpPr>
            <a:spLocks noGrp="1"/>
          </p:cNvSpPr>
          <p:nvPr>
            <p:ph type="title"/>
          </p:nvPr>
        </p:nvSpPr>
        <p:spPr>
          <a:xfrm>
            <a:off x="698351" y="451186"/>
            <a:ext cx="10515600" cy="1325563"/>
          </a:xfrm>
        </p:spPr>
        <p:txBody>
          <a:bodyPr/>
          <a:lstStyle/>
          <a:p>
            <a:r>
              <a:rPr lang="en-US" sz="3600" b="1" dirty="0">
                <a:effectLst/>
                <a:latin typeface="Open Sans Light" panose="020B0306030504020204" pitchFamily="34" charset="0"/>
                <a:ea typeface="Open Sans Light" panose="020B0306030504020204" pitchFamily="34" charset="0"/>
                <a:cs typeface="Open Sans Light" panose="020B0306030504020204" pitchFamily="34" charset="0"/>
              </a:rPr>
              <a:t>Example of Courses of Study as a Statement of an Instructional Program (18-21 Services)</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542848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E41F-D1C9-2D46-B29F-F5719486BED8}"/>
              </a:ext>
            </a:extLst>
          </p:cNvPr>
          <p:cNvSpPr>
            <a:spLocks noGrp="1"/>
          </p:cNvSpPr>
          <p:nvPr>
            <p:ph type="title"/>
          </p:nvPr>
        </p:nvSpPr>
        <p:spPr>
          <a:xfrm>
            <a:off x="573023" y="274639"/>
            <a:ext cx="10460737" cy="652462"/>
          </a:xfrm>
        </p:spPr>
        <p:txBody>
          <a:bodyPr/>
          <a:lstStyle/>
          <a:p>
            <a:r>
              <a:rPr lang="en-US" sz="3200" dirty="0"/>
              <a:t>Consider This Example for a High Needs Student</a:t>
            </a:r>
          </a:p>
        </p:txBody>
      </p:sp>
      <p:sp>
        <p:nvSpPr>
          <p:cNvPr id="3" name="Content Placeholder 2">
            <a:extLst>
              <a:ext uri="{FF2B5EF4-FFF2-40B4-BE49-F238E27FC236}">
                <a16:creationId xmlns:a16="http://schemas.microsoft.com/office/drawing/2014/main" id="{24889A7D-D55A-6243-99CC-DEA6C8B79A0A}"/>
              </a:ext>
            </a:extLst>
          </p:cNvPr>
          <p:cNvSpPr>
            <a:spLocks noGrp="1"/>
          </p:cNvSpPr>
          <p:nvPr>
            <p:ph idx="1"/>
          </p:nvPr>
        </p:nvSpPr>
        <p:spPr>
          <a:xfrm>
            <a:off x="573023" y="927101"/>
            <a:ext cx="11100531" cy="5064627"/>
          </a:xfrm>
        </p:spPr>
        <p:txBody>
          <a:bodyPr/>
          <a:lstStyle/>
          <a:p>
            <a:pPr marL="0" indent="0">
              <a:buNone/>
            </a:pPr>
            <a:r>
              <a:rPr lang="en-US" sz="2200" dirty="0"/>
              <a:t>The IEP Team has determined that this student will have the following modifications to the credits required for graduation: </a:t>
            </a:r>
          </a:p>
          <a:p>
            <a:pPr lvl="1"/>
            <a:r>
              <a:rPr lang="en-US" sz="2200" dirty="0"/>
              <a:t>Functional Adaptive Academics (FAA) English 1, FAA English 2, FAA English 3, FAA English 4 </a:t>
            </a:r>
          </a:p>
          <a:p>
            <a:pPr lvl="1"/>
            <a:r>
              <a:rPr lang="en-US" sz="2200" dirty="0"/>
              <a:t>FAA Math 1, FAA Math 2, FAA Math 3</a:t>
            </a:r>
          </a:p>
          <a:p>
            <a:pPr lvl="1"/>
            <a:r>
              <a:rPr lang="en-US" sz="2200" dirty="0"/>
              <a:t>FAA Science 1, FAA Science 2, FAA Science 3</a:t>
            </a:r>
          </a:p>
          <a:p>
            <a:pPr lvl="1"/>
            <a:r>
              <a:rPr lang="en-US" sz="2200" dirty="0"/>
              <a:t>FAA Social Studies 1, FAA Social Studies 2, FAA Social Studies 3 </a:t>
            </a:r>
          </a:p>
          <a:p>
            <a:pPr marL="0" indent="0">
              <a:buNone/>
            </a:pPr>
            <a:r>
              <a:rPr lang="en-US" sz="2200" dirty="0"/>
              <a:t>Based on this student's post-secondary goals, appropriate electives might include coursework in Theatre and Photography. He will also take the following elective classes in the Special Education Classroom: </a:t>
            </a:r>
          </a:p>
          <a:p>
            <a:pPr lvl="1"/>
            <a:r>
              <a:rPr lang="en-US" sz="2200" dirty="0"/>
              <a:t>FAA Communications</a:t>
            </a:r>
          </a:p>
          <a:p>
            <a:pPr lvl="1"/>
            <a:r>
              <a:rPr lang="en-US" sz="2200" dirty="0"/>
              <a:t>FAA Life Skills 1, FAA Life Skills 2 </a:t>
            </a:r>
          </a:p>
          <a:p>
            <a:pPr lvl="1"/>
            <a:r>
              <a:rPr lang="en-US" sz="2200" dirty="0"/>
              <a:t>Community-Based Instruction for 2 class periods, both his Junior and Senior years. </a:t>
            </a:r>
          </a:p>
        </p:txBody>
      </p:sp>
    </p:spTree>
    <p:extLst>
      <p:ext uri="{BB962C8B-B14F-4D97-AF65-F5344CB8AC3E}">
        <p14:creationId xmlns:p14="http://schemas.microsoft.com/office/powerpoint/2010/main" val="3387720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29274"/>
          </a:xfrm>
        </p:spPr>
        <p:txBody>
          <a:bodyPr/>
          <a:lstStyle/>
          <a:p>
            <a:pPr algn="ctr"/>
            <a:r>
              <a:rPr lang="en-US" dirty="0">
                <a:solidFill>
                  <a:srgbClr val="0070C0"/>
                </a:solidFill>
              </a:rPr>
              <a:t>Courses of Study Reminders</a:t>
            </a:r>
          </a:p>
        </p:txBody>
      </p:sp>
      <p:sp>
        <p:nvSpPr>
          <p:cNvPr id="3" name="Content Placeholder 2"/>
          <p:cNvSpPr>
            <a:spLocks noGrp="1"/>
          </p:cNvSpPr>
          <p:nvPr>
            <p:ph idx="1"/>
          </p:nvPr>
        </p:nvSpPr>
        <p:spPr>
          <a:xfrm>
            <a:off x="273465" y="1410085"/>
            <a:ext cx="11690647" cy="4692391"/>
          </a:xfrm>
          <a:noFill/>
        </p:spPr>
        <p:txBody>
          <a:bodyPr/>
          <a:lstStyle/>
          <a:p>
            <a:pPr marL="346075" indent="-346075">
              <a:spcAft>
                <a:spcPts val="1200"/>
              </a:spcAft>
              <a:buClr>
                <a:srgbClr val="000099"/>
              </a:buClr>
              <a:buFontTx/>
              <a:buChar char="•"/>
            </a:pPr>
            <a:r>
              <a:rPr lang="en-US" sz="2800" dirty="0">
                <a:latin typeface="Calibri" pitchFamily="34" charset="0"/>
              </a:rPr>
              <a:t>Are the Courses of Study aligned with the student’s measurable post-secondary goals (MPGs)?</a:t>
            </a:r>
          </a:p>
          <a:p>
            <a:pPr marL="346075" indent="-346075">
              <a:spcAft>
                <a:spcPts val="1200"/>
              </a:spcAft>
              <a:buClr>
                <a:srgbClr val="000099"/>
              </a:buClr>
              <a:buFontTx/>
              <a:buChar char="•"/>
            </a:pPr>
            <a:r>
              <a:rPr lang="en-US" sz="2800" dirty="0">
                <a:latin typeface="Calibri" pitchFamily="34" charset="0"/>
              </a:rPr>
              <a:t>Have the courses required for graduation been included in the Courses of Study for this student?</a:t>
            </a:r>
          </a:p>
          <a:p>
            <a:pPr marL="346075" indent="-346075">
              <a:spcAft>
                <a:spcPts val="1200"/>
              </a:spcAft>
              <a:buClr>
                <a:srgbClr val="000099"/>
              </a:buClr>
              <a:buFontTx/>
              <a:buChar char="•"/>
            </a:pPr>
            <a:r>
              <a:rPr lang="en-US" sz="2800" dirty="0">
                <a:latin typeface="Calibri" pitchFamily="34" charset="0"/>
              </a:rPr>
              <a:t>If the student will be attending school until aging out, does the description of courses of study describe (a) courses to be taken or (b) statement of program until program completion?</a:t>
            </a:r>
          </a:p>
          <a:p>
            <a:pPr marL="0" indent="0">
              <a:spcAft>
                <a:spcPts val="1200"/>
              </a:spcAft>
              <a:buClr>
                <a:srgbClr val="000099"/>
              </a:buClr>
              <a:buNone/>
            </a:pPr>
            <a:endParaRPr lang="en-US" sz="2800" dirty="0">
              <a:latin typeface="Calibri" pitchFamily="34" charset="0"/>
            </a:endParaRPr>
          </a:p>
        </p:txBody>
      </p:sp>
    </p:spTree>
    <p:extLst>
      <p:ext uri="{BB962C8B-B14F-4D97-AF65-F5344CB8AC3E}">
        <p14:creationId xmlns:p14="http://schemas.microsoft.com/office/powerpoint/2010/main" val="196878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369" y="257909"/>
            <a:ext cx="9339431" cy="890954"/>
          </a:xfrm>
        </p:spPr>
        <p:txBody>
          <a:bodyPr/>
          <a:lstStyle/>
          <a:p>
            <a:r>
              <a:rPr lang="en-US" sz="4000" dirty="0"/>
              <a:t>Purpose of Transition Assessment</a:t>
            </a:r>
          </a:p>
        </p:txBody>
      </p:sp>
      <p:sp>
        <p:nvSpPr>
          <p:cNvPr id="3" name="Content Placeholder 2"/>
          <p:cNvSpPr>
            <a:spLocks noGrp="1"/>
          </p:cNvSpPr>
          <p:nvPr>
            <p:ph idx="1"/>
          </p:nvPr>
        </p:nvSpPr>
        <p:spPr>
          <a:xfrm>
            <a:off x="377952" y="1148863"/>
            <a:ext cx="11261420" cy="4888522"/>
          </a:xfrm>
          <a:solidFill>
            <a:schemeClr val="bg1"/>
          </a:solidFill>
        </p:spPr>
        <p:txBody>
          <a:bodyPr/>
          <a:lstStyle/>
          <a:p>
            <a:r>
              <a:rPr lang="en-US" dirty="0"/>
              <a:t>To assist the student to determine needs, strengths, preferences and interests related to life after high school</a:t>
            </a:r>
          </a:p>
          <a:p>
            <a:r>
              <a:rPr lang="en-US" dirty="0"/>
              <a:t>To engage in career awareness exploration activities</a:t>
            </a:r>
          </a:p>
          <a:p>
            <a:r>
              <a:rPr lang="en-US" dirty="0"/>
              <a:t>To ensure students with verbal difficulties have ways to express their interests and preferences</a:t>
            </a:r>
          </a:p>
          <a:p>
            <a:r>
              <a:rPr lang="en-US" dirty="0"/>
              <a:t>To align with and include general education assessment results from Individual Plan of Study (IPS) (e.g., Career Cruising) </a:t>
            </a:r>
          </a:p>
          <a:p>
            <a:r>
              <a:rPr lang="en-US" dirty="0"/>
              <a:t>The transition assessment will assist in:</a:t>
            </a:r>
          </a:p>
          <a:p>
            <a:pPr lvl="1"/>
            <a:r>
              <a:rPr lang="en-US" sz="2400" dirty="0"/>
              <a:t>Developing Measurable Postsecondary Goals (MPG)</a:t>
            </a:r>
          </a:p>
          <a:p>
            <a:pPr lvl="1"/>
            <a:r>
              <a:rPr lang="en-US" sz="2400" dirty="0"/>
              <a:t>Informing the Present levels of Academic and functional performance (PLAAFPs) </a:t>
            </a:r>
          </a:p>
          <a:p>
            <a:pPr lvl="1"/>
            <a:r>
              <a:rPr lang="en-US" sz="2400" dirty="0"/>
              <a:t>Identifying transition services needed to reach goals</a:t>
            </a:r>
          </a:p>
        </p:txBody>
      </p:sp>
    </p:spTree>
    <p:extLst>
      <p:ext uri="{BB962C8B-B14F-4D97-AF65-F5344CB8AC3E}">
        <p14:creationId xmlns:p14="http://schemas.microsoft.com/office/powerpoint/2010/main" val="2335185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EACD-0380-1D12-77D8-7B0C6873FB14}"/>
              </a:ext>
            </a:extLst>
          </p:cNvPr>
          <p:cNvSpPr>
            <a:spLocks noGrp="1"/>
          </p:cNvSpPr>
          <p:nvPr>
            <p:ph type="title"/>
          </p:nvPr>
        </p:nvSpPr>
        <p:spPr/>
        <p:txBody>
          <a:bodyPr/>
          <a:lstStyle/>
          <a:p>
            <a:pPr algn="ctr"/>
            <a:r>
              <a:rPr lang="en-US" sz="6600" dirty="0"/>
              <a:t>Activity</a:t>
            </a:r>
          </a:p>
        </p:txBody>
      </p:sp>
      <p:sp>
        <p:nvSpPr>
          <p:cNvPr id="4" name="Text Placeholder 3">
            <a:extLst>
              <a:ext uri="{FF2B5EF4-FFF2-40B4-BE49-F238E27FC236}">
                <a16:creationId xmlns:a16="http://schemas.microsoft.com/office/drawing/2014/main" id="{478FC530-FC23-21F7-47CE-F9FF8F639225}"/>
              </a:ext>
            </a:extLst>
          </p:cNvPr>
          <p:cNvSpPr>
            <a:spLocks noGrp="1"/>
          </p:cNvSpPr>
          <p:nvPr>
            <p:ph type="body" sz="half" idx="2"/>
          </p:nvPr>
        </p:nvSpPr>
        <p:spPr/>
        <p:txBody>
          <a:bodyPr/>
          <a:lstStyle/>
          <a:p>
            <a:r>
              <a:rPr lang="en-US" sz="3600" dirty="0"/>
              <a:t>LEA Example </a:t>
            </a:r>
          </a:p>
        </p:txBody>
      </p:sp>
      <p:pic>
        <p:nvPicPr>
          <p:cNvPr id="2050" name="Picture 2" descr="See the source image">
            <a:extLst>
              <a:ext uri="{FF2B5EF4-FFF2-40B4-BE49-F238E27FC236}">
                <a16:creationId xmlns:a16="http://schemas.microsoft.com/office/drawing/2014/main" id="{913E3459-74A6-AA91-D70A-4F9399C413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2337" y="697832"/>
            <a:ext cx="6208295" cy="500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676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0ECB-840F-9041-A7E6-66CC1E1178A9}"/>
              </a:ext>
            </a:extLst>
          </p:cNvPr>
          <p:cNvSpPr>
            <a:spLocks noGrp="1"/>
          </p:cNvSpPr>
          <p:nvPr>
            <p:ph type="title"/>
          </p:nvPr>
        </p:nvSpPr>
        <p:spPr>
          <a:xfrm>
            <a:off x="865632" y="274638"/>
            <a:ext cx="9838944" cy="579604"/>
          </a:xfrm>
        </p:spPr>
        <p:txBody>
          <a:bodyPr/>
          <a:lstStyle/>
          <a:p>
            <a:r>
              <a:rPr lang="en-US" dirty="0"/>
              <a:t>An Example from an LEA—Is It Acceptable?</a:t>
            </a:r>
          </a:p>
        </p:txBody>
      </p:sp>
      <p:sp>
        <p:nvSpPr>
          <p:cNvPr id="3" name="Content Placeholder 2">
            <a:extLst>
              <a:ext uri="{FF2B5EF4-FFF2-40B4-BE49-F238E27FC236}">
                <a16:creationId xmlns:a16="http://schemas.microsoft.com/office/drawing/2014/main" id="{E931D376-230A-8A40-836D-9F41B8BCCE1F}"/>
              </a:ext>
            </a:extLst>
          </p:cNvPr>
          <p:cNvSpPr>
            <a:spLocks noGrp="1"/>
          </p:cNvSpPr>
          <p:nvPr>
            <p:ph idx="1"/>
          </p:nvPr>
        </p:nvSpPr>
        <p:spPr>
          <a:xfrm>
            <a:off x="633984" y="938464"/>
            <a:ext cx="11244670" cy="5187700"/>
          </a:xfrm>
        </p:spPr>
        <p:txBody>
          <a:bodyPr/>
          <a:lstStyle/>
          <a:p>
            <a:r>
              <a:rPr lang="en-US" sz="2000" b="1" i="1" dirty="0"/>
              <a:t>Post-secondary Education/Training Goal:</a:t>
            </a:r>
          </a:p>
          <a:p>
            <a:pPr lvl="1"/>
            <a:r>
              <a:rPr lang="en-US" dirty="0"/>
              <a:t>After High School I will obtain training in the Industrial Technology program through the Flint Hills Technical College in order to learn carpentry. </a:t>
            </a:r>
          </a:p>
          <a:p>
            <a:r>
              <a:rPr lang="en-US" sz="2000" b="1" i="1" dirty="0"/>
              <a:t>Post-secondary Employment Goal:</a:t>
            </a:r>
          </a:p>
          <a:p>
            <a:pPr lvl="1"/>
            <a:r>
              <a:rPr lang="en-US" dirty="0"/>
              <a:t>After High School I will obtain a career as a carpenter for home construction. </a:t>
            </a:r>
          </a:p>
          <a:p>
            <a:r>
              <a:rPr lang="en-US" sz="2000" b="1" i="1" dirty="0"/>
              <a:t>Courses of Study:</a:t>
            </a:r>
          </a:p>
          <a:p>
            <a:pPr lvl="1"/>
            <a:r>
              <a:rPr lang="en-US" dirty="0"/>
              <a:t>Juan will meet his general education requirements and take courses that provide him with transferable skills to a future career in home construction. He will also take electives to explore potential interests in other job fields. He will receive specially designed math and literacy instruction to provide him with the needed skills to meet his post-secondary goals.  </a:t>
            </a:r>
            <a:r>
              <a:rPr lang="en-US" i="1" dirty="0"/>
              <a:t>(A pre-populated list of graduation requirements and earned credits was also provided.)</a:t>
            </a:r>
            <a:r>
              <a:rPr lang="en-US" dirty="0"/>
              <a:t> </a:t>
            </a:r>
          </a:p>
          <a:p>
            <a:endParaRPr lang="en-US" dirty="0"/>
          </a:p>
        </p:txBody>
      </p:sp>
    </p:spTree>
    <p:extLst>
      <p:ext uri="{BB962C8B-B14F-4D97-AF65-F5344CB8AC3E}">
        <p14:creationId xmlns:p14="http://schemas.microsoft.com/office/powerpoint/2010/main" val="2640847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856261-2735-B6E9-2D0F-CDD4E373D239}"/>
              </a:ext>
            </a:extLst>
          </p:cNvPr>
          <p:cNvSpPr>
            <a:spLocks noGrp="1"/>
          </p:cNvSpPr>
          <p:nvPr>
            <p:ph type="title"/>
          </p:nvPr>
        </p:nvSpPr>
        <p:spPr>
          <a:xfrm>
            <a:off x="838200" y="596054"/>
            <a:ext cx="10515600" cy="982134"/>
          </a:xfrm>
        </p:spPr>
        <p:txBody>
          <a:bodyPr/>
          <a:lstStyle/>
          <a:p>
            <a:r>
              <a:rPr lang="en-US" sz="5400" dirty="0">
                <a:solidFill>
                  <a:schemeClr val="accent6">
                    <a:lumMod val="60000"/>
                    <a:lumOff val="40000"/>
                  </a:schemeClr>
                </a:solidFill>
                <a:sym typeface="Wingdings" panose="05000000000000000000" pitchFamily="2" charset="2"/>
              </a:rPr>
              <a:t></a:t>
            </a:r>
            <a:r>
              <a:rPr lang="en-US" dirty="0">
                <a:solidFill>
                  <a:schemeClr val="accent1"/>
                </a:solidFill>
                <a:sym typeface="Wingdings" panose="05000000000000000000" pitchFamily="2" charset="2"/>
              </a:rPr>
              <a:t> </a:t>
            </a:r>
            <a:r>
              <a:rPr lang="en-US" dirty="0">
                <a:sym typeface="Wingdings" panose="05000000000000000000" pitchFamily="2" charset="2"/>
              </a:rPr>
              <a:t>Write the annual IEP Goals</a:t>
            </a:r>
            <a:r>
              <a:rPr lang="en-US" dirty="0"/>
              <a:t>.</a:t>
            </a:r>
          </a:p>
        </p:txBody>
      </p:sp>
      <p:sp>
        <p:nvSpPr>
          <p:cNvPr id="5" name="Content Placeholder 4">
            <a:extLst>
              <a:ext uri="{FF2B5EF4-FFF2-40B4-BE49-F238E27FC236}">
                <a16:creationId xmlns:a16="http://schemas.microsoft.com/office/drawing/2014/main" id="{59009573-C2BD-ADCE-47B0-C119CEFCE509}"/>
              </a:ext>
            </a:extLst>
          </p:cNvPr>
          <p:cNvSpPr>
            <a:spLocks noGrp="1"/>
          </p:cNvSpPr>
          <p:nvPr>
            <p:ph idx="1"/>
          </p:nvPr>
        </p:nvSpPr>
        <p:spPr>
          <a:xfrm>
            <a:off x="1490132" y="1644073"/>
            <a:ext cx="8954347" cy="4532890"/>
          </a:xfrm>
        </p:spPr>
        <p:txBody>
          <a:bodyPr/>
          <a:lstStyle/>
          <a:p>
            <a:pPr marL="0" indent="0">
              <a:lnSpc>
                <a:spcPct val="114000"/>
              </a:lnSpc>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Annual IEP Goals </a:t>
            </a:r>
            <a:r>
              <a:rPr lang="en-US" dirty="0">
                <a:latin typeface="+mn-lt"/>
                <a:ea typeface="Open Sans Semibold" panose="020B0706030804020204" pitchFamily="34" charset="0"/>
                <a:cs typeface="Open Sans Semibold" panose="020B0706030804020204" pitchFamily="34" charset="0"/>
              </a:rPr>
              <a:t>are statements that describe what students can reasonably be expected to accomplish within 12 months. These goals support academic and functional skills necessary to achieve postsecondary goals.</a:t>
            </a: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r>
              <a:rPr lang="en-US" sz="1800" dirty="0">
                <a:solidFill>
                  <a:schemeClr val="accent4"/>
                </a:solidFill>
              </a:rPr>
              <a:t>(Indicator 13 Checklist: Question 8)</a:t>
            </a:r>
          </a:p>
          <a:p>
            <a:pPr marL="0" indent="0">
              <a:lnSpc>
                <a:spcPct val="114000"/>
              </a:lnSpc>
              <a:buNone/>
            </a:pPr>
            <a:endParaRPr lang="en-US" dirty="0"/>
          </a:p>
        </p:txBody>
      </p:sp>
      <p:sp>
        <p:nvSpPr>
          <p:cNvPr id="6" name="TextBox 5">
            <a:extLst>
              <a:ext uri="{FF2B5EF4-FFF2-40B4-BE49-F238E27FC236}">
                <a16:creationId xmlns:a16="http://schemas.microsoft.com/office/drawing/2014/main" id="{F2A0F4B1-1E61-2E7C-A0C2-794084EA843B}"/>
              </a:ext>
            </a:extLst>
          </p:cNvPr>
          <p:cNvSpPr txBox="1"/>
          <p:nvPr/>
        </p:nvSpPr>
        <p:spPr>
          <a:xfrm>
            <a:off x="1598511" y="304800"/>
            <a:ext cx="6312745" cy="369332"/>
          </a:xfrm>
          <a:prstGeom prst="rect">
            <a:avLst/>
          </a:prstGeom>
          <a:noFill/>
        </p:spPr>
        <p:txBody>
          <a:bodyPr wrap="square" lIns="0" rIns="91440" rtlCol="0">
            <a:spAutoFit/>
          </a:bodyPr>
          <a:lstStyle/>
          <a:p>
            <a:r>
              <a:rPr lang="en-US" dirty="0"/>
              <a:t>Indicator B13: Transition Services Sequence</a:t>
            </a:r>
          </a:p>
        </p:txBody>
      </p:sp>
    </p:spTree>
    <p:custDataLst>
      <p:tags r:id="rId1"/>
    </p:custDataLst>
    <p:extLst>
      <p:ext uri="{BB962C8B-B14F-4D97-AF65-F5344CB8AC3E}">
        <p14:creationId xmlns:p14="http://schemas.microsoft.com/office/powerpoint/2010/main" val="2311907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DD99D6-E318-49E9-B74B-1BEEC3BB2B88}"/>
              </a:ext>
            </a:extLst>
          </p:cNvPr>
          <p:cNvSpPr>
            <a:spLocks noGrp="1"/>
          </p:cNvSpPr>
          <p:nvPr>
            <p:ph idx="1"/>
          </p:nvPr>
        </p:nvSpPr>
        <p:spPr/>
        <p:txBody>
          <a:bodyPr/>
          <a:lstStyle/>
          <a:p>
            <a:pPr marL="0" indent="0">
              <a:buNone/>
            </a:pPr>
            <a:r>
              <a:rPr lang="en-US" dirty="0"/>
              <a:t>Measurable Annual Goals (MAGs) must align with Measurable Post-secondary Goals (MPGs)</a:t>
            </a:r>
          </a:p>
          <a:p>
            <a:pPr marL="0" indent="0">
              <a:buNone/>
            </a:pPr>
            <a:endParaRPr lang="en-US" dirty="0"/>
          </a:p>
          <a:p>
            <a:pPr marL="0" indent="0">
              <a:buNone/>
            </a:pPr>
            <a:r>
              <a:rPr lang="en-US" dirty="0"/>
              <a:t>Components of a measurable annual goal:</a:t>
            </a:r>
          </a:p>
          <a:p>
            <a:pPr marL="0" indent="0">
              <a:buNone/>
            </a:pPr>
            <a:r>
              <a:rPr lang="en-US" dirty="0"/>
              <a:t>	1. </a:t>
            </a:r>
            <a:r>
              <a:rPr lang="en-US" b="1" dirty="0"/>
              <a:t>Behavior</a:t>
            </a:r>
            <a:r>
              <a:rPr lang="en-US" dirty="0"/>
              <a:t>-performance to be monitored</a:t>
            </a:r>
          </a:p>
          <a:p>
            <a:pPr marL="0" indent="0">
              <a:buNone/>
            </a:pPr>
            <a:r>
              <a:rPr lang="en-US" dirty="0"/>
              <a:t>	2. </a:t>
            </a:r>
            <a:r>
              <a:rPr lang="en-US" b="1" dirty="0"/>
              <a:t>Condition</a:t>
            </a:r>
            <a:r>
              <a:rPr lang="en-US" dirty="0"/>
              <a:t>- how progress to goal will be measured</a:t>
            </a:r>
          </a:p>
          <a:p>
            <a:pPr marL="0" indent="0">
              <a:buNone/>
            </a:pPr>
            <a:r>
              <a:rPr lang="en-US" dirty="0"/>
              <a:t>	3. </a:t>
            </a:r>
            <a:r>
              <a:rPr lang="en-US" b="1" dirty="0"/>
              <a:t>Criteria</a:t>
            </a:r>
            <a:r>
              <a:rPr lang="en-US" dirty="0"/>
              <a:t>- to what level the behavior must occur</a:t>
            </a:r>
          </a:p>
          <a:p>
            <a:pPr marL="0" indent="0">
              <a:buNone/>
            </a:pPr>
            <a:r>
              <a:rPr lang="en-US" dirty="0"/>
              <a:t>	4. </a:t>
            </a:r>
            <a:r>
              <a:rPr lang="en-US" b="1" dirty="0"/>
              <a:t>Timeframe</a:t>
            </a:r>
            <a:r>
              <a:rPr lang="en-US" dirty="0"/>
              <a:t>- amount of time needed to reach the criterion   	 	    (maximum is one year)</a:t>
            </a:r>
          </a:p>
          <a:p>
            <a:pPr marL="0" indent="0">
              <a:buNone/>
            </a:pPr>
            <a:r>
              <a:rPr lang="en-US" dirty="0"/>
              <a:t> </a:t>
            </a:r>
          </a:p>
          <a:p>
            <a:endParaRPr lang="en-US" dirty="0"/>
          </a:p>
        </p:txBody>
      </p:sp>
      <p:sp>
        <p:nvSpPr>
          <p:cNvPr id="3" name="Title 2">
            <a:extLst>
              <a:ext uri="{FF2B5EF4-FFF2-40B4-BE49-F238E27FC236}">
                <a16:creationId xmlns:a16="http://schemas.microsoft.com/office/drawing/2014/main" id="{6C9437DC-E7FD-4AD7-897E-173669CFE1B2}"/>
              </a:ext>
            </a:extLst>
          </p:cNvPr>
          <p:cNvSpPr>
            <a:spLocks noGrp="1"/>
          </p:cNvSpPr>
          <p:nvPr>
            <p:ph type="title"/>
          </p:nvPr>
        </p:nvSpPr>
        <p:spPr/>
        <p:txBody>
          <a:bodyPr/>
          <a:lstStyle/>
          <a:p>
            <a:r>
              <a:rPr lang="en-US" dirty="0"/>
              <a:t>Measurable Annual Goals</a:t>
            </a:r>
          </a:p>
        </p:txBody>
      </p:sp>
    </p:spTree>
    <p:extLst>
      <p:ext uri="{BB962C8B-B14F-4D97-AF65-F5344CB8AC3E}">
        <p14:creationId xmlns:p14="http://schemas.microsoft.com/office/powerpoint/2010/main" val="3693325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DD9E06-499C-4B9D-BF42-92803407A6C2}"/>
              </a:ext>
            </a:extLst>
          </p:cNvPr>
          <p:cNvSpPr>
            <a:spLocks noGrp="1"/>
          </p:cNvSpPr>
          <p:nvPr>
            <p:ph idx="1"/>
          </p:nvPr>
        </p:nvSpPr>
        <p:spPr/>
        <p:txBody>
          <a:bodyPr/>
          <a:lstStyle/>
          <a:p>
            <a:pPr marL="457200" indent="-457200">
              <a:buAutoNum type="arabicPeriod"/>
            </a:pPr>
            <a:r>
              <a:rPr lang="en-US" dirty="0"/>
              <a:t>Are based on data described in the Present Levels of Academic Achievement and Functional Performance ( PLAAFPS)</a:t>
            </a:r>
          </a:p>
          <a:p>
            <a:pPr marL="457200" indent="-457200">
              <a:buAutoNum type="arabicPeriod"/>
            </a:pPr>
            <a:r>
              <a:rPr lang="en-US" dirty="0"/>
              <a:t>Describe the anticipated progress that will result from the specially designed instruction(special education) the student will receive.</a:t>
            </a:r>
          </a:p>
          <a:p>
            <a:pPr marL="457200" indent="-457200">
              <a:buAutoNum type="arabicPeriod"/>
            </a:pPr>
            <a:r>
              <a:rPr lang="en-US" dirty="0"/>
              <a:t>Must be able to pass the “stranger test”</a:t>
            </a:r>
          </a:p>
          <a:p>
            <a:pPr marL="457200" lvl="1" indent="0">
              <a:buNone/>
            </a:pPr>
            <a:r>
              <a:rPr lang="en-US" dirty="0"/>
              <a:t>	</a:t>
            </a:r>
            <a:r>
              <a:rPr lang="en-US" sz="2200" dirty="0"/>
              <a:t>(Could someone else implement an IEP that you have written?)</a:t>
            </a:r>
          </a:p>
          <a:p>
            <a:pPr marL="0" indent="0">
              <a:buNone/>
            </a:pPr>
            <a:endParaRPr lang="en-US" dirty="0"/>
          </a:p>
        </p:txBody>
      </p:sp>
      <p:sp>
        <p:nvSpPr>
          <p:cNvPr id="3" name="Title 2">
            <a:extLst>
              <a:ext uri="{FF2B5EF4-FFF2-40B4-BE49-F238E27FC236}">
                <a16:creationId xmlns:a16="http://schemas.microsoft.com/office/drawing/2014/main" id="{1A3D4F3F-3459-40FB-BF78-5B6D67E9FF81}"/>
              </a:ext>
            </a:extLst>
          </p:cNvPr>
          <p:cNvSpPr>
            <a:spLocks noGrp="1"/>
          </p:cNvSpPr>
          <p:nvPr>
            <p:ph type="title"/>
          </p:nvPr>
        </p:nvSpPr>
        <p:spPr/>
        <p:txBody>
          <a:bodyPr/>
          <a:lstStyle/>
          <a:p>
            <a:r>
              <a:rPr lang="en-US" dirty="0"/>
              <a:t>All Measurable Annual Goals </a:t>
            </a:r>
          </a:p>
        </p:txBody>
      </p:sp>
    </p:spTree>
    <p:extLst>
      <p:ext uri="{BB962C8B-B14F-4D97-AF65-F5344CB8AC3E}">
        <p14:creationId xmlns:p14="http://schemas.microsoft.com/office/powerpoint/2010/main" val="4294735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75117" y="274638"/>
            <a:ext cx="10836067" cy="898600"/>
          </a:xfrm>
        </p:spPr>
        <p:txBody>
          <a:bodyPr/>
          <a:lstStyle/>
          <a:p>
            <a:pPr lvl="0">
              <a:spcBef>
                <a:spcPct val="20000"/>
              </a:spcBef>
            </a:pPr>
            <a:r>
              <a:rPr lang="en-US" sz="3300" dirty="0">
                <a:cs typeface="+mn-cs"/>
              </a:rPr>
              <a:t>Measurable Annual Goals must align with Measurable Post-secondary Goals (Examples)</a:t>
            </a:r>
            <a:endParaRPr lang="en-US" dirty="0"/>
          </a:p>
        </p:txBody>
      </p:sp>
      <p:sp>
        <p:nvSpPr>
          <p:cNvPr id="3" name="Content Placeholder 2"/>
          <p:cNvSpPr>
            <a:spLocks noGrp="1"/>
          </p:cNvSpPr>
          <p:nvPr>
            <p:ph idx="1"/>
          </p:nvPr>
        </p:nvSpPr>
        <p:spPr>
          <a:xfrm>
            <a:off x="299104" y="1443789"/>
            <a:ext cx="10904432" cy="4682374"/>
          </a:xfrm>
        </p:spPr>
        <p:txBody>
          <a:bodyPr>
            <a:noAutofit/>
          </a:bodyPr>
          <a:lstStyle/>
          <a:p>
            <a:pPr>
              <a:buFont typeface="Wingdings" charset="2"/>
              <a:buChar char="§"/>
            </a:pPr>
            <a:r>
              <a:rPr lang="en-US" sz="2600" b="1" dirty="0"/>
              <a:t>MPG: After graduation, Alex will enroll in a business math course at the local technical school.</a:t>
            </a:r>
            <a:endParaRPr lang="en-US" sz="2600" dirty="0"/>
          </a:p>
          <a:p>
            <a:pPr lvl="0">
              <a:buFont typeface="Arial"/>
              <a:buChar char="•"/>
            </a:pPr>
            <a:r>
              <a:rPr lang="en-US" sz="2600" dirty="0"/>
              <a:t>Annual Goal: By the end of the first semester, Alex will complete class assignments in the high school Business Math course with a score of at least 85%. </a:t>
            </a:r>
          </a:p>
          <a:p>
            <a:pPr>
              <a:buFont typeface="Wingdings" charset="2"/>
              <a:buChar char="§"/>
            </a:pPr>
            <a:r>
              <a:rPr lang="en-US" sz="2600" b="1" dirty="0"/>
              <a:t>MPG: Upon completion of HS, Lisa will utilize public transportation, including the public bus and uptown trolley.</a:t>
            </a:r>
            <a:endParaRPr lang="en-US" sz="2600" dirty="0"/>
          </a:p>
          <a:p>
            <a:pPr lvl="0"/>
            <a:r>
              <a:rPr lang="en-US" sz="2600" dirty="0"/>
              <a:t>Annual Goal: Given several coins, Lisa will match the coin with its amount seven out of eight times by November 3, 2018.</a:t>
            </a:r>
          </a:p>
        </p:txBody>
      </p:sp>
    </p:spTree>
    <p:extLst>
      <p:ext uri="{BB962C8B-B14F-4D97-AF65-F5344CB8AC3E}">
        <p14:creationId xmlns:p14="http://schemas.microsoft.com/office/powerpoint/2010/main" val="536243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EACD-0380-1D12-77D8-7B0C6873FB14}"/>
              </a:ext>
            </a:extLst>
          </p:cNvPr>
          <p:cNvSpPr>
            <a:spLocks noGrp="1"/>
          </p:cNvSpPr>
          <p:nvPr>
            <p:ph type="title"/>
          </p:nvPr>
        </p:nvSpPr>
        <p:spPr/>
        <p:txBody>
          <a:bodyPr/>
          <a:lstStyle/>
          <a:p>
            <a:pPr algn="ctr"/>
            <a:r>
              <a:rPr lang="en-US" sz="6600" dirty="0"/>
              <a:t>Activity</a:t>
            </a:r>
          </a:p>
        </p:txBody>
      </p:sp>
      <p:sp>
        <p:nvSpPr>
          <p:cNvPr id="4" name="Text Placeholder 3">
            <a:extLst>
              <a:ext uri="{FF2B5EF4-FFF2-40B4-BE49-F238E27FC236}">
                <a16:creationId xmlns:a16="http://schemas.microsoft.com/office/drawing/2014/main" id="{478FC530-FC23-21F7-47CE-F9FF8F639225}"/>
              </a:ext>
            </a:extLst>
          </p:cNvPr>
          <p:cNvSpPr>
            <a:spLocks noGrp="1"/>
          </p:cNvSpPr>
          <p:nvPr>
            <p:ph type="body" sz="half" idx="2"/>
          </p:nvPr>
        </p:nvSpPr>
        <p:spPr/>
        <p:txBody>
          <a:bodyPr/>
          <a:lstStyle/>
          <a:p>
            <a:r>
              <a:rPr lang="en-US" sz="3600" dirty="0"/>
              <a:t>LEA Example </a:t>
            </a:r>
          </a:p>
        </p:txBody>
      </p:sp>
      <p:pic>
        <p:nvPicPr>
          <p:cNvPr id="2050" name="Picture 2" descr="See the source image">
            <a:extLst>
              <a:ext uri="{FF2B5EF4-FFF2-40B4-BE49-F238E27FC236}">
                <a16:creationId xmlns:a16="http://schemas.microsoft.com/office/drawing/2014/main" id="{913E3459-74A6-AA91-D70A-4F9399C413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2337" y="697832"/>
            <a:ext cx="6208295" cy="500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7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84B8E9-1486-1ABD-E23E-8E723B17AABF}"/>
              </a:ext>
            </a:extLst>
          </p:cNvPr>
          <p:cNvSpPr>
            <a:spLocks noGrp="1"/>
          </p:cNvSpPr>
          <p:nvPr>
            <p:ph idx="1"/>
          </p:nvPr>
        </p:nvSpPr>
        <p:spPr/>
        <p:txBody>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MPG: </a:t>
            </a:r>
            <a:r>
              <a:rPr lang="en-US" dirty="0">
                <a:latin typeface="Calibri" panose="020F0502020204030204" pitchFamily="34" charset="0"/>
                <a:ea typeface="Times New Roman" panose="02020603050405020304" pitchFamily="18" charset="0"/>
                <a:cs typeface="Calibri" panose="020F0502020204030204" pitchFamily="34" charset="0"/>
              </a:rPr>
              <a:t>Danny</a:t>
            </a:r>
            <a:r>
              <a:rPr lang="en-US" dirty="0">
                <a:effectLst/>
                <a:latin typeface="Calibri" panose="020F0502020204030204" pitchFamily="34" charset="0"/>
                <a:ea typeface="Times New Roman" panose="02020603050405020304" pitchFamily="18" charset="0"/>
                <a:cs typeface="Calibri" panose="020F0502020204030204" pitchFamily="34" charset="0"/>
              </a:rPr>
              <a:t>’s postsecondary goal for education/training is to participate in a supervised training and work experience at McDonalds.  </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MPG:  </a:t>
            </a:r>
            <a:r>
              <a:rPr lang="en-US" dirty="0">
                <a:effectLst/>
                <a:latin typeface="Calibri" panose="020F0502020204030204" pitchFamily="34" charset="0"/>
                <a:ea typeface="Cambria" panose="02040503050406030204" pitchFamily="18" charset="0"/>
                <a:cs typeface="Calibri" panose="020F0502020204030204" pitchFamily="34" charset="0"/>
              </a:rPr>
              <a:t>After graduation, Danny will socialize with young adults in community-based activities related to music. (Independent living skills)</a:t>
            </a:r>
          </a:p>
          <a:p>
            <a:pPr marL="0" indent="0">
              <a:buNone/>
            </a:pPr>
            <a:endParaRPr lang="en-US" dirty="0">
              <a:latin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Original Annual Goal:  In order to support post-secondary transition, by the next annual IEP, Danny while at school when working with the social worker individually or in a small group on identifying stressors, will process the highs and lows of his week, continue to develop strategies to cope with his social anxiety and demonstrate some of the anger management skills learned in our sessions, Danny will participate in conversations and/or activities in 4 out of 5 sessions. (No baseline)</a:t>
            </a:r>
          </a:p>
          <a:p>
            <a:pPr marL="0" indent="0">
              <a:spcAft>
                <a:spcPts val="0"/>
              </a:spcAft>
              <a:buNone/>
            </a:pPr>
            <a:endParaRPr lang="en-US" dirty="0"/>
          </a:p>
        </p:txBody>
      </p:sp>
      <p:sp>
        <p:nvSpPr>
          <p:cNvPr id="5" name="Title 4">
            <a:extLst>
              <a:ext uri="{FF2B5EF4-FFF2-40B4-BE49-F238E27FC236}">
                <a16:creationId xmlns:a16="http://schemas.microsoft.com/office/drawing/2014/main" id="{4FF17C47-33E6-746C-1A08-E03CC2D6B841}"/>
              </a:ext>
            </a:extLst>
          </p:cNvPr>
          <p:cNvSpPr>
            <a:spLocks noGrp="1"/>
          </p:cNvSpPr>
          <p:nvPr>
            <p:ph type="title"/>
          </p:nvPr>
        </p:nvSpPr>
        <p:spPr/>
        <p:txBody>
          <a:bodyPr/>
          <a:lstStyle/>
          <a:p>
            <a:r>
              <a:rPr lang="en-US" dirty="0"/>
              <a:t>LEA Example of an Annual Goal Aligned with MPG</a:t>
            </a:r>
          </a:p>
        </p:txBody>
      </p:sp>
    </p:spTree>
    <p:extLst>
      <p:ext uri="{BB962C8B-B14F-4D97-AF65-F5344CB8AC3E}">
        <p14:creationId xmlns:p14="http://schemas.microsoft.com/office/powerpoint/2010/main" val="2683200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F17C47-33E6-746C-1A08-E03CC2D6B841}"/>
              </a:ext>
            </a:extLst>
          </p:cNvPr>
          <p:cNvSpPr>
            <a:spLocks noGrp="1"/>
          </p:cNvSpPr>
          <p:nvPr>
            <p:ph type="title"/>
          </p:nvPr>
        </p:nvSpPr>
        <p:spPr>
          <a:xfrm>
            <a:off x="838200" y="1"/>
            <a:ext cx="10515600" cy="1289153"/>
          </a:xfrm>
        </p:spPr>
        <p:txBody>
          <a:bodyPr/>
          <a:lstStyle/>
          <a:p>
            <a:r>
              <a:rPr lang="en-US" dirty="0"/>
              <a:t>LEA Example of an Annual Goal Aligned with MPG</a:t>
            </a:r>
          </a:p>
        </p:txBody>
      </p:sp>
      <p:sp>
        <p:nvSpPr>
          <p:cNvPr id="6" name="Content Placeholder 5">
            <a:extLst>
              <a:ext uri="{FF2B5EF4-FFF2-40B4-BE49-F238E27FC236}">
                <a16:creationId xmlns:a16="http://schemas.microsoft.com/office/drawing/2014/main" id="{8484B8E9-1486-1ABD-E23E-8E723B17AABF}"/>
              </a:ext>
            </a:extLst>
          </p:cNvPr>
          <p:cNvSpPr>
            <a:spLocks noGrp="1"/>
          </p:cNvSpPr>
          <p:nvPr>
            <p:ph idx="1"/>
          </p:nvPr>
        </p:nvSpPr>
        <p:spPr>
          <a:xfrm>
            <a:off x="838200" y="1289154"/>
            <a:ext cx="10515600" cy="4887809"/>
          </a:xfrm>
        </p:spPr>
        <p:txBody>
          <a:bodyPr/>
          <a:lstStyle/>
          <a:p>
            <a:r>
              <a:rPr lang="en-US" dirty="0">
                <a:latin typeface="Calibri" panose="020F0502020204030204" pitchFamily="34" charset="0"/>
                <a:cs typeface="Calibri" panose="020F0502020204030204" pitchFamily="34" charset="0"/>
              </a:rPr>
              <a:t>MPG</a:t>
            </a:r>
            <a:r>
              <a:rPr lang="en-US">
                <a:latin typeface="Calibri" panose="020F0502020204030204" pitchFamily="34" charset="0"/>
                <a:cs typeface="Calibri" panose="020F0502020204030204" pitchFamily="34" charset="0"/>
              </a:rPr>
              <a:t>: Danny</a:t>
            </a:r>
            <a:r>
              <a:rPr lang="en-US">
                <a:effectLst/>
                <a:latin typeface="Calibri" panose="020F0502020204030204" pitchFamily="34" charset="0"/>
                <a:ea typeface="Times New Roman" panose="02020603050405020304" pitchFamily="18" charset="0"/>
                <a:cs typeface="Calibri" panose="020F0502020204030204" pitchFamily="34" charset="0"/>
              </a:rPr>
              <a:t>’s </a:t>
            </a:r>
            <a:r>
              <a:rPr lang="en-US" dirty="0">
                <a:effectLst/>
                <a:latin typeface="Calibri" panose="020F0502020204030204" pitchFamily="34" charset="0"/>
                <a:ea typeface="Times New Roman" panose="02020603050405020304" pitchFamily="18" charset="0"/>
                <a:cs typeface="Calibri" panose="020F0502020204030204" pitchFamily="34" charset="0"/>
              </a:rPr>
              <a:t>postsecondary goal for education/training is to participate in a supervised training and work experience at McDonalds.  </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MPG:  </a:t>
            </a:r>
            <a:r>
              <a:rPr lang="en-US" dirty="0">
                <a:effectLst/>
                <a:latin typeface="Calibri" panose="020F0502020204030204" pitchFamily="34" charset="0"/>
                <a:ea typeface="Cambria" panose="02040503050406030204" pitchFamily="18" charset="0"/>
                <a:cs typeface="Calibri" panose="020F0502020204030204" pitchFamily="34" charset="0"/>
              </a:rPr>
              <a:t>After graduation, Danny will socialize with young adults in community-based activities related to music. (Independent living skills)</a:t>
            </a:r>
            <a:endParaRPr lang="en-US" dirty="0">
              <a:latin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Original Annual Goal:  In order to support post-secondary transition, by the next annual IEP, Danny while at school when working with the social worker individually or in a small group on identifying stressors, will process the highs and lows of his week, continue to develop strategies to cope with his social anxiety and demonstrate some of the anger management skills learned in our sessions, Danny will participate in conversations and/or activities in 4 out of 5 sessions. (No baseline)</a:t>
            </a:r>
          </a:p>
          <a:p>
            <a:pPr marL="0">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 Rewritten Annual Goal:  By the next annual IEP, Danny will describe or demonstrate at least 10 strategies to cope with his social anxiety.  (Baseline:  Danny can currently describe only one strategy, which is to avoid social situations.)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3768876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856261-2735-B6E9-2D0F-CDD4E373D239}"/>
              </a:ext>
            </a:extLst>
          </p:cNvPr>
          <p:cNvSpPr>
            <a:spLocks noGrp="1"/>
          </p:cNvSpPr>
          <p:nvPr>
            <p:ph type="title"/>
          </p:nvPr>
        </p:nvSpPr>
        <p:spPr>
          <a:xfrm>
            <a:off x="838200" y="596054"/>
            <a:ext cx="10515600" cy="982134"/>
          </a:xfrm>
        </p:spPr>
        <p:txBody>
          <a:bodyPr/>
          <a:lstStyle/>
          <a:p>
            <a:r>
              <a:rPr lang="en-US" sz="5400" dirty="0">
                <a:solidFill>
                  <a:schemeClr val="tx2"/>
                </a:solidFill>
                <a:sym typeface="Wingdings" panose="05000000000000000000" pitchFamily="2" charset="2"/>
              </a:rPr>
              <a:t></a:t>
            </a:r>
            <a:r>
              <a:rPr lang="en-US" dirty="0">
                <a:solidFill>
                  <a:schemeClr val="accent1"/>
                </a:solidFill>
                <a:sym typeface="Wingdings" panose="05000000000000000000" pitchFamily="2" charset="2"/>
              </a:rPr>
              <a:t> </a:t>
            </a:r>
            <a:r>
              <a:rPr lang="en-US" dirty="0">
                <a:sym typeface="Wingdings" panose="05000000000000000000" pitchFamily="2" charset="2"/>
              </a:rPr>
              <a:t>Coordinate services with adult agencies</a:t>
            </a:r>
            <a:r>
              <a:rPr lang="en-US" dirty="0"/>
              <a:t>.</a:t>
            </a:r>
          </a:p>
        </p:txBody>
      </p:sp>
      <p:sp>
        <p:nvSpPr>
          <p:cNvPr id="5" name="Content Placeholder 4">
            <a:extLst>
              <a:ext uri="{FF2B5EF4-FFF2-40B4-BE49-F238E27FC236}">
                <a16:creationId xmlns:a16="http://schemas.microsoft.com/office/drawing/2014/main" id="{59009573-C2BD-ADCE-47B0-C119CEFCE509}"/>
              </a:ext>
            </a:extLst>
          </p:cNvPr>
          <p:cNvSpPr>
            <a:spLocks noGrp="1"/>
          </p:cNvSpPr>
          <p:nvPr>
            <p:ph idx="1"/>
          </p:nvPr>
        </p:nvSpPr>
        <p:spPr>
          <a:xfrm>
            <a:off x="1490132" y="1644073"/>
            <a:ext cx="8954347" cy="4532890"/>
          </a:xfrm>
        </p:spPr>
        <p:txBody>
          <a:bodyPr/>
          <a:lstStyle/>
          <a:p>
            <a:pPr marL="0" indent="0">
              <a:lnSpc>
                <a:spcPct val="114000"/>
              </a:lnSpc>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Adult Agencies </a:t>
            </a:r>
            <a:r>
              <a:rPr lang="en-US" dirty="0">
                <a:latin typeface="+mn-lt"/>
                <a:ea typeface="Open Sans Semibold" panose="020B0706030804020204" pitchFamily="34" charset="0"/>
                <a:cs typeface="Open Sans Semibold" panose="020B0706030804020204" pitchFamily="34" charset="0"/>
              </a:rPr>
              <a:t>can be invited to IEP transition planning meetings as appropriate and with student/family consent. These representatives can link students to services, accommodations and supports after high school.</a:t>
            </a: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endParaRPr lang="en-US" dirty="0">
              <a:latin typeface="+mn-lt"/>
              <a:ea typeface="Open Sans Semibold" panose="020B0706030804020204" pitchFamily="34" charset="0"/>
              <a:cs typeface="Open Sans Semibold" panose="020B0706030804020204" pitchFamily="34" charset="0"/>
            </a:endParaRPr>
          </a:p>
          <a:p>
            <a:pPr marL="0" indent="0">
              <a:lnSpc>
                <a:spcPct val="114000"/>
              </a:lnSpc>
              <a:buNone/>
            </a:pPr>
            <a:r>
              <a:rPr lang="en-US" sz="2400" dirty="0">
                <a:solidFill>
                  <a:schemeClr val="accent4"/>
                </a:solidFill>
              </a:rPr>
              <a:t>(Indicator 13 Checklist: Question 10)</a:t>
            </a:r>
          </a:p>
          <a:p>
            <a:pPr marL="0" indent="0">
              <a:lnSpc>
                <a:spcPct val="114000"/>
              </a:lnSpc>
              <a:buNone/>
            </a:pPr>
            <a:endParaRPr lang="en-US" dirty="0"/>
          </a:p>
        </p:txBody>
      </p:sp>
      <p:sp>
        <p:nvSpPr>
          <p:cNvPr id="6" name="TextBox 5">
            <a:extLst>
              <a:ext uri="{FF2B5EF4-FFF2-40B4-BE49-F238E27FC236}">
                <a16:creationId xmlns:a16="http://schemas.microsoft.com/office/drawing/2014/main" id="{F2A0F4B1-1E61-2E7C-A0C2-794084EA843B}"/>
              </a:ext>
            </a:extLst>
          </p:cNvPr>
          <p:cNvSpPr txBox="1"/>
          <p:nvPr/>
        </p:nvSpPr>
        <p:spPr>
          <a:xfrm>
            <a:off x="1598511" y="304800"/>
            <a:ext cx="6312745" cy="369332"/>
          </a:xfrm>
          <a:prstGeom prst="rect">
            <a:avLst/>
          </a:prstGeom>
          <a:noFill/>
        </p:spPr>
        <p:txBody>
          <a:bodyPr wrap="square" lIns="0" rIns="91440" rtlCol="0">
            <a:spAutoFit/>
          </a:bodyPr>
          <a:lstStyle/>
          <a:p>
            <a:r>
              <a:rPr lang="en-US" dirty="0"/>
              <a:t>Indicator B13: Transition Services Sequence</a:t>
            </a:r>
          </a:p>
        </p:txBody>
      </p:sp>
    </p:spTree>
    <p:custDataLst>
      <p:tags r:id="rId1"/>
    </p:custDataLst>
    <p:extLst>
      <p:ext uri="{BB962C8B-B14F-4D97-AF65-F5344CB8AC3E}">
        <p14:creationId xmlns:p14="http://schemas.microsoft.com/office/powerpoint/2010/main" val="319461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461473" y="358379"/>
            <a:ext cx="9749327" cy="857250"/>
          </a:xfrm>
        </p:spPr>
        <p:txBody>
          <a:bodyPr>
            <a:noAutofit/>
          </a:bodyPr>
          <a:lstStyle/>
          <a:p>
            <a:r>
              <a:rPr lang="en-US" dirty="0"/>
              <a:t>Age-Appropriate Transition Assessments</a:t>
            </a:r>
          </a:p>
        </p:txBody>
      </p:sp>
      <p:sp>
        <p:nvSpPr>
          <p:cNvPr id="5" name="Content Placeholder 4"/>
          <p:cNvSpPr>
            <a:spLocks noGrp="1"/>
          </p:cNvSpPr>
          <p:nvPr>
            <p:ph idx="1"/>
          </p:nvPr>
        </p:nvSpPr>
        <p:spPr>
          <a:xfrm>
            <a:off x="461473" y="1381125"/>
            <a:ext cx="10878796" cy="4070750"/>
          </a:xfrm>
          <a:solidFill>
            <a:schemeClr val="bg1"/>
          </a:solidFill>
        </p:spPr>
        <p:txBody>
          <a:bodyPr rtlCol="0">
            <a:normAutofit/>
          </a:bodyPr>
          <a:lstStyle/>
          <a:p>
            <a:r>
              <a:rPr lang="en-US" dirty="0"/>
              <a:t>Prior to the student reaching age 14, conduct an age-appropriate transition assessment related to training/education, employment, and, where appropriate, independent living skills.</a:t>
            </a:r>
          </a:p>
          <a:p>
            <a:r>
              <a:rPr lang="en-US" dirty="0"/>
              <a:t>Identify student needs, strengths, preferences, and interests</a:t>
            </a:r>
          </a:p>
          <a:p>
            <a:r>
              <a:rPr lang="en-US" dirty="0"/>
              <a:t>Transition assessment should be on-going, as students develop and change career interests.  Typically, transition assessment should be different for students age 14 and students age 16.</a:t>
            </a:r>
          </a:p>
          <a:p>
            <a:endParaRPr lang="en-US" dirty="0"/>
          </a:p>
          <a:p>
            <a:endParaRPr lang="en-US" dirty="0"/>
          </a:p>
        </p:txBody>
      </p:sp>
    </p:spTree>
    <p:extLst>
      <p:ext uri="{BB962C8B-B14F-4D97-AF65-F5344CB8AC3E}">
        <p14:creationId xmlns:p14="http://schemas.microsoft.com/office/powerpoint/2010/main" val="2772951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E48998-B61D-4277-90DB-78B878ACC766}"/>
              </a:ext>
            </a:extLst>
          </p:cNvPr>
          <p:cNvSpPr>
            <a:spLocks noGrp="1"/>
          </p:cNvSpPr>
          <p:nvPr>
            <p:ph idx="1"/>
          </p:nvPr>
        </p:nvSpPr>
        <p:spPr/>
        <p:txBody>
          <a:bodyPr/>
          <a:lstStyle/>
          <a:p>
            <a:pPr marL="0" indent="0">
              <a:buNone/>
            </a:pPr>
            <a:r>
              <a:rPr lang="en-US" dirty="0"/>
              <a:t> - Interagency responsibilities and linkages must be considered for students          	</a:t>
            </a:r>
            <a:r>
              <a:rPr lang="en-US" b="1" i="1" dirty="0"/>
              <a:t>age 16 and older (including students who are continuing special education  	services through 21). </a:t>
            </a:r>
          </a:p>
          <a:p>
            <a:pPr>
              <a:buFontTx/>
              <a:buChar char="-"/>
            </a:pPr>
            <a:r>
              <a:rPr lang="en-US" dirty="0"/>
              <a:t>If another agency will be responsible for providing or paying for transition services, then the agency must be invited to the Individual Education Program (IEP) team meeting.</a:t>
            </a:r>
          </a:p>
          <a:p>
            <a:pPr>
              <a:buFontTx/>
              <a:buChar char="-"/>
            </a:pPr>
            <a:r>
              <a:rPr lang="en-US" dirty="0"/>
              <a:t>If an agency fails to provide the transition services planned in the IEP, you must reconvene the IEP team to identify alternative strategies. </a:t>
            </a:r>
          </a:p>
          <a:p>
            <a:pPr>
              <a:buFontTx/>
              <a:buChar char="-"/>
            </a:pPr>
            <a:r>
              <a:rPr lang="en-US" b="1" dirty="0"/>
              <a:t>Written parent consent </a:t>
            </a:r>
            <a:r>
              <a:rPr lang="en-US" dirty="0"/>
              <a:t>(or if student is 18 or older) must be obtained prior to the IEP meeting  to invite an outside representative.  </a:t>
            </a:r>
          </a:p>
          <a:p>
            <a:pPr marL="0" indent="0">
              <a:buNone/>
            </a:pPr>
            <a:r>
              <a:rPr lang="en-US" dirty="0"/>
              <a:t> </a:t>
            </a:r>
            <a:r>
              <a:rPr lang="en-US" b="1" i="1" dirty="0"/>
              <a:t>Note:  </a:t>
            </a:r>
            <a:r>
              <a:rPr lang="en-US" dirty="0"/>
              <a:t>Prior Written Notice must also be in writing.</a:t>
            </a:r>
          </a:p>
          <a:p>
            <a:pPr>
              <a:buFontTx/>
              <a:buChar char="-"/>
            </a:pPr>
            <a:endParaRPr lang="en-US" dirty="0"/>
          </a:p>
          <a:p>
            <a:pPr>
              <a:buFontTx/>
              <a:buChar char="-"/>
            </a:pPr>
            <a:endParaRPr lang="en-US" dirty="0"/>
          </a:p>
          <a:p>
            <a:pPr marL="0" indent="0">
              <a:buNone/>
            </a:pPr>
            <a:endParaRPr lang="en-US" dirty="0"/>
          </a:p>
        </p:txBody>
      </p:sp>
      <p:sp>
        <p:nvSpPr>
          <p:cNvPr id="3" name="Title 2">
            <a:extLst>
              <a:ext uri="{FF2B5EF4-FFF2-40B4-BE49-F238E27FC236}">
                <a16:creationId xmlns:a16="http://schemas.microsoft.com/office/drawing/2014/main" id="{F4F4FC37-0A00-4BE5-961B-4580283A8FA7}"/>
              </a:ext>
            </a:extLst>
          </p:cNvPr>
          <p:cNvSpPr>
            <a:spLocks noGrp="1"/>
          </p:cNvSpPr>
          <p:nvPr>
            <p:ph type="title"/>
          </p:nvPr>
        </p:nvSpPr>
        <p:spPr/>
        <p:txBody>
          <a:bodyPr/>
          <a:lstStyle/>
          <a:p>
            <a:r>
              <a:rPr lang="en-US" dirty="0"/>
              <a:t>When to invite an outside agency </a:t>
            </a:r>
          </a:p>
        </p:txBody>
      </p:sp>
    </p:spTree>
    <p:extLst>
      <p:ext uri="{BB962C8B-B14F-4D97-AF65-F5344CB8AC3E}">
        <p14:creationId xmlns:p14="http://schemas.microsoft.com/office/powerpoint/2010/main" val="3994111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4D813A-6F60-4D2A-90EA-CF4FEFD4CC09}"/>
              </a:ext>
            </a:extLst>
          </p:cNvPr>
          <p:cNvSpPr>
            <a:spLocks noGrp="1"/>
          </p:cNvSpPr>
          <p:nvPr>
            <p:ph type="title"/>
          </p:nvPr>
        </p:nvSpPr>
        <p:spPr/>
        <p:txBody>
          <a:bodyPr/>
          <a:lstStyle/>
          <a:p>
            <a:r>
              <a:rPr lang="en-US" dirty="0"/>
              <a:t> Adult Agencies Connections Examples</a:t>
            </a:r>
          </a:p>
        </p:txBody>
      </p:sp>
      <p:sp>
        <p:nvSpPr>
          <p:cNvPr id="2" name="Content Placeholder 1">
            <a:extLst>
              <a:ext uri="{FF2B5EF4-FFF2-40B4-BE49-F238E27FC236}">
                <a16:creationId xmlns:a16="http://schemas.microsoft.com/office/drawing/2014/main" id="{47AF4450-48F5-405E-8D71-76764DB897B1}"/>
              </a:ext>
            </a:extLst>
          </p:cNvPr>
          <p:cNvSpPr>
            <a:spLocks noGrp="1"/>
          </p:cNvSpPr>
          <p:nvPr>
            <p:ph sz="half" idx="1"/>
          </p:nvPr>
        </p:nvSpPr>
        <p:spPr>
          <a:xfrm>
            <a:off x="838200" y="1690688"/>
            <a:ext cx="5181600" cy="4486275"/>
          </a:xfrm>
        </p:spPr>
        <p:txBody>
          <a:bodyPr/>
          <a:lstStyle/>
          <a:p>
            <a:pPr marL="0" indent="0">
              <a:buNone/>
            </a:pPr>
            <a:r>
              <a:rPr lang="en-US" dirty="0"/>
              <a:t>Vocational Rehabilitation</a:t>
            </a:r>
          </a:p>
          <a:p>
            <a:pPr marL="0" indent="0">
              <a:buNone/>
            </a:pPr>
            <a:r>
              <a:rPr lang="en-US" dirty="0"/>
              <a:t>Pre Employment Transition Services</a:t>
            </a:r>
          </a:p>
          <a:p>
            <a:pPr marL="0" indent="0">
              <a:buNone/>
            </a:pPr>
            <a:r>
              <a:rPr lang="en-US" dirty="0"/>
              <a:t>Working Healthy (</a:t>
            </a:r>
            <a:r>
              <a:rPr lang="en-US" sz="1800" dirty="0"/>
              <a:t>Benefits specialist</a:t>
            </a:r>
            <a:r>
              <a:rPr lang="en-US" dirty="0"/>
              <a:t>)</a:t>
            </a:r>
          </a:p>
          <a:p>
            <a:pPr marL="0" indent="0">
              <a:buNone/>
            </a:pPr>
            <a:r>
              <a:rPr lang="en-US" dirty="0"/>
              <a:t>Independent living center services</a:t>
            </a:r>
          </a:p>
          <a:p>
            <a:pPr marL="0" indent="0">
              <a:buNone/>
            </a:pPr>
            <a:r>
              <a:rPr lang="en-US" dirty="0"/>
              <a:t>Kansas Developmental Disabilities Services</a:t>
            </a:r>
          </a:p>
          <a:p>
            <a:pPr marL="0" indent="0">
              <a:buNone/>
            </a:pPr>
            <a:r>
              <a:rPr lang="en-US" dirty="0"/>
              <a:t>Home and Community Based Services- Waivers</a:t>
            </a:r>
          </a:p>
          <a:p>
            <a:pPr marL="0" indent="0">
              <a:buNone/>
            </a:pPr>
            <a:r>
              <a:rPr lang="en-US" dirty="0"/>
              <a:t>Community Developmental Disability Center</a:t>
            </a:r>
          </a:p>
          <a:p>
            <a:pPr marL="0" indent="0">
              <a:buNone/>
            </a:pPr>
            <a:endParaRPr lang="en-US" dirty="0"/>
          </a:p>
        </p:txBody>
      </p:sp>
      <p:sp>
        <p:nvSpPr>
          <p:cNvPr id="3" name="Content Placeholder 2">
            <a:extLst>
              <a:ext uri="{FF2B5EF4-FFF2-40B4-BE49-F238E27FC236}">
                <a16:creationId xmlns:a16="http://schemas.microsoft.com/office/drawing/2014/main" id="{833B9744-B11F-4171-8C70-3573F3695565}"/>
              </a:ext>
            </a:extLst>
          </p:cNvPr>
          <p:cNvSpPr>
            <a:spLocks noGrp="1"/>
          </p:cNvSpPr>
          <p:nvPr>
            <p:ph sz="half" idx="2"/>
          </p:nvPr>
        </p:nvSpPr>
        <p:spPr>
          <a:xfrm>
            <a:off x="6172200" y="1690688"/>
            <a:ext cx="5181600" cy="4486275"/>
          </a:xfrm>
        </p:spPr>
        <p:txBody>
          <a:bodyPr/>
          <a:lstStyle/>
          <a:p>
            <a:pPr marL="0" indent="0">
              <a:buNone/>
            </a:pPr>
            <a:r>
              <a:rPr lang="en-US" dirty="0"/>
              <a:t>Recreation Services</a:t>
            </a:r>
          </a:p>
          <a:p>
            <a:pPr marL="0" indent="0">
              <a:buNone/>
            </a:pPr>
            <a:r>
              <a:rPr lang="en-US" dirty="0"/>
              <a:t>Transportation </a:t>
            </a:r>
          </a:p>
          <a:p>
            <a:pPr marL="0" indent="0">
              <a:buNone/>
            </a:pPr>
            <a:r>
              <a:rPr lang="en-US" dirty="0"/>
              <a:t>Medical (MCO-Medicaid) </a:t>
            </a:r>
          </a:p>
          <a:p>
            <a:pPr marL="0" indent="0">
              <a:buNone/>
            </a:pPr>
            <a:r>
              <a:rPr lang="en-US" dirty="0"/>
              <a:t>Mental health center</a:t>
            </a:r>
          </a:p>
          <a:p>
            <a:pPr marL="0" indent="0">
              <a:buNone/>
            </a:pPr>
            <a:r>
              <a:rPr lang="en-US" dirty="0"/>
              <a:t>Workforce center </a:t>
            </a:r>
          </a:p>
          <a:p>
            <a:pPr marL="0" indent="0">
              <a:buNone/>
            </a:pPr>
            <a:r>
              <a:rPr lang="en-US" dirty="0"/>
              <a:t>Postsecondary Student Support Services </a:t>
            </a:r>
          </a:p>
          <a:p>
            <a:pPr marL="0" indent="0">
              <a:buNone/>
            </a:pPr>
            <a:r>
              <a:rPr lang="en-US" dirty="0"/>
              <a:t>Social Security Administration</a:t>
            </a:r>
          </a:p>
        </p:txBody>
      </p:sp>
    </p:spTree>
    <p:custDataLst>
      <p:tags r:id="rId1"/>
    </p:custDataLst>
    <p:extLst>
      <p:ext uri="{BB962C8B-B14F-4D97-AF65-F5344CB8AC3E}">
        <p14:creationId xmlns:p14="http://schemas.microsoft.com/office/powerpoint/2010/main" val="3232896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4232-60BE-1891-B569-EBA2097BF25A}"/>
              </a:ext>
            </a:extLst>
          </p:cNvPr>
          <p:cNvSpPr>
            <a:spLocks noGrp="1"/>
          </p:cNvSpPr>
          <p:nvPr>
            <p:ph type="title" idx="4294967295"/>
          </p:nvPr>
        </p:nvSpPr>
        <p:spPr>
          <a:xfrm>
            <a:off x="838200" y="-1325563"/>
            <a:ext cx="10515600" cy="1325563"/>
          </a:xfrm>
        </p:spPr>
        <p:txBody>
          <a:bodyPr vert="horz" lIns="0" tIns="0" rIns="0" bIns="0" rtlCol="0" anchor="b">
            <a:noAutofit/>
          </a:bodyPr>
          <a:lstStyle/>
          <a:p>
            <a:r>
              <a:rPr lang="en-US" dirty="0"/>
              <a:t>A side by Side view: Transition Services</a:t>
            </a:r>
          </a:p>
        </p:txBody>
      </p:sp>
      <p:pic>
        <p:nvPicPr>
          <p:cNvPr id="4" name="Picture 3" descr="Image of the NTACT document of &quot; A side by side View: of Transition Services&quot;.&#10;&#10;Show Pre-employment Transition Service 34 cFR, VR Transition Services, Individuals with disabilities Education Act ">
            <a:extLst>
              <a:ext uri="{FF2B5EF4-FFF2-40B4-BE49-F238E27FC236}">
                <a16:creationId xmlns:a16="http://schemas.microsoft.com/office/drawing/2014/main" id="{EB0D7B6A-31B4-41FB-B80A-477F32DBCD4C}"/>
              </a:ext>
            </a:extLst>
          </p:cNvPr>
          <p:cNvPicPr>
            <a:picLocks noChangeAspect="1"/>
          </p:cNvPicPr>
          <p:nvPr/>
        </p:nvPicPr>
        <p:blipFill>
          <a:blip r:embed="rId4"/>
          <a:stretch>
            <a:fillRect/>
          </a:stretch>
        </p:blipFill>
        <p:spPr>
          <a:xfrm>
            <a:off x="256374" y="23008"/>
            <a:ext cx="11699191" cy="6749534"/>
          </a:xfrm>
          <a:prstGeom prst="rect">
            <a:avLst/>
          </a:prstGeom>
        </p:spPr>
      </p:pic>
    </p:spTree>
    <p:custDataLst>
      <p:tags r:id="rId1"/>
    </p:custDataLst>
    <p:extLst>
      <p:ext uri="{BB962C8B-B14F-4D97-AF65-F5344CB8AC3E}">
        <p14:creationId xmlns:p14="http://schemas.microsoft.com/office/powerpoint/2010/main" val="186702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203949-522E-42B1-88EC-461E665761C3}"/>
              </a:ext>
            </a:extLst>
          </p:cNvPr>
          <p:cNvSpPr>
            <a:spLocks noGrp="1"/>
          </p:cNvSpPr>
          <p:nvPr>
            <p:ph idx="1"/>
          </p:nvPr>
        </p:nvSpPr>
        <p:spPr/>
        <p:txBody>
          <a:bodyPr/>
          <a:lstStyle/>
          <a:p>
            <a:r>
              <a:rPr lang="en-US" dirty="0"/>
              <a:t>When a student turns 16, the IEP team must determine if the needs of the student warrant the school’s notifying the district office of Kansas Department of for Children and Families (DCF). (K.S.A. 75-53,101).</a:t>
            </a:r>
          </a:p>
          <a:p>
            <a:r>
              <a:rPr lang="en-US" dirty="0"/>
              <a:t>If the student may have </a:t>
            </a:r>
            <a:r>
              <a:rPr lang="en-US" b="1" i="1" dirty="0"/>
              <a:t>any need </a:t>
            </a:r>
            <a:r>
              <a:rPr lang="en-US" dirty="0"/>
              <a:t>for vocational rehabilitation services regardless of whether the student is headed directly to employment or into education/training, notification may be appropriate. </a:t>
            </a:r>
          </a:p>
          <a:p>
            <a:r>
              <a:rPr lang="en-US" dirty="0"/>
              <a:t>If the team decides that notification is not necessary, the IEP team must document reasons for the decision. </a:t>
            </a:r>
          </a:p>
          <a:p>
            <a:r>
              <a:rPr lang="en-US" dirty="0"/>
              <a:t>If notification to RS will be made, then parental consent is required due to the disclosure of confidential information. </a:t>
            </a:r>
          </a:p>
        </p:txBody>
      </p:sp>
      <p:sp>
        <p:nvSpPr>
          <p:cNvPr id="3" name="Title 2">
            <a:extLst>
              <a:ext uri="{FF2B5EF4-FFF2-40B4-BE49-F238E27FC236}">
                <a16:creationId xmlns:a16="http://schemas.microsoft.com/office/drawing/2014/main" id="{9B5ABA07-3378-45D2-9647-7BE84970AD2E}"/>
              </a:ext>
            </a:extLst>
          </p:cNvPr>
          <p:cNvSpPr>
            <a:spLocks noGrp="1"/>
          </p:cNvSpPr>
          <p:nvPr>
            <p:ph type="title"/>
          </p:nvPr>
        </p:nvSpPr>
        <p:spPr/>
        <p:txBody>
          <a:bodyPr/>
          <a:lstStyle/>
          <a:p>
            <a:r>
              <a:rPr lang="en-US" dirty="0"/>
              <a:t>Notification vs. referral to Rehabilitation Services (RS) </a:t>
            </a:r>
          </a:p>
        </p:txBody>
      </p:sp>
    </p:spTree>
    <p:extLst>
      <p:ext uri="{BB962C8B-B14F-4D97-AF65-F5344CB8AC3E}">
        <p14:creationId xmlns:p14="http://schemas.microsoft.com/office/powerpoint/2010/main" val="3775314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EACD-0380-1D12-77D8-7B0C6873FB14}"/>
              </a:ext>
            </a:extLst>
          </p:cNvPr>
          <p:cNvSpPr>
            <a:spLocks noGrp="1"/>
          </p:cNvSpPr>
          <p:nvPr>
            <p:ph type="title"/>
          </p:nvPr>
        </p:nvSpPr>
        <p:spPr/>
        <p:txBody>
          <a:bodyPr/>
          <a:lstStyle/>
          <a:p>
            <a:pPr algn="ctr"/>
            <a:r>
              <a:rPr lang="en-US" sz="6600" dirty="0"/>
              <a:t>Activity</a:t>
            </a:r>
          </a:p>
        </p:txBody>
      </p:sp>
      <p:sp>
        <p:nvSpPr>
          <p:cNvPr id="4" name="Text Placeholder 3">
            <a:extLst>
              <a:ext uri="{FF2B5EF4-FFF2-40B4-BE49-F238E27FC236}">
                <a16:creationId xmlns:a16="http://schemas.microsoft.com/office/drawing/2014/main" id="{478FC530-FC23-21F7-47CE-F9FF8F639225}"/>
              </a:ext>
            </a:extLst>
          </p:cNvPr>
          <p:cNvSpPr>
            <a:spLocks noGrp="1"/>
          </p:cNvSpPr>
          <p:nvPr>
            <p:ph type="body" sz="half" idx="2"/>
          </p:nvPr>
        </p:nvSpPr>
        <p:spPr/>
        <p:txBody>
          <a:bodyPr/>
          <a:lstStyle/>
          <a:p>
            <a:r>
              <a:rPr lang="en-US" sz="2800" dirty="0"/>
              <a:t>What community resources ( agencies) do you collaborate with?  </a:t>
            </a:r>
          </a:p>
        </p:txBody>
      </p:sp>
      <p:pic>
        <p:nvPicPr>
          <p:cNvPr id="2050" name="Picture 2" descr="See the source image">
            <a:extLst>
              <a:ext uri="{FF2B5EF4-FFF2-40B4-BE49-F238E27FC236}">
                <a16:creationId xmlns:a16="http://schemas.microsoft.com/office/drawing/2014/main" id="{913E3459-74A6-AA91-D70A-4F9399C413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2337" y="697832"/>
            <a:ext cx="6208295" cy="500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25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1019-AE29-1B04-C1D5-01F21004E6B1}"/>
              </a:ext>
            </a:extLst>
          </p:cNvPr>
          <p:cNvSpPr>
            <a:spLocks noGrp="1"/>
          </p:cNvSpPr>
          <p:nvPr>
            <p:ph type="ctrTitle"/>
          </p:nvPr>
        </p:nvSpPr>
        <p:spPr/>
        <p:txBody>
          <a:bodyPr>
            <a:normAutofit/>
          </a:bodyPr>
          <a:lstStyle/>
          <a:p>
            <a:r>
              <a:rPr lang="en-US" sz="5400" dirty="0"/>
              <a:t>Transition Services for Students Age 18-21</a:t>
            </a:r>
          </a:p>
        </p:txBody>
      </p:sp>
      <p:sp>
        <p:nvSpPr>
          <p:cNvPr id="3" name="Subtitle 2">
            <a:extLst>
              <a:ext uri="{FF2B5EF4-FFF2-40B4-BE49-F238E27FC236}">
                <a16:creationId xmlns:a16="http://schemas.microsoft.com/office/drawing/2014/main" id="{6CC42975-33D7-6E02-694C-139E7B8542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4561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ACEEA-B621-7545-8DE9-500B61438077}"/>
              </a:ext>
            </a:extLst>
          </p:cNvPr>
          <p:cNvSpPr>
            <a:spLocks noGrp="1"/>
          </p:cNvSpPr>
          <p:nvPr>
            <p:ph type="title"/>
          </p:nvPr>
        </p:nvSpPr>
        <p:spPr>
          <a:xfrm>
            <a:off x="1169233" y="145144"/>
            <a:ext cx="10208301" cy="1219199"/>
          </a:xfrm>
        </p:spPr>
        <p:txBody>
          <a:bodyPr>
            <a:normAutofit/>
          </a:bodyPr>
          <a:lstStyle/>
          <a:p>
            <a:r>
              <a:rPr lang="en-US" dirty="0">
                <a:solidFill>
                  <a:srgbClr val="0070C0"/>
                </a:solidFill>
              </a:rPr>
              <a:t>Special Education Services for </a:t>
            </a:r>
            <a:br>
              <a:rPr lang="en-US" dirty="0">
                <a:solidFill>
                  <a:srgbClr val="0070C0"/>
                </a:solidFill>
              </a:rPr>
            </a:br>
            <a:r>
              <a:rPr lang="en-US" dirty="0">
                <a:solidFill>
                  <a:srgbClr val="0070C0"/>
                </a:solidFill>
              </a:rPr>
              <a:t>Students Age 18-21</a:t>
            </a:r>
          </a:p>
        </p:txBody>
      </p:sp>
      <p:sp>
        <p:nvSpPr>
          <p:cNvPr id="3" name="Content Placeholder 2">
            <a:extLst>
              <a:ext uri="{FF2B5EF4-FFF2-40B4-BE49-F238E27FC236}">
                <a16:creationId xmlns:a16="http://schemas.microsoft.com/office/drawing/2014/main" id="{EB3752D1-E356-3240-8FD5-976187CE5495}"/>
              </a:ext>
            </a:extLst>
          </p:cNvPr>
          <p:cNvSpPr>
            <a:spLocks noGrp="1"/>
          </p:cNvSpPr>
          <p:nvPr>
            <p:ph idx="1"/>
          </p:nvPr>
        </p:nvSpPr>
        <p:spPr>
          <a:xfrm>
            <a:off x="922946" y="1582057"/>
            <a:ext cx="10208301" cy="5130800"/>
          </a:xfrm>
          <a:noFill/>
        </p:spPr>
        <p:txBody>
          <a:bodyPr>
            <a:normAutofit/>
          </a:bodyPr>
          <a:lstStyle/>
          <a:p>
            <a:r>
              <a:rPr lang="en-US" sz="2600" dirty="0"/>
              <a:t>A child with a disability and an IEP is entitled to a free appropriate public education (FAPE) through age 21.</a:t>
            </a:r>
          </a:p>
          <a:p>
            <a:r>
              <a:rPr lang="en-US" sz="2600" dirty="0"/>
              <a:t>School districts must serve students who have </a:t>
            </a:r>
            <a:r>
              <a:rPr lang="en-US" sz="2600" b="1" i="1" dirty="0"/>
              <a:t>not graduated </a:t>
            </a:r>
            <a:r>
              <a:rPr lang="en-US" sz="2600" dirty="0"/>
              <a:t>with a regular diploma through June 30 of the school year in which they turn 21. </a:t>
            </a:r>
          </a:p>
          <a:p>
            <a:r>
              <a:rPr lang="en-US" sz="2600" dirty="0"/>
              <a:t>The definition of FAPE includes the special education and related services that the IEP Team, including the parents and the adult child, decides that the student needs to make appropriate progress.</a:t>
            </a:r>
          </a:p>
          <a:p>
            <a:r>
              <a:rPr lang="en-US" sz="2600" dirty="0"/>
              <a:t>This includes transition planning, including transition assessment, postsecondary goals and transition services. </a:t>
            </a:r>
          </a:p>
          <a:p>
            <a:pPr marL="0" indent="0">
              <a:buNone/>
            </a:pPr>
            <a:endParaRPr lang="en-US" dirty="0"/>
          </a:p>
        </p:txBody>
      </p:sp>
    </p:spTree>
    <p:extLst>
      <p:ext uri="{BB962C8B-B14F-4D97-AF65-F5344CB8AC3E}">
        <p14:creationId xmlns:p14="http://schemas.microsoft.com/office/powerpoint/2010/main" val="3538093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ACEEA-B621-7545-8DE9-500B61438077}"/>
              </a:ext>
            </a:extLst>
          </p:cNvPr>
          <p:cNvSpPr>
            <a:spLocks noGrp="1"/>
          </p:cNvSpPr>
          <p:nvPr>
            <p:ph type="title"/>
          </p:nvPr>
        </p:nvSpPr>
        <p:spPr>
          <a:xfrm>
            <a:off x="1981200" y="130630"/>
            <a:ext cx="8229600" cy="798285"/>
          </a:xfrm>
        </p:spPr>
        <p:txBody>
          <a:bodyPr>
            <a:normAutofit/>
          </a:bodyPr>
          <a:lstStyle/>
          <a:p>
            <a:r>
              <a:rPr lang="en-US" dirty="0">
                <a:solidFill>
                  <a:srgbClr val="0070C0"/>
                </a:solidFill>
              </a:rPr>
              <a:t>Requirements for Students Age 18-21</a:t>
            </a:r>
          </a:p>
        </p:txBody>
      </p:sp>
      <p:sp>
        <p:nvSpPr>
          <p:cNvPr id="3" name="Content Placeholder 2">
            <a:extLst>
              <a:ext uri="{FF2B5EF4-FFF2-40B4-BE49-F238E27FC236}">
                <a16:creationId xmlns:a16="http://schemas.microsoft.com/office/drawing/2014/main" id="{EB3752D1-E356-3240-8FD5-976187CE5495}"/>
              </a:ext>
            </a:extLst>
          </p:cNvPr>
          <p:cNvSpPr>
            <a:spLocks noGrp="1"/>
          </p:cNvSpPr>
          <p:nvPr>
            <p:ph idx="1"/>
          </p:nvPr>
        </p:nvSpPr>
        <p:spPr>
          <a:xfrm>
            <a:off x="538385" y="1306287"/>
            <a:ext cx="10451507" cy="5177641"/>
          </a:xfrm>
          <a:noFill/>
        </p:spPr>
        <p:txBody>
          <a:bodyPr>
            <a:normAutofit/>
          </a:bodyPr>
          <a:lstStyle/>
          <a:p>
            <a:r>
              <a:rPr lang="en-US" dirty="0"/>
              <a:t>Free Appropriate Public Education (FAPE) must be provided for the standard school day, unless the IEP team makes an individualized determination that the student does not need a full school day.</a:t>
            </a:r>
          </a:p>
          <a:p>
            <a:r>
              <a:rPr lang="en-US" dirty="0"/>
              <a:t>In terms of access to and advancing in the general curriculum, the IEP Team could determine that the student could enroll in a wide variety of general education courses that the student has not already taken to meet high school graduation requirements, through which the student could work on his postsecondary and/or annual goals.</a:t>
            </a:r>
          </a:p>
          <a:p>
            <a:r>
              <a:rPr lang="en-US" dirty="0"/>
              <a:t>When determining whether a student age 18 – 21 is receiving equal opportunities to students without disabilities, the correct comparison group is high school students without disabilities.  </a:t>
            </a:r>
          </a:p>
        </p:txBody>
      </p:sp>
    </p:spTree>
    <p:extLst>
      <p:ext uri="{BB962C8B-B14F-4D97-AF65-F5344CB8AC3E}">
        <p14:creationId xmlns:p14="http://schemas.microsoft.com/office/powerpoint/2010/main" val="20991561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819B-B7B9-5B47-835D-C2E3E0B5C9D9}"/>
              </a:ext>
            </a:extLst>
          </p:cNvPr>
          <p:cNvSpPr>
            <a:spLocks noGrp="1"/>
          </p:cNvSpPr>
          <p:nvPr>
            <p:ph type="title"/>
          </p:nvPr>
        </p:nvSpPr>
        <p:spPr/>
        <p:txBody>
          <a:bodyPr/>
          <a:lstStyle/>
          <a:p>
            <a:r>
              <a:rPr lang="en-US" sz="3200" dirty="0">
                <a:solidFill>
                  <a:srgbClr val="0070C0"/>
                </a:solidFill>
              </a:rPr>
              <a:t>More Transition Issues Related to 18-21 year old Students Receiving Services</a:t>
            </a:r>
            <a:endParaRPr lang="en-US" dirty="0">
              <a:solidFill>
                <a:srgbClr val="0070C0"/>
              </a:solidFill>
            </a:endParaRPr>
          </a:p>
        </p:txBody>
      </p:sp>
      <p:sp>
        <p:nvSpPr>
          <p:cNvPr id="3" name="Content Placeholder 2">
            <a:extLst>
              <a:ext uri="{FF2B5EF4-FFF2-40B4-BE49-F238E27FC236}">
                <a16:creationId xmlns:a16="http://schemas.microsoft.com/office/drawing/2014/main" id="{87EA25C3-13D2-9741-ABAF-6E2DCC451662}"/>
              </a:ext>
            </a:extLst>
          </p:cNvPr>
          <p:cNvSpPr>
            <a:spLocks noGrp="1"/>
          </p:cNvSpPr>
          <p:nvPr>
            <p:ph idx="1"/>
          </p:nvPr>
        </p:nvSpPr>
        <p:spPr>
          <a:xfrm>
            <a:off x="838200" y="1690687"/>
            <a:ext cx="10515600" cy="4486275"/>
          </a:xfrm>
        </p:spPr>
        <p:txBody>
          <a:bodyPr>
            <a:normAutofit/>
          </a:bodyPr>
          <a:lstStyle/>
          <a:p>
            <a:r>
              <a:rPr lang="en-US" dirty="0"/>
              <a:t>If an 18-21 year old student receiving services completes his/her postsecondary goals, then a new transition assessment (which includes information from the parent) must be conducted and new postsecondary goals need to be put into place.</a:t>
            </a:r>
          </a:p>
          <a:p>
            <a:r>
              <a:rPr lang="en-US" dirty="0"/>
              <a:t>When this happens, then transition services to help the student meet these new postsecondary goals need to be considered.</a:t>
            </a:r>
          </a:p>
          <a:p>
            <a:r>
              <a:rPr lang="en-US" dirty="0"/>
              <a:t>All other transition requirements also need to be adjusted to align with the new postsecondary goals.</a:t>
            </a:r>
          </a:p>
        </p:txBody>
      </p:sp>
    </p:spTree>
    <p:extLst>
      <p:ext uri="{BB962C8B-B14F-4D97-AF65-F5344CB8AC3E}">
        <p14:creationId xmlns:p14="http://schemas.microsoft.com/office/powerpoint/2010/main" val="39905409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D877B3-B18D-8AF5-D633-B1437BCE5EFC}"/>
              </a:ext>
            </a:extLst>
          </p:cNvPr>
          <p:cNvSpPr>
            <a:spLocks noGrp="1"/>
          </p:cNvSpPr>
          <p:nvPr>
            <p:ph idx="1"/>
          </p:nvPr>
        </p:nvSpPr>
        <p:spPr/>
        <p:txBody>
          <a:bodyPr/>
          <a:lstStyle/>
          <a:p>
            <a:pPr marL="0" indent="0">
              <a:buNone/>
            </a:pPr>
            <a:r>
              <a:rPr lang="en-US" dirty="0"/>
              <a:t>Purpose</a:t>
            </a:r>
          </a:p>
          <a:p>
            <a:pPr marL="0" indent="0">
              <a:buNone/>
            </a:pPr>
            <a:r>
              <a:rPr lang="en-US" dirty="0"/>
              <a:t> Intended to assist the student in transition from high school to higher education/training, employment and successful independent living. • Can assist with informing eligibility in post-secondary environments (</a:t>
            </a:r>
            <a:r>
              <a:rPr lang="en-US" dirty="0" err="1"/>
              <a:t>ie</a:t>
            </a:r>
            <a:r>
              <a:rPr lang="en-US" dirty="0"/>
              <a:t> Vocational Rehabilitation, Disability student services</a:t>
            </a:r>
          </a:p>
        </p:txBody>
      </p:sp>
      <p:sp>
        <p:nvSpPr>
          <p:cNvPr id="3" name="Title 2">
            <a:extLst>
              <a:ext uri="{FF2B5EF4-FFF2-40B4-BE49-F238E27FC236}">
                <a16:creationId xmlns:a16="http://schemas.microsoft.com/office/drawing/2014/main" id="{0F779175-0D29-8539-4FC7-26FD8A39DEB3}"/>
              </a:ext>
            </a:extLst>
          </p:cNvPr>
          <p:cNvSpPr>
            <a:spLocks noGrp="1"/>
          </p:cNvSpPr>
          <p:nvPr>
            <p:ph type="title"/>
          </p:nvPr>
        </p:nvSpPr>
        <p:spPr/>
        <p:txBody>
          <a:bodyPr/>
          <a:lstStyle/>
          <a:p>
            <a:r>
              <a:rPr lang="en-US" dirty="0"/>
              <a:t>Summary of Performance </a:t>
            </a:r>
          </a:p>
        </p:txBody>
      </p:sp>
    </p:spTree>
    <p:extLst>
      <p:ext uri="{BB962C8B-B14F-4D97-AF65-F5344CB8AC3E}">
        <p14:creationId xmlns:p14="http://schemas.microsoft.com/office/powerpoint/2010/main" val="272704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D130-27EF-594B-BA65-AE5935AFBEF5}"/>
              </a:ext>
            </a:extLst>
          </p:cNvPr>
          <p:cNvSpPr>
            <a:spLocks noGrp="1"/>
          </p:cNvSpPr>
          <p:nvPr>
            <p:ph type="title"/>
          </p:nvPr>
        </p:nvSpPr>
        <p:spPr>
          <a:xfrm>
            <a:off x="1981200" y="386954"/>
            <a:ext cx="8229600" cy="857250"/>
          </a:xfrm>
        </p:spPr>
        <p:txBody>
          <a:bodyPr/>
          <a:lstStyle/>
          <a:p>
            <a:r>
              <a:rPr lang="en-US" dirty="0"/>
              <a:t>More About Transition Assessment</a:t>
            </a:r>
          </a:p>
        </p:txBody>
      </p:sp>
      <p:sp>
        <p:nvSpPr>
          <p:cNvPr id="3" name="Content Placeholder 2">
            <a:extLst>
              <a:ext uri="{FF2B5EF4-FFF2-40B4-BE49-F238E27FC236}">
                <a16:creationId xmlns:a16="http://schemas.microsoft.com/office/drawing/2014/main" id="{30E171CB-BEC7-0E4E-9130-D9B79366474B}"/>
              </a:ext>
            </a:extLst>
          </p:cNvPr>
          <p:cNvSpPr>
            <a:spLocks noGrp="1"/>
          </p:cNvSpPr>
          <p:nvPr>
            <p:ph idx="1"/>
          </p:nvPr>
        </p:nvSpPr>
        <p:spPr>
          <a:xfrm>
            <a:off x="487110" y="1562101"/>
            <a:ext cx="10895888" cy="3889775"/>
          </a:xfrm>
          <a:solidFill>
            <a:schemeClr val="bg1"/>
          </a:solidFill>
        </p:spPr>
        <p:txBody>
          <a:bodyPr/>
          <a:lstStyle/>
          <a:p>
            <a:r>
              <a:rPr lang="en-US" dirty="0"/>
              <a:t>Transition assessment must utilize assessment accommodations and assistive technology, based on the needs of the student.  Students with all levels of ability need to be able to express their interests and preference.</a:t>
            </a:r>
          </a:p>
          <a:p>
            <a:r>
              <a:rPr lang="en-US" dirty="0"/>
              <a:t>Transition assessment should include an evaluation of a student’s need for accommodations and assistive technology within adult settings.</a:t>
            </a:r>
          </a:p>
        </p:txBody>
      </p:sp>
    </p:spTree>
    <p:extLst>
      <p:ext uri="{BB962C8B-B14F-4D97-AF65-F5344CB8AC3E}">
        <p14:creationId xmlns:p14="http://schemas.microsoft.com/office/powerpoint/2010/main" val="42428440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13AEB7-9F38-18FA-7B94-A41D7CDBBFC1}"/>
              </a:ext>
            </a:extLst>
          </p:cNvPr>
          <p:cNvSpPr>
            <a:spLocks noGrp="1"/>
          </p:cNvSpPr>
          <p:nvPr>
            <p:ph idx="1"/>
          </p:nvPr>
        </p:nvSpPr>
        <p:spPr/>
        <p:txBody>
          <a:bodyPr/>
          <a:lstStyle/>
          <a:p>
            <a:r>
              <a:rPr lang="en-US" dirty="0"/>
              <a:t>Current information about academic achievement.</a:t>
            </a:r>
          </a:p>
          <a:p>
            <a:r>
              <a:rPr lang="en-US" dirty="0"/>
              <a:t>Current information about functional performance. </a:t>
            </a:r>
          </a:p>
          <a:p>
            <a:r>
              <a:rPr lang="en-US" dirty="0"/>
              <a:t>  Recommendations for ongoing supports and accommodations in post-secondary settings.</a:t>
            </a:r>
          </a:p>
          <a:p>
            <a:r>
              <a:rPr lang="en-US" dirty="0"/>
              <a:t> Additional information the team may think will be helpful for post secondary planning. </a:t>
            </a:r>
          </a:p>
        </p:txBody>
      </p:sp>
      <p:sp>
        <p:nvSpPr>
          <p:cNvPr id="3" name="Title 2">
            <a:extLst>
              <a:ext uri="{FF2B5EF4-FFF2-40B4-BE49-F238E27FC236}">
                <a16:creationId xmlns:a16="http://schemas.microsoft.com/office/drawing/2014/main" id="{5036E9CC-F40B-8F48-D554-38779881DF0A}"/>
              </a:ext>
            </a:extLst>
          </p:cNvPr>
          <p:cNvSpPr>
            <a:spLocks noGrp="1"/>
          </p:cNvSpPr>
          <p:nvPr>
            <p:ph type="title"/>
          </p:nvPr>
        </p:nvSpPr>
        <p:spPr/>
        <p:txBody>
          <a:bodyPr/>
          <a:lstStyle/>
          <a:p>
            <a:r>
              <a:rPr lang="en-US" dirty="0"/>
              <a:t>Summary of Performance </a:t>
            </a:r>
          </a:p>
        </p:txBody>
      </p:sp>
    </p:spTree>
    <p:extLst>
      <p:ext uri="{BB962C8B-B14F-4D97-AF65-F5344CB8AC3E}">
        <p14:creationId xmlns:p14="http://schemas.microsoft.com/office/powerpoint/2010/main" val="4085647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F63571-07D6-D568-682C-F47200876C47}"/>
              </a:ext>
            </a:extLst>
          </p:cNvPr>
          <p:cNvSpPr>
            <a:spLocks noGrp="1"/>
          </p:cNvSpPr>
          <p:nvPr>
            <p:ph idx="1"/>
          </p:nvPr>
        </p:nvSpPr>
        <p:spPr/>
        <p:txBody>
          <a:bodyPr/>
          <a:lstStyle/>
          <a:p>
            <a:r>
              <a:rPr lang="en-US" dirty="0"/>
              <a:t> Start the development as soon as possible, don’t wait until the last few weeks of school.</a:t>
            </a:r>
          </a:p>
          <a:p>
            <a:r>
              <a:rPr lang="en-US" dirty="0"/>
              <a:t> Stagger SOP development and finalize across a school year instead of trying to do them all at the end of a school year.</a:t>
            </a:r>
          </a:p>
          <a:p>
            <a:r>
              <a:rPr lang="en-US" dirty="0"/>
              <a:t> Begin thinking “with the end in mind” during the high school years and create a note page or portfolio of important accomplishments (Individual Plan of Study (IPS), accommodations, etc., that will assist in synthesizing the most important information for the SOP! </a:t>
            </a:r>
          </a:p>
          <a:p>
            <a:r>
              <a:rPr lang="en-US" dirty="0"/>
              <a:t> Involve other key people in the student’s life, e.g., significant teachers, mentors, counselors, family. Making Post school Connections</a:t>
            </a:r>
          </a:p>
        </p:txBody>
      </p:sp>
      <p:sp>
        <p:nvSpPr>
          <p:cNvPr id="3" name="Title 2">
            <a:extLst>
              <a:ext uri="{FF2B5EF4-FFF2-40B4-BE49-F238E27FC236}">
                <a16:creationId xmlns:a16="http://schemas.microsoft.com/office/drawing/2014/main" id="{A0CA78B5-4288-AC80-CE35-CE0B6454CF34}"/>
              </a:ext>
            </a:extLst>
          </p:cNvPr>
          <p:cNvSpPr>
            <a:spLocks noGrp="1"/>
          </p:cNvSpPr>
          <p:nvPr>
            <p:ph type="title"/>
          </p:nvPr>
        </p:nvSpPr>
        <p:spPr/>
        <p:txBody>
          <a:bodyPr/>
          <a:lstStyle/>
          <a:p>
            <a:r>
              <a:rPr lang="en-US" dirty="0"/>
              <a:t>Tips for Completing the Summary of Performance (SOP)</a:t>
            </a:r>
          </a:p>
        </p:txBody>
      </p:sp>
    </p:spTree>
    <p:extLst>
      <p:ext uri="{BB962C8B-B14F-4D97-AF65-F5344CB8AC3E}">
        <p14:creationId xmlns:p14="http://schemas.microsoft.com/office/powerpoint/2010/main" val="4288326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BA64E-5C1E-83F7-7867-73C4E6AB3EB2}"/>
              </a:ext>
            </a:extLst>
          </p:cNvPr>
          <p:cNvSpPr>
            <a:spLocks noGrp="1"/>
          </p:cNvSpPr>
          <p:nvPr>
            <p:ph idx="1"/>
          </p:nvPr>
        </p:nvSpPr>
        <p:spPr/>
        <p:txBody>
          <a:bodyPr/>
          <a:lstStyle/>
          <a:p>
            <a:pPr marL="0" marR="0" indent="0" fontAlgn="base">
              <a:lnSpc>
                <a:spcPts val="1800"/>
              </a:lnSpc>
              <a:spcBef>
                <a:spcPts val="0"/>
              </a:spcBef>
              <a:spcAft>
                <a:spcPts val="0"/>
              </a:spcAft>
              <a:buNone/>
            </a:pPr>
            <a:r>
              <a:rPr lang="en-US" b="1" dirty="0"/>
              <a:t>KSDE Secondary Transition Listserv </a:t>
            </a:r>
            <a:endParaRPr lang="en-US" dirty="0"/>
          </a:p>
          <a:p>
            <a:pPr marL="0" marR="0" indent="0" fontAlgn="base">
              <a:lnSpc>
                <a:spcPts val="1800"/>
              </a:lnSpc>
              <a:spcBef>
                <a:spcPts val="0"/>
              </a:spcBef>
              <a:spcAft>
                <a:spcPts val="0"/>
              </a:spcAft>
              <a:buNone/>
            </a:pPr>
            <a:r>
              <a:rPr lang="en-US" dirty="0"/>
              <a:t> </a:t>
            </a:r>
            <a:r>
              <a:rPr lang="en-US" sz="1800" u="sng" dirty="0">
                <a:solidFill>
                  <a:srgbClr val="3333FF"/>
                </a:solidFill>
                <a:effectLst/>
                <a:latin typeface="Open Sans" panose="020B0606030504020204" pitchFamily="34" charset="0"/>
                <a:ea typeface="Calibri" panose="020F0502020204030204" pitchFamily="34" charset="0"/>
                <a:hlinkClick r:id="rId3" tooltip="Secondary Transition listserv"/>
              </a:rPr>
              <a:t>https://listservp.ksde.org/Scripts/wa.exe?SUBED1=SECONDARY_TRANSITION&amp;A=1</a:t>
            </a:r>
            <a:r>
              <a:rPr lang="en-US" sz="1800" dirty="0">
                <a:solidFill>
                  <a:srgbClr val="000000"/>
                </a:solidFill>
                <a:effectLst/>
                <a:latin typeface="Open Sans" panose="020B0606030504020204" pitchFamily="34" charset="0"/>
                <a:ea typeface="Calibri" panose="020F0502020204030204" pitchFamily="34" charset="0"/>
              </a:rPr>
              <a:t> or send an email to </a:t>
            </a:r>
            <a:r>
              <a:rPr lang="en-US" sz="1800" u="sng" dirty="0">
                <a:solidFill>
                  <a:srgbClr val="3333FF"/>
                </a:solidFill>
                <a:effectLst/>
                <a:latin typeface="Open Sans" panose="020B0606030504020204" pitchFamily="34" charset="0"/>
                <a:ea typeface="Calibri" panose="020F0502020204030204" pitchFamily="34" charset="0"/>
                <a:hlinkClick r:id="rId4"/>
              </a:rPr>
              <a:t>ealden@ksde.org</a:t>
            </a:r>
            <a:r>
              <a:rPr lang="en-US" sz="1800" dirty="0">
                <a:solidFill>
                  <a:srgbClr val="000000"/>
                </a:solidFill>
                <a:effectLst/>
                <a:latin typeface="Open Sans" panose="020B0606030504020204" pitchFamily="34" charset="0"/>
                <a:ea typeface="Calibri" panose="020F0502020204030204" pitchFamily="34" charset="0"/>
              </a:rPr>
              <a:t> with a request to join.</a:t>
            </a:r>
          </a:p>
          <a:p>
            <a:pPr marL="0" marR="0" indent="0" fontAlgn="base">
              <a:lnSpc>
                <a:spcPts val="1800"/>
              </a:lnSpc>
              <a:spcBef>
                <a:spcPts val="0"/>
              </a:spcBef>
              <a:spcAft>
                <a:spcPts val="0"/>
              </a:spcAft>
              <a:buNone/>
            </a:pPr>
            <a:endParaRPr lang="en-US" sz="1800" dirty="0">
              <a:solidFill>
                <a:srgbClr val="000000"/>
              </a:solidFill>
              <a:effectLst/>
              <a:latin typeface="Open Sans" panose="020B0606030504020204" pitchFamily="34" charset="0"/>
              <a:ea typeface="Calibri" panose="020F0502020204030204" pitchFamily="34" charset="0"/>
            </a:endParaRPr>
          </a:p>
          <a:p>
            <a:pPr marL="0" marR="0" indent="0" fontAlgn="base">
              <a:lnSpc>
                <a:spcPts val="1800"/>
              </a:lnSpc>
              <a:spcBef>
                <a:spcPts val="0"/>
              </a:spcBef>
              <a:spcAft>
                <a:spcPts val="0"/>
              </a:spcAft>
              <a:buNone/>
            </a:pPr>
            <a:r>
              <a:rPr lang="en-US" sz="1800" dirty="0">
                <a:effectLst/>
                <a:latin typeface="Calibri" panose="020F0502020204030204" pitchFamily="34" charset="0"/>
                <a:ea typeface="Calibri" panose="020F0502020204030204" pitchFamily="34" charset="0"/>
              </a:rPr>
              <a:t>“</a:t>
            </a:r>
            <a:r>
              <a:rPr lang="en-US" dirty="0">
                <a:effectLst/>
                <a:latin typeface="Calibri" panose="020F0502020204030204" pitchFamily="34" charset="0"/>
                <a:ea typeface="Calibri" panose="020F0502020204030204" pitchFamily="34" charset="0"/>
              </a:rPr>
              <a:t>Transition in the Individualized Education Program, What Parents and Student Need to Know”</a:t>
            </a:r>
          </a:p>
          <a:p>
            <a:pPr marL="0" marR="0" indent="0" fontAlgn="base">
              <a:lnSpc>
                <a:spcPts val="1800"/>
              </a:lnSpc>
              <a:spcBef>
                <a:spcPts val="0"/>
              </a:spcBef>
              <a:spcAft>
                <a:spcPts val="0"/>
              </a:spcAft>
              <a:buNone/>
            </a:pPr>
            <a:r>
              <a:rPr lang="en-US" sz="1400" dirty="0">
                <a:hlinkClick r:id="rId5"/>
              </a:rPr>
              <a:t>Transition in the IEP: What Parents and Students Need to Know (ksde.org)</a:t>
            </a:r>
            <a:endParaRPr lang="en-US" sz="1800" dirty="0">
              <a:ea typeface="Calibri" panose="020F0502020204030204" pitchFamily="34" charset="0"/>
            </a:endParaRPr>
          </a:p>
          <a:p>
            <a:pPr marL="0" indent="0">
              <a:buNone/>
            </a:pPr>
            <a:r>
              <a:rPr lang="en-US" b="1" dirty="0"/>
              <a:t>Secondary Transition Resources-</a:t>
            </a:r>
            <a:r>
              <a:rPr lang="en-US" dirty="0"/>
              <a:t>www.ksdetasn.org</a:t>
            </a:r>
          </a:p>
          <a:p>
            <a:pPr marL="0" indent="0">
              <a:buNone/>
            </a:pPr>
            <a:r>
              <a:rPr lang="en-US" b="1" dirty="0"/>
              <a:t>	</a:t>
            </a:r>
            <a:r>
              <a:rPr lang="en-US" sz="2000" b="1" dirty="0"/>
              <a:t>Secondary Transition Regional Workshop Handouts, Webinars, Resources </a:t>
            </a:r>
            <a:endParaRPr lang="en-US" b="1" dirty="0"/>
          </a:p>
          <a:p>
            <a:pPr marL="0" indent="0">
              <a:buNone/>
            </a:pPr>
            <a:r>
              <a:rPr lang="en-US" b="1" dirty="0"/>
              <a:t>Charting Life Course-  </a:t>
            </a:r>
            <a:r>
              <a:rPr lang="en-US" dirty="0"/>
              <a:t>Craig Knutson, Policy Analyst KS Council on Developmental Disabilities,  </a:t>
            </a:r>
            <a:r>
              <a:rPr lang="en-US" dirty="0">
                <a:hlinkClick r:id="rId6"/>
              </a:rPr>
              <a:t>cknutson@kcdd.org</a:t>
            </a:r>
            <a:r>
              <a:rPr lang="en-US" dirty="0"/>
              <a:t> </a:t>
            </a:r>
          </a:p>
          <a:p>
            <a:pPr marL="0" indent="0">
              <a:buNone/>
            </a:pPr>
            <a:r>
              <a:rPr lang="en-US" b="1" i="1" dirty="0"/>
              <a:t>Upcoming Events: </a:t>
            </a:r>
          </a:p>
          <a:p>
            <a:pPr marL="0" indent="0">
              <a:buNone/>
            </a:pPr>
            <a:r>
              <a:rPr lang="en-US" b="1" i="1" dirty="0"/>
              <a:t> </a:t>
            </a:r>
            <a:r>
              <a:rPr lang="en-US" b="1" dirty="0"/>
              <a:t>Kansas Transition Teacher Needs Assessment </a:t>
            </a:r>
          </a:p>
          <a:p>
            <a:pPr marL="0" indent="0">
              <a:buNone/>
            </a:pPr>
            <a:r>
              <a:rPr lang="en-US" b="1" dirty="0"/>
              <a:t>Transition Tuesdays Webinars</a:t>
            </a:r>
            <a:r>
              <a:rPr lang="en-US" dirty="0"/>
              <a:t>: </a:t>
            </a:r>
            <a:r>
              <a:rPr lang="en-US" dirty="0">
                <a:hlinkClick r:id="rId7"/>
              </a:rPr>
              <a:t>www.ksdetasn.org</a:t>
            </a:r>
            <a:endParaRPr lang="en-US" dirty="0"/>
          </a:p>
          <a:p>
            <a:pPr marL="0" indent="0">
              <a:buNone/>
            </a:pPr>
            <a:br>
              <a:rPr lang="en-US" dirty="0"/>
            </a:b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75D21820-D5B5-95A4-42BE-B0A903A0B3D8}"/>
              </a:ext>
            </a:extLst>
          </p:cNvPr>
          <p:cNvSpPr>
            <a:spLocks noGrp="1"/>
          </p:cNvSpPr>
          <p:nvPr>
            <p:ph type="title"/>
          </p:nvPr>
        </p:nvSpPr>
        <p:spPr/>
        <p:txBody>
          <a:bodyPr/>
          <a:lstStyle/>
          <a:p>
            <a:r>
              <a:rPr lang="en-US" dirty="0"/>
              <a:t>Resources /Upcoming Events </a:t>
            </a:r>
          </a:p>
        </p:txBody>
      </p:sp>
    </p:spTree>
    <p:extLst>
      <p:ext uri="{BB962C8B-B14F-4D97-AF65-F5344CB8AC3E}">
        <p14:creationId xmlns:p14="http://schemas.microsoft.com/office/powerpoint/2010/main" val="1051540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07970" y="4462115"/>
            <a:ext cx="7298573" cy="1737939"/>
          </a:xfrm>
        </p:spPr>
        <p:txBody>
          <a:bodyPr>
            <a:normAutofit/>
          </a:bodyPr>
          <a:lstStyle/>
          <a:p>
            <a:r>
              <a:rPr lang="en-US" sz="3000" dirty="0"/>
              <a:t>Indicator 14</a:t>
            </a:r>
            <a:br>
              <a:rPr lang="en-US" sz="3000" dirty="0"/>
            </a:br>
            <a:r>
              <a:rPr lang="en-US" sz="3000" dirty="0">
                <a:solidFill>
                  <a:srgbClr val="F9A11B"/>
                </a:solidFill>
              </a:rPr>
              <a:t>Post-School</a:t>
            </a:r>
            <a:r>
              <a:rPr lang="en-US" sz="3000" dirty="0"/>
              <a:t> </a:t>
            </a:r>
            <a:r>
              <a:rPr lang="en-US" sz="3000" dirty="0">
                <a:solidFill>
                  <a:srgbClr val="F9A11B"/>
                </a:solidFill>
              </a:rPr>
              <a:t>Outcomes Survey</a:t>
            </a:r>
            <a:br>
              <a:rPr lang="en-US" sz="3000" dirty="0"/>
            </a:br>
            <a:br>
              <a:rPr lang="en-US" sz="3000" dirty="0"/>
            </a:br>
            <a:r>
              <a:rPr lang="en-US" sz="3000" dirty="0"/>
              <a:t>Interviewing Exiting Students</a:t>
            </a:r>
          </a:p>
        </p:txBody>
      </p:sp>
    </p:spTree>
    <p:extLst>
      <p:ext uri="{BB962C8B-B14F-4D97-AF65-F5344CB8AC3E}">
        <p14:creationId xmlns:p14="http://schemas.microsoft.com/office/powerpoint/2010/main" val="430270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2"/>
          <p:cNvSpPr txBox="1">
            <a:spLocks noGrp="1"/>
          </p:cNvSpPr>
          <p:nvPr>
            <p:ph type="title"/>
          </p:nvPr>
        </p:nvSpPr>
        <p:spPr>
          <a:xfrm>
            <a:off x="415600" y="593367"/>
            <a:ext cx="11776400" cy="763600"/>
          </a:xfrm>
          <a:prstGeom prst="rect">
            <a:avLst/>
          </a:prstGeom>
        </p:spPr>
        <p:txBody>
          <a:bodyPr spcFirstLastPara="1" vert="horz" wrap="square" lIns="121900" tIns="121900" rIns="121900" bIns="121900" rtlCol="0" anchor="t" anchorCtr="0">
            <a:noAutofit/>
          </a:bodyPr>
          <a:lstStyle/>
          <a:p>
            <a:r>
              <a:rPr lang="en-US" dirty="0"/>
              <a:t>Indicator 14: Two Collections</a:t>
            </a:r>
            <a:endParaRPr dirty="0"/>
          </a:p>
        </p:txBody>
      </p:sp>
      <p:sp>
        <p:nvSpPr>
          <p:cNvPr id="335" name="Google Shape;335;p5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571500" indent="-571500">
              <a:spcAft>
                <a:spcPts val="2133"/>
              </a:spcAft>
            </a:pPr>
            <a:r>
              <a:rPr lang="en-US" sz="3600" dirty="0"/>
              <a:t>Post-School Outcomes Survey</a:t>
            </a:r>
            <a:endParaRPr lang="en-US" sz="2800" b="1" dirty="0">
              <a:solidFill>
                <a:srgbClr val="F9A11B"/>
              </a:solidFill>
            </a:endParaRPr>
          </a:p>
          <a:p>
            <a:pPr marL="571500" indent="-571500">
              <a:spcAft>
                <a:spcPts val="2133"/>
              </a:spcAft>
            </a:pPr>
            <a:r>
              <a:rPr lang="en-US" sz="3600" dirty="0"/>
              <a:t>Senior Exit Survey </a:t>
            </a:r>
          </a:p>
        </p:txBody>
      </p:sp>
      <p:pic>
        <p:nvPicPr>
          <p:cNvPr id="3" name="Picture 2">
            <a:extLst>
              <a:ext uri="{FF2B5EF4-FFF2-40B4-BE49-F238E27FC236}">
                <a16:creationId xmlns:a16="http://schemas.microsoft.com/office/drawing/2014/main" id="{FB7A0329-11A5-4C3D-81CB-EB4920AC7E0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3800" y="2523512"/>
            <a:ext cx="3562621" cy="3568321"/>
          </a:xfrm>
          <a:prstGeom prst="rect">
            <a:avLst/>
          </a:prstGeom>
        </p:spPr>
      </p:pic>
    </p:spTree>
    <p:custDataLst>
      <p:tags r:id="rId1"/>
    </p:custDataLst>
    <p:extLst>
      <p:ext uri="{BB962C8B-B14F-4D97-AF65-F5344CB8AC3E}">
        <p14:creationId xmlns:p14="http://schemas.microsoft.com/office/powerpoint/2010/main" val="21773888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5" name="Picture 4">
            <a:extLst>
              <a:ext uri="{FF2B5EF4-FFF2-40B4-BE49-F238E27FC236}">
                <a16:creationId xmlns:a16="http://schemas.microsoft.com/office/drawing/2014/main" id="{EDD88F43-0A19-41A2-8D45-9C82F729CE9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0297" y="3683649"/>
            <a:ext cx="2683565" cy="2207315"/>
          </a:xfrm>
          <a:prstGeom prst="rect">
            <a:avLst/>
          </a:prstGeom>
        </p:spPr>
      </p:pic>
      <p:sp>
        <p:nvSpPr>
          <p:cNvPr id="334" name="Google Shape;334;p5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US" dirty="0"/>
              <a:t>Why should your district opt-in?</a:t>
            </a:r>
            <a:endParaRPr dirty="0"/>
          </a:p>
        </p:txBody>
      </p:sp>
      <p:sp>
        <p:nvSpPr>
          <p:cNvPr id="335" name="Google Shape;335;p5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514350" indent="-514350">
              <a:spcAft>
                <a:spcPts val="2133"/>
              </a:spcAft>
              <a:buSzPct val="100000"/>
              <a:buFont typeface="+mj-lt"/>
              <a:buAutoNum type="arabicParenR"/>
            </a:pPr>
            <a:r>
              <a:rPr lang="en-US" sz="3600" dirty="0"/>
              <a:t>Get a higher response rate!  </a:t>
            </a:r>
          </a:p>
          <a:p>
            <a:pPr marL="0" indent="0">
              <a:spcAft>
                <a:spcPts val="2133"/>
              </a:spcAft>
              <a:buNone/>
            </a:pPr>
            <a:r>
              <a:rPr lang="en-US" sz="3600" dirty="0"/>
              <a:t>	</a:t>
            </a:r>
            <a:r>
              <a:rPr lang="en-US" sz="2400" dirty="0"/>
              <a:t>Opt-in District Response Rate: 57.54%</a:t>
            </a:r>
          </a:p>
          <a:p>
            <a:pPr marL="0" indent="0">
              <a:spcAft>
                <a:spcPts val="2133"/>
              </a:spcAft>
              <a:buNone/>
            </a:pPr>
            <a:r>
              <a:rPr lang="en-US" sz="2400" dirty="0"/>
              <a:t>	External Interviewers: 24.00%</a:t>
            </a:r>
            <a:endParaRPr lang="en-US" sz="3600" dirty="0"/>
          </a:p>
          <a:p>
            <a:pPr marL="514350" indent="-514350">
              <a:spcAft>
                <a:spcPts val="2133"/>
              </a:spcAft>
              <a:buFont typeface="+mj-lt"/>
              <a:buAutoNum type="arabicParenR"/>
            </a:pPr>
            <a:endParaRPr lang="en-US" sz="3600" dirty="0"/>
          </a:p>
          <a:p>
            <a:pPr marL="514350" indent="-514350">
              <a:spcAft>
                <a:spcPts val="2133"/>
              </a:spcAft>
              <a:buSzPct val="100000"/>
              <a:buFont typeface="+mj-lt"/>
              <a:buAutoNum type="arabicParenR"/>
            </a:pPr>
            <a:r>
              <a:rPr lang="en-US" sz="3600" dirty="0"/>
              <a:t>Learn the stories behind the numbers!</a:t>
            </a:r>
          </a:p>
          <a:p>
            <a:pPr marL="0" indent="0">
              <a:spcAft>
                <a:spcPts val="2133"/>
              </a:spcAft>
              <a:buNone/>
            </a:pPr>
            <a:endParaRPr sz="3600" dirty="0"/>
          </a:p>
        </p:txBody>
      </p:sp>
      <p:pic>
        <p:nvPicPr>
          <p:cNvPr id="4" name="Picture 3">
            <a:extLst>
              <a:ext uri="{FF2B5EF4-FFF2-40B4-BE49-F238E27FC236}">
                <a16:creationId xmlns:a16="http://schemas.microsoft.com/office/drawing/2014/main" id="{74343C07-EB64-4085-B045-0260236C405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6511" y="1356967"/>
            <a:ext cx="2152701" cy="2148569"/>
          </a:xfrm>
          <a:prstGeom prst="rect">
            <a:avLst/>
          </a:prstGeom>
        </p:spPr>
      </p:pic>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2224-5657-463E-94E3-30D89A43FB50}"/>
              </a:ext>
            </a:extLst>
          </p:cNvPr>
          <p:cNvSpPr>
            <a:spLocks noGrp="1"/>
          </p:cNvSpPr>
          <p:nvPr>
            <p:ph type="title"/>
          </p:nvPr>
        </p:nvSpPr>
        <p:spPr/>
        <p:txBody>
          <a:bodyPr/>
          <a:lstStyle/>
          <a:p>
            <a:r>
              <a:rPr lang="en-US" dirty="0"/>
              <a:t>Why opt-in continued…</a:t>
            </a:r>
          </a:p>
        </p:txBody>
      </p:sp>
      <p:sp>
        <p:nvSpPr>
          <p:cNvPr id="3" name="Text Placeholder 2">
            <a:extLst>
              <a:ext uri="{FF2B5EF4-FFF2-40B4-BE49-F238E27FC236}">
                <a16:creationId xmlns:a16="http://schemas.microsoft.com/office/drawing/2014/main" id="{F7E81964-DDB8-4FFE-AEE7-C49DD66B5AEC}"/>
              </a:ext>
            </a:extLst>
          </p:cNvPr>
          <p:cNvSpPr>
            <a:spLocks noGrp="1"/>
          </p:cNvSpPr>
          <p:nvPr>
            <p:ph type="body" idx="1"/>
          </p:nvPr>
        </p:nvSpPr>
        <p:spPr/>
        <p:txBody>
          <a:bodyPr/>
          <a:lstStyle/>
          <a:p>
            <a:r>
              <a:rPr lang="en-US" dirty="0"/>
              <a:t>3)  Post School Outcomes data is becoming more important each year.</a:t>
            </a:r>
          </a:p>
          <a:p>
            <a:pPr lvl="1"/>
            <a:r>
              <a:rPr lang="en-US" dirty="0"/>
              <a:t>Which disability categories from your district are doing well post high school?</a:t>
            </a:r>
          </a:p>
          <a:p>
            <a:pPr lvl="1"/>
            <a:r>
              <a:rPr lang="en-US" dirty="0"/>
              <a:t>Which disability categories from your district are struggling?  </a:t>
            </a:r>
          </a:p>
          <a:p>
            <a:pPr lvl="1"/>
            <a:r>
              <a:rPr lang="en-US" dirty="0"/>
              <a:t>What programming/services helped the first group?</a:t>
            </a:r>
          </a:p>
          <a:p>
            <a:pPr lvl="1"/>
            <a:r>
              <a:rPr lang="en-US" dirty="0"/>
              <a:t>What programming/service changes can lead to greater success for the 2</a:t>
            </a:r>
            <a:r>
              <a:rPr lang="en-US" baseline="30000" dirty="0"/>
              <a:t>nd</a:t>
            </a:r>
            <a:r>
              <a:rPr lang="en-US" dirty="0"/>
              <a:t> group?</a:t>
            </a:r>
          </a:p>
          <a:p>
            <a:pPr lvl="1"/>
            <a:endParaRPr lang="en-US" dirty="0"/>
          </a:p>
        </p:txBody>
      </p:sp>
    </p:spTree>
    <p:extLst>
      <p:ext uri="{BB962C8B-B14F-4D97-AF65-F5344CB8AC3E}">
        <p14:creationId xmlns:p14="http://schemas.microsoft.com/office/powerpoint/2010/main" val="3884569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083E-260F-4D87-AF08-1160761DDDAE}"/>
              </a:ext>
            </a:extLst>
          </p:cNvPr>
          <p:cNvSpPr>
            <a:spLocks noGrp="1"/>
          </p:cNvSpPr>
          <p:nvPr>
            <p:ph type="title"/>
          </p:nvPr>
        </p:nvSpPr>
        <p:spPr/>
        <p:txBody>
          <a:bodyPr/>
          <a:lstStyle/>
          <a:p>
            <a:pPr algn="ctr"/>
            <a:r>
              <a:rPr lang="en-US" dirty="0"/>
              <a:t>Thanks to These Districts for Opting In!</a:t>
            </a:r>
          </a:p>
        </p:txBody>
      </p:sp>
      <p:sp>
        <p:nvSpPr>
          <p:cNvPr id="3" name="Text Placeholder 2">
            <a:extLst>
              <a:ext uri="{FF2B5EF4-FFF2-40B4-BE49-F238E27FC236}">
                <a16:creationId xmlns:a16="http://schemas.microsoft.com/office/drawing/2014/main" id="{A2B0FA5E-2C0A-4BED-9622-6AB5506737DA}"/>
              </a:ext>
            </a:extLst>
          </p:cNvPr>
          <p:cNvSpPr>
            <a:spLocks noGrp="1"/>
          </p:cNvSpPr>
          <p:nvPr>
            <p:ph type="body" idx="1"/>
          </p:nvPr>
        </p:nvSpPr>
        <p:spPr>
          <a:xfrm>
            <a:off x="415600" y="1356967"/>
            <a:ext cx="11360800" cy="4907666"/>
          </a:xfrm>
        </p:spPr>
        <p:txBody>
          <a:bodyPr/>
          <a:lstStyle/>
          <a:p>
            <a:r>
              <a:rPr lang="en-US" dirty="0"/>
              <a:t>USD 101 Erie-Galesburg (ANW)</a:t>
            </a:r>
          </a:p>
          <a:p>
            <a:r>
              <a:rPr lang="en-US" dirty="0"/>
              <a:t>USD 260 Derby</a:t>
            </a:r>
          </a:p>
          <a:p>
            <a:r>
              <a:rPr lang="en-US" dirty="0"/>
              <a:t>USD 348 Baldwin City (ECKCE)</a:t>
            </a:r>
          </a:p>
          <a:p>
            <a:r>
              <a:rPr lang="en-US" dirty="0"/>
              <a:t>USD 366 Woodson (ANW)</a:t>
            </a:r>
          </a:p>
          <a:p>
            <a:r>
              <a:rPr lang="en-US" dirty="0"/>
              <a:t>USD 389 Eureka</a:t>
            </a:r>
          </a:p>
          <a:p>
            <a:r>
              <a:rPr lang="en-US" dirty="0"/>
              <a:t>USD 400 Smoky Valley (</a:t>
            </a:r>
            <a:r>
              <a:rPr lang="en-US" dirty="0" err="1"/>
              <a:t>McCSEC</a:t>
            </a:r>
            <a:r>
              <a:rPr lang="en-US" dirty="0"/>
              <a:t>)</a:t>
            </a:r>
          </a:p>
          <a:p>
            <a:r>
              <a:rPr lang="en-US" dirty="0"/>
              <a:t>USD 418 McPherson (</a:t>
            </a:r>
            <a:r>
              <a:rPr lang="en-US" dirty="0" err="1"/>
              <a:t>McCSEC</a:t>
            </a:r>
            <a:r>
              <a:rPr lang="en-US" dirty="0"/>
              <a:t>)</a:t>
            </a:r>
          </a:p>
          <a:p>
            <a:r>
              <a:rPr lang="en-US" dirty="0"/>
              <a:t>USD 423 Moundridge (</a:t>
            </a:r>
            <a:r>
              <a:rPr lang="en-US" dirty="0" err="1"/>
              <a:t>McCSEC</a:t>
            </a:r>
            <a:r>
              <a:rPr lang="en-US" dirty="0"/>
              <a:t>)</a:t>
            </a:r>
          </a:p>
          <a:p>
            <a:r>
              <a:rPr lang="en-US" dirty="0"/>
              <a:t>USD 448 Inman (</a:t>
            </a:r>
            <a:r>
              <a:rPr lang="en-US" dirty="0" err="1"/>
              <a:t>McCSEC</a:t>
            </a:r>
            <a:r>
              <a:rPr lang="en-US" dirty="0"/>
              <a:t>)</a:t>
            </a:r>
          </a:p>
          <a:p>
            <a:r>
              <a:rPr lang="en-US" dirty="0"/>
              <a:t>USD 471 Dexter (Cowley County Coop)</a:t>
            </a:r>
          </a:p>
          <a:p>
            <a:r>
              <a:rPr lang="en-US" dirty="0"/>
              <a:t>USD 479 Crest (ANW)</a:t>
            </a:r>
          </a:p>
          <a:p>
            <a:r>
              <a:rPr lang="en-US" dirty="0"/>
              <a:t>USD 491 Eudora (ECKCE)</a:t>
            </a:r>
          </a:p>
          <a:p>
            <a:pPr marL="152396" indent="0">
              <a:buNone/>
            </a:pPr>
            <a:endParaRPr lang="en-US" dirty="0"/>
          </a:p>
        </p:txBody>
      </p:sp>
    </p:spTree>
    <p:extLst>
      <p:ext uri="{BB962C8B-B14F-4D97-AF65-F5344CB8AC3E}">
        <p14:creationId xmlns:p14="http://schemas.microsoft.com/office/powerpoint/2010/main" val="28973343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57200" y="3168650"/>
            <a:ext cx="10766425" cy="2354263"/>
          </a:xfrm>
          <a:prstGeom prst="rect">
            <a:avLst/>
          </a:prstGeom>
          <a:noFill/>
          <a:ln>
            <a:noFill/>
            <a:prstDash/>
          </a:ln>
          <a:effectLst/>
        </p:spPr>
        <p:txBody>
          <a:bodyPr rot="0" spcFirstLastPara="0" vertOverflow="overflow" horzOverflow="overflow" vert="horz" wrap="square" lIns="0" tIns="182880" rIns="0" bIns="182880" numCol="1" spcCol="0" rtlCol="0" fromWordArt="0" anchor="ctr" anchorCtr="0" forceAA="0" compatLnSpc="1">
            <a:prstTxWarp prst="textNoShape">
              <a:avLst/>
            </a:prstTxWarp>
            <a:noAutofit/>
          </a:bodyPr>
          <a:lstStyle/>
          <a:p>
            <a:pPr marL="457200" marR="0" lvl="1" indent="0" algn="ctr" defTabSz="914400" rtl="0" eaLnBrk="1" fontAlgn="auto" latinLnBrk="0" hangingPunct="1">
              <a:lnSpc>
                <a:spcPct val="90000"/>
              </a:lnSpc>
              <a:spcBef>
                <a:spcPts val="0"/>
              </a:spcBef>
              <a:spcAft>
                <a:spcPts val="1200"/>
              </a:spcAft>
              <a:buClr>
                <a:schemeClr val="accent4"/>
              </a:buClr>
              <a:buSzTx/>
              <a:buFont typeface="Wingdings 2" panose="05020102010507070707" pitchFamily="18" charset="2"/>
              <a:buNone/>
              <a:tabLst/>
              <a:defRPr/>
            </a:pPr>
            <a:r>
              <a:rPr kumimoji="0" lang="en-US" sz="15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Thank you! </a:t>
            </a:r>
          </a:p>
        </p:txBody>
      </p:sp>
    </p:spTree>
    <p:custDataLst>
      <p:tags r:id="rId1"/>
    </p:custDataLst>
    <p:extLst>
      <p:ext uri="{BB962C8B-B14F-4D97-AF65-F5344CB8AC3E}">
        <p14:creationId xmlns:p14="http://schemas.microsoft.com/office/powerpoint/2010/main" val="1334721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F8A9-F3FA-72A9-621F-97E1A8DD529F}"/>
              </a:ext>
            </a:extLst>
          </p:cNvPr>
          <p:cNvSpPr>
            <a:spLocks noGrp="1"/>
          </p:cNvSpPr>
          <p:nvPr>
            <p:ph type="title" idx="4294967295"/>
          </p:nvPr>
        </p:nvSpPr>
        <p:spPr>
          <a:xfrm>
            <a:off x="838200" y="-1325563"/>
            <a:ext cx="10515600" cy="1325563"/>
          </a:xfrm>
        </p:spPr>
        <p:txBody>
          <a:bodyPr vert="horz" lIns="0" tIns="0" rIns="0" bIns="0" rtlCol="0" anchor="b">
            <a:noAutofit/>
          </a:bodyPr>
          <a:lstStyle/>
          <a:p>
            <a:r>
              <a:rPr lang="en-US" dirty="0"/>
              <a:t>Contact Information</a:t>
            </a:r>
          </a:p>
        </p:txBody>
      </p:sp>
      <p:sp>
        <p:nvSpPr>
          <p:cNvPr id="4" name="Content Placeholder 3">
            <a:extLst>
              <a:ext uri="{FF2B5EF4-FFF2-40B4-BE49-F238E27FC236}">
                <a16:creationId xmlns:a16="http://schemas.microsoft.com/office/drawing/2014/main" id="{AE919F66-5046-CAE5-F16B-AC6CFA3494A4}"/>
              </a:ext>
            </a:extLst>
          </p:cNvPr>
          <p:cNvSpPr>
            <a:spLocks noGrp="1"/>
          </p:cNvSpPr>
          <p:nvPr>
            <p:ph sz="quarter" idx="13"/>
          </p:nvPr>
        </p:nvSpPr>
        <p:spPr/>
        <p:txBody>
          <a:bodyPr tIns="0" bIns="0" anchor="t" anchorCtr="0">
            <a:noAutofit/>
          </a:bodyPr>
          <a:lstStyle/>
          <a:p>
            <a:r>
              <a:rPr lang="en-US" dirty="0"/>
              <a:t>For more information, contact:</a:t>
            </a:r>
          </a:p>
          <a:p>
            <a:pPr marL="274320">
              <a:spcAft>
                <a:spcPts val="0"/>
              </a:spcAft>
            </a:pPr>
            <a:r>
              <a:rPr lang="en-US" sz="1800" dirty="0">
                <a:latin typeface="Open Sans" panose="020B0606030504020204" pitchFamily="34" charset="0"/>
                <a:ea typeface="Open Sans" panose="020B0606030504020204" pitchFamily="34" charset="0"/>
                <a:cs typeface="Open Sans" panose="020B0606030504020204" pitchFamily="34" charset="0"/>
              </a:rPr>
              <a:t>Stacie Martin</a:t>
            </a:r>
          </a:p>
          <a:p>
            <a:pPr marL="274320">
              <a:spcAft>
                <a:spcPts val="0"/>
              </a:spcAft>
            </a:pPr>
            <a:r>
              <a:rPr lang="en-US" sz="1800" dirty="0"/>
              <a:t>Education Program Consultant</a:t>
            </a:r>
          </a:p>
          <a:p>
            <a:pPr marL="274320">
              <a:spcAft>
                <a:spcPts val="0"/>
              </a:spcAft>
            </a:pPr>
            <a:r>
              <a:rPr lang="en-US" sz="1800" dirty="0"/>
              <a:t>Special Education and Title Services</a:t>
            </a:r>
          </a:p>
          <a:p>
            <a:pPr marL="274320">
              <a:spcAft>
                <a:spcPts val="0"/>
              </a:spcAft>
            </a:pPr>
            <a:r>
              <a:rPr lang="en-US" sz="1800" dirty="0"/>
              <a:t>(785) 296-6855</a:t>
            </a:r>
          </a:p>
          <a:p>
            <a:pPr marL="274320">
              <a:spcAft>
                <a:spcPts val="0"/>
              </a:spcAft>
            </a:pPr>
            <a:r>
              <a:rPr lang="en-US" sz="1800" dirty="0">
                <a:hlinkClick r:id="rId4"/>
              </a:rPr>
              <a:t>smartin@ksde.org</a:t>
            </a:r>
            <a:r>
              <a:rPr lang="en-US" sz="1800" dirty="0"/>
              <a:t> </a:t>
            </a:r>
          </a:p>
        </p:txBody>
      </p:sp>
      <p:sp>
        <p:nvSpPr>
          <p:cNvPr id="5" name="Content Placeholder 4">
            <a:extLst>
              <a:ext uri="{FF2B5EF4-FFF2-40B4-BE49-F238E27FC236}">
                <a16:creationId xmlns:a16="http://schemas.microsoft.com/office/drawing/2014/main" id="{A40B6D33-8DB1-D56D-15B2-A5D76B3BE1ED}"/>
              </a:ext>
            </a:extLst>
          </p:cNvPr>
          <p:cNvSpPr>
            <a:spLocks noGrp="1"/>
          </p:cNvSpPr>
          <p:nvPr>
            <p:ph sz="quarter" idx="14"/>
          </p:nvPr>
        </p:nvSpPr>
        <p:spPr/>
        <p:txBody>
          <a:bodyPr tIns="182880" bIns="0" anchor="t" anchorCtr="0">
            <a:noAutofit/>
          </a:bodyPr>
          <a:lstStyle/>
          <a:p>
            <a:pPr>
              <a:lnSpc>
                <a:spcPct val="100000"/>
              </a:lnSpc>
            </a:pPr>
            <a:r>
              <a:rPr lang="en-US" dirty="0"/>
              <a:t>Kelly Steele</a:t>
            </a:r>
          </a:p>
          <a:p>
            <a:r>
              <a:rPr lang="en-US" dirty="0"/>
              <a:t>Education Program Consultant</a:t>
            </a:r>
          </a:p>
          <a:p>
            <a:r>
              <a:rPr lang="en-US" dirty="0"/>
              <a:t>Special Education and Title Services</a:t>
            </a:r>
          </a:p>
          <a:p>
            <a:r>
              <a:rPr lang="en-US" dirty="0"/>
              <a:t>(785) 296-2050</a:t>
            </a:r>
          </a:p>
          <a:p>
            <a:r>
              <a:rPr lang="en-US" dirty="0">
                <a:hlinkClick r:id="rId5"/>
              </a:rPr>
              <a:t>ksteele@ksde.org</a:t>
            </a:r>
            <a:r>
              <a:rPr lang="en-US" dirty="0"/>
              <a:t> </a:t>
            </a:r>
          </a:p>
          <a:p>
            <a:endParaRPr lang="en-US" dirty="0"/>
          </a:p>
        </p:txBody>
      </p:sp>
    </p:spTree>
    <p:custDataLst>
      <p:tags r:id="rId1"/>
    </p:custDataLst>
    <p:extLst>
      <p:ext uri="{BB962C8B-B14F-4D97-AF65-F5344CB8AC3E}">
        <p14:creationId xmlns:p14="http://schemas.microsoft.com/office/powerpoint/2010/main" val="395868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6BB3-C210-084B-90A8-03AAC689BD54}"/>
              </a:ext>
            </a:extLst>
          </p:cNvPr>
          <p:cNvSpPr>
            <a:spLocks noGrp="1"/>
          </p:cNvSpPr>
          <p:nvPr>
            <p:ph type="title"/>
          </p:nvPr>
        </p:nvSpPr>
        <p:spPr>
          <a:xfrm>
            <a:off x="548640" y="406004"/>
            <a:ext cx="9662160" cy="857250"/>
          </a:xfrm>
        </p:spPr>
        <p:txBody>
          <a:bodyPr/>
          <a:lstStyle/>
          <a:p>
            <a:r>
              <a:rPr lang="en-US" dirty="0"/>
              <a:t>Transition Assessment Does Not Require Consent</a:t>
            </a:r>
          </a:p>
        </p:txBody>
      </p:sp>
      <p:sp>
        <p:nvSpPr>
          <p:cNvPr id="3" name="Content Placeholder 2">
            <a:extLst>
              <a:ext uri="{FF2B5EF4-FFF2-40B4-BE49-F238E27FC236}">
                <a16:creationId xmlns:a16="http://schemas.microsoft.com/office/drawing/2014/main" id="{9AD2D220-B7EC-874A-A106-CDAFE43B42CF}"/>
              </a:ext>
            </a:extLst>
          </p:cNvPr>
          <p:cNvSpPr>
            <a:spLocks noGrp="1"/>
          </p:cNvSpPr>
          <p:nvPr>
            <p:ph idx="1"/>
          </p:nvPr>
        </p:nvSpPr>
        <p:spPr>
          <a:xfrm>
            <a:off x="427290" y="1885951"/>
            <a:ext cx="10801884" cy="4010025"/>
          </a:xfrm>
          <a:solidFill>
            <a:schemeClr val="bg1"/>
          </a:solidFill>
        </p:spPr>
        <p:txBody>
          <a:bodyPr/>
          <a:lstStyle/>
          <a:p>
            <a:r>
              <a:rPr lang="en-US" dirty="0"/>
              <a:t>OSEP has released informal guidance saying that parental consent is not required prior to conducting an age-appropriate transition assessment, because the purpose of the assessment is to develop appropriate postsecondary IEP goals.</a:t>
            </a:r>
          </a:p>
          <a:p>
            <a:r>
              <a:rPr lang="en-US" dirty="0"/>
              <a:t>However, if, as a result of the transition assessment, the IEP Team determines that a reevaluation is needed for additional data to determine the student’s educational or services needs, parental consent and prior written notice are required. </a:t>
            </a:r>
          </a:p>
        </p:txBody>
      </p:sp>
    </p:spTree>
    <p:extLst>
      <p:ext uri="{BB962C8B-B14F-4D97-AF65-F5344CB8AC3E}">
        <p14:creationId xmlns:p14="http://schemas.microsoft.com/office/powerpoint/2010/main" val="236228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55" y="246185"/>
            <a:ext cx="10832951" cy="1173541"/>
          </a:xfrm>
        </p:spPr>
        <p:txBody>
          <a:bodyPr/>
          <a:lstStyle/>
          <a:p>
            <a:r>
              <a:rPr lang="en-US" sz="4000" b="1" dirty="0">
                <a:solidFill>
                  <a:srgbClr val="0070C0"/>
                </a:solidFill>
              </a:rPr>
              <a:t>Ideas For Transition Assessment</a:t>
            </a:r>
            <a:br>
              <a:rPr lang="en-US" dirty="0"/>
            </a:br>
            <a:r>
              <a:rPr lang="en-US" dirty="0"/>
              <a:t>Address These Questions</a:t>
            </a:r>
          </a:p>
        </p:txBody>
      </p:sp>
      <p:sp>
        <p:nvSpPr>
          <p:cNvPr id="3" name="Content Placeholder 2"/>
          <p:cNvSpPr>
            <a:spLocks noGrp="1"/>
          </p:cNvSpPr>
          <p:nvPr>
            <p:ph idx="1"/>
          </p:nvPr>
        </p:nvSpPr>
        <p:spPr>
          <a:xfrm>
            <a:off x="273465" y="1890532"/>
            <a:ext cx="10998438" cy="3938028"/>
          </a:xfrm>
          <a:solidFill>
            <a:schemeClr val="bg1"/>
          </a:solidFill>
        </p:spPr>
        <p:txBody>
          <a:bodyPr/>
          <a:lstStyle/>
          <a:p>
            <a:r>
              <a:rPr lang="en-US" dirty="0"/>
              <a:t>What work does the student want to do beyond high school (e.g., employment, military, self-employed, volunteer, etc.)?</a:t>
            </a:r>
          </a:p>
          <a:p>
            <a:r>
              <a:rPr lang="en-US" dirty="0"/>
              <a:t>What does the student want to study after high school (e.g., community college, technical school, 4-year college, apprenticeship, etc.)?  </a:t>
            </a:r>
          </a:p>
          <a:p>
            <a:r>
              <a:rPr lang="en-US" dirty="0"/>
              <a:t>Where and how does the student want to live (e.g., dorm, apartment, family home, group home, supported or independent)? </a:t>
            </a:r>
          </a:p>
          <a:p>
            <a:r>
              <a:rPr lang="en-US" dirty="0"/>
              <a:t>How does the student want to take part in the community (e.g., transportation, recreation, community activities, etc.)? </a:t>
            </a:r>
          </a:p>
          <a:p>
            <a:endParaRPr lang="en-US" dirty="0"/>
          </a:p>
        </p:txBody>
      </p:sp>
    </p:spTree>
    <p:extLst>
      <p:ext uri="{BB962C8B-B14F-4D97-AF65-F5344CB8AC3E}">
        <p14:creationId xmlns:p14="http://schemas.microsoft.com/office/powerpoint/2010/main" val="1961862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ue Template">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Template" id="{5B916E49-7401-4482-9333-820C3225A8F6}" vid="{E56EB4D3-45CA-44F2-9729-99A1092317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5183327ab82a47f9867386a38be1f1c5">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c36532f489f11fdf1a0f6f02ff2fcb0e"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B42C53-9F92-4F26-9EC6-C6563BA3C7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72FCB6-5960-42C8-B20A-067FB802B111}">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www.w3.org/XML/1998/namespace"/>
    <ds:schemaRef ds:uri="d5501a87-0b31-43b9-bb13-8dd2b743a206"/>
    <ds:schemaRef ds:uri="6c663d95-8238-4b2d-b922-a74f82e5df6f"/>
    <ds:schemaRef ds:uri="http://purl.org/dc/dcmitype/"/>
  </ds:schemaRefs>
</ds:datastoreItem>
</file>

<file path=customXml/itemProps3.xml><?xml version="1.0" encoding="utf-8"?>
<ds:datastoreItem xmlns:ds="http://schemas.openxmlformats.org/officeDocument/2006/customXml" ds:itemID="{2B2B70A5-3EC1-425C-9BE6-B4D37EC801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Template</Template>
  <TotalTime>760</TotalTime>
  <Words>9700</Words>
  <Application>Microsoft Office PowerPoint</Application>
  <PresentationFormat>Widescreen</PresentationFormat>
  <Paragraphs>787</Paragraphs>
  <Slides>79</Slides>
  <Notes>79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Cambria</vt:lpstr>
      <vt:lpstr>Open Sans Light</vt:lpstr>
      <vt:lpstr>Wingdings 2</vt:lpstr>
      <vt:lpstr>Calibri</vt:lpstr>
      <vt:lpstr>Open Sans Semibold</vt:lpstr>
      <vt:lpstr>Open Sans</vt:lpstr>
      <vt:lpstr>Wingdings</vt:lpstr>
      <vt:lpstr>Courier New</vt:lpstr>
      <vt:lpstr>Arial</vt:lpstr>
      <vt:lpstr>Blue Template</vt:lpstr>
      <vt:lpstr>Secondary Transition Regional Training</vt:lpstr>
      <vt:lpstr>Welcome</vt:lpstr>
      <vt:lpstr>CCTS Transition Services Flowchart</vt:lpstr>
      <vt:lpstr> Conduct age-appropriate transition assessments.</vt:lpstr>
      <vt:lpstr>Purpose of Transition Assessment</vt:lpstr>
      <vt:lpstr>Age-Appropriate Transition Assessments</vt:lpstr>
      <vt:lpstr>More About Transition Assessment</vt:lpstr>
      <vt:lpstr>Transition Assessment Does Not Require Consent</vt:lpstr>
      <vt:lpstr>Ideas For Transition Assessment Address These Questions</vt:lpstr>
      <vt:lpstr>Informal Assessment Examples</vt:lpstr>
      <vt:lpstr>Formal Assessment Examples</vt:lpstr>
      <vt:lpstr>Examples of For-Purchase  Formal Transition Assessments</vt:lpstr>
      <vt:lpstr>Examples of Nonverbal Transition Assessments</vt:lpstr>
      <vt:lpstr>Transition Assessment Planning</vt:lpstr>
      <vt:lpstr>Activity</vt:lpstr>
      <vt:lpstr> Write measurable postsecondary goals.</vt:lpstr>
      <vt:lpstr>Measurable Postsecondary Goals  (MPGs)</vt:lpstr>
      <vt:lpstr>MPGs are Based on Transition Assessment Information</vt:lpstr>
      <vt:lpstr>Career Technical Education (CTE) Pathways</vt:lpstr>
      <vt:lpstr>Categories of Measurable Postsecondary Goals (MGP)</vt:lpstr>
      <vt:lpstr>Measurable Postsecondary Goals (MPGs) Requirements </vt:lpstr>
      <vt:lpstr>Examples of Measurable Postsecondary Goals</vt:lpstr>
      <vt:lpstr>Examples of MPGs for Education/Training</vt:lpstr>
      <vt:lpstr>Examples of MPGs for Employment</vt:lpstr>
      <vt:lpstr>Examples  of Measurable Postsecondary Goals for Independent Living Skills</vt:lpstr>
      <vt:lpstr>MPGs for a Student with Significant Disabilities</vt:lpstr>
      <vt:lpstr>Examples of MPGs for a Student Receiving 18-21 Services </vt:lpstr>
      <vt:lpstr>Activity</vt:lpstr>
      <vt:lpstr> Identify transition services.</vt:lpstr>
      <vt:lpstr>Examples of Possible Transition Services</vt:lpstr>
      <vt:lpstr>Transition Services Compared to SPED Services</vt:lpstr>
      <vt:lpstr>Document if Transition Services Are Not Needed</vt:lpstr>
      <vt:lpstr>Successful LEA Transition Services</vt:lpstr>
      <vt:lpstr>Successful LEAs</vt:lpstr>
      <vt:lpstr>Activity</vt:lpstr>
      <vt:lpstr> Write the Courses of Study.</vt:lpstr>
      <vt:lpstr>More About Courses of Study</vt:lpstr>
      <vt:lpstr>Link the Courses of Study to the Individual Plan of Study (IPS)</vt:lpstr>
      <vt:lpstr>Indicator 13 Kansas Rubric of Quality Indicators</vt:lpstr>
      <vt:lpstr>Two Types of Courses of Study May Be Used</vt:lpstr>
      <vt:lpstr>Example: Courses of Study as a List of Courses</vt:lpstr>
      <vt:lpstr>Example of a Courses of Study as a List of Courses for a High Needs Student</vt:lpstr>
      <vt:lpstr>Example of Courses of Study as a Statement of an Instructional Program</vt:lpstr>
      <vt:lpstr>Another Example of Courses of Study as  a Statement of an Instructional Program</vt:lpstr>
      <vt:lpstr>A Non-Example of Courses of Study</vt:lpstr>
      <vt:lpstr>Example of Courses of Study as a List of Courses for a Student Receiving 18-21 Services </vt:lpstr>
      <vt:lpstr>Example of Courses of Study as a Statement of an Instructional Program (18-21 Services)</vt:lpstr>
      <vt:lpstr>Consider This Example for a High Needs Student</vt:lpstr>
      <vt:lpstr>Courses of Study Reminders</vt:lpstr>
      <vt:lpstr>Activity</vt:lpstr>
      <vt:lpstr>An Example from an LEA—Is It Acceptable?</vt:lpstr>
      <vt:lpstr> Write the annual IEP Goals.</vt:lpstr>
      <vt:lpstr>Measurable Annual Goals</vt:lpstr>
      <vt:lpstr>All Measurable Annual Goals </vt:lpstr>
      <vt:lpstr>Measurable Annual Goals must align with Measurable Post-secondary Goals (Examples)</vt:lpstr>
      <vt:lpstr>Activity</vt:lpstr>
      <vt:lpstr>LEA Example of an Annual Goal Aligned with MPG</vt:lpstr>
      <vt:lpstr>LEA Example of an Annual Goal Aligned with MPG</vt:lpstr>
      <vt:lpstr> Coordinate services with adult agencies.</vt:lpstr>
      <vt:lpstr>When to invite an outside agency </vt:lpstr>
      <vt:lpstr> Adult Agencies Connections Examples</vt:lpstr>
      <vt:lpstr>A side by Side view: Transition Services</vt:lpstr>
      <vt:lpstr>Notification vs. referral to Rehabilitation Services (RS) </vt:lpstr>
      <vt:lpstr>Activity</vt:lpstr>
      <vt:lpstr>Transition Services for Students Age 18-21</vt:lpstr>
      <vt:lpstr>Special Education Services for  Students Age 18-21</vt:lpstr>
      <vt:lpstr>Requirements for Students Age 18-21</vt:lpstr>
      <vt:lpstr>More Transition Issues Related to 18-21 year old Students Receiving Services</vt:lpstr>
      <vt:lpstr>Summary of Performance </vt:lpstr>
      <vt:lpstr>Summary of Performance </vt:lpstr>
      <vt:lpstr>Tips for Completing the Summary of Performance (SOP)</vt:lpstr>
      <vt:lpstr>Resources /Upcoming Events </vt:lpstr>
      <vt:lpstr>Indicator 14 Post-School Outcomes Survey  Interviewing Exiting Students</vt:lpstr>
      <vt:lpstr>Indicator 14: Two Collections</vt:lpstr>
      <vt:lpstr>Why should your district opt-in?</vt:lpstr>
      <vt:lpstr>Why opt-in continued…</vt:lpstr>
      <vt:lpstr>Thanks to These Districts for Opting In!</vt:lpstr>
      <vt:lpstr>Thank you! </vt:lpstr>
      <vt:lpstr>Contact Information</vt:lpstr>
    </vt:vector>
  </TitlesOfParts>
  <Company>Kansas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CCTS Transition Services Flowchart</dc:title>
  <dc:subject>CCTS Transition Services Flowchart</dc:subject>
  <dc:creator>KSDE</dc:creator>
  <cp:keywords>CCTS Transition Services Flowchart</cp:keywords>
  <cp:lastModifiedBy>Brad Schwartz</cp:lastModifiedBy>
  <cp:revision>77</cp:revision>
  <cp:lastPrinted>2022-10-10T18:44:40Z</cp:lastPrinted>
  <dcterms:created xsi:type="dcterms:W3CDTF">2022-08-16T16:04:43Z</dcterms:created>
  <dcterms:modified xsi:type="dcterms:W3CDTF">2022-10-17T17:22:47Z</dcterms:modified>
  <cp:category>CCTS Transition Services Flowchart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y fmtid="{D5CDD505-2E9C-101B-9397-08002B2CF9AE}" pid="3" name="ArticulateGUID">
    <vt:lpwstr>939F4E39-E221-42E7-8A45-5D976E30DB2E</vt:lpwstr>
  </property>
  <property fmtid="{D5CDD505-2E9C-101B-9397-08002B2CF9AE}" pid="4" name="ArticulatePath">
    <vt:lpwstr>Secondary Transition Regional Training RevFINAL</vt:lpwstr>
  </property>
</Properties>
</file>