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9"/>
  </p:notesMasterIdLst>
  <p:sldIdLst>
    <p:sldId id="288"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Merriweather" pitchFamily="2" charset="77"/>
      <p:regular r:id="rId20"/>
      <p:bold r:id="rId21"/>
      <p:italic r:id="rId22"/>
      <p:boldItalic r:id="rId23"/>
    </p:embeddedFont>
    <p:embeddedFont>
      <p:font typeface="Playfair Display" pitchFamily="2" charset="77"/>
      <p:regular r:id="rId24"/>
      <p:bold r:id="rId25"/>
      <p:italic r:id="rId26"/>
      <p:boldItalic r:id="rId27"/>
    </p:embeddedFont>
    <p:embeddedFont>
      <p:font typeface="Raleway" pitchFamily="2" charset="77"/>
      <p:regular r:id="rId28"/>
      <p:bold r:id="rId29"/>
      <p:italic r:id="rId30"/>
      <p:boldItalic r:id="rId31"/>
    </p:embeddedFont>
    <p:embeddedFont>
      <p:font typeface="Roboto" panose="02000000000000000000" pitchFamily="2" charset="0"/>
      <p:regular r:id="rId32"/>
      <p:bold r:id="rId33"/>
      <p:italic r:id="rId34"/>
      <p:boldItalic r:id="rId35"/>
    </p:embeddedFont>
    <p:embeddedFont>
      <p:font typeface="Source Sans Pro" panose="020B0503030403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48"/>
    <p:restoredTop sz="35115"/>
  </p:normalViewPr>
  <p:slideViewPr>
    <p:cSldViewPr snapToGrid="0">
      <p:cViewPr varScale="1">
        <p:scale>
          <a:sx n="36" d="100"/>
          <a:sy n="36" d="100"/>
        </p:scale>
        <p:origin x="1624" y="192"/>
      </p:cViewPr>
      <p:guideLst>
        <p:guide orient="horz" pos="1620"/>
        <p:guide pos="2880"/>
      </p:guideLst>
    </p:cSldViewPr>
  </p:slideViewPr>
  <p:outlineViewPr>
    <p:cViewPr>
      <p:scale>
        <a:sx n="33" d="100"/>
        <a:sy n="33" d="100"/>
      </p:scale>
      <p:origin x="0" y="-18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l" rtl="0" fontAlgn="t">
              <a:spcBef>
                <a:spcPts val="0"/>
              </a:spcBef>
              <a:spcAft>
                <a:spcPts val="0"/>
              </a:spcAft>
              <a:buNone/>
            </a:pPr>
            <a:r>
              <a:rPr lang="en-US" sz="1800" b="0" i="1" u="none" strike="noStrike" dirty="0">
                <a:solidFill>
                  <a:srgbClr val="000000"/>
                </a:solidFill>
                <a:effectLst/>
                <a:latin typeface="Arial" panose="020B0604020202020204" pitchFamily="34" charset="0"/>
              </a:rPr>
              <a:t>Facilitators note: This slide includes information about what needs to be done prior to the collaborative session, including links to the videos participants need to view prior to engaging and what materials need to be printed for the participants.</a:t>
            </a:r>
            <a:endParaRPr lang="en-US" b="0" dirty="0">
              <a:effectLst/>
            </a:endParaRPr>
          </a:p>
        </p:txBody>
      </p:sp>
    </p:spTree>
    <p:extLst>
      <p:ext uri="{BB962C8B-B14F-4D97-AF65-F5344CB8AC3E}">
        <p14:creationId xmlns:p14="http://schemas.microsoft.com/office/powerpoint/2010/main" val="1563029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d3fdd8a78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d3fdd8a78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0" i="1" u="none" strike="noStrike" dirty="0">
                <a:solidFill>
                  <a:srgbClr val="000000"/>
                </a:solidFill>
                <a:effectLst/>
                <a:latin typeface="Arial" panose="020B0604020202020204" pitchFamily="34" charset="0"/>
              </a:rPr>
              <a:t>Prepare: Google Doc or Chart paper with the 6 causal categories listed across the top. Add the problem statement to the empty box on the presentation slide.</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Now that you have that information recalled, the team is ready to jump into generating theories of causation.</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Before instructions for the process, let’s take a few minutes to gather your thoughts so you can be prepared to share and have a discussion. Think about this and gather your thoughts on a scratch piece of paper… When you think about the problem statement, what might be some reasons the problem exists?</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Take 4 minutes to silently and simultaneously record your thoughts.</a:t>
            </a:r>
            <a:endParaRPr lang="en-US" b="0" dirty="0">
              <a:effectLst/>
            </a:endParaRPr>
          </a:p>
          <a:p>
            <a:pPr marL="158750" indent="0" rtl="0">
              <a:spcBef>
                <a:spcPts val="0"/>
              </a:spcBef>
              <a:spcAft>
                <a:spcPts val="0"/>
              </a:spcAft>
              <a:buNone/>
            </a:pPr>
            <a:br>
              <a:rPr lang="en-US" b="0" dirty="0">
                <a:effectLst/>
              </a:rPr>
            </a:br>
            <a:r>
              <a:rPr lang="en-US" sz="1800" b="0" i="1" u="none" strike="noStrike" dirty="0">
                <a:solidFill>
                  <a:srgbClr val="000000"/>
                </a:solidFill>
                <a:effectLst/>
                <a:latin typeface="Arial" panose="020B0604020202020204" pitchFamily="34" charset="0"/>
              </a:rPr>
              <a:t>Pause and allow 4 minutes of time to complete the task.</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Sometimes as an advocate we have expertise that allows us to add perspective. If you haven’t yet, take a moment to think through your lens as an advocate. What additional ideas are coming up for you? Take a moment to add those to your brainstorm.</a:t>
            </a:r>
            <a:endParaRPr lang="en-US" b="0" dirty="0">
              <a:effectLst/>
            </a:endParaRPr>
          </a:p>
          <a:p>
            <a:pPr marL="158750" indent="0" rtl="0">
              <a:spcBef>
                <a:spcPts val="0"/>
              </a:spcBef>
              <a:spcAft>
                <a:spcPts val="0"/>
              </a:spcAft>
              <a:buNone/>
            </a:pPr>
            <a:br>
              <a:rPr lang="en-US" b="0" dirty="0">
                <a:effectLst/>
              </a:rPr>
            </a:br>
            <a:r>
              <a:rPr lang="en-US" sz="1800" b="0" i="1" u="none" strike="noStrike" dirty="0">
                <a:solidFill>
                  <a:srgbClr val="000000"/>
                </a:solidFill>
                <a:effectLst/>
                <a:latin typeface="Arial" panose="020B0604020202020204" pitchFamily="34" charset="0"/>
              </a:rPr>
              <a:t>Pause and take 30-60 seconds for participants to think through their advocacy lens.</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Oftentimes as an advocate, you don’t have the information. Later, there will be an opportunity to identify what information you may need to gather from the community you are advocating for.</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Each of the brainstormed theories likely corresponds to a causal category. The team will use the shared document to record the work from today, and future work from a task that we will talk about in a bit.</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You will see at the top of the Google Doc or chart paper are the causal categories. Looking at the responses on your scratch paper. For each response, determine which category the idea is related to, and make a note of the category next to the theory on your scratch paper.</a:t>
            </a:r>
            <a:endParaRPr lang="en-US" b="0" dirty="0">
              <a:effectLst/>
            </a:endParaRPr>
          </a:p>
          <a:p>
            <a:pPr marL="158750" indent="0" rtl="0">
              <a:spcBef>
                <a:spcPts val="0"/>
              </a:spcBef>
              <a:spcAft>
                <a:spcPts val="0"/>
              </a:spcAft>
              <a:buNone/>
            </a:pPr>
            <a:br>
              <a:rPr lang="en-US" b="0" dirty="0">
                <a:effectLst/>
              </a:rPr>
            </a:br>
            <a:r>
              <a:rPr lang="en-US" sz="1800" b="0" i="1" u="none" strike="noStrike" dirty="0">
                <a:solidFill>
                  <a:srgbClr val="000000"/>
                </a:solidFill>
                <a:effectLst/>
                <a:latin typeface="Arial" panose="020B0604020202020204" pitchFamily="34" charset="0"/>
              </a:rPr>
              <a:t>Pause and take 60 seconds for participants to categorize their theories individually.</a:t>
            </a:r>
            <a:endParaRPr lang="en-US" b="0" dirty="0">
              <a:effectLst/>
            </a:endParaRPr>
          </a:p>
          <a:p>
            <a:pPr marL="158750" indent="0">
              <a:buNone/>
            </a:pPr>
            <a:br>
              <a:rPr lang="en-US" dirty="0"/>
            </a:b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cea902dab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cea902dab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The majority of today will be spent on generating theories of causation. The team will use the Google Doc or Chart paper to do this, and it will work in this way.</a:t>
            </a:r>
            <a:endParaRPr lang="en-US" sz="2800" b="0" dirty="0">
              <a:effectLst/>
            </a:endParaRPr>
          </a:p>
          <a:p>
            <a:pPr marL="158750" indent="0" rtl="0" fontAlgn="base">
              <a:spcBef>
                <a:spcPts val="0"/>
              </a:spcBef>
              <a:spcAft>
                <a:spcPts val="0"/>
              </a:spcAft>
              <a:buNone/>
            </a:pPr>
            <a:br>
              <a:rPr lang="en-US" sz="2800" b="0" dirty="0">
                <a:effectLst/>
              </a:rPr>
            </a:br>
            <a:r>
              <a:rPr lang="en-US" sz="1800" b="1" i="0" u="none" strike="noStrike" dirty="0">
                <a:solidFill>
                  <a:srgbClr val="000000"/>
                </a:solidFill>
                <a:effectLst/>
                <a:latin typeface="Arial" panose="020B0604020202020204" pitchFamily="34" charset="0"/>
              </a:rPr>
              <a:t>In a moment, you will be working with a small group of 3-4. </a:t>
            </a:r>
            <a:r>
              <a:rPr lang="en-US" sz="1800" b="0" i="1" u="none" strike="noStrike" dirty="0">
                <a:solidFill>
                  <a:srgbClr val="000000"/>
                </a:solidFill>
                <a:effectLst/>
                <a:latin typeface="Arial" panose="020B0604020202020204" pitchFamily="34" charset="0"/>
              </a:rPr>
              <a:t>These can be the same groups from earlier, or ones you as the facilitator have predetermined.</a:t>
            </a:r>
            <a:endParaRPr lang="en-US" sz="1800" b="0" i="0" u="none" strike="noStrike" dirty="0">
              <a:solidFill>
                <a:srgbClr val="000000"/>
              </a:solidFill>
              <a:effectLst/>
              <a:latin typeface="Arial" panose="020B0604020202020204" pitchFamily="34" charset="0"/>
            </a:endParaRPr>
          </a:p>
          <a:p>
            <a:pPr marL="158750" indent="0" rtl="0" fontAlgn="base">
              <a:spcBef>
                <a:spcPts val="0"/>
              </a:spcBef>
              <a:spcAft>
                <a:spcPts val="0"/>
              </a:spcAft>
              <a:buNone/>
            </a:pPr>
            <a:br>
              <a:rPr lang="en-US" sz="2800" b="0" dirty="0">
                <a:effectLst/>
              </a:rPr>
            </a:br>
            <a:r>
              <a:rPr lang="en-US" sz="1800" b="1" i="0" u="none" strike="noStrike" dirty="0">
                <a:solidFill>
                  <a:srgbClr val="000000"/>
                </a:solidFill>
                <a:effectLst/>
                <a:latin typeface="Arial" panose="020B0604020202020204" pitchFamily="34" charset="0"/>
              </a:rPr>
              <a:t>One at a time, each person will share one of their brainstormed responses to what might be some reasons the problem exists, state which category the idea goes into, and then add a sticky note to that category with the idea. The rest of the group members are listening to understand. You aren’t trying to convince anyone to think in the same way as you. You aren’t trying to agree on anything. And you're not trying to solve anything right now. It is simply a time to share. The team can ask questions or inquire to gain clarity about what the person is sharing.</a:t>
            </a:r>
          </a:p>
          <a:p>
            <a:pPr marL="158750" indent="0" rtl="0" fontAlgn="base">
              <a:spcBef>
                <a:spcPts val="0"/>
              </a:spcBef>
              <a:spcAft>
                <a:spcPts val="0"/>
              </a:spcAft>
              <a:buNone/>
            </a:pPr>
            <a:br>
              <a:rPr lang="en-US" sz="2800" b="0" dirty="0">
                <a:effectLst/>
              </a:rPr>
            </a:br>
            <a:r>
              <a:rPr lang="en-US" sz="1800" b="1" i="0" u="none" strike="noStrike" dirty="0">
                <a:solidFill>
                  <a:srgbClr val="000000"/>
                </a:solidFill>
                <a:effectLst/>
                <a:latin typeface="Arial" panose="020B0604020202020204" pitchFamily="34" charset="0"/>
              </a:rPr>
              <a:t>Continue going around the small group, each sharing one idea at a time and adding it to the Google Doc or chart paper. You aren’t limited to only sharing what you wrote on your scratch paper. As group members share, it may spark another idea for you.</a:t>
            </a: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 </a:t>
            </a:r>
            <a:endParaRPr lang="en-US" sz="2800"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What questions can I answer before you move to small groups?</a:t>
            </a:r>
            <a:endParaRPr lang="en-US" sz="2800" b="0" dirty="0">
              <a:effectLst/>
            </a:endParaRPr>
          </a:p>
          <a:p>
            <a:pPr marL="158750" indent="0" rtl="0">
              <a:spcBef>
                <a:spcPts val="0"/>
              </a:spcBef>
              <a:spcAft>
                <a:spcPts val="0"/>
              </a:spcAft>
              <a:buNone/>
            </a:pPr>
            <a:br>
              <a:rPr lang="en-US" sz="2800" b="0" dirty="0">
                <a:effectLst/>
              </a:rPr>
            </a:br>
            <a:r>
              <a:rPr lang="en-US" sz="1800" b="0" i="1" u="none" strike="noStrike" dirty="0">
                <a:solidFill>
                  <a:srgbClr val="000000"/>
                </a:solidFill>
                <a:effectLst/>
                <a:latin typeface="Arial" panose="020B0604020202020204" pitchFamily="34" charset="0"/>
              </a:rPr>
              <a:t>Allow groups to work for 20 minutes on this task.</a:t>
            </a:r>
            <a:endParaRPr lang="en-US" sz="2800" b="0" dirty="0">
              <a:effectLst/>
            </a:endParaRPr>
          </a:p>
          <a:p>
            <a:pPr marL="158750" indent="0" rtl="0">
              <a:spcBef>
                <a:spcPts val="0"/>
              </a:spcBef>
              <a:spcAft>
                <a:spcPts val="0"/>
              </a:spcAft>
              <a:buNone/>
            </a:pPr>
            <a:br>
              <a:rPr lang="en-US" sz="2800" b="0" dirty="0">
                <a:effectLst/>
              </a:rPr>
            </a:br>
            <a:r>
              <a:rPr lang="en-US" sz="1800" b="1" i="0" u="none" strike="noStrike" dirty="0">
                <a:solidFill>
                  <a:srgbClr val="000000"/>
                </a:solidFill>
                <a:effectLst/>
                <a:latin typeface="Arial" panose="020B0604020202020204" pitchFamily="34" charset="0"/>
              </a:rPr>
              <a:t>Let’s come back together. Please take 5 minutes to silently and simultaneously read through all the categories and theories added to them.</a:t>
            </a:r>
            <a:endParaRPr lang="en-US" sz="2800" b="0" dirty="0">
              <a:effectLst/>
            </a:endParaRPr>
          </a:p>
          <a:p>
            <a:pPr marL="158750" indent="0" rtl="0">
              <a:spcBef>
                <a:spcPts val="0"/>
              </a:spcBef>
              <a:spcAft>
                <a:spcPts val="0"/>
              </a:spcAft>
              <a:buNone/>
            </a:pPr>
            <a:br>
              <a:rPr lang="en-US" sz="2800" b="0" dirty="0">
                <a:effectLst/>
              </a:rPr>
            </a:br>
            <a:r>
              <a:rPr lang="en-US" sz="1800" b="0" i="1" u="none" strike="noStrike" dirty="0">
                <a:solidFill>
                  <a:srgbClr val="000000"/>
                </a:solidFill>
                <a:effectLst/>
                <a:latin typeface="Arial" panose="020B0604020202020204" pitchFamily="34" charset="0"/>
              </a:rPr>
              <a:t>***Provide additional 5 minutes for individuals to read all the categories</a:t>
            </a:r>
            <a:endParaRPr lang="en-US" sz="2800" b="0" dirty="0">
              <a:effectLst/>
            </a:endParaRPr>
          </a:p>
          <a:p>
            <a:pPr marL="158750" indent="0">
              <a:buNone/>
            </a:pPr>
            <a:br>
              <a:rPr lang="en-US" sz="2800" dirty="0"/>
            </a:br>
            <a:endParaRPr sz="1500" b="1" dirty="0">
              <a:solidFill>
                <a:schemeClr val="dk1"/>
              </a:solidFill>
              <a:latin typeface="Raleway"/>
              <a:ea typeface="Raleway"/>
              <a:cs typeface="Raleway"/>
              <a:sym typeface="Raleway"/>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3fdd8a78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3fdd8a7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Now that you have read through the ideas, take a moment, and think through your lens as an advocate:</a:t>
            </a:r>
            <a:endParaRPr lang="en-US" b="0" dirty="0">
              <a:effectLst/>
            </a:endParaRPr>
          </a:p>
          <a:p>
            <a:pPr marL="158750" indent="0" rtl="0" fontAlgn="base">
              <a:spcBef>
                <a:spcPts val="0"/>
              </a:spcBef>
              <a:spcAft>
                <a:spcPts val="0"/>
              </a:spcAft>
              <a:buFont typeface="Arial" panose="020B0604020202020204" pitchFamily="34" charset="0"/>
              <a:buNone/>
            </a:pPr>
            <a:r>
              <a:rPr lang="en-US" sz="1800" b="1" i="0" u="none" strike="noStrike" dirty="0">
                <a:solidFill>
                  <a:srgbClr val="000000"/>
                </a:solidFill>
                <a:effectLst/>
                <a:latin typeface="Arial" panose="020B0604020202020204" pitchFamily="34" charset="0"/>
              </a:rPr>
              <a:t>“What information or perspectives might still need to be gathered? </a:t>
            </a:r>
          </a:p>
          <a:p>
            <a:pPr marL="158750" indent="0" rtl="0" fontAlgn="base">
              <a:spcBef>
                <a:spcPts val="0"/>
              </a:spcBef>
              <a:spcAft>
                <a:spcPts val="0"/>
              </a:spcAft>
              <a:buFont typeface="Arial" panose="020B0604020202020204" pitchFamily="34" charset="0"/>
              <a:buNone/>
            </a:pPr>
            <a:r>
              <a:rPr lang="en-US" sz="1800" b="1" i="0" u="none" strike="noStrike" dirty="0">
                <a:solidFill>
                  <a:srgbClr val="000000"/>
                </a:solidFill>
                <a:effectLst/>
                <a:latin typeface="Arial" panose="020B0604020202020204" pitchFamily="34" charset="0"/>
              </a:rPr>
              <a:t>Whose perspectives are not represented in these ideas?</a:t>
            </a:r>
          </a:p>
          <a:p>
            <a:pPr marL="158750" indent="0" rtl="0">
              <a:spcBef>
                <a:spcPts val="0"/>
              </a:spcBef>
              <a:spcAft>
                <a:spcPts val="0"/>
              </a:spcAft>
              <a:buNone/>
            </a:pPr>
            <a:br>
              <a:rPr lang="en-US" b="0" dirty="0">
                <a:effectLst/>
              </a:rPr>
            </a:br>
            <a:r>
              <a:rPr lang="en-US" sz="1800" b="0" i="1" u="none" strike="noStrike" dirty="0">
                <a:solidFill>
                  <a:srgbClr val="000000"/>
                </a:solidFill>
                <a:effectLst/>
                <a:latin typeface="Arial" panose="020B0604020202020204" pitchFamily="34" charset="0"/>
              </a:rPr>
              <a:t>Pause to allow participants to go internal.</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One of your tasks after today, is to gather additional perspectives from various communities in your school. There will be time at the end of the meeting, for the team to determine how those additional perspectives will be gathered, and how those will be added to the shared document.</a:t>
            </a:r>
            <a:endParaRPr lang="en-US" b="0" dirty="0">
              <a:effectLst/>
            </a:endParaRPr>
          </a:p>
          <a:p>
            <a:pPr marL="158750" indent="0">
              <a:buNone/>
            </a:pPr>
            <a:br>
              <a:rPr lang="en-US" dirty="0"/>
            </a:b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cea902dabf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cea902dabf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The next step is to determine how valid the theories are. Just like reporters have to fact check their stories, your team needs to fact check your theories using data.</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This step takes extra resources and time so that is why it is happening outside of this collaborative time.</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As you look at the ideas consider this question “Given all the possibilities of data (anecdotal, walkthroughs, assessments, surveys, artifact, something still needed to collect) what data might we need to look at to fact check this theory?</a:t>
            </a:r>
            <a:endParaRPr lang="en-US" b="0" dirty="0">
              <a:effectLst/>
            </a:endParaRPr>
          </a:p>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a:t>
            </a:r>
            <a:endParaRPr lang="en-US" b="0" dirty="0">
              <a:effectLst/>
            </a:endParaRPr>
          </a:p>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You are going to have an opportunity to put that thinking out there so your team can use that information to validate theories. And it’s going to work in this way:</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Looking at the ideas on the Google Doc or chart paper, choose 1 idea. This is just one you are interested in; it is okay if multiple people are thinking about the same idea. Highlight the theory and consider “Given all the possibilities of data, what data might the team look at to fact check this theory? List possible data sources on the Google Doc or chart paper for that theory.</a:t>
            </a:r>
            <a:endParaRPr lang="en-US" b="0" dirty="0">
              <a:effectLst/>
            </a:endParaRPr>
          </a:p>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a:t>
            </a:r>
            <a:endParaRPr lang="en-US" b="0" dirty="0">
              <a:effectLst/>
            </a:endParaRPr>
          </a:p>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Now that there are many ideas out there, your team has the task of using data to fact check or validate each of the theories listed.</a:t>
            </a:r>
            <a:endParaRPr lang="en-US" b="0" dirty="0">
              <a:effectLst/>
            </a:endParaRPr>
          </a:p>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Once you have checked, come back to this Google Doc or chart paper and color code the theory by highlighting to green, yellow, or red.</a:t>
            </a:r>
            <a:endParaRPr lang="en-US" b="0" dirty="0">
              <a:effectLst/>
            </a:endParaRPr>
          </a:p>
          <a:p>
            <a:pPr marL="158750" indent="0" rtl="0" fontAlgn="base">
              <a:spcBef>
                <a:spcPts val="0"/>
              </a:spcBef>
              <a:spcAft>
                <a:spcPts val="0"/>
              </a:spcAft>
              <a:buFont typeface="Arial" panose="020B0604020202020204" pitchFamily="34" charset="0"/>
              <a:buNone/>
            </a:pPr>
            <a:r>
              <a:rPr lang="en-US" sz="1800" b="1" i="0" u="none" strike="noStrike" dirty="0">
                <a:solidFill>
                  <a:srgbClr val="000000"/>
                </a:solidFill>
                <a:effectLst/>
                <a:latin typeface="Arial" panose="020B0604020202020204" pitchFamily="34" charset="0"/>
              </a:rPr>
              <a:t>Green means the idea is valid, when you fact checked it with data, the data supported the idea</a:t>
            </a:r>
          </a:p>
          <a:p>
            <a:pPr marL="158750" indent="0" rtl="0" fontAlgn="base">
              <a:spcBef>
                <a:spcPts val="0"/>
              </a:spcBef>
              <a:spcAft>
                <a:spcPts val="0"/>
              </a:spcAft>
              <a:buFont typeface="Arial" panose="020B0604020202020204" pitchFamily="34" charset="0"/>
              <a:buNone/>
            </a:pPr>
            <a:r>
              <a:rPr lang="en-US" sz="1800" b="1" i="0" u="none" strike="noStrike" dirty="0">
                <a:solidFill>
                  <a:srgbClr val="000000"/>
                </a:solidFill>
                <a:effectLst/>
                <a:latin typeface="Arial" panose="020B0604020202020204" pitchFamily="34" charset="0"/>
              </a:rPr>
              <a:t>Yellow means that you don’t have enough data right now to tell if it is valid or not</a:t>
            </a:r>
          </a:p>
          <a:p>
            <a:pPr marL="158750" indent="0" rtl="0" fontAlgn="base">
              <a:spcBef>
                <a:spcPts val="0"/>
              </a:spcBef>
              <a:spcAft>
                <a:spcPts val="0"/>
              </a:spcAft>
              <a:buFont typeface="Arial" panose="020B0604020202020204" pitchFamily="34" charset="0"/>
              <a:buNone/>
            </a:pPr>
            <a:r>
              <a:rPr lang="en-US" sz="1800" b="1" i="0" u="none" strike="noStrike" dirty="0">
                <a:solidFill>
                  <a:srgbClr val="000000"/>
                </a:solidFill>
                <a:effectLst/>
                <a:latin typeface="Arial" panose="020B0604020202020204" pitchFamily="34" charset="0"/>
              </a:rPr>
              <a:t>Red means that when you checked it with data, the idea isn’t supported by the data</a:t>
            </a: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Checking these ideas against data saves your team time and energy. You don’t want to work on an idea and later find out it wasn’t supported by data, that would be a lot of wasted time.</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We will use this color-coded Google Doc or chart paper the next time we meet to collaborate on Module 5.</a:t>
            </a:r>
            <a:endParaRPr lang="en-US" b="0" dirty="0">
              <a:effectLst/>
            </a:endParaRPr>
          </a:p>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What questions can I answer before we close out? </a:t>
            </a:r>
            <a:endParaRPr lang="en-US" b="0" dirty="0">
              <a:effectLst/>
            </a:endParaRPr>
          </a:p>
          <a:p>
            <a:pPr marL="158750" indent="0">
              <a:buNone/>
            </a:pPr>
            <a:br>
              <a:rPr lang="en-US" dirty="0"/>
            </a:b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cee248d8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cee248d8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Checking back in with today’s outcome. </a:t>
            </a:r>
            <a:endParaRPr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c2591da5b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c2591da5b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And now there are 2 tasks that need to be done in order to meet the rest of the outcome.</a:t>
            </a:r>
            <a:endParaRPr lang="en-US" b="0" dirty="0">
              <a:effectLst/>
            </a:endParaRPr>
          </a:p>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●Gather additional perspectives and add to theories</a:t>
            </a:r>
            <a:endParaRPr lang="en-US" b="0" dirty="0">
              <a:effectLst/>
            </a:endParaRPr>
          </a:p>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●Test theories using data and color code the ideas on Google Doc or chart paper</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These will need to be done prior to the next collaborative session because you will be using that information to search for root causes. In a moment, there will be a closing question. </a:t>
            </a:r>
            <a:endParaRPr lang="en-US" b="0" dirty="0">
              <a:effectLst/>
            </a:endParaRPr>
          </a:p>
          <a:p>
            <a:pPr marL="158750" indent="0" rtl="0">
              <a:spcBef>
                <a:spcPts val="0"/>
              </a:spcBef>
              <a:spcAft>
                <a:spcPts val="0"/>
              </a:spcAft>
              <a:buNone/>
            </a:pPr>
            <a:br>
              <a:rPr lang="en-US" b="0" dirty="0">
                <a:effectLst/>
              </a:rPr>
            </a:br>
            <a:r>
              <a:rPr lang="en-US" sz="1800" b="0" i="1" u="none" strike="noStrike" dirty="0">
                <a:solidFill>
                  <a:srgbClr val="000000"/>
                </a:solidFill>
                <a:effectLst/>
                <a:latin typeface="Arial" panose="020B0604020202020204" pitchFamily="34" charset="0"/>
              </a:rPr>
              <a:t>The team is welcome to stay to plan for how you will attend to these two tasks. Again, the team won’t be able to engage in the next module without completing this work.</a:t>
            </a:r>
            <a:endParaRPr lang="en-US" b="0" dirty="0">
              <a:effectLst/>
            </a:endParaRPr>
          </a:p>
          <a:p>
            <a:pPr marL="158750" indent="0">
              <a:buNone/>
            </a:pPr>
            <a:br>
              <a:rPr lang="en-US" dirty="0"/>
            </a:br>
            <a:endParaRPr dirty="0">
              <a:highlight>
                <a:srgbClr val="FCE5CD"/>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cea902da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cea902da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As your team works to validate theories, you may find</a:t>
            </a:r>
            <a:endParaRPr lang="en-US" b="0" dirty="0">
              <a:effectLst/>
            </a:endParaRPr>
          </a:p>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Data you don’t have access to that you wish you did OR</a:t>
            </a:r>
            <a:endParaRPr lang="en-US" b="0" dirty="0">
              <a:effectLst/>
            </a:endParaRPr>
          </a:p>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Professional development your team needs to support you in analyzing data</a:t>
            </a:r>
            <a:endParaRPr lang="en-US" b="0" dirty="0">
              <a:effectLst/>
            </a:endParaRPr>
          </a:p>
          <a:p>
            <a:pPr marL="158750" indent="0" rtl="0">
              <a:spcBef>
                <a:spcPts val="0"/>
              </a:spcBef>
              <a:spcAft>
                <a:spcPts val="0"/>
              </a:spcAft>
              <a:buNone/>
            </a:pPr>
            <a:br>
              <a:rPr lang="en-US" b="0" dirty="0">
                <a:effectLst/>
              </a:rPr>
            </a:br>
            <a:r>
              <a:rPr lang="en-US" sz="1800" b="0" i="1" u="none" strike="noStrike" dirty="0">
                <a:solidFill>
                  <a:srgbClr val="000000"/>
                </a:solidFill>
                <a:effectLst/>
                <a:latin typeface="Arial" panose="020B0604020202020204" pitchFamily="34" charset="0"/>
              </a:rPr>
              <a:t>Don’t lose that thinking. Be sure to go into </a:t>
            </a:r>
            <a:r>
              <a:rPr lang="en-US" sz="1800" b="0" i="1" u="none" strike="noStrike" dirty="0" err="1">
                <a:solidFill>
                  <a:srgbClr val="000000"/>
                </a:solidFill>
                <a:effectLst/>
                <a:latin typeface="Arial" panose="020B0604020202020204" pitchFamily="34" charset="0"/>
              </a:rPr>
              <a:t>KansaStar</a:t>
            </a:r>
            <a:r>
              <a:rPr lang="en-US" sz="1800" b="0" i="1" u="none" strike="noStrike" dirty="0">
                <a:solidFill>
                  <a:srgbClr val="000000"/>
                </a:solidFill>
                <a:effectLst/>
                <a:latin typeface="Arial" panose="020B0604020202020204" pitchFamily="34" charset="0"/>
              </a:rPr>
              <a:t> and update/add the actions for indicator 45 </a:t>
            </a:r>
            <a:endParaRPr lang="en-US" b="0" dirty="0">
              <a:effectLst/>
            </a:endParaRPr>
          </a:p>
          <a:p>
            <a:pPr marL="158750" indent="0">
              <a:buNone/>
            </a:pPr>
            <a:br>
              <a:rPr lang="en-US" dirty="0"/>
            </a:br>
            <a:endParaRP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cea902dabf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cea902dabf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Take a moment to consider this question. (pause)  </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Before we leave, I’ll ask for a few volunteers to verbally share. This is an opportunity to gather thinking as a group so I’m hoping at least 3 people will be willing </a:t>
            </a:r>
            <a:r>
              <a:rPr lang="en-US" sz="1800" b="1" i="0" u="none" strike="noStrike">
                <a:solidFill>
                  <a:srgbClr val="000000"/>
                </a:solidFill>
                <a:effectLst/>
                <a:latin typeface="Arial" panose="020B0604020202020204" pitchFamily="34" charset="0"/>
              </a:rPr>
              <a:t>to share. </a:t>
            </a:r>
            <a:endParaRPr lang="en-US" b="0" dirty="0">
              <a:effectLst/>
            </a:endParaRPr>
          </a:p>
          <a:p>
            <a:pPr marL="158750" indent="0">
              <a:buNone/>
            </a:pPr>
            <a:br>
              <a:rPr lang="en-US" dirty="0"/>
            </a:br>
            <a:endParaRP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46eee9478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46eee9478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rtl="0">
              <a:spcBef>
                <a:spcPts val="0"/>
              </a:spcBef>
              <a:spcAft>
                <a:spcPts val="0"/>
              </a:spcAft>
              <a:buNone/>
            </a:pPr>
            <a:r>
              <a:rPr lang="en-US" sz="1800" b="0" i="1" u="none" strike="noStrike" dirty="0">
                <a:solidFill>
                  <a:srgbClr val="000000"/>
                </a:solidFill>
                <a:effectLst/>
                <a:latin typeface="Arial" panose="020B0604020202020204" pitchFamily="34" charset="0"/>
              </a:rPr>
              <a:t>This slide can be used as an opening activity while the team is gathering, it will provide you with some insights to their thinking. If your team is in-person, you will want to delete directions for using Zoom features, such as the chat box and breakout rooms.  </a:t>
            </a:r>
            <a:endParaRPr lang="en-US" b="0" dirty="0">
              <a:effectLst/>
            </a:endParaRPr>
          </a:p>
          <a:p>
            <a:pPr marL="158750" indent="0" algn="l">
              <a:buNone/>
            </a:pPr>
            <a:br>
              <a:rPr lang="en-US" dirty="0"/>
            </a:br>
            <a:endParaRPr b="1" dirty="0">
              <a:highlight>
                <a:srgbClr val="00FF00"/>
              </a:highlight>
              <a:latin typeface="Raleway" pitchFamily="2" charset="7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b46eee94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b46eee94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rtl="0">
              <a:spcBef>
                <a:spcPts val="0"/>
              </a:spcBef>
              <a:spcAft>
                <a:spcPts val="0"/>
              </a:spcAft>
              <a:buNone/>
            </a:pPr>
            <a:r>
              <a:rPr lang="en-US" sz="1800" b="0" i="1" u="none" strike="noStrike" dirty="0">
                <a:solidFill>
                  <a:srgbClr val="000000"/>
                </a:solidFill>
                <a:effectLst/>
                <a:latin typeface="Arial" panose="020B0604020202020204" pitchFamily="34" charset="0"/>
              </a:rPr>
              <a:t>Welcome participants or craft an opening that fits your setting.  </a:t>
            </a:r>
            <a:endParaRPr lang="en-US" b="0" dirty="0">
              <a:effectLst/>
            </a:endParaRPr>
          </a:p>
          <a:p>
            <a:pPr marL="158750" indent="0" algn="l"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Example: Welcome! Today we will continue working through a root cause analysis to uncover why gaps might be occurring in the system. This process is intentionally laid out so that the team will have time to work through the process in a way which brings all voices to the table and honors both internal and external processors.</a:t>
            </a:r>
            <a:br>
              <a:rPr lang="en-US" sz="1800" b="0" i="1" u="none" strike="noStrike" dirty="0">
                <a:solidFill>
                  <a:srgbClr val="000000"/>
                </a:solidFill>
                <a:effectLst/>
                <a:latin typeface="Arial" panose="020B0604020202020204" pitchFamily="34" charset="0"/>
              </a:rPr>
            </a:br>
            <a:endParaRPr lang="en-US" b="0" dirty="0">
              <a:effectLst/>
            </a:endParaRPr>
          </a:p>
          <a:p>
            <a:pPr marL="158750" indent="0" algn="l" rtl="0">
              <a:spcBef>
                <a:spcPts val="0"/>
              </a:spcBef>
              <a:spcAft>
                <a:spcPts val="0"/>
              </a:spcAft>
              <a:buNone/>
            </a:pPr>
            <a:r>
              <a:rPr lang="en-US" sz="1800" b="0" i="1" u="none" strike="noStrike" dirty="0">
                <a:solidFill>
                  <a:srgbClr val="000000"/>
                </a:solidFill>
                <a:effectLst/>
                <a:latin typeface="Arial" panose="020B0604020202020204" pitchFamily="34" charset="0"/>
              </a:rPr>
              <a:t>Facilitators note: If you have an Adaptive Schools book the topic “Choreograph an Opening” on page 210 is a good resource to consider.</a:t>
            </a:r>
            <a:endParaRPr lang="en-US" b="0" dirty="0">
              <a:effectLst/>
            </a:endParaRPr>
          </a:p>
          <a:p>
            <a:pPr marL="158750" indent="0" algn="l">
              <a:buNone/>
            </a:pPr>
            <a:br>
              <a:rPr lang="en-US" dirty="0"/>
            </a:br>
            <a:endParaRPr b="0" dirty="0">
              <a:highlight>
                <a:srgbClr val="FFFF00"/>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46eee9478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b46eee9478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0" u="none" strike="noStrike" dirty="0">
                <a:solidFill>
                  <a:srgbClr val="000000"/>
                </a:solidFill>
                <a:effectLst/>
                <a:latin typeface="Arial" panose="020B0604020202020204" pitchFamily="34" charset="0"/>
              </a:rPr>
              <a:t>The purpose of a root cause analysis is to deeply study a problem and address the factors contributing to it, to build an equitable system where each and every student succeeds.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46eee9478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b46eee9478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You’ve already had the opportunity to watch a video and read materials related to today’s task. Here were the outcomes for the on-demand resources. </a:t>
            </a:r>
            <a:br>
              <a:rPr lang="en-US" b="0" dirty="0">
                <a:effectLst/>
              </a:rPr>
            </a:br>
            <a:r>
              <a:rPr lang="en-US" sz="1800" b="0" i="1" u="none" strike="noStrike" dirty="0">
                <a:solidFill>
                  <a:srgbClr val="000000"/>
                </a:solidFill>
                <a:effectLst/>
                <a:latin typeface="Arial" panose="020B0604020202020204" pitchFamily="34" charset="0"/>
              </a:rPr>
              <a:t>(Pause)</a:t>
            </a: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Raleway" pitchFamily="2" charset="77"/>
              </a:rPr>
              <a:t>Dig deeper into the next phase of the Collaborative Learning Cycle - “Organizing and Integrating”. This is where the team begins to put ideas on the table about- why they might think- the data looks the way it does.</a:t>
            </a:r>
          </a:p>
          <a:p>
            <a:pPr marL="158750" indent="0" rtl="0">
              <a:spcBef>
                <a:spcPts val="0"/>
              </a:spcBef>
              <a:spcAft>
                <a:spcPts val="0"/>
              </a:spcAft>
              <a:buNone/>
            </a:pPr>
            <a:endParaRPr lang="en-US" sz="1800" b="1" i="0" u="none" strike="noStrike" dirty="0">
              <a:solidFill>
                <a:srgbClr val="000000"/>
              </a:solidFill>
              <a:effectLst/>
              <a:latin typeface="Raleway" pitchFamily="2" charset="77"/>
            </a:endParaRPr>
          </a:p>
          <a:p>
            <a:pPr marL="158750" indent="0" rtl="0">
              <a:spcBef>
                <a:spcPts val="0"/>
              </a:spcBef>
              <a:spcAft>
                <a:spcPts val="0"/>
              </a:spcAft>
              <a:buNone/>
            </a:pPr>
            <a:r>
              <a:rPr lang="en-US" sz="1800" b="1" i="0" u="none" strike="noStrike" dirty="0">
                <a:solidFill>
                  <a:srgbClr val="000000"/>
                </a:solidFill>
                <a:effectLst/>
                <a:latin typeface="Raleway" pitchFamily="2" charset="77"/>
              </a:rPr>
              <a:t>You will also learn about a concept that helps extend a team’s dialogue called 6 Causal Categories.</a:t>
            </a:r>
          </a:p>
          <a:p>
            <a:pPr marL="158750" indent="0" rtl="0">
              <a:spcBef>
                <a:spcPts val="0"/>
              </a:spcBef>
              <a:spcAft>
                <a:spcPts val="0"/>
              </a:spcAft>
              <a:buNone/>
            </a:pPr>
            <a:endParaRPr lang="en-US" sz="1800" b="1" i="0" u="none" strike="noStrike" dirty="0">
              <a:solidFill>
                <a:srgbClr val="000000"/>
              </a:solidFill>
              <a:effectLst/>
              <a:latin typeface="Raleway" pitchFamily="2" charset="77"/>
            </a:endParaRPr>
          </a:p>
          <a:p>
            <a:pPr marL="158750" indent="0" rtl="0">
              <a:spcBef>
                <a:spcPts val="0"/>
              </a:spcBef>
              <a:spcAft>
                <a:spcPts val="0"/>
              </a:spcAft>
              <a:buNone/>
            </a:pPr>
            <a:r>
              <a:rPr lang="en-US" sz="1800" b="1" i="0" u="none" strike="noStrike" dirty="0">
                <a:solidFill>
                  <a:srgbClr val="000000"/>
                </a:solidFill>
                <a:effectLst/>
                <a:latin typeface="Raleway" pitchFamily="2" charset="77"/>
              </a:rPr>
              <a:t>And finally, you will learn why it's important for a team to validate ideas with additional information. </a:t>
            </a:r>
          </a:p>
          <a:p>
            <a:pPr marL="0" lvl="0" indent="0" algn="l" rtl="0">
              <a:spcBef>
                <a:spcPts val="100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b46eee9478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b46eee9478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Today you can expect to apply the phase of “Organizing and Integrating'' by generating multiple theories for why the problem is persisting and test the theories using additional data.</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Today is about using the process to generate multiple theories. It is also about testing those theories using data. It is not about solutions. You won’t be solving any problems here today. The process might feel slow to some. You might also expect others to feel there is not enough time to thoroughly explore data and craft a statement. As a facilitator, my intention is to provide the processes and support the team will need to do this work.</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Here is what you will get as a result of the work today…</a:t>
            </a:r>
            <a:endParaRPr lang="en-US" b="0" dirty="0">
              <a:effectLst/>
            </a:endParaRPr>
          </a:p>
          <a:p>
            <a:pPr marL="158750" indent="0" rtl="0" fontAlgn="base">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Generated list of possible theories for why the problem is persisting- Some of those ideas that prove to be true, will then be used in the future to explore root cause or causes before exploring actions or solutions.</a:t>
            </a: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We will end today at ______. The task is not bound by a certain time. If we reach the end of our time today, and have not completed the task, we won’t hurry just to have it done. Instead, I will work with the leadership to determine the best way to move forward in completing the work at a separate time.</a:t>
            </a:r>
            <a:endParaRPr lang="en-US" b="0" dirty="0">
              <a:effectLst/>
            </a:endParaRPr>
          </a:p>
          <a:p>
            <a:pPr marL="158750" indent="0" rtl="0">
              <a:spcBef>
                <a:spcPts val="0"/>
              </a:spcBef>
              <a:spcAft>
                <a:spcPts val="0"/>
              </a:spcAft>
              <a:buNone/>
            </a:pPr>
            <a:br>
              <a:rPr lang="en-US" b="0" dirty="0">
                <a:effectLst/>
              </a:rPr>
            </a:br>
            <a:r>
              <a:rPr lang="en-US" sz="1800" b="0" i="1" u="none" strike="noStrike" dirty="0">
                <a:solidFill>
                  <a:srgbClr val="000000"/>
                </a:solidFill>
                <a:effectLst/>
                <a:latin typeface="Arial" panose="020B0604020202020204" pitchFamily="34" charset="0"/>
              </a:rPr>
              <a:t>Share any additional logistics that are relevant to the session.</a:t>
            </a:r>
            <a:endParaRPr lang="en-US" b="0" dirty="0">
              <a:effectLst/>
            </a:endParaRPr>
          </a:p>
          <a:p>
            <a:pPr marL="158750" indent="0" rtl="0">
              <a:spcBef>
                <a:spcPts val="0"/>
              </a:spcBef>
              <a:spcAft>
                <a:spcPts val="0"/>
              </a:spcAft>
              <a:buNone/>
            </a:pPr>
            <a:br>
              <a:rPr lang="en-US" b="0" dirty="0">
                <a:effectLst/>
              </a:rPr>
            </a:br>
            <a:r>
              <a:rPr lang="en-US" sz="1800" b="0" i="1" u="none" strike="noStrike" dirty="0">
                <a:solidFill>
                  <a:srgbClr val="000000"/>
                </a:solidFill>
                <a:effectLst/>
                <a:latin typeface="Arial" panose="020B0604020202020204" pitchFamily="34" charset="0"/>
              </a:rPr>
              <a:t>This opening was written using the Setting Group Expectations and Context for Productive Group Work on page 36-40 in </a:t>
            </a:r>
            <a:r>
              <a:rPr lang="en-US" sz="1800" b="0" i="1" u="sng" dirty="0">
                <a:solidFill>
                  <a:srgbClr val="000000"/>
                </a:solidFill>
                <a:effectLst/>
                <a:latin typeface="Arial" panose="020B0604020202020204" pitchFamily="34" charset="0"/>
              </a:rPr>
              <a:t>Leading Groups: Effective Strategies for Building Professional Community</a:t>
            </a:r>
            <a:r>
              <a:rPr lang="en-US" sz="1800" b="0" i="0" u="none" strike="noStrike" dirty="0">
                <a:solidFill>
                  <a:srgbClr val="000000"/>
                </a:solidFill>
                <a:effectLst/>
                <a:latin typeface="Arial" panose="020B0604020202020204" pitchFamily="34" charset="0"/>
              </a:rPr>
              <a:t> written by Laura Lipton and Bruce Wellman</a:t>
            </a:r>
            <a:endParaRPr lang="en-US" b="0" dirty="0">
              <a:effectLst/>
            </a:endParaRPr>
          </a:p>
          <a:p>
            <a:br>
              <a:rPr lang="en-US" dirty="0"/>
            </a:br>
            <a:endParaRPr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46eee9478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b46eee9478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On the agenda are 3 topics.</a:t>
            </a:r>
            <a:endParaRPr lang="en-US" b="0" dirty="0">
              <a:effectLst/>
            </a:endParaRPr>
          </a:p>
          <a:p>
            <a:pPr marL="158750" indent="0" rtl="0">
              <a:spcBef>
                <a:spcPts val="0"/>
              </a:spcBef>
              <a:spcAft>
                <a:spcPts val="0"/>
              </a:spcAft>
              <a:buNone/>
            </a:pPr>
            <a:br>
              <a:rPr lang="en-US" b="0" dirty="0">
                <a:effectLst/>
              </a:rPr>
            </a:br>
            <a:r>
              <a:rPr lang="en-US" sz="1800" b="0" i="1" u="none" strike="noStrike" dirty="0">
                <a:solidFill>
                  <a:srgbClr val="000000"/>
                </a:solidFill>
                <a:effectLst/>
                <a:latin typeface="Arial" panose="020B0604020202020204" pitchFamily="34" charset="0"/>
              </a:rPr>
              <a:t>Pause and give participants time to read the agenda.</a:t>
            </a:r>
            <a:endParaRPr lang="en-US" b="0" dirty="0">
              <a:effectLst/>
            </a:endParaRPr>
          </a:p>
          <a:p>
            <a:pPr marL="158750" indent="0" rtl="0">
              <a:spcBef>
                <a:spcPts val="0"/>
              </a:spcBef>
              <a:spcAft>
                <a:spcPts val="0"/>
              </a:spcAft>
              <a:buNone/>
            </a:pPr>
            <a:br>
              <a:rPr lang="en-US" b="0" dirty="0">
                <a:effectLst/>
              </a:rPr>
            </a:br>
            <a:r>
              <a:rPr lang="en-US" sz="1800" b="0" i="1" u="none" strike="noStrike" dirty="0">
                <a:solidFill>
                  <a:srgbClr val="000000"/>
                </a:solidFill>
                <a:effectLst/>
                <a:latin typeface="Arial" panose="020B0604020202020204" pitchFamily="34" charset="0"/>
              </a:rPr>
              <a:t>If interested, the Adaptive Schools hardback book pg. 210. Provides some direction on what nonverbals to use when opening a meeting and using them effectively.</a:t>
            </a:r>
            <a:endParaRPr lang="en-US" b="0" dirty="0">
              <a:effectLst/>
            </a:endParaRPr>
          </a:p>
          <a:p>
            <a:pPr marL="158750" indent="0">
              <a:buNone/>
            </a:pPr>
            <a:br>
              <a:rPr lang="en-US" dirty="0"/>
            </a:b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ce1e44798e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ce1e44798e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0" i="1" u="none" strike="noStrike" dirty="0">
                <a:solidFill>
                  <a:srgbClr val="000000"/>
                </a:solidFill>
                <a:effectLst/>
                <a:latin typeface="Arial" panose="020B0604020202020204" pitchFamily="34" charset="0"/>
              </a:rPr>
              <a:t>Update slide to display the school’s problem statement</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There have been a lot of things happening between the time you last met and today, or from the time you watched the on-demand video and read the resources and now- so we are going to take some time to recall and connect with that information before moving forward.</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Here is the problem statement the team crafted and committed to pursuing.</a:t>
            </a:r>
            <a:endParaRPr lang="en-US" b="0" dirty="0">
              <a:effectLst/>
            </a:endParaRPr>
          </a:p>
          <a:p>
            <a:pPr marL="158750" indent="0" rtl="0">
              <a:spcBef>
                <a:spcPts val="0"/>
              </a:spcBef>
              <a:spcAft>
                <a:spcPts val="0"/>
              </a:spcAft>
              <a:buNone/>
            </a:pPr>
            <a:br>
              <a:rPr lang="en-US" b="0" dirty="0">
                <a:effectLst/>
              </a:rPr>
            </a:br>
            <a:r>
              <a:rPr lang="en-US" sz="1800" b="0" i="1" u="none" strike="noStrike" dirty="0">
                <a:solidFill>
                  <a:srgbClr val="000000"/>
                </a:solidFill>
                <a:effectLst/>
                <a:latin typeface="Arial" panose="020B0604020202020204" pitchFamily="34" charset="0"/>
              </a:rPr>
              <a:t>Pause to allow team members to reorient themselves to the problem statement.</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Today is all about generating multiple theories for why this problem is persisting and test the theories using additional data</a:t>
            </a:r>
            <a:endParaRPr lang="en-US" b="0" dirty="0">
              <a:effectLst/>
            </a:endParaRPr>
          </a:p>
          <a:p>
            <a:pPr marL="158750" indent="0">
              <a:buNone/>
            </a:pPr>
            <a:br>
              <a:rPr lang="en-US" dirty="0"/>
            </a:br>
            <a:endParaRPr dirty="0"/>
          </a:p>
          <a:p>
            <a:pPr marL="0" lvl="0" indent="0" algn="l" rtl="0">
              <a:spcBef>
                <a:spcPts val="0"/>
              </a:spcBef>
              <a:spcAft>
                <a:spcPts val="0"/>
              </a:spcAft>
              <a:buNone/>
            </a:pPr>
            <a:endParaRPr b="1" dirty="0">
              <a:solidFill>
                <a:srgbClr val="FFFF00"/>
              </a:solidFill>
              <a:highlight>
                <a:srgbClr val="FFFF00"/>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b46eee9478_0_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b46eee9478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Let’s take a few moments to recall the information from the on-demand module.</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What do you recall about the causal categories? This might include the purpose of using them and any of the categories. Feel free to use the handout from the resources to help you recall- The visual on the slide might also help jog your memory.</a:t>
            </a:r>
            <a:endParaRPr lang="en-US" b="0" dirty="0">
              <a:effectLst/>
            </a:endParaRPr>
          </a:p>
          <a:p>
            <a:pPr marL="158750" indent="0" rtl="0">
              <a:spcBef>
                <a:spcPts val="0"/>
              </a:spcBef>
              <a:spcAft>
                <a:spcPts val="0"/>
              </a:spcAft>
              <a:buNone/>
            </a:pPr>
            <a:r>
              <a:rPr lang="en-US" sz="1800" b="1" i="0" u="none" strike="noStrike" dirty="0">
                <a:solidFill>
                  <a:srgbClr val="000000"/>
                </a:solidFill>
                <a:effectLst/>
                <a:latin typeface="Arial" panose="020B0604020202020204" pitchFamily="34" charset="0"/>
              </a:rPr>
              <a:t>What do you recall about validating theories of causation using data?</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In a moment you will have time to share what you are recalling with a small group of about 3 people. For now, take about 90 seconds and record your thinking.</a:t>
            </a:r>
            <a:endParaRPr lang="en-US" b="0" dirty="0">
              <a:effectLst/>
            </a:endParaRPr>
          </a:p>
          <a:p>
            <a:pPr marL="158750" indent="0" rtl="0">
              <a:spcBef>
                <a:spcPts val="0"/>
              </a:spcBef>
              <a:spcAft>
                <a:spcPts val="0"/>
              </a:spcAft>
              <a:buNone/>
            </a:pPr>
            <a:br>
              <a:rPr lang="en-US" b="0" dirty="0">
                <a:effectLst/>
              </a:rPr>
            </a:br>
            <a:r>
              <a:rPr lang="en-US" sz="1800" b="0" i="1" u="none" strike="noStrike" dirty="0">
                <a:solidFill>
                  <a:srgbClr val="000000"/>
                </a:solidFill>
                <a:effectLst/>
                <a:latin typeface="Arial" panose="020B0604020202020204" pitchFamily="34" charset="0"/>
              </a:rPr>
              <a:t>Pause for 90 seconds, set a timer as a tool to watch the time if needed.</a:t>
            </a:r>
            <a:endParaRPr lang="en-US" b="0" dirty="0">
              <a:effectLst/>
            </a:endParaRPr>
          </a:p>
          <a:p>
            <a:pPr marL="158750" indent="0" rtl="0">
              <a:spcBef>
                <a:spcPts val="0"/>
              </a:spcBef>
              <a:spcAft>
                <a:spcPts val="0"/>
              </a:spcAft>
              <a:buNone/>
            </a:pPr>
            <a:br>
              <a:rPr lang="en-US" b="0" dirty="0">
                <a:effectLst/>
              </a:rPr>
            </a:br>
            <a:r>
              <a:rPr lang="en-US" sz="1800" b="1" i="0" u="none" strike="noStrike" dirty="0">
                <a:solidFill>
                  <a:srgbClr val="000000"/>
                </a:solidFill>
                <a:effectLst/>
                <a:latin typeface="Arial" panose="020B0604020202020204" pitchFamily="34" charset="0"/>
              </a:rPr>
              <a:t>You had an opportunity to think independently. Now turn and talk with 2 others near you, and briefly take 3 minutes to share responses with your group and bring information to the forefront before the team moves into generating theories. </a:t>
            </a:r>
            <a:endParaRPr lang="en-US" b="0" dirty="0">
              <a:effectLst/>
            </a:endParaRPr>
          </a:p>
          <a:p>
            <a:pPr marL="158750" indent="0" rtl="0">
              <a:spcBef>
                <a:spcPts val="0"/>
              </a:spcBef>
              <a:spcAft>
                <a:spcPts val="0"/>
              </a:spcAft>
              <a:buNone/>
            </a:pPr>
            <a:br>
              <a:rPr lang="en-US" b="0" dirty="0">
                <a:effectLst/>
              </a:rPr>
            </a:br>
            <a:r>
              <a:rPr lang="en-US" sz="1800" b="0" i="1" u="none" strike="noStrike" dirty="0">
                <a:solidFill>
                  <a:srgbClr val="000000"/>
                </a:solidFill>
                <a:effectLst/>
                <a:latin typeface="Arial" panose="020B0604020202020204" pitchFamily="34" charset="0"/>
              </a:rPr>
              <a:t>Pause for 3 minutes, set a timer as a tool to watch the time if needed.</a:t>
            </a:r>
            <a:endParaRPr lang="en-US" b="0" dirty="0">
              <a:effectLst/>
            </a:endParaRPr>
          </a:p>
          <a:p>
            <a:pPr marL="158750" indent="0">
              <a:buNone/>
            </a:pPr>
            <a:br>
              <a:rPr lang="en-US" dirty="0"/>
            </a:b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LN Template" type="title">
  <p:cSld name="TITLE">
    <p:bg>
      <p:bgPr>
        <a:solidFill>
          <a:srgbClr val="45617D"/>
        </a:solidFill>
        <a:effectLst/>
      </p:bgPr>
    </p:bg>
    <p:spTree>
      <p:nvGrpSpPr>
        <p:cNvPr id="1" name="Shape 10"/>
        <p:cNvGrpSpPr/>
        <p:nvPr/>
      </p:nvGrpSpPr>
      <p:grpSpPr>
        <a:xfrm>
          <a:off x="0" y="0"/>
          <a:ext cx="0" cy="0"/>
          <a:chOff x="0" y="0"/>
          <a:chExt cx="0" cy="0"/>
        </a:xfrm>
      </p:grpSpPr>
      <p:sp>
        <p:nvSpPr>
          <p:cNvPr id="11" name="Google Shape;11;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2" name="Google Shape;12;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sz="4800" b="1"/>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3" name="Google Shape;13;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Font typeface="Raleway"/>
              <a:buNone/>
              <a:defRPr sz="1600">
                <a:solidFill>
                  <a:schemeClr val="lt2"/>
                </a:solidFill>
                <a:latin typeface="Raleway"/>
                <a:ea typeface="Raleway"/>
                <a:cs typeface="Raleway"/>
                <a:sym typeface="Raleway"/>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5"/>
        <p:cNvGrpSpPr/>
        <p:nvPr/>
      </p:nvGrpSpPr>
      <p:grpSpPr>
        <a:xfrm>
          <a:off x="0" y="0"/>
          <a:ext cx="0" cy="0"/>
          <a:chOff x="0" y="0"/>
          <a:chExt cx="0" cy="0"/>
        </a:xfrm>
      </p:grpSpPr>
      <p:sp>
        <p:nvSpPr>
          <p:cNvPr id="56" name="Google Shape;56;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7" name="Google Shape;57;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8" name="Google Shape;5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Clr>
                <a:schemeClr val="accent1"/>
              </a:buClr>
              <a:buSzPts val="2700"/>
              <a:buFont typeface="Source Sans Pro"/>
              <a:buNone/>
              <a:defRPr sz="2700"/>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3" name="Google Shape;63;p13"/>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64" name="Google Shape;64;p13"/>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13"/>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66"/>
        <p:cNvGrpSpPr/>
        <p:nvPr/>
      </p:nvGrpSpPr>
      <p:grpSpPr>
        <a:xfrm>
          <a:off x="0" y="0"/>
          <a:ext cx="0" cy="0"/>
          <a:chOff x="0" y="0"/>
          <a:chExt cx="0" cy="0"/>
        </a:xfrm>
      </p:grpSpPr>
      <p:sp>
        <p:nvSpPr>
          <p:cNvPr id="67" name="Google Shape;67;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14"/>
          <p:cNvSpPr txBox="1">
            <a:spLocks noGrp="1"/>
          </p:cNvSpPr>
          <p:nvPr>
            <p:ph type="title"/>
          </p:nvPr>
        </p:nvSpPr>
        <p:spPr>
          <a:xfrm>
            <a:off x="329350" y="1108375"/>
            <a:ext cx="3997500" cy="10242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2800" b="1">
                <a:solidFill>
                  <a:srgbClr val="212121"/>
                </a:solidFill>
              </a:defRPr>
            </a:lvl1pPr>
            <a:lvl2pPr lvl="1" algn="l">
              <a:lnSpc>
                <a:spcPct val="100000"/>
              </a:lnSpc>
              <a:spcBef>
                <a:spcPts val="0"/>
              </a:spcBef>
              <a:spcAft>
                <a:spcPts val="0"/>
              </a:spcAft>
              <a:buNone/>
              <a:defRPr sz="2800" b="1">
                <a:solidFill>
                  <a:srgbClr val="212121"/>
                </a:solidFill>
              </a:defRPr>
            </a:lvl2pPr>
            <a:lvl3pPr lvl="2" algn="l">
              <a:lnSpc>
                <a:spcPct val="100000"/>
              </a:lnSpc>
              <a:spcBef>
                <a:spcPts val="0"/>
              </a:spcBef>
              <a:spcAft>
                <a:spcPts val="0"/>
              </a:spcAft>
              <a:buNone/>
              <a:defRPr sz="2800" b="1">
                <a:solidFill>
                  <a:srgbClr val="212121"/>
                </a:solidFill>
              </a:defRPr>
            </a:lvl3pPr>
            <a:lvl4pPr lvl="3" algn="l">
              <a:lnSpc>
                <a:spcPct val="100000"/>
              </a:lnSpc>
              <a:spcBef>
                <a:spcPts val="0"/>
              </a:spcBef>
              <a:spcAft>
                <a:spcPts val="0"/>
              </a:spcAft>
              <a:buNone/>
              <a:defRPr sz="2800" b="1">
                <a:solidFill>
                  <a:srgbClr val="212121"/>
                </a:solidFill>
              </a:defRPr>
            </a:lvl4pPr>
            <a:lvl5pPr lvl="4" algn="l">
              <a:lnSpc>
                <a:spcPct val="100000"/>
              </a:lnSpc>
              <a:spcBef>
                <a:spcPts val="0"/>
              </a:spcBef>
              <a:spcAft>
                <a:spcPts val="0"/>
              </a:spcAft>
              <a:buNone/>
              <a:defRPr sz="2800" b="1">
                <a:solidFill>
                  <a:srgbClr val="212121"/>
                </a:solidFill>
              </a:defRPr>
            </a:lvl5pPr>
            <a:lvl6pPr lvl="5" algn="l">
              <a:lnSpc>
                <a:spcPct val="100000"/>
              </a:lnSpc>
              <a:spcBef>
                <a:spcPts val="0"/>
              </a:spcBef>
              <a:spcAft>
                <a:spcPts val="0"/>
              </a:spcAft>
              <a:buNone/>
              <a:defRPr sz="2800" b="1">
                <a:solidFill>
                  <a:srgbClr val="212121"/>
                </a:solidFill>
              </a:defRPr>
            </a:lvl6pPr>
            <a:lvl7pPr lvl="6" algn="l">
              <a:lnSpc>
                <a:spcPct val="100000"/>
              </a:lnSpc>
              <a:spcBef>
                <a:spcPts val="0"/>
              </a:spcBef>
              <a:spcAft>
                <a:spcPts val="0"/>
              </a:spcAft>
              <a:buNone/>
              <a:defRPr sz="2800" b="1">
                <a:solidFill>
                  <a:srgbClr val="212121"/>
                </a:solidFill>
              </a:defRPr>
            </a:lvl7pPr>
            <a:lvl8pPr lvl="7" algn="l">
              <a:lnSpc>
                <a:spcPct val="100000"/>
              </a:lnSpc>
              <a:spcBef>
                <a:spcPts val="0"/>
              </a:spcBef>
              <a:spcAft>
                <a:spcPts val="0"/>
              </a:spcAft>
              <a:buNone/>
              <a:defRPr sz="2800" b="1">
                <a:solidFill>
                  <a:srgbClr val="212121"/>
                </a:solidFill>
              </a:defRPr>
            </a:lvl8pPr>
            <a:lvl9pPr lvl="8" algn="l">
              <a:lnSpc>
                <a:spcPct val="100000"/>
              </a:lnSpc>
              <a:spcBef>
                <a:spcPts val="0"/>
              </a:spcBef>
              <a:spcAft>
                <a:spcPts val="0"/>
              </a:spcAft>
              <a:buNone/>
              <a:defRPr sz="2800" b="1">
                <a:solidFill>
                  <a:srgbClr val="212121"/>
                </a:solidFill>
              </a:defRPr>
            </a:lvl9pPr>
          </a:lstStyle>
          <a:p>
            <a:endParaRPr/>
          </a:p>
        </p:txBody>
      </p:sp>
      <p:sp>
        <p:nvSpPr>
          <p:cNvPr id="70" name="Google Shape;70;p14"/>
          <p:cNvSpPr txBox="1">
            <a:spLocks noGrp="1"/>
          </p:cNvSpPr>
          <p:nvPr>
            <p:ph type="body" idx="1"/>
          </p:nvPr>
        </p:nvSpPr>
        <p:spPr>
          <a:xfrm>
            <a:off x="329350" y="2195100"/>
            <a:ext cx="3997500" cy="18351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rgbClr val="616161"/>
              </a:buClr>
              <a:buSzPts val="1600"/>
              <a:buChar char="●"/>
              <a:defRPr sz="1600">
                <a:solidFill>
                  <a:srgbClr val="616161"/>
                </a:solidFill>
              </a:defRPr>
            </a:lvl1pPr>
            <a:lvl2pPr marL="914400" lvl="1" indent="-298450" algn="l">
              <a:lnSpc>
                <a:spcPct val="115000"/>
              </a:lnSpc>
              <a:spcBef>
                <a:spcPts val="1600"/>
              </a:spcBef>
              <a:spcAft>
                <a:spcPts val="0"/>
              </a:spcAft>
              <a:buClr>
                <a:srgbClr val="616161"/>
              </a:buClr>
              <a:buSzPts val="1100"/>
              <a:buChar char="○"/>
              <a:defRPr sz="1400">
                <a:solidFill>
                  <a:srgbClr val="616161"/>
                </a:solidFill>
              </a:defRPr>
            </a:lvl2pPr>
            <a:lvl3pPr marL="1371600" lvl="2" indent="-298450" algn="l">
              <a:lnSpc>
                <a:spcPct val="115000"/>
              </a:lnSpc>
              <a:spcBef>
                <a:spcPts val="1600"/>
              </a:spcBef>
              <a:spcAft>
                <a:spcPts val="0"/>
              </a:spcAft>
              <a:buClr>
                <a:srgbClr val="616161"/>
              </a:buClr>
              <a:buSzPts val="1100"/>
              <a:buChar char="■"/>
              <a:defRPr sz="1400">
                <a:solidFill>
                  <a:srgbClr val="616161"/>
                </a:solidFill>
              </a:defRPr>
            </a:lvl3pPr>
            <a:lvl4pPr marL="1828800" lvl="3" indent="-298450" algn="l">
              <a:lnSpc>
                <a:spcPct val="115000"/>
              </a:lnSpc>
              <a:spcBef>
                <a:spcPts val="1600"/>
              </a:spcBef>
              <a:spcAft>
                <a:spcPts val="0"/>
              </a:spcAft>
              <a:buClr>
                <a:srgbClr val="616161"/>
              </a:buClr>
              <a:buSzPts val="1100"/>
              <a:buChar char="●"/>
              <a:defRPr sz="1400">
                <a:solidFill>
                  <a:srgbClr val="616161"/>
                </a:solidFill>
              </a:defRPr>
            </a:lvl4pPr>
            <a:lvl5pPr marL="2286000" lvl="4" indent="-298450" algn="l">
              <a:lnSpc>
                <a:spcPct val="115000"/>
              </a:lnSpc>
              <a:spcBef>
                <a:spcPts val="1600"/>
              </a:spcBef>
              <a:spcAft>
                <a:spcPts val="0"/>
              </a:spcAft>
              <a:buClr>
                <a:srgbClr val="616161"/>
              </a:buClr>
              <a:buSzPts val="1100"/>
              <a:buChar char="○"/>
              <a:defRPr sz="1400">
                <a:solidFill>
                  <a:srgbClr val="616161"/>
                </a:solidFill>
              </a:defRPr>
            </a:lvl5pPr>
            <a:lvl6pPr marL="2743200" lvl="5" indent="-298450" algn="l">
              <a:lnSpc>
                <a:spcPct val="115000"/>
              </a:lnSpc>
              <a:spcBef>
                <a:spcPts val="1600"/>
              </a:spcBef>
              <a:spcAft>
                <a:spcPts val="0"/>
              </a:spcAft>
              <a:buClr>
                <a:srgbClr val="616161"/>
              </a:buClr>
              <a:buSzPts val="1100"/>
              <a:buChar char="■"/>
              <a:defRPr sz="1400">
                <a:solidFill>
                  <a:srgbClr val="616161"/>
                </a:solidFill>
              </a:defRPr>
            </a:lvl6pPr>
            <a:lvl7pPr marL="3200400" lvl="6" indent="-298450" algn="l">
              <a:lnSpc>
                <a:spcPct val="115000"/>
              </a:lnSpc>
              <a:spcBef>
                <a:spcPts val="1600"/>
              </a:spcBef>
              <a:spcAft>
                <a:spcPts val="0"/>
              </a:spcAft>
              <a:buClr>
                <a:srgbClr val="616161"/>
              </a:buClr>
              <a:buSzPts val="1100"/>
              <a:buChar char="●"/>
              <a:defRPr sz="1400">
                <a:solidFill>
                  <a:srgbClr val="616161"/>
                </a:solidFill>
              </a:defRPr>
            </a:lvl7pPr>
            <a:lvl8pPr marL="3657600" lvl="7" indent="-298450" algn="l">
              <a:lnSpc>
                <a:spcPct val="115000"/>
              </a:lnSpc>
              <a:spcBef>
                <a:spcPts val="1600"/>
              </a:spcBef>
              <a:spcAft>
                <a:spcPts val="0"/>
              </a:spcAft>
              <a:buClr>
                <a:srgbClr val="616161"/>
              </a:buClr>
              <a:buSzPts val="1100"/>
              <a:buChar char="○"/>
              <a:defRPr sz="1400">
                <a:solidFill>
                  <a:srgbClr val="616161"/>
                </a:solidFill>
              </a:defRPr>
            </a:lvl8pPr>
            <a:lvl9pPr marL="4114800" lvl="8" indent="-298450" algn="l">
              <a:lnSpc>
                <a:spcPct val="115000"/>
              </a:lnSpc>
              <a:spcBef>
                <a:spcPts val="1600"/>
              </a:spcBef>
              <a:spcAft>
                <a:spcPts val="1600"/>
              </a:spcAft>
              <a:buClr>
                <a:srgbClr val="616161"/>
              </a:buClr>
              <a:buSzPts val="1100"/>
              <a:buChar char="■"/>
              <a:defRPr sz="1400">
                <a:solidFill>
                  <a:srgbClr val="61616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71"/>
        <p:cNvGrpSpPr/>
        <p:nvPr/>
      </p:nvGrpSpPr>
      <p:grpSpPr>
        <a:xfrm>
          <a:off x="0" y="0"/>
          <a:ext cx="0" cy="0"/>
          <a:chOff x="0" y="0"/>
          <a:chExt cx="0" cy="0"/>
        </a:xfrm>
      </p:grpSpPr>
      <p:sp>
        <p:nvSpPr>
          <p:cNvPr id="72" name="Google Shape;72;p15"/>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205218"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100882"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319"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81" name="Google Shape;81;p15"/>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82" name="Google Shape;82;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3">
  <p:cSld name="AUTOLAYOUT_3">
    <p:bg>
      <p:bgPr>
        <a:solidFill>
          <a:srgbClr val="FFFFFF"/>
        </a:solidFill>
        <a:effectLst/>
      </p:bgPr>
    </p:bg>
    <p:spTree>
      <p:nvGrpSpPr>
        <p:cNvPr id="1" name="Shape 83"/>
        <p:cNvGrpSpPr/>
        <p:nvPr/>
      </p:nvGrpSpPr>
      <p:grpSpPr>
        <a:xfrm>
          <a:off x="0" y="0"/>
          <a:ext cx="0" cy="0"/>
          <a:chOff x="0" y="0"/>
          <a:chExt cx="0" cy="0"/>
        </a:xfrm>
      </p:grpSpPr>
      <p:sp>
        <p:nvSpPr>
          <p:cNvPr id="84" name="Google Shape;84;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txBox="1">
            <a:spLocks noGrp="1"/>
          </p:cNvSpPr>
          <p:nvPr>
            <p:ph type="title"/>
          </p:nvPr>
        </p:nvSpPr>
        <p:spPr>
          <a:xfrm>
            <a:off x="4852825" y="233150"/>
            <a:ext cx="4016400" cy="11814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b="1">
                <a:solidFill>
                  <a:schemeClr val="dk1"/>
                </a:solidFill>
              </a:defRPr>
            </a:lvl1pPr>
            <a:lvl2pPr lvl="1" algn="l">
              <a:lnSpc>
                <a:spcPct val="100000"/>
              </a:lnSpc>
              <a:spcBef>
                <a:spcPts val="0"/>
              </a:spcBef>
              <a:spcAft>
                <a:spcPts val="0"/>
              </a:spcAft>
              <a:buClr>
                <a:schemeClr val="dk1"/>
              </a:buClr>
              <a:buSzPts val="3000"/>
              <a:buNone/>
              <a:defRPr sz="3000" b="1">
                <a:solidFill>
                  <a:schemeClr val="dk1"/>
                </a:solidFill>
              </a:defRPr>
            </a:lvl2pPr>
            <a:lvl3pPr lvl="2" algn="l">
              <a:lnSpc>
                <a:spcPct val="100000"/>
              </a:lnSpc>
              <a:spcBef>
                <a:spcPts val="0"/>
              </a:spcBef>
              <a:spcAft>
                <a:spcPts val="0"/>
              </a:spcAft>
              <a:buClr>
                <a:schemeClr val="dk1"/>
              </a:buClr>
              <a:buSzPts val="3000"/>
              <a:buNone/>
              <a:defRPr sz="3000" b="1">
                <a:solidFill>
                  <a:schemeClr val="dk1"/>
                </a:solidFill>
              </a:defRPr>
            </a:lvl3pPr>
            <a:lvl4pPr lvl="3" algn="l">
              <a:lnSpc>
                <a:spcPct val="100000"/>
              </a:lnSpc>
              <a:spcBef>
                <a:spcPts val="0"/>
              </a:spcBef>
              <a:spcAft>
                <a:spcPts val="0"/>
              </a:spcAft>
              <a:buClr>
                <a:schemeClr val="dk1"/>
              </a:buClr>
              <a:buSzPts val="3000"/>
              <a:buNone/>
              <a:defRPr sz="3000" b="1">
                <a:solidFill>
                  <a:schemeClr val="dk1"/>
                </a:solidFill>
              </a:defRPr>
            </a:lvl4pPr>
            <a:lvl5pPr lvl="4" algn="l">
              <a:lnSpc>
                <a:spcPct val="100000"/>
              </a:lnSpc>
              <a:spcBef>
                <a:spcPts val="0"/>
              </a:spcBef>
              <a:spcAft>
                <a:spcPts val="0"/>
              </a:spcAft>
              <a:buClr>
                <a:schemeClr val="dk1"/>
              </a:buClr>
              <a:buSzPts val="3000"/>
              <a:buNone/>
              <a:defRPr sz="3000" b="1">
                <a:solidFill>
                  <a:schemeClr val="dk1"/>
                </a:solidFill>
              </a:defRPr>
            </a:lvl5pPr>
            <a:lvl6pPr lvl="5" algn="l">
              <a:lnSpc>
                <a:spcPct val="100000"/>
              </a:lnSpc>
              <a:spcBef>
                <a:spcPts val="0"/>
              </a:spcBef>
              <a:spcAft>
                <a:spcPts val="0"/>
              </a:spcAft>
              <a:buClr>
                <a:schemeClr val="dk1"/>
              </a:buClr>
              <a:buSzPts val="3000"/>
              <a:buNone/>
              <a:defRPr sz="3000" b="1">
                <a:solidFill>
                  <a:schemeClr val="dk1"/>
                </a:solidFill>
              </a:defRPr>
            </a:lvl6pPr>
            <a:lvl7pPr lvl="6" algn="l">
              <a:lnSpc>
                <a:spcPct val="100000"/>
              </a:lnSpc>
              <a:spcBef>
                <a:spcPts val="0"/>
              </a:spcBef>
              <a:spcAft>
                <a:spcPts val="0"/>
              </a:spcAft>
              <a:buClr>
                <a:schemeClr val="dk1"/>
              </a:buClr>
              <a:buSzPts val="3000"/>
              <a:buNone/>
              <a:defRPr sz="3000" b="1">
                <a:solidFill>
                  <a:schemeClr val="dk1"/>
                </a:solidFill>
              </a:defRPr>
            </a:lvl7pPr>
            <a:lvl8pPr lvl="7" algn="l">
              <a:lnSpc>
                <a:spcPct val="100000"/>
              </a:lnSpc>
              <a:spcBef>
                <a:spcPts val="0"/>
              </a:spcBef>
              <a:spcAft>
                <a:spcPts val="0"/>
              </a:spcAft>
              <a:buClr>
                <a:schemeClr val="dk1"/>
              </a:buClr>
              <a:buSzPts val="3000"/>
              <a:buNone/>
              <a:defRPr sz="3000" b="1">
                <a:solidFill>
                  <a:schemeClr val="dk1"/>
                </a:solidFill>
              </a:defRPr>
            </a:lvl8pPr>
            <a:lvl9pPr lvl="8" algn="l">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87" name="Google Shape;87;p16"/>
          <p:cNvSpPr txBox="1">
            <a:spLocks noGrp="1"/>
          </p:cNvSpPr>
          <p:nvPr>
            <p:ph type="body" idx="1"/>
          </p:nvPr>
        </p:nvSpPr>
        <p:spPr>
          <a:xfrm>
            <a:off x="4852900" y="1672727"/>
            <a:ext cx="4016400" cy="29904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298450" algn="l">
              <a:lnSpc>
                <a:spcPct val="115000"/>
              </a:lnSpc>
              <a:spcBef>
                <a:spcPts val="1600"/>
              </a:spcBef>
              <a:spcAft>
                <a:spcPts val="0"/>
              </a:spcAft>
              <a:buClr>
                <a:schemeClr val="dk2"/>
              </a:buClr>
              <a:buSzPts val="1100"/>
              <a:buChar char="○"/>
              <a:defRPr sz="1400">
                <a:solidFill>
                  <a:schemeClr val="dk2"/>
                </a:solidFill>
              </a:defRPr>
            </a:lvl2pPr>
            <a:lvl3pPr marL="1371600" lvl="2" indent="-298450" algn="l">
              <a:lnSpc>
                <a:spcPct val="115000"/>
              </a:lnSpc>
              <a:spcBef>
                <a:spcPts val="1600"/>
              </a:spcBef>
              <a:spcAft>
                <a:spcPts val="0"/>
              </a:spcAft>
              <a:buClr>
                <a:schemeClr val="dk2"/>
              </a:buClr>
              <a:buSzPts val="1100"/>
              <a:buChar char="■"/>
              <a:defRPr sz="1400">
                <a:solidFill>
                  <a:schemeClr val="dk2"/>
                </a:solidFill>
              </a:defRPr>
            </a:lvl3pPr>
            <a:lvl4pPr marL="1828800" lvl="3" indent="-298450" algn="l">
              <a:lnSpc>
                <a:spcPct val="115000"/>
              </a:lnSpc>
              <a:spcBef>
                <a:spcPts val="1600"/>
              </a:spcBef>
              <a:spcAft>
                <a:spcPts val="0"/>
              </a:spcAft>
              <a:buClr>
                <a:schemeClr val="dk2"/>
              </a:buClr>
              <a:buSzPts val="1100"/>
              <a:buChar char="●"/>
              <a:defRPr sz="1400">
                <a:solidFill>
                  <a:schemeClr val="dk2"/>
                </a:solidFill>
              </a:defRPr>
            </a:lvl4pPr>
            <a:lvl5pPr marL="2286000" lvl="4" indent="-298450" algn="l">
              <a:lnSpc>
                <a:spcPct val="115000"/>
              </a:lnSpc>
              <a:spcBef>
                <a:spcPts val="1600"/>
              </a:spcBef>
              <a:spcAft>
                <a:spcPts val="0"/>
              </a:spcAft>
              <a:buClr>
                <a:schemeClr val="dk2"/>
              </a:buClr>
              <a:buSzPts val="1100"/>
              <a:buChar char="○"/>
              <a:defRPr sz="1400">
                <a:solidFill>
                  <a:schemeClr val="dk2"/>
                </a:solidFill>
              </a:defRPr>
            </a:lvl5pPr>
            <a:lvl6pPr marL="2743200" lvl="5" indent="-298450" algn="l">
              <a:lnSpc>
                <a:spcPct val="115000"/>
              </a:lnSpc>
              <a:spcBef>
                <a:spcPts val="1600"/>
              </a:spcBef>
              <a:spcAft>
                <a:spcPts val="0"/>
              </a:spcAft>
              <a:buClr>
                <a:schemeClr val="dk2"/>
              </a:buClr>
              <a:buSzPts val="1100"/>
              <a:buChar char="■"/>
              <a:defRPr sz="1400">
                <a:solidFill>
                  <a:schemeClr val="dk2"/>
                </a:solidFill>
              </a:defRPr>
            </a:lvl6pPr>
            <a:lvl7pPr marL="3200400" lvl="6" indent="-298450" algn="l">
              <a:lnSpc>
                <a:spcPct val="115000"/>
              </a:lnSpc>
              <a:spcBef>
                <a:spcPts val="1600"/>
              </a:spcBef>
              <a:spcAft>
                <a:spcPts val="0"/>
              </a:spcAft>
              <a:buClr>
                <a:schemeClr val="dk2"/>
              </a:buClr>
              <a:buSzPts val="1100"/>
              <a:buChar char="●"/>
              <a:defRPr sz="1400">
                <a:solidFill>
                  <a:schemeClr val="dk2"/>
                </a:solidFill>
              </a:defRPr>
            </a:lvl7pPr>
            <a:lvl8pPr marL="3657600" lvl="7" indent="-298450" algn="l">
              <a:lnSpc>
                <a:spcPct val="115000"/>
              </a:lnSpc>
              <a:spcBef>
                <a:spcPts val="1600"/>
              </a:spcBef>
              <a:spcAft>
                <a:spcPts val="0"/>
              </a:spcAft>
              <a:buClr>
                <a:schemeClr val="dk2"/>
              </a:buClr>
              <a:buSzPts val="1100"/>
              <a:buChar char="○"/>
              <a:defRPr sz="1400">
                <a:solidFill>
                  <a:schemeClr val="dk2"/>
                </a:solidFill>
              </a:defRPr>
            </a:lvl8pPr>
            <a:lvl9pPr marL="4114800" lvl="8" indent="-298450" algn="l">
              <a:lnSpc>
                <a:spcPct val="115000"/>
              </a:lnSpc>
              <a:spcBef>
                <a:spcPts val="1600"/>
              </a:spcBef>
              <a:spcAft>
                <a:spcPts val="1600"/>
              </a:spcAft>
              <a:buClr>
                <a:schemeClr val="dk2"/>
              </a:buClr>
              <a:buSzPts val="1100"/>
              <a:buChar char="■"/>
              <a:defRPr sz="1400">
                <a:solidFill>
                  <a:schemeClr val="dk2"/>
                </a:solidFill>
              </a:defRPr>
            </a:lvl9pPr>
          </a:lstStyle>
          <a:p>
            <a:endParaRPr/>
          </a:p>
        </p:txBody>
      </p:sp>
      <p:sp>
        <p:nvSpPr>
          <p:cNvPr id="88" name="Google Shape;88;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7">
  <p:cSld name="AUTOLAYOUT_8">
    <p:bg>
      <p:bgPr>
        <a:solidFill>
          <a:srgbClr val="FFFFFF"/>
        </a:solidFill>
        <a:effectLst/>
      </p:bgPr>
    </p:bg>
    <p:spTree>
      <p:nvGrpSpPr>
        <p:cNvPr id="1" name="Shape 89"/>
        <p:cNvGrpSpPr/>
        <p:nvPr/>
      </p:nvGrpSpPr>
      <p:grpSpPr>
        <a:xfrm>
          <a:off x="0" y="0"/>
          <a:ext cx="0" cy="0"/>
          <a:chOff x="0" y="0"/>
          <a:chExt cx="0" cy="0"/>
        </a:xfrm>
      </p:grpSpPr>
      <p:sp>
        <p:nvSpPr>
          <p:cNvPr id="90" name="Google Shape;90;p1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6">
  <p:cSld name="AUTOLAYOUT_6">
    <p:bg>
      <p:bgPr>
        <a:solidFill>
          <a:srgbClr val="FFFFFF"/>
        </a:solidFill>
        <a:effectLst/>
      </p:bgPr>
    </p:bg>
    <p:spTree>
      <p:nvGrpSpPr>
        <p:cNvPr id="1" name="Shape 92"/>
        <p:cNvGrpSpPr/>
        <p:nvPr/>
      </p:nvGrpSpPr>
      <p:grpSpPr>
        <a:xfrm>
          <a:off x="0" y="0"/>
          <a:ext cx="0" cy="0"/>
          <a:chOff x="0" y="0"/>
          <a:chExt cx="0" cy="0"/>
        </a:xfrm>
      </p:grpSpPr>
      <p:sp>
        <p:nvSpPr>
          <p:cNvPr id="93" name="Google Shape;93;p1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8"/>
          <p:cNvSpPr/>
          <p:nvPr/>
        </p:nvSpPr>
        <p:spPr>
          <a:xfrm>
            <a:off x="4574400" y="0"/>
            <a:ext cx="4569600" cy="51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8"/>
          <p:cNvSpPr/>
          <p:nvPr/>
        </p:nvSpPr>
        <p:spPr>
          <a:xfrm>
            <a:off x="5323050" y="555900"/>
            <a:ext cx="3075000" cy="4031700"/>
          </a:xfrm>
          <a:prstGeom prst="rect">
            <a:avLst/>
          </a:prstGeom>
          <a:solidFill>
            <a:schemeClr val="dk1"/>
          </a:solidFill>
          <a:ln w="9525" cap="flat" cmpd="sng">
            <a:solidFill>
              <a:srgbClr val="BDBDBD"/>
            </a:solidFill>
            <a:prstDash val="solid"/>
            <a:miter lim="8000"/>
            <a:headEnd type="none" w="sm" len="sm"/>
            <a:tailEnd type="none" w="sm" len="sm"/>
          </a:ln>
          <a:effectLst>
            <a:outerShdw blurRad="50800" dist="38100" dir="5400000" algn="t" rotWithShape="0">
              <a:srgbClr val="000000">
                <a:alpha val="298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96" name="Google Shape;96;p18"/>
          <p:cNvSpPr txBox="1">
            <a:spLocks noGrp="1"/>
          </p:cNvSpPr>
          <p:nvPr>
            <p:ph type="title"/>
          </p:nvPr>
        </p:nvSpPr>
        <p:spPr>
          <a:xfrm>
            <a:off x="291875" y="406900"/>
            <a:ext cx="3978000" cy="13887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Clr>
                <a:schemeClr val="dk1"/>
              </a:buClr>
              <a:buSzPts val="3000"/>
              <a:buNone/>
              <a:defRPr sz="3000" b="1">
                <a:solidFill>
                  <a:schemeClr val="dk1"/>
                </a:solidFill>
              </a:defRPr>
            </a:lvl1pPr>
            <a:lvl2pPr lvl="1" algn="l" rtl="0">
              <a:lnSpc>
                <a:spcPct val="100000"/>
              </a:lnSpc>
              <a:spcBef>
                <a:spcPts val="0"/>
              </a:spcBef>
              <a:spcAft>
                <a:spcPts val="0"/>
              </a:spcAft>
              <a:buClr>
                <a:schemeClr val="dk1"/>
              </a:buClr>
              <a:buSzPts val="3000"/>
              <a:buNone/>
              <a:defRPr sz="3000" b="1">
                <a:solidFill>
                  <a:schemeClr val="dk1"/>
                </a:solidFill>
              </a:defRPr>
            </a:lvl2pPr>
            <a:lvl3pPr lvl="2" algn="l" rtl="0">
              <a:lnSpc>
                <a:spcPct val="100000"/>
              </a:lnSpc>
              <a:spcBef>
                <a:spcPts val="0"/>
              </a:spcBef>
              <a:spcAft>
                <a:spcPts val="0"/>
              </a:spcAft>
              <a:buClr>
                <a:schemeClr val="dk1"/>
              </a:buClr>
              <a:buSzPts val="3000"/>
              <a:buNone/>
              <a:defRPr sz="3000" b="1">
                <a:solidFill>
                  <a:schemeClr val="dk1"/>
                </a:solidFill>
              </a:defRPr>
            </a:lvl3pPr>
            <a:lvl4pPr lvl="3" algn="l" rtl="0">
              <a:lnSpc>
                <a:spcPct val="100000"/>
              </a:lnSpc>
              <a:spcBef>
                <a:spcPts val="0"/>
              </a:spcBef>
              <a:spcAft>
                <a:spcPts val="0"/>
              </a:spcAft>
              <a:buClr>
                <a:schemeClr val="dk1"/>
              </a:buClr>
              <a:buSzPts val="3000"/>
              <a:buNone/>
              <a:defRPr sz="3000" b="1">
                <a:solidFill>
                  <a:schemeClr val="dk1"/>
                </a:solidFill>
              </a:defRPr>
            </a:lvl4pPr>
            <a:lvl5pPr lvl="4" algn="l" rtl="0">
              <a:lnSpc>
                <a:spcPct val="100000"/>
              </a:lnSpc>
              <a:spcBef>
                <a:spcPts val="0"/>
              </a:spcBef>
              <a:spcAft>
                <a:spcPts val="0"/>
              </a:spcAft>
              <a:buClr>
                <a:schemeClr val="dk1"/>
              </a:buClr>
              <a:buSzPts val="3000"/>
              <a:buNone/>
              <a:defRPr sz="3000" b="1">
                <a:solidFill>
                  <a:schemeClr val="dk1"/>
                </a:solidFill>
              </a:defRPr>
            </a:lvl5pPr>
            <a:lvl6pPr lvl="5" algn="l" rtl="0">
              <a:lnSpc>
                <a:spcPct val="100000"/>
              </a:lnSpc>
              <a:spcBef>
                <a:spcPts val="0"/>
              </a:spcBef>
              <a:spcAft>
                <a:spcPts val="0"/>
              </a:spcAft>
              <a:buClr>
                <a:schemeClr val="dk1"/>
              </a:buClr>
              <a:buSzPts val="3000"/>
              <a:buNone/>
              <a:defRPr sz="3000" b="1">
                <a:solidFill>
                  <a:schemeClr val="dk1"/>
                </a:solidFill>
              </a:defRPr>
            </a:lvl6pPr>
            <a:lvl7pPr lvl="6" algn="l" rtl="0">
              <a:lnSpc>
                <a:spcPct val="100000"/>
              </a:lnSpc>
              <a:spcBef>
                <a:spcPts val="0"/>
              </a:spcBef>
              <a:spcAft>
                <a:spcPts val="0"/>
              </a:spcAft>
              <a:buClr>
                <a:schemeClr val="dk1"/>
              </a:buClr>
              <a:buSzPts val="3000"/>
              <a:buNone/>
              <a:defRPr sz="3000" b="1">
                <a:solidFill>
                  <a:schemeClr val="dk1"/>
                </a:solidFill>
              </a:defRPr>
            </a:lvl7pPr>
            <a:lvl8pPr lvl="7" algn="l" rtl="0">
              <a:lnSpc>
                <a:spcPct val="100000"/>
              </a:lnSpc>
              <a:spcBef>
                <a:spcPts val="0"/>
              </a:spcBef>
              <a:spcAft>
                <a:spcPts val="0"/>
              </a:spcAft>
              <a:buClr>
                <a:schemeClr val="dk1"/>
              </a:buClr>
              <a:buSzPts val="3000"/>
              <a:buNone/>
              <a:defRPr sz="3000" b="1">
                <a:solidFill>
                  <a:schemeClr val="dk1"/>
                </a:solidFill>
              </a:defRPr>
            </a:lvl8pPr>
            <a:lvl9pPr lvl="8" algn="l" rtl="0">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97" name="Google Shape;97;p18"/>
          <p:cNvSpPr txBox="1">
            <a:spLocks noGrp="1"/>
          </p:cNvSpPr>
          <p:nvPr>
            <p:ph type="body" idx="1"/>
          </p:nvPr>
        </p:nvSpPr>
        <p:spPr>
          <a:xfrm>
            <a:off x="291950" y="1854951"/>
            <a:ext cx="3978000" cy="2577000"/>
          </a:xfrm>
          <a:prstGeom prst="rect">
            <a:avLst/>
          </a:prstGeom>
          <a:noFill/>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298450" algn="l" rtl="0">
              <a:lnSpc>
                <a:spcPct val="115000"/>
              </a:lnSpc>
              <a:spcBef>
                <a:spcPts val="1600"/>
              </a:spcBef>
              <a:spcAft>
                <a:spcPts val="0"/>
              </a:spcAft>
              <a:buClr>
                <a:schemeClr val="dk2"/>
              </a:buClr>
              <a:buSzPts val="1100"/>
              <a:buChar char="○"/>
              <a:defRPr sz="1400">
                <a:solidFill>
                  <a:schemeClr val="dk2"/>
                </a:solidFill>
              </a:defRPr>
            </a:lvl2pPr>
            <a:lvl3pPr marL="1371600" lvl="2" indent="-298450" algn="l" rtl="0">
              <a:lnSpc>
                <a:spcPct val="115000"/>
              </a:lnSpc>
              <a:spcBef>
                <a:spcPts val="1600"/>
              </a:spcBef>
              <a:spcAft>
                <a:spcPts val="0"/>
              </a:spcAft>
              <a:buClr>
                <a:schemeClr val="dk2"/>
              </a:buClr>
              <a:buSzPts val="1100"/>
              <a:buChar char="■"/>
              <a:defRPr sz="1400">
                <a:solidFill>
                  <a:schemeClr val="dk2"/>
                </a:solidFill>
              </a:defRPr>
            </a:lvl3pPr>
            <a:lvl4pPr marL="1828800" lvl="3" indent="-298450" algn="l" rtl="0">
              <a:lnSpc>
                <a:spcPct val="115000"/>
              </a:lnSpc>
              <a:spcBef>
                <a:spcPts val="1600"/>
              </a:spcBef>
              <a:spcAft>
                <a:spcPts val="0"/>
              </a:spcAft>
              <a:buClr>
                <a:schemeClr val="dk2"/>
              </a:buClr>
              <a:buSzPts val="1100"/>
              <a:buChar char="●"/>
              <a:defRPr sz="1400">
                <a:solidFill>
                  <a:schemeClr val="dk2"/>
                </a:solidFill>
              </a:defRPr>
            </a:lvl4pPr>
            <a:lvl5pPr marL="2286000" lvl="4" indent="-298450" algn="l" rtl="0">
              <a:lnSpc>
                <a:spcPct val="115000"/>
              </a:lnSpc>
              <a:spcBef>
                <a:spcPts val="1600"/>
              </a:spcBef>
              <a:spcAft>
                <a:spcPts val="0"/>
              </a:spcAft>
              <a:buClr>
                <a:schemeClr val="dk2"/>
              </a:buClr>
              <a:buSzPts val="1100"/>
              <a:buChar char="○"/>
              <a:defRPr sz="1400">
                <a:solidFill>
                  <a:schemeClr val="dk2"/>
                </a:solidFill>
              </a:defRPr>
            </a:lvl5pPr>
            <a:lvl6pPr marL="2743200" lvl="5" indent="-298450" algn="l" rtl="0">
              <a:lnSpc>
                <a:spcPct val="115000"/>
              </a:lnSpc>
              <a:spcBef>
                <a:spcPts val="1600"/>
              </a:spcBef>
              <a:spcAft>
                <a:spcPts val="0"/>
              </a:spcAft>
              <a:buClr>
                <a:schemeClr val="dk2"/>
              </a:buClr>
              <a:buSzPts val="1100"/>
              <a:buChar char="■"/>
              <a:defRPr sz="1400">
                <a:solidFill>
                  <a:schemeClr val="dk2"/>
                </a:solidFill>
              </a:defRPr>
            </a:lvl6pPr>
            <a:lvl7pPr marL="3200400" lvl="6" indent="-298450" algn="l" rtl="0">
              <a:lnSpc>
                <a:spcPct val="115000"/>
              </a:lnSpc>
              <a:spcBef>
                <a:spcPts val="1600"/>
              </a:spcBef>
              <a:spcAft>
                <a:spcPts val="0"/>
              </a:spcAft>
              <a:buClr>
                <a:schemeClr val="dk2"/>
              </a:buClr>
              <a:buSzPts val="1100"/>
              <a:buChar char="●"/>
              <a:defRPr sz="1400">
                <a:solidFill>
                  <a:schemeClr val="dk2"/>
                </a:solidFill>
              </a:defRPr>
            </a:lvl7pPr>
            <a:lvl8pPr marL="3657600" lvl="7" indent="-298450" algn="l" rtl="0">
              <a:lnSpc>
                <a:spcPct val="115000"/>
              </a:lnSpc>
              <a:spcBef>
                <a:spcPts val="1600"/>
              </a:spcBef>
              <a:spcAft>
                <a:spcPts val="0"/>
              </a:spcAft>
              <a:buClr>
                <a:schemeClr val="dk2"/>
              </a:buClr>
              <a:buSzPts val="1100"/>
              <a:buChar char="○"/>
              <a:defRPr sz="1400">
                <a:solidFill>
                  <a:schemeClr val="dk2"/>
                </a:solidFill>
              </a:defRPr>
            </a:lvl8pPr>
            <a:lvl9pPr marL="4114800" lvl="8" indent="-298450" algn="l" rtl="0">
              <a:lnSpc>
                <a:spcPct val="115000"/>
              </a:lnSpc>
              <a:spcBef>
                <a:spcPts val="1600"/>
              </a:spcBef>
              <a:spcAft>
                <a:spcPts val="1600"/>
              </a:spcAft>
              <a:buClr>
                <a:schemeClr val="dk2"/>
              </a:buClr>
              <a:buSzPts val="1100"/>
              <a:buChar char="■"/>
              <a:defRPr sz="1400">
                <a:solidFill>
                  <a:schemeClr val="dk2"/>
                </a:solidFill>
              </a:defRPr>
            </a:lvl9pPr>
          </a:lstStyle>
          <a:p>
            <a:endParaRPr/>
          </a:p>
        </p:txBody>
      </p:sp>
      <p:sp>
        <p:nvSpPr>
          <p:cNvPr id="98" name="Google Shape;98;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AUTOLAYOUT_9">
    <p:bg>
      <p:bgPr>
        <a:solidFill>
          <a:srgbClr val="FFFFFF"/>
        </a:solidFill>
        <a:effectLst/>
      </p:bgPr>
    </p:bg>
    <p:spTree>
      <p:nvGrpSpPr>
        <p:cNvPr id="1" name="Shape 99"/>
        <p:cNvGrpSpPr/>
        <p:nvPr/>
      </p:nvGrpSpPr>
      <p:grpSpPr>
        <a:xfrm>
          <a:off x="0" y="0"/>
          <a:ext cx="0" cy="0"/>
          <a:chOff x="0" y="0"/>
          <a:chExt cx="0" cy="0"/>
        </a:xfrm>
      </p:grpSpPr>
      <p:sp>
        <p:nvSpPr>
          <p:cNvPr id="100" name="Google Shape;100;p19"/>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9"/>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102" name="Google Shape;102;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5"/>
        <p:cNvGrpSpPr/>
        <p:nvPr/>
      </p:nvGrpSpPr>
      <p:grpSpPr>
        <a:xfrm>
          <a:off x="0" y="0"/>
          <a:ext cx="0" cy="0"/>
          <a:chOff x="0" y="0"/>
          <a:chExt cx="0" cy="0"/>
        </a:xfrm>
      </p:grpSpPr>
      <p:sp>
        <p:nvSpPr>
          <p:cNvPr id="16" name="Google Shape;16;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7" name="Google Shape;17;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8" name="Google Shape;18;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sz="4800" b="1"/>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3" name="Google Shape;23;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4" name="Google Shape;24;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None/>
              <a:defRPr sz="4800" b="1">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5" name="Google Shape;25;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254925" y="207500"/>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None/>
              <a:defRPr sz="4800" b="1">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0" name="Google Shape;30;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188675" y="2548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None/>
              <a:defRPr sz="4800" b="1">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6" name="Google Shape;3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0" name="Google Shape;40;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8" name="Google Shape;48;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9" name="Google Shape;49;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0" name="Google Shape;5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5875" y="170500"/>
            <a:ext cx="8520600" cy="804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5617D"/>
              </a:buClr>
              <a:buSzPts val="4800"/>
              <a:buFont typeface="Playfair Display"/>
              <a:buNone/>
              <a:defRPr sz="4800" b="1">
                <a:solidFill>
                  <a:srgbClr val="45617D"/>
                </a:solidFill>
                <a:latin typeface="Playfair Display"/>
                <a:ea typeface="Playfair Display"/>
                <a:cs typeface="Playfair Display"/>
                <a:sym typeface="Playfair Display"/>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rgbClr val="666666"/>
              </a:buClr>
              <a:buSzPts val="1300"/>
              <a:buFont typeface="Raleway"/>
              <a:buChar char="●"/>
              <a:defRPr sz="1300">
                <a:solidFill>
                  <a:srgbClr val="666666"/>
                </a:solidFill>
                <a:latin typeface="Raleway"/>
                <a:ea typeface="Raleway"/>
                <a:cs typeface="Raleway"/>
                <a:sym typeface="Raleway"/>
              </a:defRPr>
            </a:lvl1pPr>
            <a:lvl2pPr marL="914400" lvl="1" indent="-298450">
              <a:lnSpc>
                <a:spcPct val="115000"/>
              </a:lnSpc>
              <a:spcBef>
                <a:spcPts val="1600"/>
              </a:spcBef>
              <a:spcAft>
                <a:spcPts val="0"/>
              </a:spcAft>
              <a:buClr>
                <a:srgbClr val="666666"/>
              </a:buClr>
              <a:buSzPts val="1100"/>
              <a:buFont typeface="Raleway"/>
              <a:buChar char="○"/>
              <a:defRPr sz="1100">
                <a:solidFill>
                  <a:srgbClr val="666666"/>
                </a:solidFill>
                <a:latin typeface="Raleway"/>
                <a:ea typeface="Raleway"/>
                <a:cs typeface="Raleway"/>
                <a:sym typeface="Raleway"/>
              </a:defRPr>
            </a:lvl2pPr>
            <a:lvl3pPr marL="1371600" lvl="2" indent="-298450">
              <a:lnSpc>
                <a:spcPct val="115000"/>
              </a:lnSpc>
              <a:spcBef>
                <a:spcPts val="1600"/>
              </a:spcBef>
              <a:spcAft>
                <a:spcPts val="0"/>
              </a:spcAft>
              <a:buClr>
                <a:srgbClr val="666666"/>
              </a:buClr>
              <a:buSzPts val="1100"/>
              <a:buFont typeface="Raleway"/>
              <a:buChar char="■"/>
              <a:defRPr sz="1100">
                <a:solidFill>
                  <a:srgbClr val="666666"/>
                </a:solidFill>
                <a:latin typeface="Raleway"/>
                <a:ea typeface="Raleway"/>
                <a:cs typeface="Raleway"/>
                <a:sym typeface="Raleway"/>
              </a:defRPr>
            </a:lvl3pPr>
            <a:lvl4pPr marL="1828800" lvl="3" indent="-298450">
              <a:lnSpc>
                <a:spcPct val="115000"/>
              </a:lnSpc>
              <a:spcBef>
                <a:spcPts val="1600"/>
              </a:spcBef>
              <a:spcAft>
                <a:spcPts val="0"/>
              </a:spcAft>
              <a:buClr>
                <a:srgbClr val="666666"/>
              </a:buClr>
              <a:buSzPts val="1100"/>
              <a:buFont typeface="Raleway"/>
              <a:buChar char="●"/>
              <a:defRPr sz="1100">
                <a:solidFill>
                  <a:srgbClr val="666666"/>
                </a:solidFill>
                <a:latin typeface="Raleway"/>
                <a:ea typeface="Raleway"/>
                <a:cs typeface="Raleway"/>
                <a:sym typeface="Raleway"/>
              </a:defRPr>
            </a:lvl4pPr>
            <a:lvl5pPr marL="2286000" lvl="4" indent="-298450">
              <a:lnSpc>
                <a:spcPct val="115000"/>
              </a:lnSpc>
              <a:spcBef>
                <a:spcPts val="1600"/>
              </a:spcBef>
              <a:spcAft>
                <a:spcPts val="0"/>
              </a:spcAft>
              <a:buClr>
                <a:srgbClr val="666666"/>
              </a:buClr>
              <a:buSzPts val="1100"/>
              <a:buFont typeface="Raleway"/>
              <a:buChar char="○"/>
              <a:defRPr sz="1100">
                <a:solidFill>
                  <a:srgbClr val="666666"/>
                </a:solidFill>
                <a:latin typeface="Raleway"/>
                <a:ea typeface="Raleway"/>
                <a:cs typeface="Raleway"/>
                <a:sym typeface="Raleway"/>
              </a:defRPr>
            </a:lvl5pPr>
            <a:lvl6pPr marL="2743200" lvl="5" indent="-298450">
              <a:lnSpc>
                <a:spcPct val="115000"/>
              </a:lnSpc>
              <a:spcBef>
                <a:spcPts val="1600"/>
              </a:spcBef>
              <a:spcAft>
                <a:spcPts val="0"/>
              </a:spcAft>
              <a:buClr>
                <a:srgbClr val="666666"/>
              </a:buClr>
              <a:buSzPts val="1100"/>
              <a:buFont typeface="Raleway"/>
              <a:buChar char="■"/>
              <a:defRPr sz="1100">
                <a:solidFill>
                  <a:srgbClr val="666666"/>
                </a:solidFill>
                <a:latin typeface="Raleway"/>
                <a:ea typeface="Raleway"/>
                <a:cs typeface="Raleway"/>
                <a:sym typeface="Raleway"/>
              </a:defRPr>
            </a:lvl6pPr>
            <a:lvl7pPr marL="3200400" lvl="6" indent="-298450">
              <a:lnSpc>
                <a:spcPct val="115000"/>
              </a:lnSpc>
              <a:spcBef>
                <a:spcPts val="1600"/>
              </a:spcBef>
              <a:spcAft>
                <a:spcPts val="0"/>
              </a:spcAft>
              <a:buClr>
                <a:srgbClr val="666666"/>
              </a:buClr>
              <a:buSzPts val="1100"/>
              <a:buFont typeface="Raleway"/>
              <a:buChar char="●"/>
              <a:defRPr sz="1100">
                <a:solidFill>
                  <a:srgbClr val="666666"/>
                </a:solidFill>
                <a:latin typeface="Raleway"/>
                <a:ea typeface="Raleway"/>
                <a:cs typeface="Raleway"/>
                <a:sym typeface="Raleway"/>
              </a:defRPr>
            </a:lvl7pPr>
            <a:lvl8pPr marL="3657600" lvl="7" indent="-298450">
              <a:lnSpc>
                <a:spcPct val="115000"/>
              </a:lnSpc>
              <a:spcBef>
                <a:spcPts val="1600"/>
              </a:spcBef>
              <a:spcAft>
                <a:spcPts val="0"/>
              </a:spcAft>
              <a:buClr>
                <a:srgbClr val="666666"/>
              </a:buClr>
              <a:buSzPts val="1100"/>
              <a:buFont typeface="Raleway"/>
              <a:buChar char="○"/>
              <a:defRPr sz="1100">
                <a:solidFill>
                  <a:srgbClr val="666666"/>
                </a:solidFill>
                <a:latin typeface="Raleway"/>
                <a:ea typeface="Raleway"/>
                <a:cs typeface="Raleway"/>
                <a:sym typeface="Raleway"/>
              </a:defRPr>
            </a:lvl8pPr>
            <a:lvl9pPr marL="4114800" lvl="8" indent="-298450">
              <a:lnSpc>
                <a:spcPct val="115000"/>
              </a:lnSpc>
              <a:spcBef>
                <a:spcPts val="1600"/>
              </a:spcBef>
              <a:spcAft>
                <a:spcPts val="1600"/>
              </a:spcAft>
              <a:buClr>
                <a:srgbClr val="666666"/>
              </a:buClr>
              <a:buSzPts val="1100"/>
              <a:buFont typeface="Raleway"/>
              <a:buChar char="■"/>
              <a:defRPr sz="1100">
                <a:solidFill>
                  <a:srgbClr val="666666"/>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20">
            <a:alphaModFix/>
          </a:blip>
          <a:srcRect t="20221" b="24724"/>
          <a:stretch/>
        </p:blipFill>
        <p:spPr>
          <a:xfrm>
            <a:off x="7572675" y="4399550"/>
            <a:ext cx="1193800" cy="657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sdetasn.org/resources/2984"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3C4FC6-993E-DCDD-A1DC-9FC9540A9A3E}"/>
              </a:ext>
            </a:extLst>
          </p:cNvPr>
          <p:cNvSpPr>
            <a:spLocks noGrp="1"/>
          </p:cNvSpPr>
          <p:nvPr>
            <p:ph type="title"/>
          </p:nvPr>
        </p:nvSpPr>
        <p:spPr/>
        <p:txBody>
          <a:bodyPr/>
          <a:lstStyle/>
          <a:p>
            <a:r>
              <a:rPr lang="en-US" sz="4000" dirty="0"/>
              <a:t>Prior to the Collaborative Session</a:t>
            </a:r>
          </a:p>
        </p:txBody>
      </p:sp>
      <p:sp>
        <p:nvSpPr>
          <p:cNvPr id="6" name="Text Placeholder 5">
            <a:extLst>
              <a:ext uri="{FF2B5EF4-FFF2-40B4-BE49-F238E27FC236}">
                <a16:creationId xmlns:a16="http://schemas.microsoft.com/office/drawing/2014/main" id="{0FE103FC-E4D7-2D90-D47D-3567112FF90D}"/>
              </a:ext>
            </a:extLst>
          </p:cNvPr>
          <p:cNvSpPr>
            <a:spLocks noGrp="1"/>
          </p:cNvSpPr>
          <p:nvPr>
            <p:ph type="body" idx="1"/>
          </p:nvPr>
        </p:nvSpPr>
        <p:spPr/>
        <p:txBody>
          <a:bodyPr lIns="91440"/>
          <a:lstStyle/>
          <a:p>
            <a:pPr marL="146050" indent="0">
              <a:lnSpc>
                <a:spcPct val="100000"/>
              </a:lnSpc>
              <a:buNone/>
            </a:pPr>
            <a:r>
              <a:rPr lang="en-US" sz="1800" b="1" dirty="0">
                <a:solidFill>
                  <a:schemeClr val="tx1"/>
                </a:solidFill>
              </a:rPr>
              <a:t>Facilitator(s)</a:t>
            </a:r>
          </a:p>
          <a:p>
            <a:pPr marL="146050" indent="0">
              <a:lnSpc>
                <a:spcPct val="100000"/>
              </a:lnSpc>
              <a:buNone/>
            </a:pPr>
            <a:endParaRPr lang="en-US" sz="1800" dirty="0"/>
          </a:p>
          <a:p>
            <a:pPr>
              <a:lnSpc>
                <a:spcPct val="100000"/>
              </a:lnSpc>
            </a:pPr>
            <a:r>
              <a:rPr lang="en-US" dirty="0"/>
              <a:t>Prepare the Slide Deck</a:t>
            </a:r>
          </a:p>
          <a:p>
            <a:pPr lvl="1">
              <a:spcBef>
                <a:spcPts val="0"/>
              </a:spcBef>
            </a:pPr>
            <a:r>
              <a:rPr lang="en-US" sz="1050" b="1" dirty="0"/>
              <a:t>Slide 7</a:t>
            </a:r>
            <a:r>
              <a:rPr lang="en-US" sz="1050" dirty="0"/>
              <a:t>: Edit slide to include the building’s problem statement.</a:t>
            </a:r>
          </a:p>
          <a:p>
            <a:pPr lvl="1">
              <a:spcBef>
                <a:spcPts val="0"/>
              </a:spcBef>
            </a:pPr>
            <a:r>
              <a:rPr lang="en-US" sz="1050" b="1" dirty="0"/>
              <a:t>Slide 9: </a:t>
            </a:r>
            <a:r>
              <a:rPr lang="en-US" sz="1050" dirty="0"/>
              <a:t>Edit slide to include problem statement, additionally you will want to prepare a Google Doc or chart paper which lists out each of the Six Causal Categories. </a:t>
            </a:r>
          </a:p>
          <a:p>
            <a:pPr lvl="1">
              <a:lnSpc>
                <a:spcPct val="100000"/>
              </a:lnSpc>
              <a:spcBef>
                <a:spcPts val="0"/>
              </a:spcBef>
            </a:pPr>
            <a:endParaRPr lang="en-US" dirty="0"/>
          </a:p>
          <a:p>
            <a:pPr>
              <a:lnSpc>
                <a:spcPct val="100000"/>
              </a:lnSpc>
            </a:pPr>
            <a:r>
              <a:rPr lang="en-US" dirty="0"/>
              <a:t>Print necessary materials (if needed from the on-demand and/or breakout room materials.</a:t>
            </a:r>
          </a:p>
          <a:p>
            <a:endParaRPr lang="en-US" dirty="0"/>
          </a:p>
        </p:txBody>
      </p:sp>
      <p:sp>
        <p:nvSpPr>
          <p:cNvPr id="7" name="Text Placeholder 6">
            <a:extLst>
              <a:ext uri="{FF2B5EF4-FFF2-40B4-BE49-F238E27FC236}">
                <a16:creationId xmlns:a16="http://schemas.microsoft.com/office/drawing/2014/main" id="{68BE24F3-B361-58A6-0BCD-76DBF6123B00}"/>
              </a:ext>
            </a:extLst>
          </p:cNvPr>
          <p:cNvSpPr>
            <a:spLocks noGrp="1"/>
          </p:cNvSpPr>
          <p:nvPr>
            <p:ph type="body" idx="2"/>
          </p:nvPr>
        </p:nvSpPr>
        <p:spPr/>
        <p:txBody>
          <a:bodyPr/>
          <a:lstStyle/>
          <a:p>
            <a:pPr marL="146050" indent="0">
              <a:lnSpc>
                <a:spcPct val="100000"/>
              </a:lnSpc>
              <a:buNone/>
            </a:pPr>
            <a:r>
              <a:rPr lang="en-US" sz="1800" b="1" dirty="0">
                <a:solidFill>
                  <a:schemeClr val="tx1"/>
                </a:solidFill>
              </a:rPr>
              <a:t>Leadership Team</a:t>
            </a:r>
          </a:p>
          <a:p>
            <a:pPr marL="146050" indent="0">
              <a:lnSpc>
                <a:spcPct val="100000"/>
              </a:lnSpc>
              <a:buNone/>
            </a:pPr>
            <a:endParaRPr lang="en-US" sz="1800" dirty="0"/>
          </a:p>
          <a:p>
            <a:pPr>
              <a:lnSpc>
                <a:spcPct val="100000"/>
              </a:lnSpc>
            </a:pPr>
            <a:r>
              <a:rPr lang="en-US" dirty="0"/>
              <a:t>Preview the On-Demand video(s) and all accompanying material: </a:t>
            </a:r>
          </a:p>
          <a:p>
            <a:pPr lvl="1">
              <a:spcBef>
                <a:spcPts val="0"/>
              </a:spcBef>
            </a:pPr>
            <a:r>
              <a:rPr lang="en-US" sz="1050" dirty="0">
                <a:hlinkClick r:id="rId3"/>
              </a:rPr>
              <a:t>https://www.ksdetasn.org/resources/2984</a:t>
            </a:r>
            <a:endParaRPr lang="en-US" sz="1050" dirty="0"/>
          </a:p>
        </p:txBody>
      </p:sp>
    </p:spTree>
    <p:extLst>
      <p:ext uri="{BB962C8B-B14F-4D97-AF65-F5344CB8AC3E}">
        <p14:creationId xmlns:p14="http://schemas.microsoft.com/office/powerpoint/2010/main" val="3369420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188675" y="2548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Preparing to Collaborate</a:t>
            </a:r>
            <a:endParaRPr dirty="0"/>
          </a:p>
        </p:txBody>
      </p:sp>
      <p:sp>
        <p:nvSpPr>
          <p:cNvPr id="176" name="Google Shape;176;p28"/>
          <p:cNvSpPr/>
          <p:nvPr/>
        </p:nvSpPr>
        <p:spPr>
          <a:xfrm>
            <a:off x="324600" y="1672875"/>
            <a:ext cx="4444500" cy="2921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Raleway"/>
                <a:ea typeface="Raleway"/>
                <a:cs typeface="Raleway"/>
                <a:sym typeface="Raleway"/>
              </a:rPr>
              <a:t>When thinking about the problem statement, what might be some reasons the problem exists? </a:t>
            </a:r>
            <a:endParaRPr sz="3000">
              <a:latin typeface="Raleway"/>
              <a:ea typeface="Raleway"/>
              <a:cs typeface="Raleway"/>
              <a:sym typeface="Raleway"/>
            </a:endParaRPr>
          </a:p>
        </p:txBody>
      </p:sp>
      <p:sp>
        <p:nvSpPr>
          <p:cNvPr id="177" name="Google Shape;177;p28" descr="problem statement added">
            <a:extLst>
              <a:ext uri="{C183D7F6-B498-43B3-948B-1728B52AA6E4}">
                <adec:decorative xmlns:adec="http://schemas.microsoft.com/office/drawing/2017/decorative" val="0"/>
              </a:ext>
            </a:extLst>
          </p:cNvPr>
          <p:cNvSpPr/>
          <p:nvPr/>
        </p:nvSpPr>
        <p:spPr>
          <a:xfrm>
            <a:off x="5093575" y="1747800"/>
            <a:ext cx="3895200" cy="232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buSzPts val="1100"/>
            </a:pPr>
            <a:r>
              <a:rPr lang="en-US" sz="1100" b="1" dirty="0"/>
              <a:t>Add the problem statement here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188675" y="2548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Process</a:t>
            </a:r>
            <a:endParaRPr dirty="0"/>
          </a:p>
        </p:txBody>
      </p:sp>
      <p:sp>
        <p:nvSpPr>
          <p:cNvPr id="184" name="Google Shape;184;p29"/>
          <p:cNvSpPr txBox="1"/>
          <p:nvPr/>
        </p:nvSpPr>
        <p:spPr>
          <a:xfrm>
            <a:off x="205299" y="1420375"/>
            <a:ext cx="4790975" cy="34683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Raleway"/>
              <a:buChar char="➢"/>
            </a:pPr>
            <a:r>
              <a:rPr lang="en" sz="1800" dirty="0">
                <a:latin typeface="Raleway"/>
                <a:ea typeface="Raleway"/>
                <a:cs typeface="Raleway"/>
                <a:sym typeface="Raleway"/>
              </a:rPr>
              <a:t>Each person share a response</a:t>
            </a:r>
            <a:endParaRPr sz="1800" dirty="0">
              <a:latin typeface="Raleway"/>
              <a:ea typeface="Raleway"/>
              <a:cs typeface="Raleway"/>
              <a:sym typeface="Raleway"/>
            </a:endParaRPr>
          </a:p>
          <a:p>
            <a:pPr marL="914400" lvl="1" indent="-342900" algn="l" rtl="0">
              <a:spcBef>
                <a:spcPts val="1000"/>
              </a:spcBef>
              <a:spcAft>
                <a:spcPts val="0"/>
              </a:spcAft>
              <a:buSzPts val="1800"/>
              <a:buFont typeface="Raleway"/>
              <a:buChar char="○"/>
            </a:pPr>
            <a:r>
              <a:rPr lang="en" sz="1600" dirty="0">
                <a:latin typeface="Raleway"/>
                <a:ea typeface="Raleway"/>
                <a:cs typeface="Raleway"/>
                <a:sym typeface="Raleway"/>
              </a:rPr>
              <a:t>Rest of the group listens for understanding </a:t>
            </a:r>
            <a:endParaRPr sz="1600" dirty="0">
              <a:latin typeface="Raleway"/>
              <a:ea typeface="Raleway"/>
              <a:cs typeface="Raleway"/>
              <a:sym typeface="Raleway"/>
            </a:endParaRPr>
          </a:p>
          <a:p>
            <a:pPr marL="914400" lvl="1" indent="-342900" algn="l" rtl="0">
              <a:spcBef>
                <a:spcPts val="1000"/>
              </a:spcBef>
              <a:spcAft>
                <a:spcPts val="0"/>
              </a:spcAft>
              <a:buSzPts val="1800"/>
              <a:buFont typeface="Raleway"/>
              <a:buChar char="○"/>
            </a:pPr>
            <a:r>
              <a:rPr lang="en" sz="1600" dirty="0">
                <a:latin typeface="Raleway"/>
                <a:ea typeface="Raleway"/>
                <a:cs typeface="Raleway"/>
                <a:sym typeface="Raleway"/>
              </a:rPr>
              <a:t>Ask questions for clarity and understanding</a:t>
            </a:r>
            <a:endParaRPr sz="1600" dirty="0">
              <a:latin typeface="Raleway"/>
              <a:ea typeface="Raleway"/>
              <a:cs typeface="Raleway"/>
              <a:sym typeface="Raleway"/>
            </a:endParaRPr>
          </a:p>
          <a:p>
            <a:pPr marL="457200" lvl="0" indent="-342900" algn="l" rtl="0">
              <a:spcBef>
                <a:spcPts val="1000"/>
              </a:spcBef>
              <a:spcAft>
                <a:spcPts val="0"/>
              </a:spcAft>
              <a:buSzPts val="1800"/>
              <a:buFont typeface="Raleway"/>
              <a:buChar char="➢"/>
            </a:pPr>
            <a:r>
              <a:rPr lang="en" sz="1800" dirty="0">
                <a:latin typeface="Raleway"/>
                <a:ea typeface="Raleway"/>
                <a:cs typeface="Raleway"/>
                <a:sym typeface="Raleway"/>
              </a:rPr>
              <a:t>Add idea to the Google Doc (or chart paper) under the corresponding category</a:t>
            </a:r>
            <a:endParaRPr sz="1800" dirty="0">
              <a:latin typeface="Raleway"/>
              <a:ea typeface="Raleway"/>
              <a:cs typeface="Raleway"/>
              <a:sym typeface="Raleway"/>
            </a:endParaRPr>
          </a:p>
          <a:p>
            <a:pPr marL="457200" lvl="0" indent="-342900" algn="l" rtl="0">
              <a:spcBef>
                <a:spcPts val="1000"/>
              </a:spcBef>
              <a:spcAft>
                <a:spcPts val="1000"/>
              </a:spcAft>
              <a:buSzPts val="1800"/>
              <a:buFont typeface="Raleway"/>
              <a:buChar char="➢"/>
            </a:pPr>
            <a:r>
              <a:rPr lang="en" sz="1800" dirty="0">
                <a:latin typeface="Raleway"/>
                <a:ea typeface="Raleway"/>
                <a:cs typeface="Raleway"/>
                <a:sym typeface="Raleway"/>
              </a:rPr>
              <a:t>Continue around the group each sharing ideas. </a:t>
            </a:r>
            <a:endParaRPr sz="1800" dirty="0">
              <a:latin typeface="Raleway"/>
              <a:ea typeface="Raleway"/>
              <a:cs typeface="Raleway"/>
              <a:sym typeface="Raleway"/>
            </a:endParaRPr>
          </a:p>
        </p:txBody>
      </p:sp>
      <p:pic>
        <p:nvPicPr>
          <p:cNvPr id="183" name="Google Shape;183;p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996275" y="1647863"/>
            <a:ext cx="3942425" cy="30133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 name="Title 1">
            <a:extLst>
              <a:ext uri="{FF2B5EF4-FFF2-40B4-BE49-F238E27FC236}">
                <a16:creationId xmlns:a16="http://schemas.microsoft.com/office/drawing/2014/main" id="{1FD0CB8F-65A0-1945-B4A6-C17D505665EC}"/>
              </a:ext>
            </a:extLst>
          </p:cNvPr>
          <p:cNvSpPr>
            <a:spLocks noGrp="1"/>
          </p:cNvSpPr>
          <p:nvPr>
            <p:ph type="title" idx="4294967295"/>
          </p:nvPr>
        </p:nvSpPr>
        <p:spPr>
          <a:xfrm>
            <a:off x="245875" y="-804600"/>
            <a:ext cx="8520600" cy="804600"/>
          </a:xfrm>
        </p:spPr>
        <p:txBody>
          <a:bodyPr spcFirstLastPara="1" wrap="square" lIns="91425" tIns="91425" rIns="91425" bIns="91425" anchor="b" anchorCtr="0">
            <a:noAutofit/>
          </a:bodyPr>
          <a:lstStyle/>
          <a:p>
            <a:r>
              <a:rPr lang="en-US" dirty="0"/>
              <a:t>Advocate Lens Questions</a:t>
            </a:r>
          </a:p>
        </p:txBody>
      </p:sp>
      <p:pic>
        <p:nvPicPr>
          <p:cNvPr id="189" name="Google Shape;189;p30">
            <a:extLst>
              <a:ext uri="{C183D7F6-B498-43B3-948B-1728B52AA6E4}">
                <adec:decorative xmlns:adec="http://schemas.microsoft.com/office/drawing/2017/decorative" val="1"/>
              </a:ext>
            </a:extLst>
          </p:cNvPr>
          <p:cNvPicPr preferRelativeResize="0"/>
          <p:nvPr/>
        </p:nvPicPr>
        <p:blipFill rotWithShape="1">
          <a:blip r:embed="rId3">
            <a:alphaModFix/>
          </a:blip>
          <a:srcRect l="15957" r="17689"/>
          <a:stretch/>
        </p:blipFill>
        <p:spPr>
          <a:xfrm>
            <a:off x="0" y="152400"/>
            <a:ext cx="4815773" cy="4838701"/>
          </a:xfrm>
          <a:prstGeom prst="rect">
            <a:avLst/>
          </a:prstGeom>
          <a:noFill/>
          <a:ln>
            <a:noFill/>
          </a:ln>
        </p:spPr>
      </p:pic>
      <p:sp>
        <p:nvSpPr>
          <p:cNvPr id="190" name="Google Shape;190;p30"/>
          <p:cNvSpPr txBox="1"/>
          <p:nvPr/>
        </p:nvSpPr>
        <p:spPr>
          <a:xfrm>
            <a:off x="4815773" y="713922"/>
            <a:ext cx="4075200" cy="169787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000"/>
              </a:spcAft>
              <a:buNone/>
            </a:pPr>
            <a:r>
              <a:rPr lang="en" sz="3000" dirty="0">
                <a:solidFill>
                  <a:srgbClr val="212121"/>
                </a:solidFill>
                <a:latin typeface="Raleway"/>
                <a:ea typeface="Raleway"/>
                <a:cs typeface="Raleway"/>
                <a:sym typeface="Raleway"/>
              </a:rPr>
              <a:t>What information or perspectives might still need gathered? </a:t>
            </a:r>
            <a:endParaRPr sz="3300" dirty="0">
              <a:solidFill>
                <a:srgbClr val="212121"/>
              </a:solidFill>
              <a:latin typeface="Raleway"/>
              <a:ea typeface="Raleway"/>
              <a:cs typeface="Raleway"/>
              <a:sym typeface="Raleway"/>
            </a:endParaRPr>
          </a:p>
        </p:txBody>
      </p:sp>
      <p:sp>
        <p:nvSpPr>
          <p:cNvPr id="191" name="Google Shape;191;p30"/>
          <p:cNvSpPr txBox="1"/>
          <p:nvPr/>
        </p:nvSpPr>
        <p:spPr>
          <a:xfrm>
            <a:off x="4815773" y="2731709"/>
            <a:ext cx="4103400" cy="169787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000"/>
              </a:spcAft>
              <a:buNone/>
            </a:pPr>
            <a:r>
              <a:rPr lang="en" sz="3000" dirty="0">
                <a:solidFill>
                  <a:srgbClr val="212121"/>
                </a:solidFill>
                <a:latin typeface="Raleway"/>
                <a:ea typeface="Raleway"/>
                <a:cs typeface="Raleway"/>
                <a:sym typeface="Raleway"/>
              </a:rPr>
              <a:t>Whose perspectives are not represented in these ideas?</a:t>
            </a:r>
            <a:endParaRPr dirty="0">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idx="4294967295"/>
          </p:nvPr>
        </p:nvSpPr>
        <p:spPr>
          <a:xfrm>
            <a:off x="568675" y="817050"/>
            <a:ext cx="4574700" cy="3509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Raleway"/>
                <a:ea typeface="Raleway"/>
                <a:cs typeface="Raleway"/>
                <a:sym typeface="Raleway"/>
              </a:rPr>
              <a:t>Given all the possibilities of data, what might the team need to look at to fact check this theory? </a:t>
            </a:r>
          </a:p>
        </p:txBody>
      </p:sp>
      <p:sp>
        <p:nvSpPr>
          <p:cNvPr id="197" name="Google Shape;197;p31">
            <a:extLst>
              <a:ext uri="{C183D7F6-B498-43B3-948B-1728B52AA6E4}">
                <adec:decorative xmlns:adec="http://schemas.microsoft.com/office/drawing/2017/decorative" val="1"/>
              </a:ext>
            </a:extLst>
          </p:cNvPr>
          <p:cNvSpPr/>
          <p:nvPr/>
        </p:nvSpPr>
        <p:spPr>
          <a:xfrm>
            <a:off x="5520775" y="2427125"/>
            <a:ext cx="1597200" cy="1597200"/>
          </a:xfrm>
          <a:prstGeom prst="roundRect">
            <a:avLst>
              <a:gd name="adj" fmla="val 16667"/>
            </a:avLst>
          </a:prstGeom>
          <a:solidFill>
            <a:srgbClr val="F4CC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a:extLst>
              <a:ext uri="{C183D7F6-B498-43B3-948B-1728B52AA6E4}">
                <adec:decorative xmlns:adec="http://schemas.microsoft.com/office/drawing/2017/decorative" val="1"/>
              </a:ext>
            </a:extLst>
          </p:cNvPr>
          <p:cNvSpPr/>
          <p:nvPr/>
        </p:nvSpPr>
        <p:spPr>
          <a:xfrm>
            <a:off x="7295450" y="2427125"/>
            <a:ext cx="1597200" cy="1597200"/>
          </a:xfrm>
          <a:prstGeom prst="roundRect">
            <a:avLst>
              <a:gd name="adj" fmla="val 16667"/>
            </a:avLst>
          </a:prstGeom>
          <a:solidFill>
            <a:srgbClr val="D9EAD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1">
            <a:extLst>
              <a:ext uri="{C183D7F6-B498-43B3-948B-1728B52AA6E4}">
                <adec:decorative xmlns:adec="http://schemas.microsoft.com/office/drawing/2017/decorative" val="1"/>
              </a:ext>
            </a:extLst>
          </p:cNvPr>
          <p:cNvSpPr/>
          <p:nvPr/>
        </p:nvSpPr>
        <p:spPr>
          <a:xfrm>
            <a:off x="6391450" y="704250"/>
            <a:ext cx="1597200" cy="1597200"/>
          </a:xfrm>
          <a:prstGeom prst="roundRect">
            <a:avLst>
              <a:gd name="adj" fmla="val 16667"/>
            </a:avLst>
          </a:prstGeom>
          <a:solidFill>
            <a:srgbClr val="FFF2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188675" y="2548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Outcome - Collaborative Session</a:t>
            </a:r>
            <a:endParaRPr sz="4000" dirty="0"/>
          </a:p>
        </p:txBody>
      </p:sp>
      <p:sp>
        <p:nvSpPr>
          <p:cNvPr id="205" name="Google Shape;205;p32"/>
          <p:cNvSpPr txBox="1"/>
          <p:nvPr/>
        </p:nvSpPr>
        <p:spPr>
          <a:xfrm>
            <a:off x="188675" y="1536175"/>
            <a:ext cx="8145600" cy="295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dirty="0">
                <a:latin typeface="Raleway"/>
                <a:ea typeface="Raleway"/>
                <a:cs typeface="Raleway"/>
                <a:sym typeface="Raleway"/>
              </a:rPr>
              <a:t>Apply the phase of “Organizing and Integrating” by generating multiple theories for why the problem is persisting and test the theories </a:t>
            </a:r>
          </a:p>
          <a:p>
            <a:pPr marL="0" lvl="0" indent="0" algn="ctr" rtl="0">
              <a:spcBef>
                <a:spcPts val="0"/>
              </a:spcBef>
              <a:spcAft>
                <a:spcPts val="0"/>
              </a:spcAft>
              <a:buNone/>
            </a:pPr>
            <a:r>
              <a:rPr lang="en" sz="3600" dirty="0">
                <a:latin typeface="Raleway"/>
                <a:ea typeface="Raleway"/>
                <a:cs typeface="Raleway"/>
                <a:sym typeface="Raleway"/>
              </a:rPr>
              <a:t>using additional data. </a:t>
            </a:r>
            <a:endParaRPr sz="3600" dirty="0">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title"/>
          </p:nvPr>
        </p:nvSpPr>
        <p:spPr>
          <a:xfrm>
            <a:off x="332925" y="1733732"/>
            <a:ext cx="3706500" cy="9849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Tasks</a:t>
            </a:r>
            <a:endParaRPr dirty="0"/>
          </a:p>
        </p:txBody>
      </p:sp>
      <p:sp>
        <p:nvSpPr>
          <p:cNvPr id="211" name="Google Shape;211;p33"/>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dirty="0">
                <a:solidFill>
                  <a:srgbClr val="000000"/>
                </a:solidFill>
              </a:rPr>
              <a:t>Gather additional perspectives and add theories to Google Doc (chart paper)</a:t>
            </a:r>
          </a:p>
          <a:p>
            <a:pPr marL="76200" lvl="0" indent="0" algn="l" rtl="0">
              <a:spcBef>
                <a:spcPts val="0"/>
              </a:spcBef>
              <a:spcAft>
                <a:spcPts val="0"/>
              </a:spcAft>
              <a:buClr>
                <a:srgbClr val="000000"/>
              </a:buClr>
              <a:buSzPts val="2400"/>
              <a:buNone/>
            </a:pPr>
            <a:endParaRPr sz="2400" dirty="0">
              <a:solidFill>
                <a:srgbClr val="000000"/>
              </a:solidFill>
            </a:endParaRPr>
          </a:p>
          <a:p>
            <a:pPr marL="457200" lvl="0" indent="-381000" algn="l" rtl="0">
              <a:spcBef>
                <a:spcPts val="0"/>
              </a:spcBef>
              <a:spcAft>
                <a:spcPts val="0"/>
              </a:spcAft>
              <a:buClr>
                <a:srgbClr val="000000"/>
              </a:buClr>
              <a:buSzPts val="2400"/>
              <a:buChar char="●"/>
            </a:pPr>
            <a:r>
              <a:rPr lang="en" sz="2400" dirty="0">
                <a:solidFill>
                  <a:srgbClr val="000000"/>
                </a:solidFill>
              </a:rPr>
              <a:t>Test theories using data and color code ideas</a:t>
            </a:r>
            <a:endParaRPr sz="2400" dirty="0">
              <a:solidFill>
                <a:srgbClr val="000000"/>
              </a:solidFill>
            </a:endParaRPr>
          </a:p>
          <a:p>
            <a:pPr marL="1090613" lvl="1" indent="-277813" algn="l" rtl="0">
              <a:spcBef>
                <a:spcPts val="0"/>
              </a:spcBef>
              <a:spcAft>
                <a:spcPts val="0"/>
              </a:spcAft>
              <a:buClr>
                <a:srgbClr val="000000"/>
              </a:buClr>
              <a:buSzPts val="2400"/>
              <a:buChar char="○"/>
            </a:pPr>
            <a:r>
              <a:rPr lang="en" sz="1800" dirty="0">
                <a:solidFill>
                  <a:srgbClr val="000000"/>
                </a:solidFill>
              </a:rPr>
              <a:t>Green= Validated</a:t>
            </a:r>
            <a:endParaRPr sz="1800" dirty="0">
              <a:solidFill>
                <a:srgbClr val="000000"/>
              </a:solidFill>
            </a:endParaRPr>
          </a:p>
          <a:p>
            <a:pPr marL="1090613" lvl="1" indent="-277813" algn="l" rtl="0">
              <a:spcBef>
                <a:spcPts val="0"/>
              </a:spcBef>
              <a:spcAft>
                <a:spcPts val="0"/>
              </a:spcAft>
              <a:buClr>
                <a:srgbClr val="000000"/>
              </a:buClr>
              <a:buSzPts val="2400"/>
              <a:buChar char="○"/>
            </a:pPr>
            <a:r>
              <a:rPr lang="en" sz="1800" dirty="0">
                <a:solidFill>
                  <a:srgbClr val="000000"/>
                </a:solidFill>
              </a:rPr>
              <a:t>Red= Invalidated</a:t>
            </a:r>
            <a:endParaRPr sz="1800" dirty="0">
              <a:solidFill>
                <a:srgbClr val="000000"/>
              </a:solidFill>
            </a:endParaRPr>
          </a:p>
          <a:p>
            <a:pPr marL="1090613" lvl="1" indent="-277813" algn="l" rtl="0">
              <a:spcBef>
                <a:spcPts val="0"/>
              </a:spcBef>
              <a:spcAft>
                <a:spcPts val="0"/>
              </a:spcAft>
              <a:buClr>
                <a:srgbClr val="000000"/>
              </a:buClr>
              <a:buSzPts val="2400"/>
              <a:buChar char="○"/>
            </a:pPr>
            <a:r>
              <a:rPr lang="en" sz="1800" dirty="0">
                <a:solidFill>
                  <a:srgbClr val="000000"/>
                </a:solidFill>
              </a:rPr>
              <a:t>Yellow= Not enough data</a:t>
            </a:r>
            <a:endParaRPr sz="1800"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291875" y="406900"/>
            <a:ext cx="3978000" cy="138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100" dirty="0" err="1"/>
              <a:t>KansaStar</a:t>
            </a:r>
            <a:r>
              <a:rPr lang="en" sz="4100" dirty="0"/>
              <a:t> Task</a:t>
            </a:r>
            <a:endParaRPr sz="4100" dirty="0"/>
          </a:p>
          <a:p>
            <a:pPr marL="0" lvl="0" indent="0" algn="l" rtl="0">
              <a:spcBef>
                <a:spcPts val="0"/>
              </a:spcBef>
              <a:spcAft>
                <a:spcPts val="0"/>
              </a:spcAft>
              <a:buNone/>
            </a:pPr>
            <a:endParaRPr dirty="0"/>
          </a:p>
        </p:txBody>
      </p:sp>
      <p:sp>
        <p:nvSpPr>
          <p:cNvPr id="217" name="Google Shape;217;p34"/>
          <p:cNvSpPr txBox="1">
            <a:spLocks noGrp="1"/>
          </p:cNvSpPr>
          <p:nvPr>
            <p:ph type="body" idx="1"/>
          </p:nvPr>
        </p:nvSpPr>
        <p:spPr>
          <a:xfrm>
            <a:off x="291950" y="1512800"/>
            <a:ext cx="3978000" cy="291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Update actions in Indicator 45: </a:t>
            </a:r>
            <a:endParaRPr sz="2800" dirty="0"/>
          </a:p>
          <a:p>
            <a:pPr marL="0" lvl="0" indent="0" algn="ctr" rtl="0">
              <a:spcBef>
                <a:spcPts val="1600"/>
              </a:spcBef>
              <a:spcAft>
                <a:spcPts val="1600"/>
              </a:spcAft>
              <a:buNone/>
            </a:pPr>
            <a:r>
              <a:rPr lang="en" sz="1000" dirty="0">
                <a:solidFill>
                  <a:srgbClr val="000000"/>
                </a:solidFill>
              </a:rPr>
              <a:t>The Leadership Team regularly looks at school performance data and aggregated classroom observation data and uses that data to make decisions about school improvement and professional development needs.</a:t>
            </a:r>
            <a:endParaRPr sz="1000" dirty="0">
              <a:solidFill>
                <a:srgbClr val="000000"/>
              </a:solidFill>
            </a:endParaRPr>
          </a:p>
        </p:txBody>
      </p:sp>
      <p:sp>
        <p:nvSpPr>
          <p:cNvPr id="218" name="Google Shape;218;p34"/>
          <p:cNvSpPr/>
          <p:nvPr/>
        </p:nvSpPr>
        <p:spPr>
          <a:xfrm>
            <a:off x="304175" y="3843800"/>
            <a:ext cx="4092600" cy="8850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Raleway"/>
                <a:ea typeface="Raleway"/>
                <a:cs typeface="Raleway"/>
                <a:sym typeface="Raleway"/>
              </a:rPr>
              <a:t>https://www.ksdetasn.org/kln</a:t>
            </a:r>
            <a:endParaRPr sz="1800" b="1">
              <a:solidFill>
                <a:srgbClr val="FFFFFF"/>
              </a:solidFill>
              <a:latin typeface="Raleway"/>
              <a:ea typeface="Raleway"/>
              <a:cs typeface="Raleway"/>
              <a:sym typeface="Raleway"/>
            </a:endParaRPr>
          </a:p>
        </p:txBody>
      </p:sp>
      <p:pic>
        <p:nvPicPr>
          <p:cNvPr id="219" name="Google Shape;219;p34" descr="KansaStar Success Cycle image"/>
          <p:cNvPicPr preferRelativeResize="0"/>
          <p:nvPr/>
        </p:nvPicPr>
        <p:blipFill rotWithShape="1">
          <a:blip r:embed="rId3">
            <a:alphaModFix/>
          </a:blip>
          <a:srcRect t="2190"/>
          <a:stretch/>
        </p:blipFill>
        <p:spPr>
          <a:xfrm>
            <a:off x="5622588" y="736575"/>
            <a:ext cx="2508725" cy="3670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332925" y="1679485"/>
            <a:ext cx="3706500" cy="91966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Closing</a:t>
            </a:r>
            <a:endParaRPr dirty="0"/>
          </a:p>
        </p:txBody>
      </p:sp>
      <p:sp>
        <p:nvSpPr>
          <p:cNvPr id="226" name="Google Shape;226;p35"/>
          <p:cNvSpPr txBox="1">
            <a:spLocks noGrp="1"/>
          </p:cNvSpPr>
          <p:nvPr>
            <p:ph type="body" idx="1"/>
          </p:nvPr>
        </p:nvSpPr>
        <p:spPr>
          <a:xfrm>
            <a:off x="4212770" y="607125"/>
            <a:ext cx="4816929" cy="3929250"/>
          </a:xfrm>
          <a:prstGeom prst="rect">
            <a:avLst/>
          </a:prstGeom>
        </p:spPr>
        <p:txBody>
          <a:bodyPr spcFirstLastPara="1" wrap="square" lIns="91425" tIns="91425" rIns="91425" bIns="91425" anchor="ctr" anchorCtr="0">
            <a:spAutoFit/>
          </a:bodyPr>
          <a:lstStyle/>
          <a:p>
            <a:pPr marL="457200" lvl="0" indent="0" algn="ctr" rtl="0">
              <a:spcBef>
                <a:spcPts val="0"/>
              </a:spcBef>
              <a:spcAft>
                <a:spcPts val="1600"/>
              </a:spcAft>
              <a:buNone/>
            </a:pPr>
            <a:r>
              <a:rPr lang="en" sz="4000" dirty="0">
                <a:solidFill>
                  <a:srgbClr val="000000"/>
                </a:solidFill>
              </a:rPr>
              <a:t>Where is your thinking now, compared to when we started this module? </a:t>
            </a:r>
            <a:endParaRPr sz="400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7"/>
          <p:cNvSpPr txBox="1">
            <a:spLocks noGrp="1"/>
          </p:cNvSpPr>
          <p:nvPr>
            <p:ph type="title"/>
          </p:nvPr>
        </p:nvSpPr>
        <p:spPr>
          <a:xfrm>
            <a:off x="188675" y="2548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Connection</a:t>
            </a:r>
            <a:endParaRPr dirty="0"/>
          </a:p>
        </p:txBody>
      </p:sp>
      <p:sp>
        <p:nvSpPr>
          <p:cNvPr id="247" name="Google Shape;247;p47"/>
          <p:cNvSpPr txBox="1"/>
          <p:nvPr/>
        </p:nvSpPr>
        <p:spPr>
          <a:xfrm>
            <a:off x="139025" y="1432900"/>
            <a:ext cx="8857200"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dirty="0">
                <a:latin typeface="Raleway"/>
                <a:ea typeface="Raleway"/>
                <a:cs typeface="Raleway"/>
                <a:sym typeface="Raleway"/>
              </a:rPr>
              <a:t>What is your relationship to the topic of “generating theories of causation?” </a:t>
            </a:r>
            <a:endParaRPr sz="1900" dirty="0">
              <a:latin typeface="Raleway"/>
              <a:ea typeface="Raleway"/>
              <a:cs typeface="Raleway"/>
              <a:sym typeface="Raleway"/>
            </a:endParaRPr>
          </a:p>
        </p:txBody>
      </p:sp>
      <p:sp>
        <p:nvSpPr>
          <p:cNvPr id="235" name="Google Shape;235;p47"/>
          <p:cNvSpPr txBox="1"/>
          <p:nvPr/>
        </p:nvSpPr>
        <p:spPr>
          <a:xfrm>
            <a:off x="766492" y="1985406"/>
            <a:ext cx="374400" cy="553968"/>
          </a:xfrm>
          <a:prstGeom prst="rect">
            <a:avLst/>
          </a:prstGeom>
          <a:solidFill>
            <a:schemeClr val="accent2"/>
          </a:solid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 sz="2400" b="1" dirty="0">
                <a:solidFill>
                  <a:schemeClr val="tx1"/>
                </a:solidFill>
              </a:rPr>
              <a:t>1</a:t>
            </a:r>
            <a:endParaRPr sz="2400" b="1" dirty="0">
              <a:solidFill>
                <a:schemeClr val="tx1"/>
              </a:solidFill>
            </a:endParaRPr>
          </a:p>
        </p:txBody>
      </p:sp>
      <p:sp>
        <p:nvSpPr>
          <p:cNvPr id="239" name="Google Shape;239;p47"/>
          <p:cNvSpPr txBox="1"/>
          <p:nvPr/>
        </p:nvSpPr>
        <p:spPr>
          <a:xfrm>
            <a:off x="277036" y="2695850"/>
            <a:ext cx="1353312" cy="950976"/>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100" dirty="0">
                <a:latin typeface="Raleway"/>
                <a:ea typeface="Raleway"/>
                <a:cs typeface="Raleway"/>
                <a:sym typeface="Raleway"/>
              </a:rPr>
              <a:t>This is new learning for me. </a:t>
            </a:r>
            <a:endParaRPr sz="1100" dirty="0">
              <a:latin typeface="Raleway"/>
              <a:ea typeface="Raleway"/>
              <a:cs typeface="Raleway"/>
              <a:sym typeface="Raleway"/>
            </a:endParaRPr>
          </a:p>
        </p:txBody>
      </p:sp>
      <p:sp>
        <p:nvSpPr>
          <p:cNvPr id="236" name="Google Shape;236;p47"/>
          <p:cNvSpPr txBox="1"/>
          <p:nvPr/>
        </p:nvSpPr>
        <p:spPr>
          <a:xfrm>
            <a:off x="2503187" y="1985414"/>
            <a:ext cx="374400" cy="553968"/>
          </a:xfrm>
          <a:prstGeom prst="rect">
            <a:avLst/>
          </a:prstGeom>
          <a:solidFill>
            <a:schemeClr val="accent2"/>
          </a:solid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 sz="2400" b="1">
                <a:solidFill>
                  <a:schemeClr val="tx1"/>
                </a:solidFill>
              </a:rPr>
              <a:t>2</a:t>
            </a:r>
            <a:endParaRPr sz="2400" b="1">
              <a:solidFill>
                <a:schemeClr val="tx1"/>
              </a:solidFill>
            </a:endParaRPr>
          </a:p>
        </p:txBody>
      </p:sp>
      <p:sp>
        <p:nvSpPr>
          <p:cNvPr id="245" name="Google Shape;245;p47"/>
          <p:cNvSpPr txBox="1"/>
          <p:nvPr/>
        </p:nvSpPr>
        <p:spPr>
          <a:xfrm>
            <a:off x="2015837" y="2695850"/>
            <a:ext cx="1349100" cy="954077"/>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lvl="0" algn="ctr"/>
            <a:r>
              <a:rPr lang="en" sz="1000" dirty="0">
                <a:latin typeface="Raleway"/>
                <a:ea typeface="Raleway"/>
                <a:cs typeface="Raleway"/>
                <a:sym typeface="Raleway"/>
              </a:rPr>
              <a:t>I have heard of it prior to this, but this will be my first time formally generating theories with a team. . </a:t>
            </a:r>
            <a:endParaRPr sz="1000" dirty="0">
              <a:latin typeface="Raleway"/>
              <a:ea typeface="Raleway"/>
              <a:cs typeface="Raleway"/>
              <a:sym typeface="Raleway"/>
            </a:endParaRPr>
          </a:p>
        </p:txBody>
      </p:sp>
      <p:sp>
        <p:nvSpPr>
          <p:cNvPr id="237" name="Google Shape;237;p47"/>
          <p:cNvSpPr txBox="1"/>
          <p:nvPr/>
        </p:nvSpPr>
        <p:spPr>
          <a:xfrm>
            <a:off x="4239854" y="1990494"/>
            <a:ext cx="374400" cy="553968"/>
          </a:xfrm>
          <a:prstGeom prst="rect">
            <a:avLst/>
          </a:prstGeom>
          <a:solidFill>
            <a:schemeClr val="accent2"/>
          </a:solid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 sz="2400" b="1" dirty="0">
                <a:solidFill>
                  <a:schemeClr val="tx1"/>
                </a:solidFill>
              </a:rPr>
              <a:t>3</a:t>
            </a:r>
            <a:endParaRPr sz="2400" b="1" dirty="0">
              <a:solidFill>
                <a:schemeClr val="tx1"/>
              </a:solidFill>
            </a:endParaRPr>
          </a:p>
        </p:txBody>
      </p:sp>
      <p:sp>
        <p:nvSpPr>
          <p:cNvPr id="231" name="Google Shape;231;p47" descr="I have individually used data to craft problem statements."/>
          <p:cNvSpPr txBox="1"/>
          <p:nvPr/>
        </p:nvSpPr>
        <p:spPr>
          <a:xfrm>
            <a:off x="3772319" y="2695850"/>
            <a:ext cx="1353312" cy="950976"/>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lvl="0" algn="ctr"/>
            <a:r>
              <a:rPr lang="en-US" sz="1050" dirty="0">
                <a:latin typeface="Raleway"/>
                <a:ea typeface="Raleway"/>
                <a:cs typeface="Raleway"/>
                <a:sym typeface="Raleway"/>
              </a:rPr>
              <a:t>I have used causal categories to generate theories of causation with a team before. </a:t>
            </a:r>
          </a:p>
        </p:txBody>
      </p:sp>
      <p:sp>
        <p:nvSpPr>
          <p:cNvPr id="246" name="Google Shape;246;p47"/>
          <p:cNvSpPr txBox="1"/>
          <p:nvPr/>
        </p:nvSpPr>
        <p:spPr>
          <a:xfrm>
            <a:off x="5960263" y="1985406"/>
            <a:ext cx="374400" cy="553968"/>
          </a:xfrm>
          <a:prstGeom prst="rect">
            <a:avLst/>
          </a:prstGeom>
          <a:solidFill>
            <a:schemeClr val="accent2"/>
          </a:solid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 sz="2400" b="1">
                <a:solidFill>
                  <a:schemeClr val="tx1"/>
                </a:solidFill>
              </a:rPr>
              <a:t>4</a:t>
            </a:r>
            <a:endParaRPr sz="2400" b="1">
              <a:solidFill>
                <a:schemeClr val="tx1"/>
              </a:solidFill>
            </a:endParaRPr>
          </a:p>
        </p:txBody>
      </p:sp>
      <p:sp>
        <p:nvSpPr>
          <p:cNvPr id="244" name="Google Shape;244;p47"/>
          <p:cNvSpPr txBox="1"/>
          <p:nvPr/>
        </p:nvSpPr>
        <p:spPr>
          <a:xfrm>
            <a:off x="5472913" y="2695850"/>
            <a:ext cx="1349100" cy="950976"/>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lvl="0" algn="ctr"/>
            <a:r>
              <a:rPr lang="en-US" sz="1000" dirty="0">
                <a:latin typeface="Raleway"/>
                <a:ea typeface="Raleway"/>
                <a:cs typeface="Raleway"/>
                <a:sym typeface="Raleway"/>
              </a:rPr>
              <a:t>I have been on a team that regularly used causal categories to generate theories of causation.</a:t>
            </a:r>
          </a:p>
        </p:txBody>
      </p:sp>
      <p:sp>
        <p:nvSpPr>
          <p:cNvPr id="238" name="Google Shape;238;p47"/>
          <p:cNvSpPr txBox="1"/>
          <p:nvPr/>
        </p:nvSpPr>
        <p:spPr>
          <a:xfrm>
            <a:off x="7737110" y="1990506"/>
            <a:ext cx="374400" cy="553968"/>
          </a:xfrm>
          <a:prstGeom prst="rect">
            <a:avLst/>
          </a:prstGeom>
          <a:solidFill>
            <a:schemeClr val="accent2"/>
          </a:solid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 sz="2400" b="1">
                <a:solidFill>
                  <a:schemeClr val="tx1"/>
                </a:solidFill>
              </a:rPr>
              <a:t>5</a:t>
            </a:r>
            <a:endParaRPr sz="2400" b="1">
              <a:solidFill>
                <a:schemeClr val="tx1"/>
              </a:solidFill>
            </a:endParaRPr>
          </a:p>
        </p:txBody>
      </p:sp>
      <p:sp>
        <p:nvSpPr>
          <p:cNvPr id="243" name="Google Shape;243;p47"/>
          <p:cNvSpPr txBox="1"/>
          <p:nvPr/>
        </p:nvSpPr>
        <p:spPr>
          <a:xfrm>
            <a:off x="7247654" y="2695850"/>
            <a:ext cx="1353312" cy="950976"/>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1050" dirty="0">
                <a:latin typeface="Raleway"/>
                <a:ea typeface="Raleway"/>
                <a:cs typeface="Raleway"/>
                <a:sym typeface="Raleway"/>
              </a:rPr>
              <a:t>I could teach a professional development session on the subject.</a:t>
            </a:r>
            <a:endParaRPr sz="1050" dirty="0">
              <a:latin typeface="Raleway"/>
              <a:ea typeface="Raleway"/>
              <a:cs typeface="Raleway"/>
              <a:sym typeface="Raleway"/>
            </a:endParaRPr>
          </a:p>
        </p:txBody>
      </p:sp>
      <p:sp>
        <p:nvSpPr>
          <p:cNvPr id="248" name="Google Shape;248;p47"/>
          <p:cNvSpPr txBox="1"/>
          <p:nvPr/>
        </p:nvSpPr>
        <p:spPr>
          <a:xfrm>
            <a:off x="342550" y="4345838"/>
            <a:ext cx="6936746"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i="1" dirty="0">
                <a:solidFill>
                  <a:schemeClr val="tx1"/>
                </a:solidFill>
                <a:latin typeface="Raleway"/>
                <a:ea typeface="Raleway"/>
                <a:cs typeface="Raleway"/>
                <a:sym typeface="Raleway"/>
              </a:rPr>
              <a:t>Add the number, that best represents your thinking, to the chat box. </a:t>
            </a:r>
            <a:endParaRPr sz="1600" b="1" i="1" dirty="0">
              <a:solidFill>
                <a:schemeClr val="tx1"/>
              </a:solidFill>
              <a:latin typeface="Raleway"/>
              <a:ea typeface="Raleway"/>
              <a:cs typeface="Raleway"/>
              <a:sym typeface="Raleway"/>
            </a:endParaRPr>
          </a:p>
        </p:txBody>
      </p:sp>
      <p:cxnSp>
        <p:nvCxnSpPr>
          <p:cNvPr id="3" name="Straight Connector 2">
            <a:extLst>
              <a:ext uri="{FF2B5EF4-FFF2-40B4-BE49-F238E27FC236}">
                <a16:creationId xmlns:a16="http://schemas.microsoft.com/office/drawing/2014/main" id="{2DFFF992-5BD4-4341-81CD-D736EA5257FF}"/>
              </a:ext>
              <a:ext uri="{C183D7F6-B498-43B3-948B-1728B52AA6E4}">
                <adec:decorative xmlns:adec="http://schemas.microsoft.com/office/drawing/2017/decorative" val="1"/>
              </a:ext>
            </a:extLst>
          </p:cNvPr>
          <p:cNvCxnSpPr>
            <a:cxnSpLocks/>
            <a:stCxn id="235" idx="3"/>
            <a:endCxn id="236" idx="1"/>
          </p:cNvCxnSpPr>
          <p:nvPr/>
        </p:nvCxnSpPr>
        <p:spPr>
          <a:xfrm>
            <a:off x="1140892" y="2262390"/>
            <a:ext cx="1362295" cy="8"/>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F31AF561-A524-5B43-A2AD-0426109FD050}"/>
              </a:ext>
              <a:ext uri="{C183D7F6-B498-43B3-948B-1728B52AA6E4}">
                <adec:decorative xmlns:adec="http://schemas.microsoft.com/office/drawing/2017/decorative" val="1"/>
              </a:ext>
            </a:extLst>
          </p:cNvPr>
          <p:cNvCxnSpPr>
            <a:cxnSpLocks/>
          </p:cNvCxnSpPr>
          <p:nvPr/>
        </p:nvCxnSpPr>
        <p:spPr>
          <a:xfrm>
            <a:off x="2869430" y="2261442"/>
            <a:ext cx="1362295" cy="8"/>
          </a:xfrm>
          <a:prstGeom prst="line">
            <a:avLst/>
          </a:prstGeom>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id="{4B0B8AEB-F14F-0842-8C0C-9EB07EC313CC}"/>
              </a:ext>
              <a:ext uri="{C183D7F6-B498-43B3-948B-1728B52AA6E4}">
                <adec:decorative xmlns:adec="http://schemas.microsoft.com/office/drawing/2017/decorative" val="1"/>
              </a:ext>
            </a:extLst>
          </p:cNvPr>
          <p:cNvCxnSpPr>
            <a:cxnSpLocks/>
            <a:endCxn id="246" idx="1"/>
          </p:cNvCxnSpPr>
          <p:nvPr/>
        </p:nvCxnSpPr>
        <p:spPr>
          <a:xfrm>
            <a:off x="4613044" y="2261848"/>
            <a:ext cx="1347219" cy="542"/>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860E23FB-A340-CC4E-A886-244D925127B1}"/>
              </a:ext>
              <a:ext uri="{C183D7F6-B498-43B3-948B-1728B52AA6E4}">
                <adec:decorative xmlns:adec="http://schemas.microsoft.com/office/drawing/2017/decorative" val="1"/>
              </a:ext>
            </a:extLst>
          </p:cNvPr>
          <p:cNvCxnSpPr>
            <a:cxnSpLocks/>
            <a:endCxn id="238" idx="1"/>
          </p:cNvCxnSpPr>
          <p:nvPr/>
        </p:nvCxnSpPr>
        <p:spPr>
          <a:xfrm>
            <a:off x="6333453" y="2250142"/>
            <a:ext cx="1403657" cy="1734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Title 1">
            <a:extLst>
              <a:ext uri="{FF2B5EF4-FFF2-40B4-BE49-F238E27FC236}">
                <a16:creationId xmlns:a16="http://schemas.microsoft.com/office/drawing/2014/main" id="{1BA98D37-DFE6-5744-A50C-EFDF341E0950}"/>
              </a:ext>
            </a:extLst>
          </p:cNvPr>
          <p:cNvSpPr>
            <a:spLocks noGrp="1"/>
          </p:cNvSpPr>
          <p:nvPr>
            <p:ph type="title" idx="4294967295"/>
          </p:nvPr>
        </p:nvSpPr>
        <p:spPr>
          <a:xfrm>
            <a:off x="245875" y="-804600"/>
            <a:ext cx="8520600" cy="804600"/>
          </a:xfrm>
        </p:spPr>
        <p:txBody>
          <a:bodyPr spcFirstLastPara="1" wrap="square" lIns="91425" tIns="91425" rIns="91425" bIns="91425" anchor="b" anchorCtr="0">
            <a:noAutofit/>
          </a:bodyPr>
          <a:lstStyle/>
          <a:p>
            <a:r>
              <a:rPr lang="en-US" sz="2000" dirty="0"/>
              <a:t>Root Cause Analysis Module 4 generating theories of causation</a:t>
            </a:r>
          </a:p>
        </p:txBody>
      </p:sp>
      <p:pic>
        <p:nvPicPr>
          <p:cNvPr id="131" name="Google Shape;131;p21" descr="Kansas Learning Network Root Cause analysis module 4 generating theories of causation"/>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2">
            <a:extLst>
              <a:ext uri="{C183D7F6-B498-43B3-948B-1728B52AA6E4}">
                <adec:decorative xmlns:adec="http://schemas.microsoft.com/office/drawing/2017/decorative" val="1"/>
              </a:ext>
            </a:extLst>
          </p:cNvPr>
          <p:cNvPicPr preferRelativeResize="0"/>
          <p:nvPr/>
        </p:nvPicPr>
        <p:blipFill rotWithShape="1">
          <a:blip r:embed="rId3">
            <a:alphaModFix/>
          </a:blip>
          <a:srcRect l="20418" r="20412"/>
          <a:stretch/>
        </p:blipFill>
        <p:spPr>
          <a:xfrm>
            <a:off x="1" y="0"/>
            <a:ext cx="9144000" cy="5143500"/>
          </a:xfrm>
          <a:prstGeom prst="rect">
            <a:avLst/>
          </a:prstGeom>
          <a:noFill/>
          <a:ln>
            <a:noFill/>
          </a:ln>
        </p:spPr>
      </p:pic>
      <p:sp>
        <p:nvSpPr>
          <p:cNvPr id="137" name="Google Shape;137;p22" descr="Purpose&#10;Deeply study a problem and address the factors contributing to it in order to build an equitable system where each and every student succeeds."/>
          <p:cNvSpPr/>
          <p:nvPr/>
        </p:nvSpPr>
        <p:spPr>
          <a:xfrm>
            <a:off x="0" y="861175"/>
            <a:ext cx="4568400" cy="3427800"/>
          </a:xfrm>
          <a:prstGeom prst="rect">
            <a:avLst/>
          </a:prstGeom>
          <a:solidFill>
            <a:srgbClr val="FFFFFF">
              <a:alpha val="8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2"/>
          <p:cNvSpPr txBox="1">
            <a:spLocks noGrp="1"/>
          </p:cNvSpPr>
          <p:nvPr>
            <p:ph type="title"/>
          </p:nvPr>
        </p:nvSpPr>
        <p:spPr>
          <a:xfrm>
            <a:off x="212700" y="1231275"/>
            <a:ext cx="3364500" cy="68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t>Purpose</a:t>
            </a:r>
            <a:endParaRPr sz="4800" dirty="0"/>
          </a:p>
        </p:txBody>
      </p:sp>
      <p:sp>
        <p:nvSpPr>
          <p:cNvPr id="139" name="Google Shape;139;p22"/>
          <p:cNvSpPr txBox="1">
            <a:spLocks noGrp="1"/>
          </p:cNvSpPr>
          <p:nvPr>
            <p:ph type="body" idx="1"/>
          </p:nvPr>
        </p:nvSpPr>
        <p:spPr>
          <a:xfrm>
            <a:off x="212700" y="1914075"/>
            <a:ext cx="4143000" cy="2494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2100" dirty="0"/>
              <a:t>Deeply study a problem and address the factors contributing to it in order to build an equitable system where each and every student succeeds. </a:t>
            </a:r>
            <a:endParaRPr sz="2100" dirty="0"/>
          </a:p>
          <a:p>
            <a:pPr marL="0" lvl="0" indent="0" algn="l" rtl="0">
              <a:spcBef>
                <a:spcPts val="1600"/>
              </a:spcBef>
              <a:spcAft>
                <a:spcPts val="16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188675" y="2548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Outcomes - On Demand</a:t>
            </a:r>
            <a:endParaRPr dirty="0"/>
          </a:p>
        </p:txBody>
      </p:sp>
      <p:sp>
        <p:nvSpPr>
          <p:cNvPr id="145" name="Google Shape;145;p23"/>
          <p:cNvSpPr txBox="1"/>
          <p:nvPr/>
        </p:nvSpPr>
        <p:spPr>
          <a:xfrm>
            <a:off x="247050" y="1328200"/>
            <a:ext cx="8649900" cy="315314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800" dirty="0">
              <a:latin typeface="Raleway"/>
              <a:ea typeface="Raleway"/>
              <a:cs typeface="Raleway"/>
              <a:sym typeface="Raleway"/>
            </a:endParaRPr>
          </a:p>
          <a:p>
            <a:pPr marL="457200" lvl="0" indent="-450850" algn="l" rtl="0">
              <a:lnSpc>
                <a:spcPct val="115000"/>
              </a:lnSpc>
              <a:spcBef>
                <a:spcPts val="0"/>
              </a:spcBef>
              <a:spcAft>
                <a:spcPts val="0"/>
              </a:spcAft>
              <a:buSzPts val="3500"/>
              <a:buFont typeface="Raleway"/>
              <a:buChar char="●"/>
            </a:pPr>
            <a:r>
              <a:rPr lang="en" sz="3200" dirty="0">
                <a:latin typeface="Raleway"/>
                <a:ea typeface="Raleway"/>
                <a:cs typeface="Raleway"/>
                <a:sym typeface="Raleway"/>
              </a:rPr>
              <a:t>Collaborative Learning Cycle - “Organizing &amp; Integrating” </a:t>
            </a:r>
            <a:endParaRPr sz="3200" dirty="0">
              <a:latin typeface="Raleway"/>
              <a:ea typeface="Raleway"/>
              <a:cs typeface="Raleway"/>
              <a:sym typeface="Raleway"/>
            </a:endParaRPr>
          </a:p>
          <a:p>
            <a:pPr marL="457200" lvl="0" indent="-450850" algn="l" rtl="0">
              <a:lnSpc>
                <a:spcPct val="115000"/>
              </a:lnSpc>
              <a:spcBef>
                <a:spcPts val="1000"/>
              </a:spcBef>
              <a:spcAft>
                <a:spcPts val="0"/>
              </a:spcAft>
              <a:buSzPts val="3500"/>
              <a:buFont typeface="Raleway"/>
              <a:buChar char="●"/>
            </a:pPr>
            <a:r>
              <a:rPr lang="en" sz="3200" dirty="0">
                <a:latin typeface="Raleway"/>
                <a:ea typeface="Raleway"/>
                <a:cs typeface="Raleway"/>
                <a:sym typeface="Raleway"/>
              </a:rPr>
              <a:t>Causal Categories </a:t>
            </a:r>
            <a:endParaRPr sz="3200" dirty="0">
              <a:latin typeface="Raleway"/>
              <a:ea typeface="Raleway"/>
              <a:cs typeface="Raleway"/>
              <a:sym typeface="Raleway"/>
            </a:endParaRPr>
          </a:p>
          <a:p>
            <a:pPr marL="457200" lvl="0" indent="-450850" algn="l" rtl="0">
              <a:lnSpc>
                <a:spcPct val="115000"/>
              </a:lnSpc>
              <a:spcBef>
                <a:spcPts val="1000"/>
              </a:spcBef>
              <a:spcAft>
                <a:spcPts val="1000"/>
              </a:spcAft>
              <a:buSzPts val="3500"/>
              <a:buFont typeface="Raleway"/>
              <a:buChar char="●"/>
            </a:pPr>
            <a:r>
              <a:rPr lang="en" sz="3200" dirty="0">
                <a:latin typeface="Raleway"/>
                <a:ea typeface="Raleway"/>
                <a:cs typeface="Raleway"/>
                <a:sym typeface="Raleway"/>
              </a:rPr>
              <a:t>Validate ideas with additional information </a:t>
            </a:r>
            <a:endParaRPr sz="3200" dirty="0">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188675" y="2548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Outcome - Collaborative Session</a:t>
            </a:r>
            <a:endParaRPr sz="4000" dirty="0"/>
          </a:p>
        </p:txBody>
      </p:sp>
      <p:sp>
        <p:nvSpPr>
          <p:cNvPr id="151" name="Google Shape;151;p24"/>
          <p:cNvSpPr txBox="1"/>
          <p:nvPr/>
        </p:nvSpPr>
        <p:spPr>
          <a:xfrm>
            <a:off x="188675" y="1536175"/>
            <a:ext cx="8145600" cy="295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dirty="0">
                <a:latin typeface="Raleway"/>
                <a:ea typeface="Raleway"/>
                <a:cs typeface="Raleway"/>
                <a:sym typeface="Raleway"/>
              </a:rPr>
              <a:t>Apply the phase of “Organizing and Integrating” by generating multiple theories for why the problem is persisting and test the theories </a:t>
            </a:r>
          </a:p>
          <a:p>
            <a:pPr marL="0" lvl="0" indent="0" algn="ctr" rtl="0">
              <a:spcBef>
                <a:spcPts val="0"/>
              </a:spcBef>
              <a:spcAft>
                <a:spcPts val="0"/>
              </a:spcAft>
              <a:buNone/>
            </a:pPr>
            <a:r>
              <a:rPr lang="en" sz="3600" dirty="0">
                <a:latin typeface="Raleway"/>
                <a:ea typeface="Raleway"/>
                <a:cs typeface="Raleway"/>
                <a:sym typeface="Raleway"/>
              </a:rPr>
              <a:t>using additional data. </a:t>
            </a:r>
            <a:endParaRPr sz="3600" dirty="0">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5">
            <a:extLst>
              <a:ext uri="{C183D7F6-B498-43B3-948B-1728B52AA6E4}">
                <adec:decorative xmlns:adec="http://schemas.microsoft.com/office/drawing/2017/decorative" val="1"/>
              </a:ext>
            </a:extLst>
          </p:cNvPr>
          <p:cNvPicPr preferRelativeResize="0"/>
          <p:nvPr/>
        </p:nvPicPr>
        <p:blipFill rotWithShape="1">
          <a:blip r:embed="rId3">
            <a:alphaModFix/>
          </a:blip>
          <a:srcRect l="10524" r="10524"/>
          <a:stretch/>
        </p:blipFill>
        <p:spPr>
          <a:xfrm>
            <a:off x="3047698" y="-2"/>
            <a:ext cx="6096302" cy="5143502"/>
          </a:xfrm>
          <a:prstGeom prst="rect">
            <a:avLst/>
          </a:prstGeom>
          <a:noFill/>
          <a:ln>
            <a:noFill/>
          </a:ln>
        </p:spPr>
      </p:pic>
      <p:sp>
        <p:nvSpPr>
          <p:cNvPr id="157" name="Google Shape;157;p25"/>
          <p:cNvSpPr txBox="1">
            <a:spLocks noGrp="1"/>
          </p:cNvSpPr>
          <p:nvPr>
            <p:ph type="title"/>
          </p:nvPr>
        </p:nvSpPr>
        <p:spPr>
          <a:xfrm>
            <a:off x="0" y="691800"/>
            <a:ext cx="2566200" cy="89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t>Agenda</a:t>
            </a:r>
            <a:endParaRPr sz="4800" dirty="0"/>
          </a:p>
        </p:txBody>
      </p:sp>
      <p:sp>
        <p:nvSpPr>
          <p:cNvPr id="158" name="Google Shape;158;p25"/>
          <p:cNvSpPr txBox="1">
            <a:spLocks noGrp="1"/>
          </p:cNvSpPr>
          <p:nvPr>
            <p:ph type="body" idx="1"/>
          </p:nvPr>
        </p:nvSpPr>
        <p:spPr>
          <a:xfrm>
            <a:off x="-7150" y="1584300"/>
            <a:ext cx="3047700" cy="2251355"/>
          </a:xfrm>
          <a:prstGeom prst="rect">
            <a:avLst/>
          </a:prstGeom>
        </p:spPr>
        <p:txBody>
          <a:bodyPr spcFirstLastPara="1" wrap="square" lIns="91425" tIns="91425" rIns="91425" bIns="91425" anchor="t" anchorCtr="0">
            <a:spAutoFit/>
          </a:bodyPr>
          <a:lstStyle/>
          <a:p>
            <a:pPr marL="687388" lvl="0" indent="-334963" algn="l" rtl="0">
              <a:spcBef>
                <a:spcPts val="0"/>
              </a:spcBef>
              <a:spcAft>
                <a:spcPts val="0"/>
              </a:spcAft>
              <a:buSzPts val="2100"/>
              <a:buChar char="●"/>
            </a:pPr>
            <a:r>
              <a:rPr lang="en" sz="2100" dirty="0"/>
              <a:t>Inclusion</a:t>
            </a:r>
            <a:endParaRPr sz="2100" dirty="0"/>
          </a:p>
          <a:p>
            <a:pPr marL="687388" lvl="0" indent="-334963" algn="l" rtl="0">
              <a:spcBef>
                <a:spcPts val="1600"/>
              </a:spcBef>
              <a:spcAft>
                <a:spcPts val="0"/>
              </a:spcAft>
              <a:buSzPts val="2100"/>
              <a:buChar char="●"/>
            </a:pPr>
            <a:r>
              <a:rPr lang="en" sz="2000" dirty="0"/>
              <a:t>Theories of Causation</a:t>
            </a:r>
            <a:endParaRPr sz="2000" dirty="0"/>
          </a:p>
          <a:p>
            <a:pPr marL="687388" lvl="0" indent="-334963" algn="l" rtl="0">
              <a:spcBef>
                <a:spcPts val="1600"/>
              </a:spcBef>
              <a:spcAft>
                <a:spcPts val="1600"/>
              </a:spcAft>
              <a:buSzPts val="2100"/>
              <a:buChar char="●"/>
            </a:pPr>
            <a:r>
              <a:rPr lang="en" sz="2100" dirty="0"/>
              <a:t>Closing</a:t>
            </a:r>
            <a:endParaRPr sz="2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188675" y="254825"/>
            <a:ext cx="8520600" cy="9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Problem Statement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4852900" y="401000"/>
            <a:ext cx="4016400" cy="78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dirty="0"/>
              <a:t>Inclusion</a:t>
            </a:r>
            <a:endParaRPr sz="4300" dirty="0"/>
          </a:p>
        </p:txBody>
      </p:sp>
      <p:pic>
        <p:nvPicPr>
          <p:cNvPr id="170" name="Google Shape;170;p27" descr="Causal catergory chart"/>
          <p:cNvPicPr preferRelativeResize="0"/>
          <p:nvPr/>
        </p:nvPicPr>
        <p:blipFill>
          <a:blip r:embed="rId3">
            <a:alphaModFix/>
          </a:blip>
          <a:stretch>
            <a:fillRect/>
          </a:stretch>
        </p:blipFill>
        <p:spPr>
          <a:xfrm>
            <a:off x="194549" y="771928"/>
            <a:ext cx="4658351" cy="3599643"/>
          </a:xfrm>
          <a:prstGeom prst="rect">
            <a:avLst/>
          </a:prstGeom>
          <a:noFill/>
          <a:ln>
            <a:noFill/>
          </a:ln>
        </p:spPr>
      </p:pic>
      <p:sp>
        <p:nvSpPr>
          <p:cNvPr id="169" name="Google Shape;169;p27"/>
          <p:cNvSpPr txBox="1">
            <a:spLocks noGrp="1"/>
          </p:cNvSpPr>
          <p:nvPr>
            <p:ph type="body" idx="1"/>
          </p:nvPr>
        </p:nvSpPr>
        <p:spPr>
          <a:xfrm>
            <a:off x="4852900" y="1187902"/>
            <a:ext cx="4016400" cy="3879000"/>
          </a:xfrm>
          <a:prstGeom prst="rect">
            <a:avLst/>
          </a:prstGeom>
        </p:spPr>
        <p:txBody>
          <a:bodyPr spcFirstLastPara="1" wrap="square" lIns="91425" tIns="91425" rIns="91425" bIns="91425" anchor="t" anchorCtr="0">
            <a:spAutoFit/>
          </a:bodyPr>
          <a:lstStyle/>
          <a:p>
            <a:pPr marL="457200" lvl="0" indent="-381000" algn="l" rtl="0">
              <a:lnSpc>
                <a:spcPct val="100000"/>
              </a:lnSpc>
              <a:spcBef>
                <a:spcPts val="0"/>
              </a:spcBef>
              <a:spcAft>
                <a:spcPts val="0"/>
              </a:spcAft>
              <a:buClr>
                <a:srgbClr val="434343"/>
              </a:buClr>
              <a:buSzPts val="2400"/>
              <a:buFont typeface="Arial"/>
              <a:buChar char="●"/>
            </a:pPr>
            <a:r>
              <a:rPr lang="en" sz="2400" dirty="0">
                <a:solidFill>
                  <a:srgbClr val="434343"/>
                </a:solidFill>
                <a:latin typeface="Arial"/>
                <a:ea typeface="Arial"/>
                <a:cs typeface="Arial"/>
                <a:sym typeface="Arial"/>
              </a:rPr>
              <a:t>What do you recall about the causal categories?</a:t>
            </a:r>
            <a:endParaRPr sz="2400" dirty="0">
              <a:solidFill>
                <a:srgbClr val="434343"/>
              </a:solidFill>
              <a:latin typeface="Arial"/>
              <a:ea typeface="Arial"/>
              <a:cs typeface="Arial"/>
              <a:sym typeface="Arial"/>
            </a:endParaRPr>
          </a:p>
          <a:p>
            <a:pPr marL="457200" lvl="0" indent="0" algn="l" rtl="0">
              <a:lnSpc>
                <a:spcPct val="100000"/>
              </a:lnSpc>
              <a:spcBef>
                <a:spcPts val="0"/>
              </a:spcBef>
              <a:spcAft>
                <a:spcPts val="0"/>
              </a:spcAft>
              <a:buNone/>
            </a:pPr>
            <a:endParaRPr sz="2400" dirty="0">
              <a:solidFill>
                <a:srgbClr val="434343"/>
              </a:solidFill>
              <a:latin typeface="Arial"/>
              <a:ea typeface="Arial"/>
              <a:cs typeface="Arial"/>
              <a:sym typeface="Arial"/>
            </a:endParaRPr>
          </a:p>
          <a:p>
            <a:pPr marL="457200" lvl="0" indent="-381000" algn="l" rtl="0">
              <a:lnSpc>
                <a:spcPct val="100000"/>
              </a:lnSpc>
              <a:spcBef>
                <a:spcPts val="0"/>
              </a:spcBef>
              <a:spcAft>
                <a:spcPts val="0"/>
              </a:spcAft>
              <a:buClr>
                <a:srgbClr val="434343"/>
              </a:buClr>
              <a:buSzPts val="2400"/>
              <a:buFont typeface="Arial"/>
              <a:buChar char="●"/>
            </a:pPr>
            <a:r>
              <a:rPr lang="en" sz="2400" dirty="0">
                <a:solidFill>
                  <a:srgbClr val="434343"/>
                </a:solidFill>
                <a:latin typeface="Arial"/>
                <a:ea typeface="Arial"/>
                <a:cs typeface="Arial"/>
                <a:sym typeface="Arial"/>
              </a:rPr>
              <a:t>What do you recall about validating theories of causation using data? </a:t>
            </a:r>
            <a:endParaRPr sz="2400" dirty="0">
              <a:solidFill>
                <a:srgbClr val="434343"/>
              </a:solidFill>
              <a:latin typeface="Arial"/>
              <a:ea typeface="Arial"/>
              <a:cs typeface="Arial"/>
              <a:sym typeface="Arial"/>
            </a:endParaRPr>
          </a:p>
          <a:p>
            <a:pPr marL="0" lvl="0" indent="0" algn="l" rtl="0">
              <a:lnSpc>
                <a:spcPct val="100000"/>
              </a:lnSpc>
              <a:spcBef>
                <a:spcPts val="0"/>
              </a:spcBef>
              <a:spcAft>
                <a:spcPts val="0"/>
              </a:spcAft>
              <a:buNone/>
            </a:pPr>
            <a:endParaRPr sz="2400" dirty="0">
              <a:solidFill>
                <a:srgbClr val="434343"/>
              </a:solidFill>
              <a:latin typeface="Arial"/>
              <a:ea typeface="Arial"/>
              <a:cs typeface="Arial"/>
              <a:sym typeface="Arial"/>
            </a:endParaRPr>
          </a:p>
          <a:p>
            <a:pPr marL="457200" lvl="0" indent="-381000" algn="l" rtl="0">
              <a:lnSpc>
                <a:spcPct val="100000"/>
              </a:lnSpc>
              <a:spcBef>
                <a:spcPts val="0"/>
              </a:spcBef>
              <a:spcAft>
                <a:spcPts val="0"/>
              </a:spcAft>
              <a:buClr>
                <a:srgbClr val="434343"/>
              </a:buClr>
              <a:buSzPts val="2400"/>
              <a:buFont typeface="Arial"/>
              <a:buChar char="●"/>
            </a:pPr>
            <a:r>
              <a:rPr lang="en" sz="2400" dirty="0">
                <a:solidFill>
                  <a:srgbClr val="434343"/>
                </a:solidFill>
                <a:latin typeface="Arial"/>
                <a:ea typeface="Arial"/>
                <a:cs typeface="Arial"/>
                <a:sym typeface="Arial"/>
              </a:rPr>
              <a:t>Recall the community you are advocating for. </a:t>
            </a:r>
            <a:endParaRPr sz="2400" dirty="0">
              <a:solidFill>
                <a:srgbClr val="434343"/>
              </a:solidFill>
              <a:latin typeface="Arial"/>
              <a:ea typeface="Arial"/>
              <a:cs typeface="Arial"/>
              <a:sym typeface="Arial"/>
            </a:endParaRPr>
          </a:p>
          <a:p>
            <a:pPr marL="0" lvl="0" indent="0" algn="l" rtl="0">
              <a:lnSpc>
                <a:spcPct val="100000"/>
              </a:lnSpc>
              <a:spcBef>
                <a:spcPts val="0"/>
              </a:spcBef>
              <a:spcAft>
                <a:spcPts val="0"/>
              </a:spcAft>
              <a:buNone/>
            </a:pPr>
            <a:endParaRPr sz="2400" dirty="0">
              <a:solidFill>
                <a:srgbClr val="434343"/>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KLN Template">
  <a:themeElements>
    <a:clrScheme name="Paradigm">
      <a:dk1>
        <a:srgbClr val="45617D"/>
      </a:dk1>
      <a:lt1>
        <a:srgbClr val="FFFFFF"/>
      </a:lt1>
      <a:dk2>
        <a:srgbClr val="666666"/>
      </a:dk2>
      <a:lt2>
        <a:srgbClr val="626B73"/>
      </a:lt2>
      <a:accent1>
        <a:srgbClr val="45617D"/>
      </a:accent1>
      <a:accent2>
        <a:srgbClr val="EAB135"/>
      </a:accent2>
      <a:accent3>
        <a:srgbClr val="F3CE7D"/>
      </a:accent3>
      <a:accent4>
        <a:srgbClr val="EFC364"/>
      </a:accent4>
      <a:accent5>
        <a:srgbClr val="758A9E"/>
      </a:accent5>
      <a:accent6>
        <a:srgbClr val="C3CCD5"/>
      </a:accent6>
      <a:hlink>
        <a:srgbClr val="434343"/>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TotalTime>
  <Words>2944</Words>
  <Application>Microsoft Macintosh PowerPoint</Application>
  <PresentationFormat>On-screen Show (16:9)</PresentationFormat>
  <Paragraphs>175</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Playfair Display</vt:lpstr>
      <vt:lpstr>Arial</vt:lpstr>
      <vt:lpstr>Raleway</vt:lpstr>
      <vt:lpstr>Merriweather</vt:lpstr>
      <vt:lpstr>Roboto</vt:lpstr>
      <vt:lpstr>Source Sans Pro</vt:lpstr>
      <vt:lpstr>KLN Template</vt:lpstr>
      <vt:lpstr>Prior to the Collaborative Session</vt:lpstr>
      <vt:lpstr>Connection</vt:lpstr>
      <vt:lpstr>Root Cause Analysis Module 4 generating theories of causation</vt:lpstr>
      <vt:lpstr>Purpose</vt:lpstr>
      <vt:lpstr>Outcomes - On Demand</vt:lpstr>
      <vt:lpstr>Outcome - Collaborative Session</vt:lpstr>
      <vt:lpstr>Agenda</vt:lpstr>
      <vt:lpstr>Problem Statement</vt:lpstr>
      <vt:lpstr>Inclusion</vt:lpstr>
      <vt:lpstr>Preparing to Collaborate</vt:lpstr>
      <vt:lpstr>Process</vt:lpstr>
      <vt:lpstr>Advocate Lens Questions</vt:lpstr>
      <vt:lpstr>Given all the possibilities of data, what might the team need to look at to fact check this theory? </vt:lpstr>
      <vt:lpstr>Outcome - Collaborative Session</vt:lpstr>
      <vt:lpstr>Tasks</vt:lpstr>
      <vt:lpstr>KansaStar Task </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Connection</dc:title>
  <cp:lastModifiedBy>Day, Kayla</cp:lastModifiedBy>
  <cp:revision>7</cp:revision>
  <dcterms:modified xsi:type="dcterms:W3CDTF">2022-09-23T19:27:37Z</dcterms:modified>
</cp:coreProperties>
</file>