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bold.fntdata"/><Relationship Id="rId10" Type="http://schemas.openxmlformats.org/officeDocument/2006/relationships/slide" Target="slides/slide5.xml"/><Relationship Id="rId21" Type="http://schemas.openxmlformats.org/officeDocument/2006/relationships/font" Target="fonts/Roboto-regular.fntdata"/><Relationship Id="rId13" Type="http://schemas.openxmlformats.org/officeDocument/2006/relationships/slide" Target="slides/slide8.xml"/><Relationship Id="rId24" Type="http://schemas.openxmlformats.org/officeDocument/2006/relationships/font" Target="fonts/Roboto-boldItalic.fntdata"/><Relationship Id="rId12" Type="http://schemas.openxmlformats.org/officeDocument/2006/relationships/slide" Target="slides/slide7.xml"/><Relationship Id="rId23" Type="http://schemas.openxmlformats.org/officeDocument/2006/relationships/font" Target="fonts/Robo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aem.cast.org/policies/nimas-aim-idea.html"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abs.levelaccess.com/index.php/Assistive_Technology_Browser_Combination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Introduce Jon, Bob and Anna</a:t>
            </a:r>
            <a:endParaRPr/>
          </a:p>
          <a:p>
            <a:pPr indent="0" lvl="0" marL="0" rtl="0" algn="l">
              <a:spcBef>
                <a:spcPts val="0"/>
              </a:spcBef>
              <a:spcAft>
                <a:spcPts val="0"/>
              </a:spcAft>
              <a:buNone/>
            </a:pPr>
            <a:r>
              <a:rPr lang="en"/>
              <a:t>Describe basics of Mobile STEM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Getting the word out that:</a:t>
            </a:r>
            <a:endParaRPr/>
          </a:p>
          <a:p>
            <a:pPr indent="-298450" lvl="0" marL="457200" rtl="0" algn="l">
              <a:spcBef>
                <a:spcPts val="0"/>
              </a:spcBef>
              <a:spcAft>
                <a:spcPts val="0"/>
              </a:spcAft>
              <a:buSzPts val="1100"/>
              <a:buAutoNum type="arabicPeriod"/>
            </a:pPr>
            <a:r>
              <a:rPr lang="en"/>
              <a:t>Persons with a visual impairment can access all parts of education and career through the use of a variety of technologies</a:t>
            </a:r>
            <a:endParaRPr/>
          </a:p>
          <a:p>
            <a:pPr indent="-298450" lvl="0" marL="457200" rtl="0" algn="l">
              <a:spcBef>
                <a:spcPts val="0"/>
              </a:spcBef>
              <a:spcAft>
                <a:spcPts val="0"/>
              </a:spcAft>
              <a:buSzPts val="1100"/>
              <a:buAutoNum type="arabicPeriod"/>
            </a:pPr>
            <a:r>
              <a:rPr lang="en"/>
              <a:t>How to utilize mainstream and specialized STEM and coding materials to peak interest of all students</a:t>
            </a:r>
            <a:endParaRPr/>
          </a:p>
          <a:p>
            <a:pPr indent="-298450" lvl="0" marL="457200" rtl="0" algn="l">
              <a:spcBef>
                <a:spcPts val="0"/>
              </a:spcBef>
              <a:spcAft>
                <a:spcPts val="0"/>
              </a:spcAft>
              <a:buSzPts val="1100"/>
              <a:buAutoNum type="arabicPeriod"/>
            </a:pPr>
            <a:r>
              <a:rPr lang="en"/>
              <a:t>Bring KSSB to interested persons across the state, not require that all come to us</a:t>
            </a:r>
            <a:endParaRPr/>
          </a:p>
          <a:p>
            <a:pPr indent="0" lvl="0" marL="45720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a67abf65a3_0_5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a67abf65a3_0_5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a67abf65a3_0_6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a67abf65a3_0_6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a67abf65a3_0_6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a67abf65a3_0_6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a67abf65a3_0_6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a67abf65a3_0_6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a67abf65a3_0_6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a67abf65a3_0_6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a67abf65a3_0_6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a67abf65a3_0_6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a67abf65a3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a67abf65a3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en" sz="1050">
                <a:solidFill>
                  <a:srgbClr val="1D2B3E"/>
                </a:solidFill>
              </a:rPr>
              <a:t>US Access Board: </a:t>
            </a:r>
            <a:r>
              <a:rPr lang="en" sz="1200">
                <a:solidFill>
                  <a:srgbClr val="222222"/>
                </a:solidFill>
                <a:highlight>
                  <a:srgbClr val="FFFFFF"/>
                </a:highlight>
                <a:latin typeface="Roboto"/>
                <a:ea typeface="Roboto"/>
                <a:cs typeface="Roboto"/>
                <a:sym typeface="Roboto"/>
              </a:rPr>
              <a:t>require </a:t>
            </a:r>
            <a:r>
              <a:rPr b="1" lang="en" sz="1200">
                <a:solidFill>
                  <a:srgbClr val="222222"/>
                </a:solidFill>
                <a:highlight>
                  <a:srgbClr val="FFFFFF"/>
                </a:highlight>
                <a:latin typeface="Roboto"/>
                <a:ea typeface="Roboto"/>
                <a:cs typeface="Roboto"/>
                <a:sym typeface="Roboto"/>
              </a:rPr>
              <a:t>access</a:t>
            </a:r>
            <a:r>
              <a:rPr lang="en" sz="1200">
                <a:solidFill>
                  <a:srgbClr val="222222"/>
                </a:solidFill>
                <a:highlight>
                  <a:srgbClr val="FFFFFF"/>
                </a:highlight>
                <a:latin typeface="Roboto"/>
                <a:ea typeface="Roboto"/>
                <a:cs typeface="Roboto"/>
                <a:sym typeface="Roboto"/>
              </a:rPr>
              <a:t> to programs and activities funded by federal agencies and to federal employment</a:t>
            </a:r>
            <a:endParaRPr sz="1200">
              <a:solidFill>
                <a:srgbClr val="222222"/>
              </a:solidFill>
              <a:highlight>
                <a:srgbClr val="FFFFFF"/>
              </a:highlight>
              <a:latin typeface="Roboto"/>
              <a:ea typeface="Roboto"/>
              <a:cs typeface="Roboto"/>
              <a:sym typeface="Roboto"/>
            </a:endParaRPr>
          </a:p>
          <a:p>
            <a:pPr indent="-304800" lvl="0" marL="457200" rtl="0" algn="l">
              <a:spcBef>
                <a:spcPts val="0"/>
              </a:spcBef>
              <a:spcAft>
                <a:spcPts val="0"/>
              </a:spcAft>
              <a:buClr>
                <a:srgbClr val="222222"/>
              </a:buClr>
              <a:buSzPts val="1200"/>
              <a:buAutoNum type="arabicPeriod"/>
            </a:pPr>
            <a:r>
              <a:rPr b="1" lang="en" sz="1200">
                <a:solidFill>
                  <a:srgbClr val="222222"/>
                </a:solidFill>
                <a:highlight>
                  <a:srgbClr val="FFFFFF"/>
                </a:highlight>
              </a:rPr>
              <a:t>Section 504</a:t>
            </a:r>
            <a:r>
              <a:rPr lang="en" sz="1200">
                <a:solidFill>
                  <a:srgbClr val="222222"/>
                </a:solidFill>
                <a:highlight>
                  <a:srgbClr val="FFFFFF"/>
                </a:highlight>
              </a:rPr>
              <a:t> of the 1973 </a:t>
            </a:r>
            <a:r>
              <a:rPr b="1" lang="en" sz="1200">
                <a:solidFill>
                  <a:srgbClr val="222222"/>
                </a:solidFill>
                <a:highlight>
                  <a:srgbClr val="FFFFFF"/>
                </a:highlight>
              </a:rPr>
              <a:t>Rehabilitation Act</a:t>
            </a:r>
            <a:r>
              <a:rPr lang="en" sz="1200">
                <a:solidFill>
                  <a:srgbClr val="222222"/>
                </a:solidFill>
                <a:highlight>
                  <a:srgbClr val="FFFFFF"/>
                </a:highlight>
              </a:rPr>
              <a:t> was the first disability civil rights </a:t>
            </a:r>
            <a:r>
              <a:rPr b="1" lang="en" sz="1200">
                <a:solidFill>
                  <a:srgbClr val="222222"/>
                </a:solidFill>
                <a:highlight>
                  <a:srgbClr val="FFFFFF"/>
                </a:highlight>
              </a:rPr>
              <a:t>law</a:t>
            </a:r>
            <a:r>
              <a:rPr lang="en" sz="1200">
                <a:solidFill>
                  <a:srgbClr val="222222"/>
                </a:solidFill>
                <a:highlight>
                  <a:srgbClr val="FFFFFF"/>
                </a:highlight>
              </a:rPr>
              <a:t> to be enacted in the United States. It prohibits discrimination against people with disabilities in programs that receive federal financial assistance.</a:t>
            </a:r>
            <a:endParaRPr sz="1050">
              <a:solidFill>
                <a:srgbClr val="1D2B3E"/>
              </a:solidFill>
            </a:endParaRPr>
          </a:p>
          <a:p>
            <a:pPr indent="-295275" lvl="0" marL="457200" rtl="0" algn="l">
              <a:spcBef>
                <a:spcPts val="0"/>
              </a:spcBef>
              <a:spcAft>
                <a:spcPts val="0"/>
              </a:spcAft>
              <a:buClr>
                <a:srgbClr val="1D2B3E"/>
              </a:buClr>
              <a:buSzPts val="1050"/>
              <a:buAutoNum type="arabicPeriod"/>
            </a:pPr>
            <a:r>
              <a:rPr b="1" lang="en" sz="1050">
                <a:solidFill>
                  <a:srgbClr val="1D2B3E"/>
                </a:solidFill>
              </a:rPr>
              <a:t>ADA </a:t>
            </a:r>
            <a:r>
              <a:rPr lang="en" sz="1050">
                <a:solidFill>
                  <a:srgbClr val="1D2B3E"/>
                </a:solidFill>
              </a:rPr>
              <a:t>- </a:t>
            </a:r>
            <a:r>
              <a:rPr lang="en" sz="1050">
                <a:highlight>
                  <a:srgbClr val="FFFFFF"/>
                </a:highlight>
                <a:latin typeface="Roboto"/>
                <a:ea typeface="Roboto"/>
                <a:cs typeface="Roboto"/>
                <a:sym typeface="Roboto"/>
              </a:rPr>
              <a:t>civil rights law that prohibits discrimination against individuals with disabilities in all areas of public life, including jobs, schools, transportation, and all public and private places that are open to the general public</a:t>
            </a:r>
            <a:endParaRPr sz="1050"/>
          </a:p>
          <a:p>
            <a:pPr indent="-295275" lvl="0" marL="457200" rtl="0" algn="l">
              <a:spcBef>
                <a:spcPts val="0"/>
              </a:spcBef>
              <a:spcAft>
                <a:spcPts val="0"/>
              </a:spcAft>
              <a:buClr>
                <a:srgbClr val="1D2B3E"/>
              </a:buClr>
              <a:buSzPts val="1050"/>
              <a:buAutoNum type="arabicPeriod"/>
            </a:pPr>
            <a:r>
              <a:rPr b="1" lang="en" sz="1050">
                <a:solidFill>
                  <a:srgbClr val="1D2B3E"/>
                </a:solidFill>
              </a:rPr>
              <a:t>Section 508</a:t>
            </a:r>
            <a:r>
              <a:rPr lang="en" sz="1050">
                <a:solidFill>
                  <a:srgbClr val="1D2B3E"/>
                </a:solidFill>
              </a:rPr>
              <a:t> - </a:t>
            </a:r>
            <a:r>
              <a:rPr lang="en" sz="1050">
                <a:highlight>
                  <a:srgbClr val="FFFFFF"/>
                </a:highlight>
                <a:latin typeface="Roboto"/>
                <a:ea typeface="Roboto"/>
                <a:cs typeface="Roboto"/>
                <a:sym typeface="Roboto"/>
              </a:rPr>
              <a:t>requires that the federal government procure, create, use and maintain ICT (Information and Communication Technology) that is accessible to people with disabilities, regardless of whether or not they work for the federal government.</a:t>
            </a:r>
            <a:endParaRPr sz="1050"/>
          </a:p>
          <a:p>
            <a:pPr indent="-295275" lvl="0" marL="457200" rtl="0" algn="l">
              <a:spcBef>
                <a:spcPts val="0"/>
              </a:spcBef>
              <a:spcAft>
                <a:spcPts val="0"/>
              </a:spcAft>
              <a:buClr>
                <a:srgbClr val="1D2B3E"/>
              </a:buClr>
              <a:buSzPts val="1050"/>
              <a:buAutoNum type="arabicPeriod"/>
            </a:pPr>
            <a:r>
              <a:rPr b="1" lang="en" sz="1050">
                <a:solidFill>
                  <a:srgbClr val="1D2B3E"/>
                </a:solidFill>
              </a:rPr>
              <a:t>Section 255</a:t>
            </a:r>
            <a:r>
              <a:rPr lang="en" sz="1050">
                <a:solidFill>
                  <a:srgbClr val="1D2B3E"/>
                </a:solidFill>
              </a:rPr>
              <a:t> - required hardware and software telephone network equipment and telecommunications equipment used in the home or office</a:t>
            </a:r>
            <a:endParaRPr sz="1050">
              <a:solidFill>
                <a:srgbClr val="1D2B3E"/>
              </a:solidFill>
            </a:endParaRPr>
          </a:p>
          <a:p>
            <a:pPr indent="-295275" lvl="0" marL="457200" rtl="0" algn="l">
              <a:spcBef>
                <a:spcPts val="0"/>
              </a:spcBef>
              <a:spcAft>
                <a:spcPts val="0"/>
              </a:spcAft>
              <a:buClr>
                <a:srgbClr val="1D2B3E"/>
              </a:buClr>
              <a:buSzPts val="1050"/>
              <a:buAutoNum type="arabicPeriod"/>
            </a:pPr>
            <a:r>
              <a:rPr b="1" lang="en" sz="1050">
                <a:solidFill>
                  <a:srgbClr val="1D2B3E"/>
                </a:solidFill>
              </a:rPr>
              <a:t>W3C:</a:t>
            </a:r>
            <a:r>
              <a:rPr lang="en" sz="1050">
                <a:solidFill>
                  <a:srgbClr val="1D2B3E"/>
                </a:solidFill>
              </a:rPr>
              <a:t> Web accessibility consortium - established standards for Web Accessibility</a:t>
            </a:r>
            <a:endParaRPr sz="1050">
              <a:solidFill>
                <a:srgbClr val="1D2B3E"/>
              </a:solidFill>
            </a:endParaRPr>
          </a:p>
          <a:p>
            <a:pPr indent="-295275" lvl="0" marL="457200" rtl="0" algn="l">
              <a:spcBef>
                <a:spcPts val="0"/>
              </a:spcBef>
              <a:spcAft>
                <a:spcPts val="0"/>
              </a:spcAft>
              <a:buSzPts val="1050"/>
              <a:buAutoNum type="arabicPeriod"/>
            </a:pPr>
            <a:r>
              <a:rPr b="1" lang="en" sz="1050">
                <a:highlight>
                  <a:srgbClr val="FFFFFF"/>
                </a:highlight>
                <a:latin typeface="Roboto"/>
                <a:ea typeface="Roboto"/>
                <a:cs typeface="Roboto"/>
                <a:sym typeface="Roboto"/>
              </a:rPr>
              <a:t>WebAIM </a:t>
            </a:r>
            <a:r>
              <a:rPr lang="en" sz="1050">
                <a:highlight>
                  <a:srgbClr val="FFFFFF"/>
                </a:highlight>
                <a:latin typeface="Roboto"/>
                <a:ea typeface="Roboto"/>
                <a:cs typeface="Roboto"/>
                <a:sym typeface="Roboto"/>
              </a:rPr>
              <a:t>(Web Accessibility in Mind) is a non-profit organization based at Utah State University. Provides web accessibility guidance, training, etc. WAVE WEB ACCESSIBILITY and CONTRAST CHECKERS</a:t>
            </a:r>
            <a:endParaRPr sz="1050"/>
          </a:p>
          <a:p>
            <a:pPr indent="-295275" lvl="0" marL="457200" rtl="0" algn="l">
              <a:spcBef>
                <a:spcPts val="0"/>
              </a:spcBef>
              <a:spcAft>
                <a:spcPts val="0"/>
              </a:spcAft>
              <a:buSzPts val="1050"/>
              <a:buAutoNum type="arabicPeriod"/>
            </a:pPr>
            <a:r>
              <a:rPr b="1" lang="en" sz="1050">
                <a:solidFill>
                  <a:srgbClr val="1D2B3E"/>
                </a:solidFill>
              </a:rPr>
              <a:t>AEM information in IDEA</a:t>
            </a:r>
            <a:r>
              <a:rPr lang="en" sz="1050">
                <a:solidFill>
                  <a:srgbClr val="1D2B3E"/>
                </a:solidFill>
              </a:rPr>
              <a:t> at </a:t>
            </a:r>
            <a:r>
              <a:rPr lang="en" sz="1050" u="sng">
                <a:solidFill>
                  <a:schemeClr val="hlink"/>
                </a:solidFill>
                <a:hlinkClick r:id="rId2"/>
              </a:rPr>
              <a:t>AEM CAST</a:t>
            </a:r>
            <a:r>
              <a:rPr lang="en" sz="1050">
                <a:solidFill>
                  <a:srgbClr val="1D2B3E"/>
                </a:solidFill>
              </a:rPr>
              <a:t> - eligible students are provided accessible </a:t>
            </a:r>
            <a:r>
              <a:rPr lang="en" sz="1050">
                <a:solidFill>
                  <a:srgbClr val="1D2B3E"/>
                </a:solidFill>
              </a:rPr>
              <a:t>instructional</a:t>
            </a:r>
            <a:r>
              <a:rPr lang="en" sz="1050">
                <a:solidFill>
                  <a:srgbClr val="1D2B3E"/>
                </a:solidFill>
              </a:rPr>
              <a:t> materials. Defined specialized formats, set up NIMAC and NIMAS. </a:t>
            </a:r>
            <a:endParaRPr sz="1050">
              <a:solidFill>
                <a:srgbClr val="1D2B3E"/>
              </a:solidFill>
            </a:endParaRPr>
          </a:p>
          <a:p>
            <a:pPr indent="-295275" lvl="0" marL="457200" rtl="0" algn="l">
              <a:spcBef>
                <a:spcPts val="0"/>
              </a:spcBef>
              <a:spcAft>
                <a:spcPts val="0"/>
              </a:spcAft>
              <a:buClr>
                <a:srgbClr val="1D2B3E"/>
              </a:buClr>
              <a:buSzPts val="1050"/>
              <a:buAutoNum type="arabicPeriod"/>
            </a:pPr>
            <a:r>
              <a:rPr lang="en" sz="1050">
                <a:solidFill>
                  <a:srgbClr val="1D2B3E"/>
                </a:solidFill>
              </a:rPr>
              <a:t>21st Century Communication and Video Accessibility Act - expands the telecommunication act to include closed captioning, audio description, accessible tv menus, etc. </a:t>
            </a:r>
            <a:endParaRPr sz="1050">
              <a:solidFill>
                <a:srgbClr val="1D2B3E"/>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a67abf65a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a67abf65a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a67abf65a3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a67abf65a3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JAWS - software to download, $$ worked with braille displays and provided customization so could individualize needs for school or employment</a:t>
            </a:r>
            <a:endParaRPr/>
          </a:p>
          <a:p>
            <a:pPr indent="0" lvl="0" marL="0" rtl="0" algn="l">
              <a:spcBef>
                <a:spcPts val="0"/>
              </a:spcBef>
              <a:spcAft>
                <a:spcPts val="0"/>
              </a:spcAft>
              <a:buNone/>
            </a:pPr>
            <a:r>
              <a:rPr lang="en"/>
              <a:t>Narrator - built into windows Ease of Access - toggle on/off.  Not as robust or comprehensive as JAWS or NVDA</a:t>
            </a:r>
            <a:endParaRPr/>
          </a:p>
          <a:p>
            <a:pPr indent="0" lvl="0" marL="0" rtl="0" algn="l">
              <a:spcBef>
                <a:spcPts val="0"/>
              </a:spcBef>
              <a:spcAft>
                <a:spcPts val="0"/>
              </a:spcAft>
              <a:buNone/>
            </a:pPr>
            <a:r>
              <a:rPr lang="en"/>
              <a:t>Voice Over MAC - built in to system - works best with Safari</a:t>
            </a:r>
            <a:endParaRPr/>
          </a:p>
          <a:p>
            <a:pPr indent="0" lvl="0" marL="0" rtl="0" algn="l">
              <a:spcBef>
                <a:spcPts val="0"/>
              </a:spcBef>
              <a:spcAft>
                <a:spcPts val="0"/>
              </a:spcAft>
              <a:buNone/>
            </a:pPr>
            <a:r>
              <a:rPr lang="en"/>
              <a:t>NVDA - download, free - similar to JAWS </a:t>
            </a:r>
            <a:endParaRPr/>
          </a:p>
          <a:p>
            <a:pPr indent="0" lvl="0" marL="0" rtl="0" algn="l">
              <a:spcBef>
                <a:spcPts val="0"/>
              </a:spcBef>
              <a:spcAft>
                <a:spcPts val="0"/>
              </a:spcAft>
              <a:buNone/>
            </a:pPr>
            <a:r>
              <a:rPr lang="en"/>
              <a:t>Voice Over iOS - built in, free and easier to use than the MAC Voiceover</a:t>
            </a:r>
            <a:endParaRPr/>
          </a:p>
          <a:p>
            <a:pPr indent="0" lvl="0" marL="0" rtl="0" algn="l">
              <a:spcBef>
                <a:spcPts val="0"/>
              </a:spcBef>
              <a:spcAft>
                <a:spcPts val="0"/>
              </a:spcAft>
              <a:buNone/>
            </a:pPr>
            <a:r>
              <a:rPr lang="en"/>
              <a:t>Chromevox - free add on extension - can only be used with the chrome browser</a:t>
            </a:r>
            <a:endParaRPr/>
          </a:p>
          <a:p>
            <a:pPr indent="0" lvl="0" marL="0" rtl="0" algn="l">
              <a:spcBef>
                <a:spcPts val="0"/>
              </a:spcBef>
              <a:spcAft>
                <a:spcPts val="0"/>
              </a:spcAft>
              <a:buNone/>
            </a:pPr>
            <a:r>
              <a:rPr lang="en" u="sng">
                <a:solidFill>
                  <a:schemeClr val="hlink"/>
                </a:solidFill>
                <a:hlinkClick r:id="rId2"/>
              </a:rPr>
              <a:t>https://labs.levelaccess.com/index.php/Assistive_Technology_Browser_Combinations</a:t>
            </a:r>
            <a:r>
              <a:rPr lang="en"/>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Why a Game Changer - Out of the box accessible. A mainstream device with built-in accessibility for individuals with disabilities. It was easy to learn and provided real time access to </a:t>
            </a:r>
            <a:r>
              <a:rPr lang="en"/>
              <a:t>information</a:t>
            </a:r>
            <a:r>
              <a:rPr lang="en"/>
              <a:t> with effective and efficient. No need to purchase expensive software or devices to connect to the mainstream device. It provided - for the first time - the opportunity to purchase a mainstream device, open the box, go through the simple set-up like everyone else, but then just toggle on what accessibility tools/features the individual needed and ready to go.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a67abf65a3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a67abf65a3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https://www.deque.com/blog/virtual-meeting-accessible-zoom/</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a67abf65a3_0_2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a67abf65a3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Readable Content: fonts size, style, good contrast</a:t>
            </a:r>
            <a:endParaRPr/>
          </a:p>
          <a:p>
            <a:pPr indent="-298450" lvl="0" marL="457200" rtl="0" algn="l">
              <a:spcBef>
                <a:spcPts val="0"/>
              </a:spcBef>
              <a:spcAft>
                <a:spcPts val="0"/>
              </a:spcAft>
              <a:buSzPts val="1100"/>
              <a:buChar char="●"/>
            </a:pPr>
            <a:r>
              <a:rPr lang="en"/>
              <a:t>Headings: heading 1, 2, 3 etc are clearly </a:t>
            </a:r>
            <a:r>
              <a:rPr lang="en"/>
              <a:t>defined</a:t>
            </a:r>
            <a:r>
              <a:rPr lang="en"/>
              <a:t> so a screen reader can navigate a document easily by headings. </a:t>
            </a:r>
            <a:endParaRPr/>
          </a:p>
          <a:p>
            <a:pPr indent="-298450" lvl="0" marL="457200" rtl="0" algn="l">
              <a:spcBef>
                <a:spcPts val="0"/>
              </a:spcBef>
              <a:spcAft>
                <a:spcPts val="0"/>
              </a:spcAft>
              <a:buSzPts val="1100"/>
              <a:buChar char="●"/>
            </a:pPr>
            <a:r>
              <a:rPr lang="en"/>
              <a:t>Meaningful links: embed the links in descriptive words, </a:t>
            </a:r>
            <a:endParaRPr/>
          </a:p>
          <a:p>
            <a:pPr indent="-298450" lvl="0" marL="457200" rtl="0" algn="l">
              <a:spcBef>
                <a:spcPts val="0"/>
              </a:spcBef>
              <a:spcAft>
                <a:spcPts val="0"/>
              </a:spcAft>
              <a:buSzPts val="1100"/>
              <a:buChar char="●"/>
            </a:pPr>
            <a:r>
              <a:rPr lang="en"/>
              <a:t>Alt text: provide an image description for any photo, graphics, diagrams screenreader will announce a description of the image and not say button, image, graphic</a:t>
            </a:r>
            <a:endParaRPr/>
          </a:p>
          <a:p>
            <a:pPr indent="-298450" lvl="0" marL="457200" rtl="0" algn="l">
              <a:spcBef>
                <a:spcPts val="0"/>
              </a:spcBef>
              <a:spcAft>
                <a:spcPts val="0"/>
              </a:spcAft>
              <a:buSzPts val="1100"/>
              <a:buChar char="●"/>
            </a:pPr>
            <a:r>
              <a:rPr lang="en"/>
              <a:t>Lists: make sure to use the styles to define lists so screen reader will announce list, number of items in the list</a:t>
            </a:r>
            <a:endParaRPr/>
          </a:p>
          <a:p>
            <a:pPr indent="-298450" lvl="0" marL="457200" rtl="0" algn="l">
              <a:spcBef>
                <a:spcPts val="0"/>
              </a:spcBef>
              <a:spcAft>
                <a:spcPts val="0"/>
              </a:spcAft>
              <a:buSzPts val="1100"/>
              <a:buChar char="●"/>
            </a:pPr>
            <a:r>
              <a:rPr lang="en"/>
              <a:t>Tables: define headings for tables</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a67abf65a3_0_3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a67abf65a3_0_3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a67abf65a3_0_4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a67abf65a3_0_4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300"/>
              <a:t>Without Meaningful links an individual will hear: </a:t>
            </a:r>
            <a:r>
              <a:rPr lang="en" sz="900"/>
              <a:t>"link h t t p colon slash slash k s s b.net slash services slash public hyphen school hyphen supports slash”</a:t>
            </a:r>
            <a:r>
              <a:rPr lang="en"/>
              <a:t>http</a:t>
            </a:r>
            <a:r>
              <a:rPr lang="en">
                <a:solidFill>
                  <a:schemeClr val="dk1"/>
                </a:solidFill>
              </a:rPr>
              <a:t>s://kssb.net/services/public-school-supports/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a67abf65a3_0_4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a67abf65a3_0_4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Clr>
                <a:schemeClr val="dk1"/>
              </a:buClr>
              <a:buSzPts val="2800"/>
              <a:buFont typeface="Arial"/>
              <a:buAutoNum type="arabicPeriod"/>
            </a:pPr>
            <a:r>
              <a:rPr lang="en" sz="2800">
                <a:solidFill>
                  <a:schemeClr val="dk1"/>
                </a:solidFill>
                <a:highlight>
                  <a:schemeClr val="lt1"/>
                </a:highlight>
              </a:rPr>
              <a:t>stack of blueberry pancakes with a dusting of powdered sugar</a:t>
            </a:r>
            <a:endParaRPr sz="2800">
              <a:solidFill>
                <a:schemeClr val="dk1"/>
              </a:solidFill>
              <a:highlight>
                <a:schemeClr val="lt1"/>
              </a:highlight>
            </a:endParaRPr>
          </a:p>
          <a:p>
            <a:pPr indent="-406400" lvl="0" marL="457200" rtl="0" algn="l">
              <a:spcBef>
                <a:spcPts val="0"/>
              </a:spcBef>
              <a:spcAft>
                <a:spcPts val="0"/>
              </a:spcAft>
              <a:buClr>
                <a:schemeClr val="dk1"/>
              </a:buClr>
              <a:buSzPts val="2800"/>
              <a:buFont typeface="Arial"/>
              <a:buAutoNum type="arabicPeriod"/>
            </a:pPr>
            <a:r>
              <a:rPr lang="en" sz="2800">
                <a:solidFill>
                  <a:schemeClr val="dk1"/>
                </a:solidFill>
                <a:highlight>
                  <a:schemeClr val="lt1"/>
                </a:highlight>
              </a:rPr>
              <a:t>pancakes</a:t>
            </a:r>
            <a:endParaRPr sz="2800">
              <a:solidFill>
                <a:schemeClr val="dk1"/>
              </a:solidFill>
              <a:highlight>
                <a:schemeClr val="lt1"/>
              </a:highlight>
            </a:endParaRPr>
          </a:p>
          <a:p>
            <a:pPr indent="-406400" lvl="0" marL="457200" rtl="0" algn="l">
              <a:spcBef>
                <a:spcPts val="1000"/>
              </a:spcBef>
              <a:spcAft>
                <a:spcPts val="0"/>
              </a:spcAft>
              <a:buClr>
                <a:schemeClr val="dk1"/>
              </a:buClr>
              <a:buSzPts val="2800"/>
              <a:buFont typeface="Arial"/>
              <a:buAutoNum type="arabicPeriod"/>
            </a:pPr>
            <a:r>
              <a:rPr lang="en" sz="2800">
                <a:solidFill>
                  <a:schemeClr val="dk1"/>
                </a:solidFill>
                <a:highlight>
                  <a:schemeClr val="lt1"/>
                </a:highlight>
              </a:rPr>
              <a:t>pancakes with powdered sugar</a:t>
            </a:r>
            <a:endParaRPr sz="2800">
              <a:solidFill>
                <a:schemeClr val="dk1"/>
              </a:solidFill>
              <a:highlight>
                <a:schemeClr val="lt1"/>
              </a:highlight>
            </a:endParaRPr>
          </a:p>
          <a:p>
            <a:pPr indent="0" lvl="0" marL="0" rtl="0" algn="l">
              <a:spcBef>
                <a:spcPts val="100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kssb.net/wp-content/uploads/2020/10/White-Cane-Day-Flyer-9_28_20-4.58-PM-1.m4a" TargetMode="External"/><Relationship Id="rId4" Type="http://schemas.openxmlformats.org/officeDocument/2006/relationships/hyperlink" Target="https://youtu.be/XNXRWsfNHfw" TargetMode="External"/><Relationship Id="rId5" Type="http://schemas.openxmlformats.org/officeDocument/2006/relationships/hyperlink" Target="https://youtu.be/enyrqGqmT5s" TargetMode="External"/><Relationship Id="rId6" Type="http://schemas.openxmlformats.org/officeDocument/2006/relationships/hyperlink" Target="https://kssb.net/wp-content/uploads/2019/09/KSSB-150-Audio-Description-.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 Id="rId3" Type="http://schemas.openxmlformats.org/officeDocument/2006/relationships/image" Target="../media/image1.png"/><Relationship Id="rId4" Type="http://schemas.openxmlformats.org/officeDocument/2006/relationships/hyperlink" Target="mailto:acyr@kssdb.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access-board.gov/" TargetMode="External"/><Relationship Id="rId4" Type="http://schemas.openxmlformats.org/officeDocument/2006/relationships/hyperlink" Target="https://www.dol.gov/agencies/oasam/centers-offices/civil-rights-center/statutes/section-504-rehabilitation-act-of-1973" TargetMode="External"/><Relationship Id="rId11" Type="http://schemas.openxmlformats.org/officeDocument/2006/relationships/hyperlink" Target="https://www.fcc.gov/consumers/guides/telecommunications-access-people-disabilities" TargetMode="External"/><Relationship Id="rId10" Type="http://schemas.openxmlformats.org/officeDocument/2006/relationships/hyperlink" Target="https://webaim.org/resources/linkcontrastchecker/?fcolor=FFFFFF&amp;bcolor=FF6680" TargetMode="External"/><Relationship Id="rId12" Type="http://schemas.openxmlformats.org/officeDocument/2006/relationships/hyperlink" Target="https://www.fcc.gov/consumers/guides/21st-century-communications-and-video-accessibility-act-cvaa" TargetMode="External"/><Relationship Id="rId9" Type="http://schemas.openxmlformats.org/officeDocument/2006/relationships/hyperlink" Target="https://wave.webaim.org/" TargetMode="External"/><Relationship Id="rId5" Type="http://schemas.openxmlformats.org/officeDocument/2006/relationships/hyperlink" Target="https://www.ada.gov/" TargetMode="External"/><Relationship Id="rId6" Type="http://schemas.openxmlformats.org/officeDocument/2006/relationships/hyperlink" Target="https://www.section508.gov/" TargetMode="External"/><Relationship Id="rId7" Type="http://schemas.openxmlformats.org/officeDocument/2006/relationships/hyperlink" Target="https://www.w3.org/WAI/" TargetMode="External"/><Relationship Id="rId8" Type="http://schemas.openxmlformats.org/officeDocument/2006/relationships/hyperlink" Target="https://webaim.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macstories.net/stories/a-timeline-of-ios-accessibility-it-started-with-36-second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hyperlink" Target="https://kssb.net/services/public-school-supports/" TargetMode="External"/><Relationship Id="rId4" Type="http://schemas.openxmlformats.org/officeDocument/2006/relationships/hyperlink" Target="https://kssb.net/services/public-school-support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hyperlink" Target="https://moz.com/learn/seo/alt-tex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5400"/>
              <a:t>Creating Accessible Digital Content</a:t>
            </a:r>
            <a:endParaRPr sz="5400"/>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3200">
                <a:solidFill>
                  <a:srgbClr val="FFFFFF"/>
                </a:solidFill>
              </a:rPr>
              <a:t>STEM Mobile Unit</a:t>
            </a:r>
            <a:endParaRPr b="1" sz="320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2"/>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600">
                <a:latin typeface="Arial"/>
                <a:ea typeface="Arial"/>
                <a:cs typeface="Arial"/>
                <a:sym typeface="Arial"/>
              </a:rPr>
              <a:t>6. Formatted Lists</a:t>
            </a:r>
            <a:r>
              <a:rPr lang="en" sz="3600">
                <a:latin typeface="Arial"/>
                <a:ea typeface="Arial"/>
                <a:cs typeface="Arial"/>
                <a:sym typeface="Arial"/>
              </a:rPr>
              <a:t> </a:t>
            </a:r>
            <a:endParaRPr/>
          </a:p>
        </p:txBody>
      </p:sp>
      <p:sp>
        <p:nvSpPr>
          <p:cNvPr id="125" name="Google Shape;125;p22"/>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Clr>
                <a:srgbClr val="000000"/>
              </a:buClr>
              <a:buSzPts val="2800"/>
              <a:buFont typeface="Arial"/>
              <a:buChar char="●"/>
            </a:pPr>
            <a:r>
              <a:rPr lang="en" sz="2800">
                <a:solidFill>
                  <a:srgbClr val="000000"/>
                </a:solidFill>
                <a:latin typeface="Arial"/>
                <a:ea typeface="Arial"/>
                <a:cs typeface="Arial"/>
                <a:sym typeface="Arial"/>
              </a:rPr>
              <a:t>Screen reader tells the user there is a list with “x” number of items and what list item they are on.</a:t>
            </a:r>
            <a:endParaRPr sz="2800">
              <a:solidFill>
                <a:srgbClr val="000000"/>
              </a:solidFill>
              <a:latin typeface="Arial"/>
              <a:ea typeface="Arial"/>
              <a:cs typeface="Arial"/>
              <a:sym typeface="Arial"/>
            </a:endParaRPr>
          </a:p>
          <a:p>
            <a:pPr indent="-406400" lvl="0" marL="457200" rtl="0" algn="l">
              <a:spcBef>
                <a:spcPts val="0"/>
              </a:spcBef>
              <a:spcAft>
                <a:spcPts val="0"/>
              </a:spcAft>
              <a:buClr>
                <a:srgbClr val="000000"/>
              </a:buClr>
              <a:buSzPts val="2800"/>
              <a:buFont typeface="Arial"/>
              <a:buChar char="●"/>
            </a:pPr>
            <a:r>
              <a:rPr lang="en" sz="2800">
                <a:solidFill>
                  <a:srgbClr val="000000"/>
                </a:solidFill>
                <a:latin typeface="Arial"/>
                <a:ea typeface="Arial"/>
                <a:cs typeface="Arial"/>
                <a:sym typeface="Arial"/>
              </a:rPr>
              <a:t>Use the built-in list tool within your preferred documents program</a:t>
            </a:r>
            <a:endParaRPr sz="2800">
              <a:solidFill>
                <a:srgbClr val="000000"/>
              </a:solidFill>
              <a:latin typeface="Arial"/>
              <a:ea typeface="Arial"/>
              <a:cs typeface="Arial"/>
              <a:sym typeface="Arial"/>
            </a:endParaRPr>
          </a:p>
          <a:p>
            <a:pPr indent="-406400" lvl="1" marL="914400" rtl="0" algn="l">
              <a:spcBef>
                <a:spcPts val="0"/>
              </a:spcBef>
              <a:spcAft>
                <a:spcPts val="0"/>
              </a:spcAft>
              <a:buClr>
                <a:srgbClr val="000000"/>
              </a:buClr>
              <a:buSzPts val="2800"/>
              <a:buFont typeface="Arial"/>
              <a:buChar char="○"/>
            </a:pPr>
            <a:r>
              <a:rPr lang="en" sz="2800">
                <a:solidFill>
                  <a:srgbClr val="000000"/>
                </a:solidFill>
                <a:latin typeface="Arial"/>
                <a:ea typeface="Arial"/>
                <a:cs typeface="Arial"/>
                <a:sym typeface="Arial"/>
              </a:rPr>
              <a:t>List icon in the styles menu</a:t>
            </a:r>
            <a:endParaRPr sz="280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800">
                <a:latin typeface="Arial"/>
                <a:ea typeface="Arial"/>
                <a:cs typeface="Arial"/>
                <a:sym typeface="Arial"/>
              </a:rPr>
              <a:t>7. Creating Tables</a:t>
            </a:r>
            <a:endParaRPr/>
          </a:p>
        </p:txBody>
      </p:sp>
      <p:sp>
        <p:nvSpPr>
          <p:cNvPr id="131" name="Google Shape;131;p23"/>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Clr>
                <a:srgbClr val="000000"/>
              </a:buClr>
              <a:buSzPts val="2800"/>
              <a:buFont typeface="Arial"/>
              <a:buChar char="●"/>
            </a:pPr>
            <a:r>
              <a:rPr lang="en" sz="2800">
                <a:solidFill>
                  <a:srgbClr val="000000"/>
                </a:solidFill>
                <a:latin typeface="Arial"/>
                <a:ea typeface="Arial"/>
                <a:cs typeface="Arial"/>
                <a:sym typeface="Arial"/>
              </a:rPr>
              <a:t>Designate the column or row headers</a:t>
            </a:r>
            <a:endParaRPr sz="2800">
              <a:solidFill>
                <a:srgbClr val="000000"/>
              </a:solidFill>
              <a:latin typeface="Arial"/>
              <a:ea typeface="Arial"/>
              <a:cs typeface="Arial"/>
              <a:sym typeface="Arial"/>
            </a:endParaRPr>
          </a:p>
          <a:p>
            <a:pPr indent="-381000" lvl="1" marL="914400" rtl="0" algn="l">
              <a:spcBef>
                <a:spcPts val="0"/>
              </a:spcBef>
              <a:spcAft>
                <a:spcPts val="0"/>
              </a:spcAft>
              <a:buClr>
                <a:srgbClr val="000000"/>
              </a:buClr>
              <a:buSzPts val="2400"/>
              <a:buFont typeface="Arial"/>
              <a:buChar char="○"/>
            </a:pPr>
            <a:r>
              <a:rPr lang="en" sz="2300">
                <a:solidFill>
                  <a:srgbClr val="000000"/>
                </a:solidFill>
                <a:latin typeface="Arial"/>
                <a:ea typeface="Arial"/>
                <a:cs typeface="Arial"/>
                <a:sym typeface="Arial"/>
              </a:rPr>
              <a:t>NOTE: Not available in google docs</a:t>
            </a:r>
            <a:endParaRPr sz="2400">
              <a:solidFill>
                <a:srgbClr val="000000"/>
              </a:solidFill>
              <a:latin typeface="Arial"/>
              <a:ea typeface="Arial"/>
              <a:cs typeface="Arial"/>
              <a:sym typeface="Arial"/>
            </a:endParaRPr>
          </a:p>
          <a:p>
            <a:pPr indent="-406400" lvl="0" marL="457200" rtl="0" algn="l">
              <a:spcBef>
                <a:spcPts val="1000"/>
              </a:spcBef>
              <a:spcAft>
                <a:spcPts val="0"/>
              </a:spcAft>
              <a:buClr>
                <a:srgbClr val="000000"/>
              </a:buClr>
              <a:buSzPts val="2800"/>
              <a:buFont typeface="Arial"/>
              <a:buChar char="●"/>
            </a:pPr>
            <a:r>
              <a:rPr lang="en" sz="2800">
                <a:solidFill>
                  <a:srgbClr val="000000"/>
                </a:solidFill>
                <a:latin typeface="Arial"/>
                <a:ea typeface="Arial"/>
                <a:cs typeface="Arial"/>
                <a:sym typeface="Arial"/>
              </a:rPr>
              <a:t>Test the reading order of your table</a:t>
            </a:r>
            <a:endParaRPr sz="2800">
              <a:solidFill>
                <a:srgbClr val="000000"/>
              </a:solidFill>
              <a:latin typeface="Arial"/>
              <a:ea typeface="Arial"/>
              <a:cs typeface="Arial"/>
              <a:sym typeface="Arial"/>
            </a:endParaRPr>
          </a:p>
          <a:p>
            <a:pPr indent="-406400" lvl="0" marL="457200" rtl="0" algn="l">
              <a:spcBef>
                <a:spcPts val="1000"/>
              </a:spcBef>
              <a:spcAft>
                <a:spcPts val="0"/>
              </a:spcAft>
              <a:buClr>
                <a:srgbClr val="000000"/>
              </a:buClr>
              <a:buSzPts val="2800"/>
              <a:buFont typeface="Arial"/>
              <a:buChar char="●"/>
            </a:pPr>
            <a:r>
              <a:rPr lang="en" sz="2800">
                <a:solidFill>
                  <a:srgbClr val="000000"/>
                </a:solidFill>
                <a:latin typeface="Arial"/>
                <a:ea typeface="Arial"/>
                <a:cs typeface="Arial"/>
                <a:sym typeface="Arial"/>
              </a:rPr>
              <a:t>Avoid merged, nested &amp; split cells if possible. </a:t>
            </a:r>
            <a:endParaRPr sz="2800">
              <a:solidFill>
                <a:srgbClr val="000000"/>
              </a:solidFill>
              <a:latin typeface="Arial"/>
              <a:ea typeface="Arial"/>
              <a:cs typeface="Arial"/>
              <a:sym typeface="Arial"/>
            </a:endParaRPr>
          </a:p>
          <a:p>
            <a:pPr indent="-406400" lvl="0" marL="457200" rtl="0" algn="l">
              <a:spcBef>
                <a:spcPts val="0"/>
              </a:spcBef>
              <a:spcAft>
                <a:spcPts val="0"/>
              </a:spcAft>
              <a:buClr>
                <a:srgbClr val="000000"/>
              </a:buClr>
              <a:buSzPts val="2800"/>
              <a:buFont typeface="Arial"/>
              <a:buChar char="●"/>
            </a:pPr>
            <a:r>
              <a:rPr lang="en" sz="2800">
                <a:solidFill>
                  <a:srgbClr val="000000"/>
                </a:solidFill>
                <a:latin typeface="Arial"/>
                <a:ea typeface="Arial"/>
                <a:cs typeface="Arial"/>
                <a:sym typeface="Arial"/>
              </a:rPr>
              <a:t>Provide Alt Text</a:t>
            </a:r>
            <a:endParaRPr sz="280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600"/>
              <a:t>Adding Audio Components</a:t>
            </a:r>
            <a:endParaRPr b="1" sz="3600"/>
          </a:p>
        </p:txBody>
      </p:sp>
      <p:sp>
        <p:nvSpPr>
          <p:cNvPr id="137" name="Google Shape;137;p24"/>
          <p:cNvSpPr txBox="1"/>
          <p:nvPr>
            <p:ph idx="1" type="body"/>
          </p:nvPr>
        </p:nvSpPr>
        <p:spPr>
          <a:xfrm>
            <a:off x="471900" y="1919075"/>
            <a:ext cx="85446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00">
                <a:solidFill>
                  <a:srgbClr val="000000"/>
                </a:solidFill>
                <a:latin typeface="Verdana"/>
                <a:ea typeface="Verdana"/>
                <a:cs typeface="Verdana"/>
                <a:sym typeface="Verdana"/>
              </a:rPr>
              <a:t>Example 1: </a:t>
            </a:r>
            <a:r>
              <a:rPr lang="en" sz="2800" u="sng">
                <a:solidFill>
                  <a:srgbClr val="0000FF"/>
                </a:solidFill>
                <a:latin typeface="Verdana"/>
                <a:ea typeface="Verdana"/>
                <a:cs typeface="Verdana"/>
                <a:sym typeface="Verdana"/>
                <a:hlinkClick r:id="rId3">
                  <a:extLst>
                    <a:ext uri="{A12FA001-AC4F-418D-AE19-62706E023703}">
                      <ahyp:hlinkClr val="tx"/>
                    </a:ext>
                  </a:extLst>
                </a:hlinkClick>
              </a:rPr>
              <a:t>White Cane Day Celebration</a:t>
            </a:r>
            <a:endParaRPr sz="2800">
              <a:solidFill>
                <a:srgbClr val="0000FF"/>
              </a:solidFill>
              <a:latin typeface="Verdana"/>
              <a:ea typeface="Verdana"/>
              <a:cs typeface="Verdana"/>
              <a:sym typeface="Verdana"/>
            </a:endParaRPr>
          </a:p>
          <a:p>
            <a:pPr indent="0" lvl="0" marL="0" rtl="0" algn="l">
              <a:spcBef>
                <a:spcPts val="1600"/>
              </a:spcBef>
              <a:spcAft>
                <a:spcPts val="0"/>
              </a:spcAft>
              <a:buNone/>
            </a:pPr>
            <a:r>
              <a:rPr lang="en" sz="2800">
                <a:solidFill>
                  <a:srgbClr val="000000"/>
                </a:solidFill>
                <a:latin typeface="Verdana"/>
                <a:ea typeface="Verdana"/>
                <a:cs typeface="Verdana"/>
                <a:sym typeface="Verdana"/>
              </a:rPr>
              <a:t>Example 2: </a:t>
            </a:r>
            <a:r>
              <a:rPr lang="en" sz="2800" u="sng">
                <a:solidFill>
                  <a:srgbClr val="0000FF"/>
                </a:solidFill>
                <a:latin typeface="Verdana"/>
                <a:ea typeface="Verdana"/>
                <a:cs typeface="Verdana"/>
                <a:sym typeface="Verdana"/>
                <a:hlinkClick r:id="rId4">
                  <a:extLst>
                    <a:ext uri="{A12FA001-AC4F-418D-AE19-62706E023703}">
                      <ahyp:hlinkClr val="tx"/>
                    </a:ext>
                  </a:extLst>
                </a:hlinkClick>
              </a:rPr>
              <a:t>Audio Description New Playground</a:t>
            </a:r>
            <a:endParaRPr sz="2800">
              <a:solidFill>
                <a:srgbClr val="0000FF"/>
              </a:solidFill>
              <a:latin typeface="Verdana"/>
              <a:ea typeface="Verdana"/>
              <a:cs typeface="Verdana"/>
              <a:sym typeface="Verdana"/>
            </a:endParaRPr>
          </a:p>
          <a:p>
            <a:pPr indent="0" lvl="0" marL="0" rtl="0" algn="l">
              <a:spcBef>
                <a:spcPts val="1600"/>
              </a:spcBef>
              <a:spcAft>
                <a:spcPts val="1600"/>
              </a:spcAft>
              <a:buNone/>
            </a:pPr>
            <a:r>
              <a:rPr lang="en" sz="2800">
                <a:solidFill>
                  <a:srgbClr val="000000"/>
                </a:solidFill>
                <a:latin typeface="Verdana"/>
                <a:ea typeface="Verdana"/>
                <a:cs typeface="Verdana"/>
                <a:sym typeface="Verdana"/>
              </a:rPr>
              <a:t>Example 3: </a:t>
            </a:r>
            <a:r>
              <a:rPr lang="en" sz="2800" u="sng">
                <a:solidFill>
                  <a:srgbClr val="0000FF"/>
                </a:solidFill>
                <a:latin typeface="Verdana"/>
                <a:ea typeface="Verdana"/>
                <a:cs typeface="Verdana"/>
                <a:sym typeface="Verdana"/>
                <a:hlinkClick r:id="rId5">
                  <a:extLst>
                    <a:ext uri="{A12FA001-AC4F-418D-AE19-62706E023703}">
                      <ahyp:hlinkClr val="tx"/>
                    </a:ext>
                  </a:extLst>
                </a:hlinkClick>
              </a:rPr>
              <a:t>Audio Description 150 Years</a:t>
            </a:r>
            <a:r>
              <a:rPr lang="en" sz="2800">
                <a:solidFill>
                  <a:srgbClr val="0000FF"/>
                </a:solidFill>
                <a:latin typeface="Verdana"/>
                <a:ea typeface="Verdana"/>
                <a:cs typeface="Verdana"/>
                <a:sym typeface="Verdana"/>
              </a:rPr>
              <a:t> - and a </a:t>
            </a:r>
            <a:r>
              <a:rPr lang="en" sz="2800" u="sng">
                <a:solidFill>
                  <a:srgbClr val="0000FF"/>
                </a:solidFill>
                <a:latin typeface="Verdana"/>
                <a:ea typeface="Verdana"/>
                <a:cs typeface="Verdana"/>
                <a:sym typeface="Verdana"/>
                <a:hlinkClick r:id="rId6">
                  <a:extLst>
                    <a:ext uri="{A12FA001-AC4F-418D-AE19-62706E023703}">
                      <ahyp:hlinkClr val="tx"/>
                    </a:ext>
                  </a:extLst>
                </a:hlinkClick>
              </a:rPr>
              <a:t>150 years transcript</a:t>
            </a:r>
            <a:endParaRPr sz="2800">
              <a:solidFill>
                <a:srgbClr val="0000FF"/>
              </a:solidFill>
              <a:latin typeface="Verdana"/>
              <a:ea typeface="Verdana"/>
              <a:cs typeface="Verdana"/>
              <a:sym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600"/>
              <a:t>Create Accessible Presentations</a:t>
            </a:r>
            <a:endParaRPr b="1" sz="3600"/>
          </a:p>
        </p:txBody>
      </p:sp>
      <p:sp>
        <p:nvSpPr>
          <p:cNvPr id="143" name="Google Shape;143;p25"/>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00">
                <a:solidFill>
                  <a:srgbClr val="000000"/>
                </a:solidFill>
              </a:rPr>
              <a:t>In addition to the information listed earlier - include</a:t>
            </a:r>
            <a:endParaRPr sz="2800">
              <a:solidFill>
                <a:srgbClr val="000000"/>
              </a:solidFill>
            </a:endParaRPr>
          </a:p>
          <a:p>
            <a:pPr indent="-406400" lvl="0" marL="457200" rtl="0" algn="l">
              <a:spcBef>
                <a:spcPts val="1600"/>
              </a:spcBef>
              <a:spcAft>
                <a:spcPts val="0"/>
              </a:spcAft>
              <a:buClr>
                <a:srgbClr val="000000"/>
              </a:buClr>
              <a:buSzPts val="2800"/>
              <a:buChar char="●"/>
            </a:pPr>
            <a:r>
              <a:rPr lang="en" sz="2800">
                <a:solidFill>
                  <a:srgbClr val="000000"/>
                </a:solidFill>
              </a:rPr>
              <a:t>Use built-in slide designs</a:t>
            </a:r>
            <a:endParaRPr sz="2800">
              <a:solidFill>
                <a:srgbClr val="000000"/>
              </a:solidFill>
            </a:endParaRPr>
          </a:p>
          <a:p>
            <a:pPr indent="-406400" lvl="0" marL="457200" rtl="0" algn="l">
              <a:spcBef>
                <a:spcPts val="0"/>
              </a:spcBef>
              <a:spcAft>
                <a:spcPts val="0"/>
              </a:spcAft>
              <a:buClr>
                <a:srgbClr val="000000"/>
              </a:buClr>
              <a:buSzPts val="2800"/>
              <a:buChar char="●"/>
            </a:pPr>
            <a:r>
              <a:rPr lang="en" sz="2800">
                <a:solidFill>
                  <a:srgbClr val="000000"/>
                </a:solidFill>
              </a:rPr>
              <a:t>Each Slide title is unique</a:t>
            </a:r>
            <a:endParaRPr sz="2800">
              <a:solidFill>
                <a:srgbClr val="000000"/>
              </a:solidFill>
            </a:endParaRPr>
          </a:p>
          <a:p>
            <a:pPr indent="-406400" lvl="0" marL="457200" rtl="0" algn="l">
              <a:spcBef>
                <a:spcPts val="0"/>
              </a:spcBef>
              <a:spcAft>
                <a:spcPts val="0"/>
              </a:spcAft>
              <a:buClr>
                <a:srgbClr val="000000"/>
              </a:buClr>
              <a:buSzPts val="2800"/>
              <a:buChar char="●"/>
            </a:pPr>
            <a:r>
              <a:rPr lang="en" sz="2800">
                <a:solidFill>
                  <a:srgbClr val="000000"/>
                </a:solidFill>
              </a:rPr>
              <a:t>Videos contain subtitles, closed captions and video descriptions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600"/>
              <a:t>Software, Apps, Simulations</a:t>
            </a:r>
            <a:endParaRPr b="1" sz="3600"/>
          </a:p>
        </p:txBody>
      </p:sp>
      <p:sp>
        <p:nvSpPr>
          <p:cNvPr id="149" name="Google Shape;149;p26"/>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Clr>
                <a:srgbClr val="000000"/>
              </a:buClr>
              <a:buSzPts val="2800"/>
              <a:buChar char="●"/>
            </a:pPr>
            <a:r>
              <a:rPr lang="en" sz="2800">
                <a:solidFill>
                  <a:srgbClr val="000000"/>
                </a:solidFill>
              </a:rPr>
              <a:t>Science/Math Simulations is keyboard navigation possible? Compatible with Screen Reading Program? Magnification? </a:t>
            </a:r>
            <a:endParaRPr sz="2800">
              <a:solidFill>
                <a:srgbClr val="000000"/>
              </a:solidFill>
            </a:endParaRPr>
          </a:p>
          <a:p>
            <a:pPr indent="-406400" lvl="0" marL="457200" rtl="0" algn="l">
              <a:spcBef>
                <a:spcPts val="0"/>
              </a:spcBef>
              <a:spcAft>
                <a:spcPts val="0"/>
              </a:spcAft>
              <a:buClr>
                <a:srgbClr val="000000"/>
              </a:buClr>
              <a:buSzPts val="2800"/>
              <a:buChar char="●"/>
            </a:pPr>
            <a:r>
              <a:rPr lang="en" sz="2800">
                <a:solidFill>
                  <a:srgbClr val="000000"/>
                </a:solidFill>
              </a:rPr>
              <a:t>Can individual navigate by keyboard alone? </a:t>
            </a:r>
            <a:endParaRPr sz="2800">
              <a:solidFill>
                <a:srgbClr val="000000"/>
              </a:solidFill>
            </a:endParaRPr>
          </a:p>
          <a:p>
            <a:pPr indent="-406400" lvl="0" marL="457200" rtl="0" algn="l">
              <a:spcBef>
                <a:spcPts val="0"/>
              </a:spcBef>
              <a:spcAft>
                <a:spcPts val="0"/>
              </a:spcAft>
              <a:buClr>
                <a:srgbClr val="000000"/>
              </a:buClr>
              <a:buSzPts val="2800"/>
              <a:buChar char="●"/>
            </a:pPr>
            <a:r>
              <a:rPr lang="en" sz="2800">
                <a:solidFill>
                  <a:srgbClr val="000000"/>
                </a:solidFill>
              </a:rPr>
              <a:t>iPad Apps Compatible with Voice Over?</a:t>
            </a:r>
            <a:endParaRPr sz="28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7"/>
          <p:cNvSpPr txBox="1"/>
          <p:nvPr>
            <p:ph type="title"/>
          </p:nvPr>
        </p:nvSpPr>
        <p:spPr>
          <a:xfrm>
            <a:off x="3298650" y="248775"/>
            <a:ext cx="5384400" cy="1963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8100"/>
              <a:t>Questions?</a:t>
            </a:r>
            <a:endParaRPr sz="8100"/>
          </a:p>
        </p:txBody>
      </p:sp>
      <p:pic>
        <p:nvPicPr>
          <p:cNvPr id="155" name="Google Shape;155;p27"/>
          <p:cNvPicPr preferRelativeResize="0"/>
          <p:nvPr/>
        </p:nvPicPr>
        <p:blipFill>
          <a:blip r:embed="rId3">
            <a:alphaModFix/>
          </a:blip>
          <a:stretch>
            <a:fillRect/>
          </a:stretch>
        </p:blipFill>
        <p:spPr>
          <a:xfrm>
            <a:off x="252444" y="646894"/>
            <a:ext cx="2555974" cy="2291375"/>
          </a:xfrm>
          <a:prstGeom prst="rect">
            <a:avLst/>
          </a:prstGeom>
          <a:noFill/>
          <a:ln>
            <a:noFill/>
          </a:ln>
        </p:spPr>
      </p:pic>
      <p:sp>
        <p:nvSpPr>
          <p:cNvPr id="156" name="Google Shape;156;p27"/>
          <p:cNvSpPr txBox="1"/>
          <p:nvPr>
            <p:ph idx="1" type="body"/>
          </p:nvPr>
        </p:nvSpPr>
        <p:spPr>
          <a:xfrm>
            <a:off x="4105350" y="2382425"/>
            <a:ext cx="3771000" cy="249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000000"/>
                </a:solidFill>
              </a:rPr>
              <a:t>Contact</a:t>
            </a:r>
            <a:endParaRPr b="1">
              <a:solidFill>
                <a:srgbClr val="000000"/>
              </a:solidFill>
            </a:endParaRPr>
          </a:p>
          <a:p>
            <a:pPr indent="0" lvl="0" marL="0" rtl="0" algn="ctr">
              <a:lnSpc>
                <a:spcPct val="100000"/>
              </a:lnSpc>
              <a:spcBef>
                <a:spcPts val="1600"/>
              </a:spcBef>
              <a:spcAft>
                <a:spcPts val="0"/>
              </a:spcAft>
              <a:buNone/>
            </a:pPr>
            <a:r>
              <a:rPr b="1" lang="en">
                <a:solidFill>
                  <a:srgbClr val="000000"/>
                </a:solidFill>
              </a:rPr>
              <a:t>Anna Cyr, M.S. Ed. </a:t>
            </a:r>
            <a:endParaRPr b="1">
              <a:solidFill>
                <a:srgbClr val="000000"/>
              </a:solidFill>
            </a:endParaRPr>
          </a:p>
          <a:p>
            <a:pPr indent="0" lvl="0" marL="0" rtl="0" algn="ctr">
              <a:lnSpc>
                <a:spcPct val="100000"/>
              </a:lnSpc>
              <a:spcBef>
                <a:spcPts val="0"/>
              </a:spcBef>
              <a:spcAft>
                <a:spcPts val="0"/>
              </a:spcAft>
              <a:buNone/>
            </a:pPr>
            <a:r>
              <a:rPr b="1" lang="en">
                <a:solidFill>
                  <a:srgbClr val="000000"/>
                </a:solidFill>
              </a:rPr>
              <a:t>TSVI/COMS</a:t>
            </a:r>
            <a:endParaRPr b="1">
              <a:solidFill>
                <a:srgbClr val="000000"/>
              </a:solidFill>
            </a:endParaRPr>
          </a:p>
          <a:p>
            <a:pPr indent="0" lvl="0" marL="0" rtl="0" algn="ctr">
              <a:lnSpc>
                <a:spcPct val="100000"/>
              </a:lnSpc>
              <a:spcBef>
                <a:spcPts val="0"/>
              </a:spcBef>
              <a:spcAft>
                <a:spcPts val="0"/>
              </a:spcAft>
              <a:buNone/>
            </a:pPr>
            <a:r>
              <a:rPr b="1" lang="en">
                <a:solidFill>
                  <a:srgbClr val="000000"/>
                </a:solidFill>
              </a:rPr>
              <a:t>Central/North Central Kansas</a:t>
            </a:r>
            <a:endParaRPr b="1">
              <a:solidFill>
                <a:srgbClr val="000000"/>
              </a:solidFill>
            </a:endParaRPr>
          </a:p>
          <a:p>
            <a:pPr indent="0" lvl="0" marL="0" rtl="0" algn="ctr">
              <a:lnSpc>
                <a:spcPct val="100000"/>
              </a:lnSpc>
              <a:spcBef>
                <a:spcPts val="0"/>
              </a:spcBef>
              <a:spcAft>
                <a:spcPts val="0"/>
              </a:spcAft>
              <a:buNone/>
            </a:pPr>
            <a:r>
              <a:rPr b="1" lang="en">
                <a:solidFill>
                  <a:srgbClr val="000000"/>
                </a:solidFill>
              </a:rPr>
              <a:t>KSSB Field Services Specialist</a:t>
            </a:r>
            <a:endParaRPr b="1">
              <a:solidFill>
                <a:srgbClr val="000000"/>
              </a:solidFill>
            </a:endParaRPr>
          </a:p>
          <a:p>
            <a:pPr indent="0" lvl="0" marL="0" rtl="0" algn="ctr">
              <a:lnSpc>
                <a:spcPct val="100000"/>
              </a:lnSpc>
              <a:spcBef>
                <a:spcPts val="0"/>
              </a:spcBef>
              <a:spcAft>
                <a:spcPts val="0"/>
              </a:spcAft>
              <a:buNone/>
            </a:pPr>
            <a:r>
              <a:rPr b="1" lang="en" u="sng">
                <a:solidFill>
                  <a:schemeClr val="hlink"/>
                </a:solidFill>
                <a:hlinkClick r:id="rId4"/>
              </a:rPr>
              <a:t>acyr@kssdb.org</a:t>
            </a:r>
            <a:endParaRPr b="1">
              <a:solidFill>
                <a:srgbClr val="000000"/>
              </a:solidFill>
            </a:endParaRPr>
          </a:p>
          <a:p>
            <a:pPr indent="0" lvl="0" marL="0" rtl="0" algn="ctr">
              <a:lnSpc>
                <a:spcPct val="100000"/>
              </a:lnSpc>
              <a:spcBef>
                <a:spcPts val="0"/>
              </a:spcBef>
              <a:spcAft>
                <a:spcPts val="0"/>
              </a:spcAft>
              <a:buNone/>
            </a:pPr>
            <a:r>
              <a:rPr b="1" lang="en">
                <a:solidFill>
                  <a:srgbClr val="000000"/>
                </a:solidFill>
              </a:rPr>
              <a:t>913-645-5324</a:t>
            </a:r>
            <a:endParaRPr b="1">
              <a:solidFill>
                <a:srgbClr val="000000"/>
              </a:solidFill>
            </a:endParaRPr>
          </a:p>
        </p:txBody>
      </p:sp>
      <p:sp>
        <p:nvSpPr>
          <p:cNvPr id="157" name="Google Shape;157;p27"/>
          <p:cNvSpPr txBox="1"/>
          <p:nvPr/>
        </p:nvSpPr>
        <p:spPr>
          <a:xfrm>
            <a:off x="47388" y="3502625"/>
            <a:ext cx="2966100" cy="457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100">
                <a:latin typeface="Roboto"/>
                <a:ea typeface="Roboto"/>
                <a:cs typeface="Roboto"/>
                <a:sym typeface="Roboto"/>
              </a:rPr>
              <a:t>www.kssb.net</a:t>
            </a:r>
            <a:endParaRPr b="1" sz="2100">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233800" y="738725"/>
            <a:ext cx="87927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4800"/>
              <a:t>Laws, Guidance &amp; </a:t>
            </a:r>
            <a:r>
              <a:rPr b="1" lang="en" sz="4800"/>
              <a:t>Accessibility</a:t>
            </a:r>
            <a:endParaRPr b="1" sz="4800"/>
          </a:p>
        </p:txBody>
      </p:sp>
      <p:sp>
        <p:nvSpPr>
          <p:cNvPr id="74" name="Google Shape;74;p14"/>
          <p:cNvSpPr txBox="1"/>
          <p:nvPr>
            <p:ph idx="1" type="body"/>
          </p:nvPr>
        </p:nvSpPr>
        <p:spPr>
          <a:xfrm>
            <a:off x="471900" y="1919075"/>
            <a:ext cx="8222100" cy="3082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en">
                <a:solidFill>
                  <a:srgbClr val="000000"/>
                </a:solidFill>
              </a:rPr>
              <a:t>1973: United States </a:t>
            </a:r>
            <a:r>
              <a:rPr lang="en" u="sng">
                <a:solidFill>
                  <a:srgbClr val="0000FF"/>
                </a:solidFill>
                <a:hlinkClick r:id="rId3">
                  <a:extLst>
                    <a:ext uri="{A12FA001-AC4F-418D-AE19-62706E023703}">
                      <ahyp:hlinkClr val="tx"/>
                    </a:ext>
                  </a:extLst>
                </a:hlinkClick>
              </a:rPr>
              <a:t>Access Board</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1973: </a:t>
            </a:r>
            <a:r>
              <a:rPr lang="en" u="sng">
                <a:solidFill>
                  <a:srgbClr val="0000FF"/>
                </a:solidFill>
                <a:hlinkClick r:id="rId4">
                  <a:extLst>
                    <a:ext uri="{A12FA001-AC4F-418D-AE19-62706E023703}">
                      <ahyp:hlinkClr val="tx"/>
                    </a:ext>
                  </a:extLst>
                </a:hlinkClick>
              </a:rPr>
              <a:t>Section 504</a:t>
            </a:r>
            <a:r>
              <a:rPr lang="en">
                <a:solidFill>
                  <a:srgbClr val="000000"/>
                </a:solidFill>
              </a:rPr>
              <a:t> Rehabilitation Act</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1990: The Americans with Disabilities Act (</a:t>
            </a:r>
            <a:r>
              <a:rPr lang="en" u="sng">
                <a:solidFill>
                  <a:srgbClr val="0000FF"/>
                </a:solidFill>
                <a:hlinkClick r:id="rId5">
                  <a:extLst>
                    <a:ext uri="{A12FA001-AC4F-418D-AE19-62706E023703}">
                      <ahyp:hlinkClr val="tx"/>
                    </a:ext>
                  </a:extLst>
                </a:hlinkClick>
              </a:rPr>
              <a:t>ADA</a:t>
            </a:r>
            <a:r>
              <a:rPr lang="en">
                <a:solidFill>
                  <a:srgbClr val="000000"/>
                </a:solidFill>
              </a:rPr>
              <a:t>) is passed.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1998: </a:t>
            </a:r>
            <a:r>
              <a:rPr lang="en" u="sng">
                <a:solidFill>
                  <a:srgbClr val="0000FF"/>
                </a:solidFill>
                <a:hlinkClick r:id="rId6">
                  <a:extLst>
                    <a:ext uri="{A12FA001-AC4F-418D-AE19-62706E023703}">
                      <ahyp:hlinkClr val="tx"/>
                    </a:ext>
                  </a:extLst>
                </a:hlinkClick>
              </a:rPr>
              <a:t>Section 508</a:t>
            </a:r>
            <a:r>
              <a:rPr lang="en">
                <a:solidFill>
                  <a:srgbClr val="000000"/>
                </a:solidFill>
              </a:rPr>
              <a:t> is added to the Rehabilitation Act </a:t>
            </a:r>
            <a:endParaRPr>
              <a:solidFill>
                <a:srgbClr val="000000"/>
              </a:solidFill>
            </a:endParaRPr>
          </a:p>
          <a:p>
            <a:pPr indent="-342900" lvl="0" marL="457200" rtl="0" algn="l">
              <a:spcBef>
                <a:spcPts val="0"/>
              </a:spcBef>
              <a:spcAft>
                <a:spcPts val="0"/>
              </a:spcAft>
              <a:buClr>
                <a:srgbClr val="000000"/>
              </a:buClr>
              <a:buSzPts val="1800"/>
              <a:buChar char="●"/>
            </a:pPr>
            <a:r>
              <a:rPr lang="en">
                <a:solidFill>
                  <a:srgbClr val="000000"/>
                </a:solidFill>
              </a:rPr>
              <a:t>1999: Accessibility guidelines released by </a:t>
            </a:r>
            <a:r>
              <a:rPr lang="en" u="sng">
                <a:solidFill>
                  <a:srgbClr val="0000FF"/>
                </a:solidFill>
                <a:hlinkClick r:id="rId7">
                  <a:extLst>
                    <a:ext uri="{A12FA001-AC4F-418D-AE19-62706E023703}">
                      <ahyp:hlinkClr val="tx"/>
                    </a:ext>
                  </a:extLst>
                </a:hlinkClick>
              </a:rPr>
              <a:t>W3C</a:t>
            </a:r>
            <a:endParaRPr>
              <a:solidFill>
                <a:srgbClr val="0000FF"/>
              </a:solidFill>
            </a:endParaRPr>
          </a:p>
          <a:p>
            <a:pPr indent="-342900" lvl="0" marL="457200" rtl="0" algn="l">
              <a:spcBef>
                <a:spcPts val="0"/>
              </a:spcBef>
              <a:spcAft>
                <a:spcPts val="0"/>
              </a:spcAft>
              <a:buClr>
                <a:srgbClr val="0000FF"/>
              </a:buClr>
              <a:buSzPts val="1800"/>
              <a:buChar char="●"/>
            </a:pPr>
            <a:r>
              <a:rPr lang="en">
                <a:solidFill>
                  <a:srgbClr val="000000"/>
                </a:solidFill>
              </a:rPr>
              <a:t>1999: </a:t>
            </a:r>
            <a:r>
              <a:rPr lang="en" u="sng">
                <a:solidFill>
                  <a:srgbClr val="0000FF"/>
                </a:solidFill>
                <a:hlinkClick r:id="rId8">
                  <a:extLst>
                    <a:ext uri="{A12FA001-AC4F-418D-AE19-62706E023703}">
                      <ahyp:hlinkClr val="tx"/>
                    </a:ext>
                  </a:extLst>
                </a:hlinkClick>
              </a:rPr>
              <a:t>WEBAIM</a:t>
            </a:r>
            <a:r>
              <a:rPr lang="en">
                <a:solidFill>
                  <a:srgbClr val="0000FF"/>
                </a:solidFill>
              </a:rPr>
              <a:t> - </a:t>
            </a:r>
            <a:r>
              <a:rPr lang="en">
                <a:solidFill>
                  <a:srgbClr val="000000"/>
                </a:solidFill>
              </a:rPr>
              <a:t>Developed </a:t>
            </a:r>
            <a:r>
              <a:rPr lang="en" u="sng">
                <a:solidFill>
                  <a:srgbClr val="0000FF"/>
                </a:solidFill>
                <a:hlinkClick r:id="rId9">
                  <a:extLst>
                    <a:ext uri="{A12FA001-AC4F-418D-AE19-62706E023703}">
                      <ahyp:hlinkClr val="tx"/>
                    </a:ext>
                  </a:extLst>
                </a:hlinkClick>
              </a:rPr>
              <a:t>WAVE</a:t>
            </a:r>
            <a:r>
              <a:rPr lang="en">
                <a:solidFill>
                  <a:srgbClr val="0000FF"/>
                </a:solidFill>
              </a:rPr>
              <a:t> </a:t>
            </a:r>
            <a:r>
              <a:rPr lang="en">
                <a:solidFill>
                  <a:srgbClr val="000000"/>
                </a:solidFill>
              </a:rPr>
              <a:t>and</a:t>
            </a:r>
            <a:r>
              <a:rPr lang="en">
                <a:solidFill>
                  <a:srgbClr val="0000FF"/>
                </a:solidFill>
              </a:rPr>
              <a:t> </a:t>
            </a:r>
            <a:r>
              <a:rPr lang="en" u="sng">
                <a:solidFill>
                  <a:srgbClr val="0000FF"/>
                </a:solidFill>
                <a:hlinkClick r:id="rId10">
                  <a:extLst>
                    <a:ext uri="{A12FA001-AC4F-418D-AE19-62706E023703}">
                      <ahyp:hlinkClr val="tx"/>
                    </a:ext>
                  </a:extLst>
                </a:hlinkClick>
              </a:rPr>
              <a:t>Contrast Checker</a:t>
            </a:r>
            <a:endParaRPr>
              <a:solidFill>
                <a:srgbClr val="0000FF"/>
              </a:solidFill>
            </a:endParaRPr>
          </a:p>
          <a:p>
            <a:pPr indent="-342900" lvl="0" marL="457200" rtl="0" algn="l">
              <a:spcBef>
                <a:spcPts val="0"/>
              </a:spcBef>
              <a:spcAft>
                <a:spcPts val="0"/>
              </a:spcAft>
              <a:buClr>
                <a:srgbClr val="000000"/>
              </a:buClr>
              <a:buSzPts val="1800"/>
              <a:buChar char="●"/>
            </a:pPr>
            <a:r>
              <a:rPr lang="en">
                <a:solidFill>
                  <a:srgbClr val="1D1D1D"/>
                </a:solidFill>
              </a:rPr>
              <a:t>1996: </a:t>
            </a:r>
            <a:r>
              <a:rPr lang="en" u="sng">
                <a:solidFill>
                  <a:srgbClr val="0000FF"/>
                </a:solidFill>
                <a:hlinkClick r:id="rId11">
                  <a:extLst>
                    <a:ext uri="{A12FA001-AC4F-418D-AE19-62706E023703}">
                      <ahyp:hlinkClr val="tx"/>
                    </a:ext>
                  </a:extLst>
                </a:hlinkClick>
              </a:rPr>
              <a:t>Section 255</a:t>
            </a:r>
            <a:r>
              <a:rPr lang="en">
                <a:solidFill>
                  <a:srgbClr val="1D1D1D"/>
                </a:solidFill>
              </a:rPr>
              <a:t> of the Telecommunications Act</a:t>
            </a:r>
            <a:endParaRPr>
              <a:solidFill>
                <a:srgbClr val="1D1D1D"/>
              </a:solidFill>
            </a:endParaRPr>
          </a:p>
          <a:p>
            <a:pPr indent="-342900" lvl="0" marL="457200" rtl="0" algn="l">
              <a:spcBef>
                <a:spcPts val="0"/>
              </a:spcBef>
              <a:spcAft>
                <a:spcPts val="0"/>
              </a:spcAft>
              <a:buClr>
                <a:srgbClr val="1D1D1D"/>
              </a:buClr>
              <a:buSzPts val="1800"/>
              <a:buChar char="●"/>
            </a:pPr>
            <a:r>
              <a:rPr lang="en">
                <a:solidFill>
                  <a:srgbClr val="1D1D1D"/>
                </a:solidFill>
              </a:rPr>
              <a:t>2004: Added to IDEA: NIMAC, NIMAS and AIM. </a:t>
            </a:r>
            <a:endParaRPr>
              <a:solidFill>
                <a:srgbClr val="1D1D1D"/>
              </a:solidFill>
            </a:endParaRPr>
          </a:p>
          <a:p>
            <a:pPr indent="-342900" lvl="0" marL="457200" rtl="0" algn="l">
              <a:spcBef>
                <a:spcPts val="0"/>
              </a:spcBef>
              <a:spcAft>
                <a:spcPts val="0"/>
              </a:spcAft>
              <a:buClr>
                <a:srgbClr val="000000"/>
              </a:buClr>
              <a:buSzPts val="1800"/>
              <a:buChar char="●"/>
            </a:pPr>
            <a:r>
              <a:rPr lang="en">
                <a:solidFill>
                  <a:srgbClr val="000000"/>
                </a:solidFill>
              </a:rPr>
              <a:t>2010: 21st Century </a:t>
            </a:r>
            <a:r>
              <a:rPr lang="en" u="sng">
                <a:solidFill>
                  <a:srgbClr val="0000FF"/>
                </a:solidFill>
                <a:hlinkClick r:id="rId12">
                  <a:extLst>
                    <a:ext uri="{A12FA001-AC4F-418D-AE19-62706E023703}">
                      <ahyp:hlinkClr val="tx"/>
                    </a:ext>
                  </a:extLst>
                </a:hlinkClick>
              </a:rPr>
              <a:t>Communications and Video Accessibility</a:t>
            </a:r>
            <a:r>
              <a:rPr lang="en">
                <a:solidFill>
                  <a:srgbClr val="000000"/>
                </a:solidFill>
              </a:rPr>
              <a:t> Act</a:t>
            </a:r>
            <a:endParaRPr>
              <a:solidFill>
                <a:srgbClr val="0000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311700" y="421725"/>
            <a:ext cx="8520600" cy="1012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4800"/>
              <a:t>Definition of Accessibility</a:t>
            </a:r>
            <a:endParaRPr b="1" sz="4800"/>
          </a:p>
        </p:txBody>
      </p:sp>
      <p:sp>
        <p:nvSpPr>
          <p:cNvPr id="80" name="Google Shape;80;p15"/>
          <p:cNvSpPr txBox="1"/>
          <p:nvPr>
            <p:ph idx="1" type="body"/>
          </p:nvPr>
        </p:nvSpPr>
        <p:spPr>
          <a:xfrm>
            <a:off x="311700" y="1830550"/>
            <a:ext cx="8520600" cy="317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500">
                <a:solidFill>
                  <a:srgbClr val="000000"/>
                </a:solidFill>
              </a:rPr>
              <a:t>"Accessible" means a person with a disability is afforded the opportunity to acquire the same information, engage in the same interactions, and enjoy the same services as a person without a disability in an equally effective and equally integrated manner, with substantially equivalent ease of use.”</a:t>
            </a:r>
            <a:endParaRPr sz="2500">
              <a:solidFill>
                <a:srgbClr val="000000"/>
              </a:solidFill>
            </a:endParaRPr>
          </a:p>
          <a:p>
            <a:pPr indent="0" lvl="0" marL="0" rtl="0" algn="l">
              <a:spcBef>
                <a:spcPts val="1600"/>
              </a:spcBef>
              <a:spcAft>
                <a:spcPts val="0"/>
              </a:spcAft>
              <a:buNone/>
            </a:pPr>
            <a:r>
              <a:rPr lang="en">
                <a:solidFill>
                  <a:srgbClr val="000000"/>
                </a:solidFill>
              </a:rPr>
              <a:t>Dear </a:t>
            </a:r>
            <a:r>
              <a:rPr lang="en">
                <a:solidFill>
                  <a:srgbClr val="000000"/>
                </a:solidFill>
              </a:rPr>
              <a:t>Colleague</a:t>
            </a:r>
            <a:r>
              <a:rPr lang="en">
                <a:solidFill>
                  <a:srgbClr val="000000"/>
                </a:solidFill>
              </a:rPr>
              <a:t> Letter - June 2010 - Office of Civil Rights &amp; Dept of Education.</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800"/>
              <a:t>Release of Screen Readers</a:t>
            </a:r>
            <a:endParaRPr sz="4800"/>
          </a:p>
        </p:txBody>
      </p:sp>
      <p:sp>
        <p:nvSpPr>
          <p:cNvPr id="86" name="Google Shape;86;p16"/>
          <p:cNvSpPr txBox="1"/>
          <p:nvPr>
            <p:ph idx="1" type="body"/>
          </p:nvPr>
        </p:nvSpPr>
        <p:spPr>
          <a:xfrm>
            <a:off x="471900" y="1919075"/>
            <a:ext cx="8222100" cy="29907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Clr>
                <a:srgbClr val="000000"/>
              </a:buClr>
              <a:buSzPts val="2800"/>
              <a:buChar char="●"/>
            </a:pPr>
            <a:r>
              <a:rPr lang="en" sz="2800">
                <a:solidFill>
                  <a:srgbClr val="000000"/>
                </a:solidFill>
              </a:rPr>
              <a:t>JAWS: 1989</a:t>
            </a:r>
            <a:endParaRPr sz="2800">
              <a:solidFill>
                <a:srgbClr val="000000"/>
              </a:solidFill>
            </a:endParaRPr>
          </a:p>
          <a:p>
            <a:pPr indent="-406400" lvl="0" marL="457200" rtl="0" algn="l">
              <a:spcBef>
                <a:spcPts val="0"/>
              </a:spcBef>
              <a:spcAft>
                <a:spcPts val="0"/>
              </a:spcAft>
              <a:buClr>
                <a:srgbClr val="000000"/>
              </a:buClr>
              <a:buSzPts val="2800"/>
              <a:buChar char="●"/>
            </a:pPr>
            <a:r>
              <a:rPr lang="en" sz="2800">
                <a:solidFill>
                  <a:srgbClr val="000000"/>
                </a:solidFill>
              </a:rPr>
              <a:t>Narrator: 1999</a:t>
            </a:r>
            <a:endParaRPr sz="2800">
              <a:solidFill>
                <a:srgbClr val="000000"/>
              </a:solidFill>
            </a:endParaRPr>
          </a:p>
          <a:p>
            <a:pPr indent="-406400" lvl="0" marL="457200" rtl="0" algn="l">
              <a:spcBef>
                <a:spcPts val="0"/>
              </a:spcBef>
              <a:spcAft>
                <a:spcPts val="0"/>
              </a:spcAft>
              <a:buClr>
                <a:srgbClr val="000000"/>
              </a:buClr>
              <a:buSzPts val="2800"/>
              <a:buChar char="●"/>
            </a:pPr>
            <a:r>
              <a:rPr lang="en" sz="2800">
                <a:solidFill>
                  <a:srgbClr val="000000"/>
                </a:solidFill>
              </a:rPr>
              <a:t>Voice Over on the MAC: 2005</a:t>
            </a:r>
            <a:endParaRPr sz="2800">
              <a:solidFill>
                <a:srgbClr val="000000"/>
              </a:solidFill>
            </a:endParaRPr>
          </a:p>
          <a:p>
            <a:pPr indent="-406400" lvl="0" marL="457200" rtl="0" algn="l">
              <a:spcBef>
                <a:spcPts val="0"/>
              </a:spcBef>
              <a:spcAft>
                <a:spcPts val="0"/>
              </a:spcAft>
              <a:buClr>
                <a:srgbClr val="000000"/>
              </a:buClr>
              <a:buSzPts val="2800"/>
              <a:buChar char="●"/>
            </a:pPr>
            <a:r>
              <a:rPr lang="en" sz="2800">
                <a:solidFill>
                  <a:srgbClr val="000000"/>
                </a:solidFill>
              </a:rPr>
              <a:t>NVDA: 2006</a:t>
            </a:r>
            <a:endParaRPr sz="2800">
              <a:solidFill>
                <a:srgbClr val="000000"/>
              </a:solidFill>
            </a:endParaRPr>
          </a:p>
          <a:p>
            <a:pPr indent="-406400" lvl="0" marL="457200" rtl="0" algn="l">
              <a:spcBef>
                <a:spcPts val="0"/>
              </a:spcBef>
              <a:spcAft>
                <a:spcPts val="0"/>
              </a:spcAft>
              <a:buClr>
                <a:srgbClr val="000000"/>
              </a:buClr>
              <a:buSzPts val="2800"/>
              <a:buChar char="●"/>
            </a:pPr>
            <a:r>
              <a:rPr lang="en" sz="2800">
                <a:solidFill>
                  <a:srgbClr val="000000"/>
                </a:solidFill>
              </a:rPr>
              <a:t>Voice Over  iOS: 2009 - </a:t>
            </a:r>
            <a:r>
              <a:rPr lang="en" sz="2800" u="sng">
                <a:solidFill>
                  <a:srgbClr val="0000FF"/>
                </a:solidFill>
                <a:hlinkClick r:id="rId3">
                  <a:extLst>
                    <a:ext uri="{A12FA001-AC4F-418D-AE19-62706E023703}">
                      <ahyp:hlinkClr val="tx"/>
                    </a:ext>
                  </a:extLst>
                </a:hlinkClick>
              </a:rPr>
              <a:t>Game Changer</a:t>
            </a:r>
            <a:endParaRPr sz="2800">
              <a:solidFill>
                <a:srgbClr val="0000FF"/>
              </a:solidFill>
            </a:endParaRPr>
          </a:p>
          <a:p>
            <a:pPr indent="-406400" lvl="0" marL="457200" rtl="0" algn="l">
              <a:spcBef>
                <a:spcPts val="0"/>
              </a:spcBef>
              <a:spcAft>
                <a:spcPts val="0"/>
              </a:spcAft>
              <a:buClr>
                <a:srgbClr val="000000"/>
              </a:buClr>
              <a:buSzPts val="2800"/>
              <a:buChar char="●"/>
            </a:pPr>
            <a:r>
              <a:rPr lang="en" sz="2800">
                <a:solidFill>
                  <a:srgbClr val="000000"/>
                </a:solidFill>
              </a:rPr>
              <a:t>Chromevox: 2016</a:t>
            </a:r>
            <a:endParaRPr sz="2800">
              <a:solidFill>
                <a:srgbClr val="000000"/>
              </a:solidFill>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4800"/>
              <a:t>Accessible Online Meetings</a:t>
            </a:r>
            <a:endParaRPr b="1" sz="4800"/>
          </a:p>
        </p:txBody>
      </p:sp>
      <p:sp>
        <p:nvSpPr>
          <p:cNvPr id="92" name="Google Shape;92;p17"/>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406400" lvl="0" marL="457200" rtl="0" algn="l">
              <a:spcBef>
                <a:spcPts val="0"/>
              </a:spcBef>
              <a:spcAft>
                <a:spcPts val="0"/>
              </a:spcAft>
              <a:buClr>
                <a:srgbClr val="000000"/>
              </a:buClr>
              <a:buSzPts val="2800"/>
              <a:buChar char="●"/>
            </a:pPr>
            <a:r>
              <a:rPr lang="en" sz="2800">
                <a:solidFill>
                  <a:srgbClr val="000000"/>
                </a:solidFill>
              </a:rPr>
              <a:t>Choose an accessible conferencing platform </a:t>
            </a:r>
            <a:endParaRPr sz="2800">
              <a:solidFill>
                <a:srgbClr val="000000"/>
              </a:solidFill>
            </a:endParaRPr>
          </a:p>
          <a:p>
            <a:pPr indent="-406400" lvl="1" marL="914400" rtl="0" algn="l">
              <a:spcBef>
                <a:spcPts val="0"/>
              </a:spcBef>
              <a:spcAft>
                <a:spcPts val="0"/>
              </a:spcAft>
              <a:buClr>
                <a:srgbClr val="000000"/>
              </a:buClr>
              <a:buSzPts val="2800"/>
              <a:buChar char="○"/>
            </a:pPr>
            <a:r>
              <a:rPr lang="en" sz="2800">
                <a:solidFill>
                  <a:srgbClr val="000000"/>
                </a:solidFill>
              </a:rPr>
              <a:t>Keyboard commands, closed captions, magnification, contrast, compatible with screen readers, etc</a:t>
            </a:r>
            <a:endParaRPr sz="2800">
              <a:solidFill>
                <a:srgbClr val="000000"/>
              </a:solidFill>
            </a:endParaRPr>
          </a:p>
          <a:p>
            <a:pPr indent="-406400" lvl="0" marL="457200" rtl="0" algn="l">
              <a:spcBef>
                <a:spcPts val="0"/>
              </a:spcBef>
              <a:spcAft>
                <a:spcPts val="0"/>
              </a:spcAft>
              <a:buClr>
                <a:srgbClr val="000000"/>
              </a:buClr>
              <a:buSzPts val="2800"/>
              <a:buChar char="●"/>
            </a:pPr>
            <a:r>
              <a:rPr lang="en" sz="2800">
                <a:solidFill>
                  <a:srgbClr val="000000"/>
                </a:solidFill>
              </a:rPr>
              <a:t>Reduce the use of Chat Feature</a:t>
            </a:r>
            <a:endParaRPr sz="2800">
              <a:solidFill>
                <a:srgbClr val="000000"/>
              </a:solidFill>
            </a:endParaRPr>
          </a:p>
          <a:p>
            <a:pPr indent="0" lvl="0" marL="0" rtl="0" algn="l">
              <a:spcBef>
                <a:spcPts val="1600"/>
              </a:spcBef>
              <a:spcAft>
                <a:spcPts val="1600"/>
              </a:spcAft>
              <a:buNone/>
            </a:pPr>
            <a:r>
              <a:t/>
            </a:r>
            <a:endParaRPr sz="28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233800" y="152475"/>
            <a:ext cx="8681100" cy="1353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4800"/>
              <a:t>Accessible Digital Content</a:t>
            </a:r>
            <a:endParaRPr b="1" sz="4800"/>
          </a:p>
        </p:txBody>
      </p:sp>
      <p:sp>
        <p:nvSpPr>
          <p:cNvPr id="98" name="Google Shape;98;p18"/>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406400" lvl="0" marL="457200" rtl="0" algn="l">
              <a:lnSpc>
                <a:spcPct val="115000"/>
              </a:lnSpc>
              <a:spcBef>
                <a:spcPts val="0"/>
              </a:spcBef>
              <a:spcAft>
                <a:spcPts val="0"/>
              </a:spcAft>
              <a:buClr>
                <a:srgbClr val="000000"/>
              </a:buClr>
              <a:buSzPts val="2800"/>
              <a:buFont typeface="Arial"/>
              <a:buAutoNum type="arabicPeriod"/>
            </a:pPr>
            <a:r>
              <a:rPr lang="en" sz="2800">
                <a:solidFill>
                  <a:srgbClr val="000000"/>
                </a:solidFill>
                <a:latin typeface="Arial"/>
                <a:ea typeface="Arial"/>
                <a:cs typeface="Arial"/>
                <a:sym typeface="Arial"/>
              </a:rPr>
              <a:t>Create </a:t>
            </a:r>
            <a:r>
              <a:rPr lang="en" sz="2800">
                <a:solidFill>
                  <a:srgbClr val="000000"/>
                </a:solidFill>
                <a:latin typeface="Arial"/>
                <a:ea typeface="Arial"/>
                <a:cs typeface="Arial"/>
                <a:sym typeface="Arial"/>
              </a:rPr>
              <a:t>Readable Content</a:t>
            </a:r>
            <a:endParaRPr sz="2800">
              <a:solidFill>
                <a:srgbClr val="000000"/>
              </a:solidFill>
              <a:latin typeface="Arial"/>
              <a:ea typeface="Arial"/>
              <a:cs typeface="Arial"/>
              <a:sym typeface="Arial"/>
            </a:endParaRPr>
          </a:p>
          <a:p>
            <a:pPr indent="-406400" lvl="0" marL="457200" rtl="0" algn="l">
              <a:lnSpc>
                <a:spcPct val="115000"/>
              </a:lnSpc>
              <a:spcBef>
                <a:spcPts val="0"/>
              </a:spcBef>
              <a:spcAft>
                <a:spcPts val="0"/>
              </a:spcAft>
              <a:buClr>
                <a:srgbClr val="000000"/>
              </a:buClr>
              <a:buSzPts val="2800"/>
              <a:buFont typeface="Arial"/>
              <a:buAutoNum type="arabicPeriod"/>
            </a:pPr>
            <a:r>
              <a:rPr lang="en" sz="2800">
                <a:solidFill>
                  <a:srgbClr val="000000"/>
                </a:solidFill>
                <a:latin typeface="Arial"/>
                <a:ea typeface="Arial"/>
                <a:cs typeface="Arial"/>
                <a:sym typeface="Arial"/>
              </a:rPr>
              <a:t>Defined Headings</a:t>
            </a:r>
            <a:endParaRPr sz="2800">
              <a:solidFill>
                <a:srgbClr val="000000"/>
              </a:solidFill>
              <a:latin typeface="Arial"/>
              <a:ea typeface="Arial"/>
              <a:cs typeface="Arial"/>
              <a:sym typeface="Arial"/>
            </a:endParaRPr>
          </a:p>
          <a:p>
            <a:pPr indent="-406400" lvl="0" marL="457200" rtl="0" algn="l">
              <a:lnSpc>
                <a:spcPct val="115000"/>
              </a:lnSpc>
              <a:spcBef>
                <a:spcPts val="0"/>
              </a:spcBef>
              <a:spcAft>
                <a:spcPts val="0"/>
              </a:spcAft>
              <a:buClr>
                <a:srgbClr val="000000"/>
              </a:buClr>
              <a:buSzPts val="2800"/>
              <a:buFont typeface="Arial"/>
              <a:buAutoNum type="arabicPeriod"/>
            </a:pPr>
            <a:r>
              <a:rPr lang="en" sz="2800">
                <a:solidFill>
                  <a:srgbClr val="000000"/>
                </a:solidFill>
                <a:latin typeface="Arial"/>
                <a:ea typeface="Arial"/>
                <a:cs typeface="Arial"/>
                <a:sym typeface="Arial"/>
              </a:rPr>
              <a:t>Meaningful Links</a:t>
            </a:r>
            <a:endParaRPr sz="2800">
              <a:solidFill>
                <a:srgbClr val="000000"/>
              </a:solidFill>
              <a:latin typeface="Arial"/>
              <a:ea typeface="Arial"/>
              <a:cs typeface="Arial"/>
              <a:sym typeface="Arial"/>
            </a:endParaRPr>
          </a:p>
          <a:p>
            <a:pPr indent="-406400" lvl="0" marL="457200" rtl="0" algn="l">
              <a:lnSpc>
                <a:spcPct val="115000"/>
              </a:lnSpc>
              <a:spcBef>
                <a:spcPts val="0"/>
              </a:spcBef>
              <a:spcAft>
                <a:spcPts val="0"/>
              </a:spcAft>
              <a:buClr>
                <a:srgbClr val="000000"/>
              </a:buClr>
              <a:buSzPts val="2800"/>
              <a:buFont typeface="Arial"/>
              <a:buAutoNum type="arabicPeriod"/>
            </a:pPr>
            <a:r>
              <a:rPr lang="en" sz="2800">
                <a:solidFill>
                  <a:srgbClr val="000000"/>
                </a:solidFill>
                <a:latin typeface="Arial"/>
                <a:ea typeface="Arial"/>
                <a:cs typeface="Arial"/>
                <a:sym typeface="Arial"/>
              </a:rPr>
              <a:t>Alt Text for images</a:t>
            </a:r>
            <a:endParaRPr sz="2800">
              <a:solidFill>
                <a:srgbClr val="000000"/>
              </a:solidFill>
              <a:latin typeface="Arial"/>
              <a:ea typeface="Arial"/>
              <a:cs typeface="Arial"/>
              <a:sym typeface="Arial"/>
            </a:endParaRPr>
          </a:p>
          <a:p>
            <a:pPr indent="-406400" lvl="0" marL="457200" rtl="0" algn="l">
              <a:lnSpc>
                <a:spcPct val="115000"/>
              </a:lnSpc>
              <a:spcBef>
                <a:spcPts val="0"/>
              </a:spcBef>
              <a:spcAft>
                <a:spcPts val="0"/>
              </a:spcAft>
              <a:buClr>
                <a:srgbClr val="000000"/>
              </a:buClr>
              <a:buSzPts val="2800"/>
              <a:buFont typeface="Arial"/>
              <a:buAutoNum type="arabicPeriod"/>
            </a:pPr>
            <a:r>
              <a:rPr lang="en" sz="2800">
                <a:solidFill>
                  <a:srgbClr val="000000"/>
                </a:solidFill>
                <a:latin typeface="Arial"/>
                <a:ea typeface="Arial"/>
                <a:cs typeface="Arial"/>
                <a:sym typeface="Arial"/>
              </a:rPr>
              <a:t>Accessible Lists</a:t>
            </a:r>
            <a:endParaRPr sz="2800">
              <a:solidFill>
                <a:srgbClr val="000000"/>
              </a:solidFill>
              <a:latin typeface="Arial"/>
              <a:ea typeface="Arial"/>
              <a:cs typeface="Arial"/>
              <a:sym typeface="Arial"/>
            </a:endParaRPr>
          </a:p>
          <a:p>
            <a:pPr indent="-406400" lvl="0" marL="457200" rtl="0" algn="l">
              <a:lnSpc>
                <a:spcPct val="115000"/>
              </a:lnSpc>
              <a:spcBef>
                <a:spcPts val="0"/>
              </a:spcBef>
              <a:spcAft>
                <a:spcPts val="0"/>
              </a:spcAft>
              <a:buClr>
                <a:srgbClr val="000000"/>
              </a:buClr>
              <a:buSzPts val="2800"/>
              <a:buFont typeface="Arial"/>
              <a:buAutoNum type="arabicPeriod"/>
            </a:pPr>
            <a:r>
              <a:rPr lang="en" sz="2800">
                <a:solidFill>
                  <a:srgbClr val="000000"/>
                </a:solidFill>
                <a:latin typeface="Arial"/>
                <a:ea typeface="Arial"/>
                <a:cs typeface="Arial"/>
                <a:sym typeface="Arial"/>
              </a:rPr>
              <a:t>Accessible Tables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800">
                <a:latin typeface="Arial"/>
                <a:ea typeface="Arial"/>
                <a:cs typeface="Arial"/>
                <a:sym typeface="Arial"/>
              </a:rPr>
              <a:t>2. </a:t>
            </a:r>
            <a:r>
              <a:rPr b="1" lang="en" sz="3800">
                <a:latin typeface="Arial"/>
                <a:ea typeface="Arial"/>
                <a:cs typeface="Arial"/>
                <a:sym typeface="Arial"/>
              </a:rPr>
              <a:t>Establish Ordered Headings </a:t>
            </a:r>
            <a:endParaRPr b="1" sz="3400"/>
          </a:p>
        </p:txBody>
      </p:sp>
      <p:sp>
        <p:nvSpPr>
          <p:cNvPr id="104" name="Google Shape;104;p19"/>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00">
                <a:solidFill>
                  <a:srgbClr val="000000"/>
                </a:solidFill>
                <a:latin typeface="Arial"/>
                <a:ea typeface="Arial"/>
                <a:cs typeface="Arial"/>
                <a:sym typeface="Arial"/>
              </a:rPr>
              <a:t>Used to make text stand out &amp; quickly scan a document.</a:t>
            </a:r>
            <a:endParaRPr sz="2800">
              <a:solidFill>
                <a:srgbClr val="000000"/>
              </a:solidFill>
              <a:latin typeface="Arial"/>
              <a:ea typeface="Arial"/>
              <a:cs typeface="Arial"/>
              <a:sym typeface="Arial"/>
            </a:endParaRPr>
          </a:p>
          <a:p>
            <a:pPr indent="-406400" lvl="0" marL="457200" rtl="0" algn="l">
              <a:spcBef>
                <a:spcPts val="0"/>
              </a:spcBef>
              <a:spcAft>
                <a:spcPts val="0"/>
              </a:spcAft>
              <a:buClr>
                <a:srgbClr val="000000"/>
              </a:buClr>
              <a:buSzPts val="2800"/>
              <a:buFont typeface="Arial"/>
              <a:buChar char="●"/>
            </a:pPr>
            <a:r>
              <a:rPr lang="en" sz="2800">
                <a:solidFill>
                  <a:srgbClr val="000000"/>
                </a:solidFill>
                <a:latin typeface="Arial"/>
                <a:ea typeface="Arial"/>
                <a:cs typeface="Arial"/>
                <a:sym typeface="Arial"/>
              </a:rPr>
              <a:t>Screen reader: Speaks Heading &amp; level</a:t>
            </a:r>
            <a:endParaRPr sz="2800">
              <a:solidFill>
                <a:srgbClr val="000000"/>
              </a:solidFill>
              <a:latin typeface="Arial"/>
              <a:ea typeface="Arial"/>
              <a:cs typeface="Arial"/>
              <a:sym typeface="Arial"/>
            </a:endParaRPr>
          </a:p>
          <a:p>
            <a:pPr indent="-406400" lvl="0" marL="457200" rtl="0" algn="l">
              <a:spcBef>
                <a:spcPts val="0"/>
              </a:spcBef>
              <a:spcAft>
                <a:spcPts val="0"/>
              </a:spcAft>
              <a:buClr>
                <a:srgbClr val="000000"/>
              </a:buClr>
              <a:buSzPts val="2800"/>
              <a:buFont typeface="Arial"/>
              <a:buChar char="●"/>
            </a:pPr>
            <a:r>
              <a:rPr lang="en" sz="2800">
                <a:solidFill>
                  <a:srgbClr val="000000"/>
                </a:solidFill>
                <a:latin typeface="Arial"/>
                <a:ea typeface="Arial"/>
                <a:cs typeface="Arial"/>
                <a:sym typeface="Arial"/>
              </a:rPr>
              <a:t>Screen reader user can skim page by jumping from heading to heading.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600">
                <a:solidFill>
                  <a:srgbClr val="FFFFFF"/>
                </a:solidFill>
                <a:latin typeface="Arial"/>
                <a:ea typeface="Arial"/>
                <a:cs typeface="Arial"/>
                <a:sym typeface="Arial"/>
              </a:rPr>
              <a:t>4. Create Meaningful Links</a:t>
            </a:r>
            <a:endParaRPr>
              <a:solidFill>
                <a:srgbClr val="FFFFFF"/>
              </a:solidFill>
            </a:endParaRPr>
          </a:p>
        </p:txBody>
      </p:sp>
      <p:sp>
        <p:nvSpPr>
          <p:cNvPr id="110" name="Google Shape;110;p20"/>
          <p:cNvSpPr txBox="1"/>
          <p:nvPr>
            <p:ph idx="1" type="body"/>
          </p:nvPr>
        </p:nvSpPr>
        <p:spPr>
          <a:xfrm>
            <a:off x="274450" y="1748375"/>
            <a:ext cx="4350600" cy="3201900"/>
          </a:xfrm>
          <a:prstGeom prst="rect">
            <a:avLst/>
          </a:prstGeom>
        </p:spPr>
        <p:txBody>
          <a:bodyPr anchorCtr="0" anchor="t" bIns="91425" lIns="91425" spcFirstLastPara="1" rIns="91425" wrap="square" tIns="91425">
            <a:noAutofit/>
          </a:bodyPr>
          <a:lstStyle/>
          <a:p>
            <a:pPr indent="-406400" lvl="0" marL="457200" rtl="0" algn="l">
              <a:lnSpc>
                <a:spcPct val="100000"/>
              </a:lnSpc>
              <a:spcBef>
                <a:spcPts val="0"/>
              </a:spcBef>
              <a:spcAft>
                <a:spcPts val="0"/>
              </a:spcAft>
              <a:buClr>
                <a:srgbClr val="000000"/>
              </a:buClr>
              <a:buSzPts val="2800"/>
              <a:buFont typeface="Arial"/>
              <a:buChar char="●"/>
            </a:pPr>
            <a:r>
              <a:rPr lang="en" sz="2400">
                <a:solidFill>
                  <a:srgbClr val="000000"/>
                </a:solidFill>
                <a:latin typeface="Arial"/>
                <a:ea typeface="Arial"/>
                <a:cs typeface="Arial"/>
                <a:sym typeface="Arial"/>
              </a:rPr>
              <a:t>If link is used - </a:t>
            </a:r>
            <a:r>
              <a:rPr lang="en" sz="2400">
                <a:solidFill>
                  <a:srgbClr val="000000"/>
                </a:solidFill>
                <a:latin typeface="Arial"/>
                <a:ea typeface="Arial"/>
                <a:cs typeface="Arial"/>
                <a:sym typeface="Arial"/>
              </a:rPr>
              <a:t>individual will hear every slash, punctuation, etc.</a:t>
            </a:r>
            <a:endParaRPr sz="2000">
              <a:solidFill>
                <a:srgbClr val="000000"/>
              </a:solidFill>
              <a:latin typeface="Arial"/>
              <a:ea typeface="Arial"/>
              <a:cs typeface="Arial"/>
              <a:sym typeface="Arial"/>
            </a:endParaRPr>
          </a:p>
          <a:p>
            <a:pPr indent="-381000" lvl="0" marL="457200" rtl="0" algn="l">
              <a:spcBef>
                <a:spcPts val="1000"/>
              </a:spcBef>
              <a:spcAft>
                <a:spcPts val="0"/>
              </a:spcAft>
              <a:buClr>
                <a:srgbClr val="000000"/>
              </a:buClr>
              <a:buSzPts val="2400"/>
              <a:buFont typeface="Arial"/>
              <a:buChar char="●"/>
            </a:pPr>
            <a:r>
              <a:rPr lang="en" sz="2400">
                <a:solidFill>
                  <a:srgbClr val="000000"/>
                </a:solidFill>
                <a:latin typeface="Arial"/>
                <a:ea typeface="Arial"/>
                <a:cs typeface="Arial"/>
                <a:sym typeface="Arial"/>
              </a:rPr>
              <a:t>Meaningful links are descriptive &amp; embedded.   </a:t>
            </a:r>
            <a:endParaRPr sz="2400">
              <a:solidFill>
                <a:srgbClr val="000000"/>
              </a:solidFill>
              <a:latin typeface="Arial"/>
              <a:ea typeface="Arial"/>
              <a:cs typeface="Arial"/>
              <a:sym typeface="Arial"/>
            </a:endParaRPr>
          </a:p>
          <a:p>
            <a:pPr indent="-381000" lvl="0" marL="457200" rtl="0" algn="l">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Individuals use a keyboard command to list all links. </a:t>
            </a:r>
            <a:endParaRPr sz="1900"/>
          </a:p>
          <a:p>
            <a:pPr indent="0" lvl="0" marL="0" rtl="0" algn="l">
              <a:spcBef>
                <a:spcPts val="1000"/>
              </a:spcBef>
              <a:spcAft>
                <a:spcPts val="1600"/>
              </a:spcAft>
              <a:buNone/>
            </a:pPr>
            <a:r>
              <a:t/>
            </a:r>
            <a:endParaRPr/>
          </a:p>
        </p:txBody>
      </p:sp>
      <p:sp>
        <p:nvSpPr>
          <p:cNvPr id="111" name="Google Shape;111;p20"/>
          <p:cNvSpPr txBox="1"/>
          <p:nvPr>
            <p:ph idx="2" type="body"/>
          </p:nvPr>
        </p:nvSpPr>
        <p:spPr>
          <a:xfrm>
            <a:off x="4846725" y="1919075"/>
            <a:ext cx="3999900" cy="3031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300">
                <a:solidFill>
                  <a:srgbClr val="000000"/>
                </a:solidFill>
                <a:latin typeface="Arial"/>
                <a:ea typeface="Arial"/>
                <a:cs typeface="Arial"/>
                <a:sym typeface="Arial"/>
              </a:rPr>
              <a:t>“</a:t>
            </a:r>
            <a:r>
              <a:rPr lang="en" sz="1300" u="sng">
                <a:solidFill>
                  <a:srgbClr val="0000FF"/>
                </a:solidFill>
                <a:latin typeface="Arial"/>
                <a:ea typeface="Arial"/>
                <a:cs typeface="Arial"/>
                <a:sym typeface="Arial"/>
                <a:hlinkClick r:id="rId3">
                  <a:extLst>
                    <a:ext uri="{A12FA001-AC4F-418D-AE19-62706E023703}">
                      <ahyp:hlinkClr val="tx"/>
                    </a:ext>
                  </a:extLst>
                </a:hlinkClick>
              </a:rPr>
              <a:t>https://kssb.net/services/public-school-supports/</a:t>
            </a:r>
            <a:r>
              <a:rPr lang="en" sz="600">
                <a:solidFill>
                  <a:srgbClr val="000000"/>
                </a:solidFill>
                <a:latin typeface="Arial"/>
                <a:ea typeface="Arial"/>
                <a:cs typeface="Arial"/>
                <a:sym typeface="Arial"/>
              </a:rPr>
              <a:t> </a:t>
            </a:r>
            <a:r>
              <a:rPr lang="en" sz="2300">
                <a:solidFill>
                  <a:srgbClr val="000000"/>
                </a:solidFill>
                <a:latin typeface="Arial"/>
                <a:ea typeface="Arial"/>
                <a:cs typeface="Arial"/>
                <a:sym typeface="Arial"/>
              </a:rPr>
              <a:t>”</a:t>
            </a:r>
            <a:endParaRPr sz="2300">
              <a:solidFill>
                <a:srgbClr val="000000"/>
              </a:solidFill>
              <a:latin typeface="Arial"/>
              <a:ea typeface="Arial"/>
              <a:cs typeface="Arial"/>
              <a:sym typeface="Arial"/>
            </a:endParaRPr>
          </a:p>
          <a:p>
            <a:pPr indent="-381000" lvl="0" marL="457200" rtl="0" algn="l">
              <a:spcBef>
                <a:spcPts val="1000"/>
              </a:spcBef>
              <a:spcAft>
                <a:spcPts val="0"/>
              </a:spcAft>
              <a:buClr>
                <a:srgbClr val="000000"/>
              </a:buClr>
              <a:buSzPts val="2400"/>
              <a:buFont typeface="Arial"/>
              <a:buChar char="●"/>
            </a:pPr>
            <a:r>
              <a:rPr lang="en" sz="2400">
                <a:solidFill>
                  <a:srgbClr val="000000"/>
                </a:solidFill>
                <a:latin typeface="Arial"/>
                <a:ea typeface="Arial"/>
                <a:cs typeface="Arial"/>
                <a:sym typeface="Arial"/>
              </a:rPr>
              <a:t>Example of Embedded and descriptive link: KSSB offers a variety of </a:t>
            </a:r>
            <a:r>
              <a:rPr lang="en" sz="2400" u="sng">
                <a:solidFill>
                  <a:srgbClr val="0000FF"/>
                </a:solidFill>
                <a:latin typeface="Arial"/>
                <a:ea typeface="Arial"/>
                <a:cs typeface="Arial"/>
                <a:sym typeface="Arial"/>
                <a:hlinkClick r:id="rId4">
                  <a:extLst>
                    <a:ext uri="{A12FA001-AC4F-418D-AE19-62706E023703}">
                      <ahyp:hlinkClr val="tx"/>
                    </a:ext>
                  </a:extLst>
                </a:hlinkClick>
              </a:rPr>
              <a:t>public school supports</a:t>
            </a:r>
            <a:r>
              <a:rPr lang="en" sz="2400">
                <a:solidFill>
                  <a:srgbClr val="0000FF"/>
                </a:solidFill>
                <a:latin typeface="Arial"/>
                <a:ea typeface="Arial"/>
                <a:cs typeface="Arial"/>
                <a:sym typeface="Arial"/>
              </a:rPr>
              <a:t> </a:t>
            </a:r>
            <a:endParaRPr sz="2400">
              <a:solidFill>
                <a:srgbClr val="0000FF"/>
              </a:solidFill>
              <a:latin typeface="Arial"/>
              <a:ea typeface="Arial"/>
              <a:cs typeface="Arial"/>
              <a:sym typeface="Arial"/>
            </a:endParaRPr>
          </a:p>
          <a:p>
            <a:pPr indent="-381000" lvl="0" marL="457200" rtl="0" algn="l">
              <a:spcBef>
                <a:spcPts val="1000"/>
              </a:spcBef>
              <a:spcAft>
                <a:spcPts val="0"/>
              </a:spcAft>
              <a:buClr>
                <a:srgbClr val="000000"/>
              </a:buClr>
              <a:buSzPts val="2400"/>
              <a:buFont typeface="Arial"/>
              <a:buChar char="●"/>
            </a:pPr>
            <a:r>
              <a:rPr lang="en" sz="2400">
                <a:solidFill>
                  <a:srgbClr val="000000"/>
                </a:solidFill>
                <a:latin typeface="Arial"/>
                <a:ea typeface="Arial"/>
                <a:cs typeface="Arial"/>
                <a:sym typeface="Arial"/>
              </a:rPr>
              <a:t>Do not use “Click here” </a:t>
            </a:r>
            <a:endParaRPr sz="2400">
              <a:solidFill>
                <a:srgbClr val="000000"/>
              </a:solidFill>
              <a:latin typeface="Arial"/>
              <a:ea typeface="Arial"/>
              <a:cs typeface="Arial"/>
              <a:sym typeface="Arial"/>
            </a:endParaRPr>
          </a:p>
          <a:p>
            <a:pPr indent="0" lvl="0" marL="0" rtl="0" algn="l">
              <a:spcBef>
                <a:spcPts val="1000"/>
              </a:spcBef>
              <a:spcAft>
                <a:spcPts val="0"/>
              </a:spcAft>
              <a:buNone/>
            </a:pPr>
            <a:r>
              <a:t/>
            </a:r>
            <a:endParaRPr sz="2400">
              <a:solidFill>
                <a:srgbClr val="0000FF"/>
              </a:solidFill>
              <a:latin typeface="Arial"/>
              <a:ea typeface="Arial"/>
              <a:cs typeface="Arial"/>
              <a:sym typeface="Arial"/>
            </a:endParaRPr>
          </a:p>
          <a:p>
            <a:pPr indent="0" lvl="0" marL="0" rtl="0" algn="l">
              <a:lnSpc>
                <a:spcPct val="100000"/>
              </a:lnSpc>
              <a:spcBef>
                <a:spcPts val="1600"/>
              </a:spcBef>
              <a:spcAft>
                <a:spcPts val="1000"/>
              </a:spcAft>
              <a:buNone/>
            </a:pPr>
            <a:r>
              <a:rPr lang="en" sz="2300">
                <a:solidFill>
                  <a:srgbClr val="000000"/>
                </a:solidFill>
                <a:latin typeface="Arial"/>
                <a:ea typeface="Arial"/>
                <a:cs typeface="Arial"/>
                <a:sym typeface="Arial"/>
              </a:rPr>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600">
                <a:solidFill>
                  <a:srgbClr val="FFFFFF"/>
                </a:solidFill>
                <a:latin typeface="Arial"/>
                <a:ea typeface="Arial"/>
                <a:cs typeface="Arial"/>
                <a:sym typeface="Arial"/>
              </a:rPr>
              <a:t>5. Provide Alt Text for Images </a:t>
            </a:r>
            <a:endParaRPr>
              <a:solidFill>
                <a:srgbClr val="FFFFFF"/>
              </a:solidFill>
            </a:endParaRPr>
          </a:p>
        </p:txBody>
      </p:sp>
      <p:sp>
        <p:nvSpPr>
          <p:cNvPr id="117" name="Google Shape;117;p21"/>
          <p:cNvSpPr txBox="1"/>
          <p:nvPr>
            <p:ph idx="1" type="body"/>
          </p:nvPr>
        </p:nvSpPr>
        <p:spPr>
          <a:xfrm>
            <a:off x="142300" y="1919075"/>
            <a:ext cx="4329600" cy="30516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If missing - student will hear “</a:t>
            </a:r>
            <a:r>
              <a:rPr lang="en" sz="2400">
                <a:solidFill>
                  <a:srgbClr val="000000"/>
                </a:solidFill>
                <a:latin typeface="Arial"/>
                <a:ea typeface="Arial"/>
                <a:cs typeface="Arial"/>
                <a:sym typeface="Arial"/>
              </a:rPr>
              <a:t>image or graphic”.</a:t>
            </a:r>
            <a:endParaRPr sz="2400">
              <a:solidFill>
                <a:srgbClr val="000000"/>
              </a:solidFill>
              <a:latin typeface="Arial"/>
              <a:ea typeface="Arial"/>
              <a:cs typeface="Arial"/>
              <a:sym typeface="Arial"/>
            </a:endParaRPr>
          </a:p>
          <a:p>
            <a:pPr indent="-381000" lvl="0" marL="457200" rtl="0" algn="l">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Embed Alt text for each photo, illustration, chart, graph, infographic, etc.</a:t>
            </a:r>
            <a:endParaRPr sz="2400">
              <a:solidFill>
                <a:srgbClr val="000000"/>
              </a:solidFill>
              <a:latin typeface="Arial"/>
              <a:ea typeface="Arial"/>
              <a:cs typeface="Arial"/>
              <a:sym typeface="Arial"/>
            </a:endParaRPr>
          </a:p>
          <a:p>
            <a:pPr indent="-381000" lvl="0" marL="457200" rtl="0" algn="l">
              <a:spcBef>
                <a:spcPts val="1000"/>
              </a:spcBef>
              <a:spcAft>
                <a:spcPts val="0"/>
              </a:spcAft>
              <a:buClr>
                <a:srgbClr val="000000"/>
              </a:buClr>
              <a:buSzPts val="2400"/>
              <a:buFont typeface="Arial"/>
              <a:buChar char="●"/>
            </a:pPr>
            <a:r>
              <a:rPr lang="en" sz="2400">
                <a:solidFill>
                  <a:srgbClr val="000000"/>
                </a:solidFill>
                <a:latin typeface="Arial"/>
                <a:ea typeface="Arial"/>
                <a:cs typeface="Arial"/>
                <a:sym typeface="Arial"/>
              </a:rPr>
              <a:t>Don't use "picture of " ...</a:t>
            </a:r>
            <a:endParaRPr sz="2400">
              <a:solidFill>
                <a:srgbClr val="000000"/>
              </a:solidFill>
              <a:latin typeface="Arial"/>
              <a:ea typeface="Arial"/>
              <a:cs typeface="Arial"/>
              <a:sym typeface="Arial"/>
            </a:endParaRPr>
          </a:p>
          <a:p>
            <a:pPr indent="0" lvl="0" marL="0" rtl="0" algn="l">
              <a:spcBef>
                <a:spcPts val="1600"/>
              </a:spcBef>
              <a:spcAft>
                <a:spcPts val="1600"/>
              </a:spcAft>
              <a:buNone/>
            </a:pPr>
            <a:r>
              <a:t/>
            </a:r>
            <a:endParaRPr/>
          </a:p>
        </p:txBody>
      </p:sp>
      <p:pic>
        <p:nvPicPr>
          <p:cNvPr descr="stack of blueberry pancakes with a dusting of powdered sugar" id="118" name="Google Shape;118;p21"/>
          <p:cNvPicPr preferRelativeResize="0"/>
          <p:nvPr/>
        </p:nvPicPr>
        <p:blipFill>
          <a:blip r:embed="rId3">
            <a:alphaModFix/>
          </a:blip>
          <a:stretch>
            <a:fillRect/>
          </a:stretch>
        </p:blipFill>
        <p:spPr>
          <a:xfrm>
            <a:off x="5158075" y="1807250"/>
            <a:ext cx="2813558" cy="2889600"/>
          </a:xfrm>
          <a:prstGeom prst="rect">
            <a:avLst/>
          </a:prstGeom>
          <a:noFill/>
          <a:ln>
            <a:noFill/>
          </a:ln>
        </p:spPr>
      </p:pic>
      <p:sp>
        <p:nvSpPr>
          <p:cNvPr id="119" name="Google Shape;119;p21"/>
          <p:cNvSpPr txBox="1"/>
          <p:nvPr/>
        </p:nvSpPr>
        <p:spPr>
          <a:xfrm>
            <a:off x="5112925" y="4665600"/>
            <a:ext cx="3000000" cy="47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t>Source: </a:t>
            </a:r>
            <a:r>
              <a:rPr lang="en" sz="1800" u="sng">
                <a:solidFill>
                  <a:srgbClr val="EB5600"/>
                </a:solidFill>
                <a:hlinkClick r:id="rId4">
                  <a:extLst>
                    <a:ext uri="{A12FA001-AC4F-418D-AE19-62706E023703}">
                      <ahyp:hlinkClr val="tx"/>
                    </a:ext>
                  </a:extLst>
                </a:hlinkClick>
              </a:rPr>
              <a:t>Moz Alt Text</a:t>
            </a:r>
            <a:endParaRPr sz="1800">
              <a:solidFill>
                <a:srgbClr val="EB56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