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4.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6.xml" ContentType="application/vnd.openxmlformats-officedocument.presentationml.notesSlide+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notesSlides/notesSlide8.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9.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8"/>
  </p:notesMasterIdLst>
  <p:sldIdLst>
    <p:sldId id="261" r:id="rId5"/>
    <p:sldId id="265" r:id="rId6"/>
    <p:sldId id="358" r:id="rId7"/>
    <p:sldId id="290" r:id="rId8"/>
    <p:sldId id="404" r:id="rId9"/>
    <p:sldId id="400" r:id="rId10"/>
    <p:sldId id="402" r:id="rId11"/>
    <p:sldId id="401" r:id="rId12"/>
    <p:sldId id="399" r:id="rId13"/>
    <p:sldId id="403" r:id="rId14"/>
    <p:sldId id="736" r:id="rId15"/>
    <p:sldId id="741" r:id="rId16"/>
    <p:sldId id="749" r:id="rId17"/>
    <p:sldId id="751" r:id="rId18"/>
    <p:sldId id="742" r:id="rId19"/>
    <p:sldId id="748" r:id="rId20"/>
    <p:sldId id="750" r:id="rId21"/>
    <p:sldId id="743" r:id="rId22"/>
    <p:sldId id="744" r:id="rId23"/>
    <p:sldId id="745" r:id="rId24"/>
    <p:sldId id="746" r:id="rId25"/>
    <p:sldId id="747" r:id="rId26"/>
    <p:sldId id="735" r:id="rId27"/>
    <p:sldId id="739" r:id="rId28"/>
    <p:sldId id="363" r:id="rId29"/>
    <p:sldId id="289" r:id="rId30"/>
    <p:sldId id="752" r:id="rId31"/>
    <p:sldId id="355" r:id="rId32"/>
    <p:sldId id="293" r:id="rId33"/>
    <p:sldId id="740" r:id="rId34"/>
    <p:sldId id="385" r:id="rId35"/>
    <p:sldId id="397" r:id="rId36"/>
    <p:sldId id="398" r:id="rId37"/>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284C"/>
    <a:srgbClr val="112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67" autoAdjust="0"/>
  </p:normalViewPr>
  <p:slideViewPr>
    <p:cSldViewPr snapToGrid="0">
      <p:cViewPr varScale="1">
        <p:scale>
          <a:sx n="81" d="100"/>
          <a:sy n="81" d="100"/>
        </p:scale>
        <p:origin x="126" y="432"/>
      </p:cViewPr>
      <p:guideLst/>
    </p:cSldViewPr>
  </p:slideViewPr>
  <p:outlineViewPr>
    <p:cViewPr>
      <p:scale>
        <a:sx n="33" d="100"/>
        <a:sy n="33" d="100"/>
      </p:scale>
      <p:origin x="0" y="-28704"/>
    </p:cViewPr>
  </p:outlineViewPr>
  <p:notesTextViewPr>
    <p:cViewPr>
      <p:scale>
        <a:sx n="1" d="1"/>
        <a:sy n="1" d="1"/>
      </p:scale>
      <p:origin x="0" y="0"/>
    </p:cViewPr>
  </p:notesTextViewPr>
  <p:notesViewPr>
    <p:cSldViewPr snapToGrid="0">
      <p:cViewPr varScale="1">
        <p:scale>
          <a:sx n="66" d="100"/>
          <a:sy n="66" d="100"/>
        </p:scale>
        <p:origin x="3134" y="3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19CFE-017B-4E71-A0BA-7E11B45B0199}"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3B681A-0971-437A-97B1-44BF12E3167A}" type="slidenum">
              <a:rPr lang="en-US" smtClean="0"/>
              <a:t>‹#›</a:t>
            </a:fld>
            <a:endParaRPr lang="en-US"/>
          </a:p>
        </p:txBody>
      </p:sp>
    </p:spTree>
    <p:extLst>
      <p:ext uri="{BB962C8B-B14F-4D97-AF65-F5344CB8AC3E}">
        <p14:creationId xmlns:p14="http://schemas.microsoft.com/office/powerpoint/2010/main" val="5794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at KSDE, are looking to see whether LEA data shows a significant overrepresentation of some racial or ethnic group receiving a specific outcome (e.g., identification, placement, or discipline).</a:t>
            </a:r>
          </a:p>
          <a:p>
            <a:endParaRPr lang="en-US" dirty="0"/>
          </a:p>
        </p:txBody>
      </p:sp>
      <p:sp>
        <p:nvSpPr>
          <p:cNvPr id="4" name="Slide Number Placeholder 3"/>
          <p:cNvSpPr>
            <a:spLocks noGrp="1"/>
          </p:cNvSpPr>
          <p:nvPr>
            <p:ph type="sldNum" sz="quarter" idx="10"/>
          </p:nvPr>
        </p:nvSpPr>
        <p:spPr/>
        <p:txBody>
          <a:bodyPr/>
          <a:lstStyle/>
          <a:p>
            <a:fld id="{B03B681A-0971-437A-97B1-44BF12E3167A}" type="slidenum">
              <a:rPr lang="en-US" smtClean="0"/>
              <a:t>2</a:t>
            </a:fld>
            <a:endParaRPr lang="en-US"/>
          </a:p>
        </p:txBody>
      </p:sp>
    </p:spTree>
    <p:extLst>
      <p:ext uri="{BB962C8B-B14F-4D97-AF65-F5344CB8AC3E}">
        <p14:creationId xmlns:p14="http://schemas.microsoft.com/office/powerpoint/2010/main" val="2412813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1975 - Education for All Handicapped Children Act of 1975 (Public Law 94-142) was established to ensure that children with disabilities had access to a free appropriate public education. Unfortunately, Disproportionally more children of minority were placed in special education.</a:t>
            </a:r>
            <a:endParaRPr lang="en-US" b="0" dirty="0">
              <a:effectLst/>
            </a:endParaRPr>
          </a:p>
          <a:p>
            <a:pPr rtl="0"/>
            <a:r>
              <a:rPr lang="en-US" sz="1200" b="0" i="0" u="none" strike="noStrike" kern="1200" dirty="0">
                <a:solidFill>
                  <a:schemeClr val="tx1"/>
                </a:solidFill>
                <a:effectLst/>
                <a:latin typeface="+mn-lt"/>
                <a:ea typeface="+mn-ea"/>
                <a:cs typeface="+mn-cs"/>
              </a:rPr>
              <a:t>• 1997 – Individuals with Disabilities Education Act (IDEA) recognized racial inequity in special education. This Required States to collect and examine data to determine if significant disproportionality based on race was occurring in the identification and placement of children with disabilities. o If States found significant disproportionality, they were required to review, and if appropriate revise the policies, practice, and procedures.</a:t>
            </a:r>
            <a:endParaRPr lang="en-US" b="0" dirty="0">
              <a:effectLst/>
            </a:endParaRPr>
          </a:p>
          <a:p>
            <a:pPr rtl="0"/>
            <a:r>
              <a:rPr lang="en-US" sz="1200" b="0" i="0" u="none" strike="noStrike" kern="1200" dirty="0">
                <a:solidFill>
                  <a:schemeClr val="tx1"/>
                </a:solidFill>
                <a:effectLst/>
                <a:latin typeface="+mn-lt"/>
                <a:ea typeface="+mn-ea"/>
                <a:cs typeface="+mn-cs"/>
              </a:rPr>
              <a:t>• 2004 – IDEA amendment o In addition to the regulation set under IDEA 1997, the amendment required States to determine if significant disproportionality was occurring in disciplinary actions. o Required LEAs with significant disproportionality to use funds for comprehensive Coordinated Early Intervening Services. o Required LEAs to publicly report on the revision of policies, practices, and procedures.</a:t>
            </a:r>
            <a:endParaRPr lang="en-US" b="0" dirty="0">
              <a:effectLst/>
            </a:endParaRPr>
          </a:p>
          <a:p>
            <a:pPr rtl="0"/>
            <a:r>
              <a:rPr lang="en-US" sz="1200" b="0" i="0" u="none" strike="noStrike" kern="1200" dirty="0">
                <a:solidFill>
                  <a:schemeClr val="tx1"/>
                </a:solidFill>
                <a:effectLst/>
                <a:latin typeface="+mn-lt"/>
                <a:ea typeface="+mn-ea"/>
                <a:cs typeface="+mn-cs"/>
              </a:rPr>
              <a:t> </a:t>
            </a:r>
            <a:endParaRPr lang="en-US" b="0" dirty="0">
              <a:effectLst/>
            </a:endParaRPr>
          </a:p>
          <a:p>
            <a:pPr rtl="0"/>
            <a:r>
              <a:rPr lang="en-US" sz="1200" b="0" i="0" u="none" strike="noStrike" kern="1200" dirty="0">
                <a:solidFill>
                  <a:schemeClr val="tx1"/>
                </a:solidFill>
                <a:effectLst/>
                <a:latin typeface="+mn-lt"/>
                <a:ea typeface="+mn-ea"/>
                <a:cs typeface="+mn-cs"/>
              </a:rPr>
              <a:t>Issued in 2016, the Equity in IDEA regulations aimed to help schools systematically address disparities that exist for students of color in special education. The regulations provided a method for states to identify schools in which students of color were inappropriately being identified as needing special education, placed in inappropriate educational settings, or suspended, expelled, secluded and restrained at disparate rates. These regulations were intended to be a way to spot the districts that had challenges in these areas and to ensure that students receive necessary services, have the opportunity to learn in the least restrictive environment, and are not removed from the classroom unnecessarily. These regulations were set to take effect in July 2018.</a:t>
            </a:r>
            <a:endParaRPr lang="en-US" b="0" dirty="0">
              <a:effectLst/>
            </a:endParaRPr>
          </a:p>
          <a:p>
            <a:pPr rtl="0"/>
            <a:r>
              <a:rPr lang="en-US" sz="1200" b="0" i="0" u="none" strike="noStrike" kern="1200" dirty="0">
                <a:solidFill>
                  <a:schemeClr val="tx1"/>
                </a:solidFill>
                <a:effectLst/>
                <a:latin typeface="+mn-lt"/>
                <a:ea typeface="+mn-ea"/>
                <a:cs typeface="+mn-cs"/>
              </a:rPr>
              <a:t>Then, in 2018, just before the regulations were set to take effect — and after receiving hundreds of comments urging the U.S. Department of Education to move forward with implementing the Equity in IDEA regulations — Secretary Betsy DeVos delayed them until 2020. By 2020, the department would plan to have new regulations that would replace the Equity in IDEA regulations.</a:t>
            </a:r>
            <a:endParaRPr lang="en-US" b="0" dirty="0">
              <a:effectLst/>
            </a:endParaRPr>
          </a:p>
          <a:p>
            <a:pPr rtl="0"/>
            <a:r>
              <a:rPr lang="en-US" sz="1200" b="0" i="0" u="none" strike="noStrike" kern="1200" dirty="0">
                <a:solidFill>
                  <a:schemeClr val="tx1"/>
                </a:solidFill>
                <a:effectLst/>
                <a:latin typeface="+mn-lt"/>
                <a:ea typeface="+mn-ea"/>
                <a:cs typeface="+mn-cs"/>
              </a:rPr>
              <a:t>Shortly after the delay was announced, the Council of Parent Attorneys and Advocates (COPAA) sued, asking the court to stop the delay and require immediate implementation of the regulations. COPAA alleged that the Education Department violated the Administrative Procedure Act (APA). COPAA reasoned that the regulations are essential to providing a free appropriate public education (FAPE) to children of color. Each day that the regulations are </a:t>
            </a:r>
            <a:r>
              <a:rPr lang="en-US" sz="1200" b="0" i="1" u="none" strike="noStrike" kern="1200" dirty="0">
                <a:solidFill>
                  <a:schemeClr val="tx1"/>
                </a:solidFill>
                <a:effectLst/>
                <a:latin typeface="+mn-lt"/>
                <a:ea typeface="+mn-ea"/>
                <a:cs typeface="+mn-cs"/>
              </a:rPr>
              <a:t>not </a:t>
            </a:r>
            <a:r>
              <a:rPr lang="en-US" sz="1200" b="0" i="0" u="none" strike="noStrike" kern="1200" dirty="0">
                <a:solidFill>
                  <a:schemeClr val="tx1"/>
                </a:solidFill>
                <a:effectLst/>
                <a:latin typeface="+mn-lt"/>
                <a:ea typeface="+mn-ea"/>
                <a:cs typeface="+mn-cs"/>
              </a:rPr>
              <a:t>implemented, more and more students are being inappropriately identified as needing special education, placed in segregated settings, and removed from the classroom.</a:t>
            </a:r>
            <a:endParaRPr lang="en-US" b="0" dirty="0">
              <a:effectLst/>
            </a:endParaRPr>
          </a:p>
          <a:p>
            <a:pPr rtl="0"/>
            <a:r>
              <a:rPr lang="en-US" sz="1200" b="0" i="0" u="none" strike="noStrike" kern="1200" dirty="0">
                <a:solidFill>
                  <a:schemeClr val="tx1"/>
                </a:solidFill>
                <a:effectLst/>
                <a:latin typeface="+mn-lt"/>
                <a:ea typeface="+mn-ea"/>
                <a:cs typeface="+mn-cs"/>
              </a:rPr>
              <a:t>In March 2019, the United States District Court for the District of Columbia sided with COPAA and required that the regulations go into effect immediately.</a:t>
            </a:r>
            <a:endParaRPr lang="en-US" b="0" dirty="0">
              <a:effectLst/>
            </a:endParaRPr>
          </a:p>
          <a:p>
            <a:pPr rtl="0"/>
            <a:r>
              <a:rPr lang="en-US" sz="1200" b="0" i="0" u="none" strike="noStrike" kern="1200" dirty="0">
                <a:solidFill>
                  <a:schemeClr val="tx1"/>
                </a:solidFill>
                <a:effectLst/>
                <a:latin typeface="+mn-lt"/>
                <a:ea typeface="+mn-ea"/>
                <a:cs typeface="+mn-cs"/>
              </a:rPr>
              <a:t>What did Kansas do? Kansas, as well as other states, decided to continue to use the, what we call, the 2004 calculation for as long as possible. During that time, no Districts and/or LEA’s were identified as Significantly Disproportionate in Kansas. Then after the United States District Court for the District of Columbia sided with the Council of Parent Attorneys and Advocates in March of 2019 Kansas changed the calculation as well as include LEAs.</a:t>
            </a:r>
            <a:endParaRPr lang="en-US" b="0" dirty="0">
              <a:effectLst/>
            </a:endParaRPr>
          </a:p>
          <a:p>
            <a:br>
              <a:rPr lang="en-US" dirty="0"/>
            </a:br>
            <a:endParaRPr lang="en-US" b="0" dirty="0">
              <a:effectLst/>
            </a:endParaRPr>
          </a:p>
        </p:txBody>
      </p:sp>
      <p:sp>
        <p:nvSpPr>
          <p:cNvPr id="4" name="Slide Number Placeholder 3"/>
          <p:cNvSpPr>
            <a:spLocks noGrp="1"/>
          </p:cNvSpPr>
          <p:nvPr>
            <p:ph type="sldNum" sz="quarter" idx="10"/>
          </p:nvPr>
        </p:nvSpPr>
        <p:spPr/>
        <p:txBody>
          <a:bodyPr/>
          <a:lstStyle/>
          <a:p>
            <a:fld id="{B03B681A-0971-437A-97B1-44BF12E3167A}" type="slidenum">
              <a:rPr lang="en-US" smtClean="0"/>
              <a:t>11</a:t>
            </a:fld>
            <a:endParaRPr lang="en-US"/>
          </a:p>
        </p:txBody>
      </p:sp>
    </p:spTree>
    <p:extLst>
      <p:ext uri="{BB962C8B-B14F-4D97-AF65-F5344CB8AC3E}">
        <p14:creationId xmlns:p14="http://schemas.microsoft.com/office/powerpoint/2010/main" val="2492019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dirty="0">
              <a:effectLst/>
            </a:endParaRPr>
          </a:p>
        </p:txBody>
      </p:sp>
      <p:sp>
        <p:nvSpPr>
          <p:cNvPr id="4" name="Slide Number Placeholder 3"/>
          <p:cNvSpPr>
            <a:spLocks noGrp="1"/>
          </p:cNvSpPr>
          <p:nvPr>
            <p:ph type="sldNum" sz="quarter" idx="10"/>
          </p:nvPr>
        </p:nvSpPr>
        <p:spPr/>
        <p:txBody>
          <a:bodyPr/>
          <a:lstStyle/>
          <a:p>
            <a:fld id="{B03B681A-0971-437A-97B1-44BF12E3167A}" type="slidenum">
              <a:rPr lang="en-US" smtClean="0"/>
              <a:t>12</a:t>
            </a:fld>
            <a:endParaRPr lang="en-US"/>
          </a:p>
        </p:txBody>
      </p:sp>
    </p:spTree>
    <p:extLst>
      <p:ext uri="{BB962C8B-B14F-4D97-AF65-F5344CB8AC3E}">
        <p14:creationId xmlns:p14="http://schemas.microsoft.com/office/powerpoint/2010/main" val="751792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B681A-0971-437A-97B1-44BF12E3167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5110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BC64E8-45BE-4474-B3AA-B6DEBEC91A5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1498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Fact</a:t>
            </a:r>
            <a:r>
              <a:rPr lang="en-US" baseline="0"/>
              <a:t> Sheet</a:t>
            </a:r>
            <a:endParaRPr lang="en-US"/>
          </a:p>
        </p:txBody>
      </p:sp>
      <p:sp>
        <p:nvSpPr>
          <p:cNvPr id="4" name="Slide Number Placeholder 3"/>
          <p:cNvSpPr>
            <a:spLocks noGrp="1"/>
          </p:cNvSpPr>
          <p:nvPr>
            <p:ph type="sldNum" sz="quarter" idx="10"/>
          </p:nvPr>
        </p:nvSpPr>
        <p:spPr/>
        <p:txBody>
          <a:bodyPr/>
          <a:lstStyle/>
          <a:p>
            <a:fld id="{B03B681A-0971-437A-97B1-44BF12E3167A}" type="slidenum">
              <a:rPr lang="en-US" smtClean="0"/>
              <a:t>26</a:t>
            </a:fld>
            <a:endParaRPr lang="en-US"/>
          </a:p>
        </p:txBody>
      </p:sp>
    </p:spTree>
    <p:extLst>
      <p:ext uri="{BB962C8B-B14F-4D97-AF65-F5344CB8AC3E}">
        <p14:creationId xmlns:p14="http://schemas.microsoft.com/office/powerpoint/2010/main" val="2116409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Fact</a:t>
            </a:r>
            <a:r>
              <a:rPr lang="en-US" baseline="0"/>
              <a:t> Sheet</a:t>
            </a:r>
            <a:endParaRPr lang="en-US"/>
          </a:p>
        </p:txBody>
      </p:sp>
      <p:sp>
        <p:nvSpPr>
          <p:cNvPr id="4" name="Slide Number Placeholder 3"/>
          <p:cNvSpPr>
            <a:spLocks noGrp="1"/>
          </p:cNvSpPr>
          <p:nvPr>
            <p:ph type="sldNum" sz="quarter" idx="10"/>
          </p:nvPr>
        </p:nvSpPr>
        <p:spPr/>
        <p:txBody>
          <a:bodyPr/>
          <a:lstStyle/>
          <a:p>
            <a:fld id="{B03B681A-0971-437A-97B1-44BF12E3167A}" type="slidenum">
              <a:rPr lang="en-US" smtClean="0"/>
              <a:t>27</a:t>
            </a:fld>
            <a:endParaRPr lang="en-US"/>
          </a:p>
        </p:txBody>
      </p:sp>
    </p:spTree>
    <p:extLst>
      <p:ext uri="{BB962C8B-B14F-4D97-AF65-F5344CB8AC3E}">
        <p14:creationId xmlns:p14="http://schemas.microsoft.com/office/powerpoint/2010/main" val="373854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Fact</a:t>
            </a:r>
            <a:r>
              <a:rPr lang="en-US" baseline="0"/>
              <a:t> Sheet</a:t>
            </a:r>
            <a:endParaRPr lang="en-US"/>
          </a:p>
        </p:txBody>
      </p:sp>
      <p:sp>
        <p:nvSpPr>
          <p:cNvPr id="4" name="Slide Number Placeholder 3"/>
          <p:cNvSpPr>
            <a:spLocks noGrp="1"/>
          </p:cNvSpPr>
          <p:nvPr>
            <p:ph type="sldNum" sz="quarter" idx="10"/>
          </p:nvPr>
        </p:nvSpPr>
        <p:spPr/>
        <p:txBody>
          <a:bodyPr/>
          <a:lstStyle/>
          <a:p>
            <a:fld id="{B03B681A-0971-437A-97B1-44BF12E3167A}" type="slidenum">
              <a:rPr lang="en-US" smtClean="0"/>
              <a:t>28</a:t>
            </a:fld>
            <a:endParaRPr lang="en-US"/>
          </a:p>
        </p:txBody>
      </p:sp>
    </p:spTree>
    <p:extLst>
      <p:ext uri="{BB962C8B-B14F-4D97-AF65-F5344CB8AC3E}">
        <p14:creationId xmlns:p14="http://schemas.microsoft.com/office/powerpoint/2010/main" val="2209380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Significant Disproportionality is about providing the right services to the right students the right way.</a:t>
            </a:r>
          </a:p>
        </p:txBody>
      </p:sp>
      <p:sp>
        <p:nvSpPr>
          <p:cNvPr id="4" name="Slide Number Placeholder 3"/>
          <p:cNvSpPr>
            <a:spLocks noGrp="1"/>
          </p:cNvSpPr>
          <p:nvPr>
            <p:ph type="sldNum" sz="quarter" idx="10"/>
          </p:nvPr>
        </p:nvSpPr>
        <p:spPr/>
        <p:txBody>
          <a:bodyPr/>
          <a:lstStyle/>
          <a:p>
            <a:fld id="{B03B681A-0971-437A-97B1-44BF12E3167A}" type="slidenum">
              <a:rPr lang="en-US" smtClean="0"/>
              <a:t>31</a:t>
            </a:fld>
            <a:endParaRPr lang="en-US"/>
          </a:p>
        </p:txBody>
      </p:sp>
    </p:spTree>
    <p:extLst>
      <p:ext uri="{BB962C8B-B14F-4D97-AF65-F5344CB8AC3E}">
        <p14:creationId xmlns:p14="http://schemas.microsoft.com/office/powerpoint/2010/main" val="3650002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10/26/2023</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97699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10/26/2023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30746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10/26/2023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45465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457201"/>
            <a:ext cx="6172200" cy="5403850"/>
          </a:xfrm>
          <a:prstGeom prst="rect">
            <a:avLst/>
          </a:prstGeo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96624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457201"/>
            <a:ext cx="6172200" cy="5403850"/>
          </a:xfrm>
          <a:prstGeom prst="rect">
            <a:avLst/>
          </a:prstGeom>
          <a:noFill/>
        </p:spPr>
        <p:txBody>
          <a:bodyPr anchor="ct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A706AEE-E4B8-4315-A38A-5DBF50C52D73}"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32424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10/26/2023</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317987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8439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
        <p:nvSpPr>
          <p:cNvPr id="2" name="Title 1"/>
          <p:cNvSpPr>
            <a:spLocks noGrp="1"/>
          </p:cNvSpPr>
          <p:nvPr>
            <p:ph type="title" hasCustomPrompt="1"/>
          </p:nvPr>
        </p:nvSpPr>
        <p:spPr>
          <a:xfrm>
            <a:off x="1893456" y="423334"/>
            <a:ext cx="8340436" cy="2713228"/>
          </a:xfrm>
          <a:prstGeom prst="rect">
            <a:avLst/>
          </a:prstGeom>
        </p:spPr>
        <p:txBody>
          <a:bodyPr rIns="457200" anchor="b">
            <a:normAutofit/>
          </a:bodyPr>
          <a:lstStyle>
            <a:lvl1pPr>
              <a:defRPr sz="5400">
                <a:solidFill>
                  <a:schemeClr val="tx1"/>
                </a:solidFill>
              </a:defRPr>
            </a:lvl1pPr>
          </a:lstStyle>
          <a:p>
            <a:r>
              <a:rPr lang="en-US" dirty="0"/>
              <a:t>SIGNIFICANT</a:t>
            </a:r>
            <a:br>
              <a:rPr lang="en-US" dirty="0"/>
            </a:br>
            <a:r>
              <a:rPr lang="en-US" dirty="0"/>
              <a:t>DISPROPORTIONALITY</a:t>
            </a:r>
          </a:p>
        </p:txBody>
      </p:sp>
      <p:sp>
        <p:nvSpPr>
          <p:cNvPr id="3" name="Text Placeholder 2"/>
          <p:cNvSpPr>
            <a:spLocks noGrp="1"/>
          </p:cNvSpPr>
          <p:nvPr>
            <p:ph type="body" idx="1" hasCustomPrompt="1"/>
          </p:nvPr>
        </p:nvSpPr>
        <p:spPr>
          <a:xfrm>
            <a:off x="1893456" y="3246268"/>
            <a:ext cx="8340436" cy="1500187"/>
          </a:xfrm>
          <a:prstGeom prst="rect">
            <a:avLst/>
          </a:prstGeom>
        </p:spPr>
        <p:txBody>
          <a:bodyPr tIns="182880" rIns="457200" bIns="182880" anchor="t" anchorCtr="0"/>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611 High Plains Educational Cooperative</a:t>
            </a:r>
          </a:p>
          <a:p>
            <a:pPr lvl="0"/>
            <a:r>
              <a:rPr lang="en-US" dirty="0"/>
              <a:t>5/13/2020</a:t>
            </a:r>
          </a:p>
        </p:txBody>
      </p:sp>
      <p:sp>
        <p:nvSpPr>
          <p:cNvPr id="4" name="Date Placeholder 3"/>
          <p:cNvSpPr>
            <a:spLocks noGrp="1"/>
          </p:cNvSpPr>
          <p:nvPr>
            <p:ph type="dt" sz="half" idx="10"/>
          </p:nvPr>
        </p:nvSpPr>
        <p:spPr/>
        <p:txBody>
          <a:bodyPr/>
          <a:lstStyle/>
          <a:p>
            <a:fld id="{4A706AEE-E4B8-4315-A38A-5DBF50C52D73}" type="datetimeFigureOut">
              <a:rPr lang="en-US" smtClean="0"/>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88214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10/26/2023</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073786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50447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D786F29-BF4F-4B2A-B4D2-37C78A859B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2" name="Title 1"/>
          <p:cNvSpPr>
            <a:spLocks noGrp="1"/>
          </p:cNvSpPr>
          <p:nvPr>
            <p:ph type="title"/>
          </p:nvPr>
        </p:nvSpPr>
        <p:spPr>
          <a:xfrm>
            <a:off x="839788" y="365126"/>
            <a:ext cx="10515600" cy="1149350"/>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2"/>
            <a:ext cx="5157787"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671761"/>
            <a:ext cx="5157787" cy="2980893"/>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2"/>
            <a:ext cx="5183188" cy="914255"/>
          </a:xfrm>
          <a:prstGeom prst="rect">
            <a:avLst/>
          </a:prstGeom>
        </p:spPr>
        <p:txBody>
          <a:bodyPr anchor="b">
            <a:normAutofit/>
          </a:bodyPr>
          <a:lstStyle>
            <a:lvl1pPr marL="0" indent="0">
              <a:buNone/>
              <a:defRPr sz="2800" b="1">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671761"/>
            <a:ext cx="5183188" cy="2980894"/>
          </a:xfrm>
          <a:prstGeom prst="rect">
            <a:avLst/>
          </a:prstGeom>
        </p:spPr>
        <p:txBody>
          <a:bodyPr/>
          <a:lstStyle>
            <a:lvl1pPr>
              <a:defRPr sz="2400"/>
            </a:lvl1pPr>
            <a:lvl2pPr>
              <a:defRPr sz="2000"/>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706AEE-E4B8-4315-A38A-5DBF50C52D73}" type="datetimeFigureOut">
              <a:rPr lang="en-US" smtClean="0"/>
              <a:t>10/26/2023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449286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10/26/2023</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243890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10/26/2023</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53680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10/26/2023</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196366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96FF858C-D621-4E06-B0BD-3504A86EE01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10/26/2023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sp>
        <p:nvSpPr>
          <p:cNvPr id="15" name="Title Placeholder 14">
            <a:extLst>
              <a:ext uri="{FF2B5EF4-FFF2-40B4-BE49-F238E27FC236}">
                <a16:creationId xmlns:a16="http://schemas.microsoft.com/office/drawing/2014/main" id="{C4FFDAAB-CF54-4977-9D64-1D8CF2A8B5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Significant Disproportionality</a:t>
            </a:r>
          </a:p>
        </p:txBody>
      </p:sp>
      <p:sp>
        <p:nvSpPr>
          <p:cNvPr id="16" name="Text Placeholder 15">
            <a:extLst>
              <a:ext uri="{FF2B5EF4-FFF2-40B4-BE49-F238E27FC236}">
                <a16:creationId xmlns:a16="http://schemas.microsoft.com/office/drawing/2014/main" id="{33C8E99D-C13E-4496-9E45-888ED9E9E8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8608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 id="2147483664" r:id="rId5"/>
    <p:sldLayoutId id="2147483665" r:id="rId6"/>
    <p:sldLayoutId id="2147483666" r:id="rId7"/>
    <p:sldLayoutId id="2147483675" r:id="rId8"/>
    <p:sldLayoutId id="2147483676" r:id="rId9"/>
    <p:sldLayoutId id="2147483667" r:id="rId10"/>
    <p:sldLayoutId id="2147483673" r:id="rId11"/>
    <p:sldLayoutId id="2147483668" r:id="rId12"/>
    <p:sldLayoutId id="2147483669" r:id="rId13"/>
    <p:sldLayoutId id="2147483674" r:id="rId14"/>
  </p:sldLayoutIdLst>
  <p:txStyles>
    <p:titleStyle>
      <a:lvl1pPr algn="l" defTabSz="914400" rtl="0" eaLnBrk="1" latinLnBrk="0" hangingPunct="1">
        <a:lnSpc>
          <a:spcPct val="90000"/>
        </a:lnSpc>
        <a:spcBef>
          <a:spcPct val="0"/>
        </a:spcBef>
        <a:buNone/>
        <a:defRPr sz="4400" kern="12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3000" indent="-228600" algn="l" defTabSz="914400" rtl="0" eaLnBrk="1" latinLnBrk="0" hangingPunct="1">
        <a:lnSpc>
          <a:spcPct val="90000"/>
        </a:lnSpc>
        <a:spcBef>
          <a:spcPts val="500"/>
        </a:spcBef>
        <a:buClr>
          <a:schemeClr val="tx2">
            <a:lumMod val="60000"/>
            <a:lumOff val="40000"/>
          </a:schemeClr>
        </a:buClr>
        <a:buFont typeface="Arial" panose="020B0604020202020204" pitchFamily="34" charset="0"/>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400" indent="-228600" algn="l" defTabSz="914400" rtl="0" eaLnBrk="1" latinLnBrk="0" hangingPunct="1">
        <a:lnSpc>
          <a:spcPct val="90000"/>
        </a:lnSpc>
        <a:spcBef>
          <a:spcPts val="500"/>
        </a:spcBef>
        <a:buClr>
          <a:schemeClr val="accent6">
            <a:lumMod val="60000"/>
            <a:lumOff val="40000"/>
          </a:schemeClr>
        </a:buClr>
        <a:buFont typeface="Arial" panose="020B060402020202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5.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hyperlink" Target="https://www.ed.gov/news/press-releases/fact-sheet-equity-idea"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hyperlink" Target="http://ddesurvey.com/kansasAPR/login.aspx" TargetMode="External"/><Relationship Id="rId2" Type="http://schemas.openxmlformats.org/officeDocument/2006/relationships/slideLayout" Target="../slideLayouts/slideLayout6.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hyperlink" Target="https://datacentral.ksde.org/" TargetMode="Externa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28.xml"/><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29.xml"/><Relationship Id="rId4" Type="http://schemas.openxmlformats.org/officeDocument/2006/relationships/hyperlink" Target="https://osepideasthatwork.org/federal-resources-stakeholders/disproportionality-and-equity"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handouts16.modelschoolsconference.com/files/upload/McKelvey_ES_Handouts_Model_Schools_2016.pdf" TargetMode="External"/><Relationship Id="rId3" Type="http://schemas.openxmlformats.org/officeDocument/2006/relationships/hyperlink" Target="https://ideadata.org/toolkits/" TargetMode="External"/><Relationship Id="rId7" Type="http://schemas.openxmlformats.org/officeDocument/2006/relationships/hyperlink" Target="https://www.mindtools.com/pages/article/newTMC_80.htm" TargetMode="External"/><Relationship Id="rId2" Type="http://schemas.openxmlformats.org/officeDocument/2006/relationships/slideLayout" Target="../slideLayouts/slideLayout2.xml"/><Relationship Id="rId1" Type="http://schemas.openxmlformats.org/officeDocument/2006/relationships/tags" Target="../tags/tag30.xml"/><Relationship Id="rId6" Type="http://schemas.openxmlformats.org/officeDocument/2006/relationships/hyperlink" Target="https://nirn.fpg.unc.edu/sites/nirn.fpg.unc.edu/files/imce/documents/RCA%20Resources_11.7.18.pdf" TargetMode="External"/><Relationship Id="rId5" Type="http://schemas.openxmlformats.org/officeDocument/2006/relationships/hyperlink" Target="https://csti.wested.org/" TargetMode="External"/><Relationship Id="rId4" Type="http://schemas.openxmlformats.org/officeDocument/2006/relationships/hyperlink" Target="https://ccsso.org/sites/default/files/2017-12/District%20School%20Improvement%20Integrated%20Resources.pdf"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hyperlink" Target="https://www.ksde.org/Portals/0/SES/KIAS/SigDis-FAQ.pdf" TargetMode="Externa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8.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2414326"/>
            <a:ext cx="8610600" cy="891019"/>
          </a:xfrm>
        </p:spPr>
        <p:txBody>
          <a:bodyPr>
            <a:normAutofit/>
          </a:bodyPr>
          <a:lstStyle/>
          <a:p>
            <a:r>
              <a:rPr lang="en-US" dirty="0"/>
              <a:t>Significant Disproportionality</a:t>
            </a:r>
          </a:p>
        </p:txBody>
      </p:sp>
      <p:sp>
        <p:nvSpPr>
          <p:cNvPr id="2" name="Text Placeholder 1">
            <a:extLst>
              <a:ext uri="{FF2B5EF4-FFF2-40B4-BE49-F238E27FC236}">
                <a16:creationId xmlns:a16="http://schemas.microsoft.com/office/drawing/2014/main" id="{A5B98CB7-F58E-48B4-BCA9-0210A8428D8F}"/>
              </a:ext>
            </a:extLst>
          </p:cNvPr>
          <p:cNvSpPr>
            <a:spLocks noGrp="1"/>
          </p:cNvSpPr>
          <p:nvPr>
            <p:ph type="body" idx="1"/>
          </p:nvPr>
        </p:nvSpPr>
        <p:spPr/>
        <p:txBody>
          <a:bodyPr/>
          <a:lstStyle/>
          <a:p>
            <a:endParaRPr lang="en-US" dirty="0"/>
          </a:p>
        </p:txBody>
      </p:sp>
    </p:spTree>
    <p:custDataLst>
      <p:tags r:id="rId1"/>
    </p:custDataLst>
    <p:extLst>
      <p:ext uri="{BB962C8B-B14F-4D97-AF65-F5344CB8AC3E}">
        <p14:creationId xmlns:p14="http://schemas.microsoft.com/office/powerpoint/2010/main" val="430270983"/>
      </p:ext>
    </p:extLst>
  </p:cSld>
  <p:clrMapOvr>
    <a:masterClrMapping/>
  </p:clrMapOvr>
  <mc:AlternateContent xmlns:mc="http://schemas.openxmlformats.org/markup-compatibility/2006" xmlns:p14="http://schemas.microsoft.com/office/powerpoint/2010/main">
    <mc:Choice Requires="p14">
      <p:transition spd="slow" p14:dur="2000" advTm="9380"/>
    </mc:Choice>
    <mc:Fallback xmlns="">
      <p:transition spd="slow" advTm="938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9B07A3-4668-90FF-77B6-7ACFBF3A7F15}"/>
              </a:ext>
            </a:extLst>
          </p:cNvPr>
          <p:cNvSpPr>
            <a:spLocks noGrp="1"/>
          </p:cNvSpPr>
          <p:nvPr>
            <p:ph idx="1"/>
          </p:nvPr>
        </p:nvSpPr>
        <p:spPr/>
        <p:txBody>
          <a:bodyPr/>
          <a:lstStyle/>
          <a:p>
            <a:r>
              <a:rPr lang="en-US" dirty="0"/>
              <a:t>Race/Ethnicity –</a:t>
            </a:r>
          </a:p>
          <a:p>
            <a:pPr lvl="1"/>
            <a:r>
              <a:rPr lang="en-US" dirty="0"/>
              <a:t>American Indian or Alaskan Native(A)</a:t>
            </a:r>
          </a:p>
          <a:p>
            <a:pPr lvl="1"/>
            <a:r>
              <a:rPr lang="en-US" dirty="0"/>
              <a:t>Asian(S)</a:t>
            </a:r>
          </a:p>
          <a:p>
            <a:pPr lvl="1"/>
            <a:r>
              <a:rPr lang="en-US" dirty="0"/>
              <a:t>Black or African American(B)</a:t>
            </a:r>
          </a:p>
          <a:p>
            <a:pPr lvl="1"/>
            <a:r>
              <a:rPr lang="en-US" dirty="0"/>
              <a:t>Hispanic(H)</a:t>
            </a:r>
          </a:p>
          <a:p>
            <a:pPr lvl="1"/>
            <a:r>
              <a:rPr lang="en-US" dirty="0"/>
              <a:t>Native Hawaiian or Other Pacific Islander(P)</a:t>
            </a:r>
          </a:p>
          <a:p>
            <a:pPr lvl="1"/>
            <a:r>
              <a:rPr lang="en-US" dirty="0"/>
              <a:t>Two or More Races (M)</a:t>
            </a:r>
          </a:p>
          <a:p>
            <a:pPr lvl="1"/>
            <a:r>
              <a:rPr lang="en-US" dirty="0"/>
              <a:t>White (W)</a:t>
            </a:r>
          </a:p>
        </p:txBody>
      </p:sp>
      <p:sp>
        <p:nvSpPr>
          <p:cNvPr id="3" name="Title 2">
            <a:extLst>
              <a:ext uri="{FF2B5EF4-FFF2-40B4-BE49-F238E27FC236}">
                <a16:creationId xmlns:a16="http://schemas.microsoft.com/office/drawing/2014/main" id="{5FB920F7-DE5E-811A-67EC-9662FBB4804C}"/>
              </a:ext>
            </a:extLst>
          </p:cNvPr>
          <p:cNvSpPr>
            <a:spLocks noGrp="1"/>
          </p:cNvSpPr>
          <p:nvPr>
            <p:ph type="title"/>
          </p:nvPr>
        </p:nvSpPr>
        <p:spPr/>
        <p:txBody>
          <a:bodyPr/>
          <a:lstStyle/>
          <a:p>
            <a:r>
              <a:rPr lang="en-US" dirty="0"/>
              <a:t>Office of Special Education (OSEP)</a:t>
            </a:r>
          </a:p>
        </p:txBody>
      </p:sp>
    </p:spTree>
    <p:custDataLst>
      <p:tags r:id="rId1"/>
    </p:custDataLst>
    <p:extLst>
      <p:ext uri="{BB962C8B-B14F-4D97-AF65-F5344CB8AC3E}">
        <p14:creationId xmlns:p14="http://schemas.microsoft.com/office/powerpoint/2010/main" val="4967052"/>
      </p:ext>
    </p:extLst>
  </p:cSld>
  <p:clrMapOvr>
    <a:masterClrMapping/>
  </p:clrMapOvr>
  <mc:AlternateContent xmlns:mc="http://schemas.openxmlformats.org/markup-compatibility/2006" xmlns:p14="http://schemas.microsoft.com/office/powerpoint/2010/main">
    <mc:Choice Requires="p14">
      <p:transition spd="slow" p14:dur="2000" advTm="18087"/>
    </mc:Choice>
    <mc:Fallback xmlns="">
      <p:transition spd="slow" advTm="1808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12DAB4C-F01E-4B52-BABC-19CD88D2C420}"/>
              </a:ext>
            </a:extLst>
          </p:cNvPr>
          <p:cNvSpPr>
            <a:spLocks noGrp="1"/>
          </p:cNvSpPr>
          <p:nvPr>
            <p:ph type="title"/>
          </p:nvPr>
        </p:nvSpPr>
        <p:spPr/>
        <p:txBody>
          <a:bodyPr/>
          <a:lstStyle/>
          <a:p>
            <a:r>
              <a:rPr lang="en-US" dirty="0"/>
              <a:t>History</a:t>
            </a:r>
          </a:p>
        </p:txBody>
      </p:sp>
      <p:sp>
        <p:nvSpPr>
          <p:cNvPr id="15" name="Content Placeholder 14">
            <a:extLst>
              <a:ext uri="{FF2B5EF4-FFF2-40B4-BE49-F238E27FC236}">
                <a16:creationId xmlns:a16="http://schemas.microsoft.com/office/drawing/2014/main" id="{58CBED15-3ABD-4F26-987F-72D25653F1C4}"/>
              </a:ext>
            </a:extLst>
          </p:cNvPr>
          <p:cNvSpPr>
            <a:spLocks noGrp="1"/>
          </p:cNvSpPr>
          <p:nvPr>
            <p:ph sz="half" idx="1"/>
          </p:nvPr>
        </p:nvSpPr>
        <p:spPr>
          <a:xfrm>
            <a:off x="838199" y="1825625"/>
            <a:ext cx="11179629" cy="4351338"/>
          </a:xfrm>
        </p:spPr>
        <p:txBody>
          <a:bodyPr>
            <a:normAutofit/>
          </a:bodyPr>
          <a:lstStyle/>
          <a:p>
            <a:r>
              <a:rPr lang="en-US" dirty="0"/>
              <a:t>1975-Education for All Handicapped Children Act</a:t>
            </a:r>
          </a:p>
          <a:p>
            <a:r>
              <a:rPr lang="en-US" dirty="0"/>
              <a:t>1997-Individuals with Disabilities Education Act (IDEA)</a:t>
            </a:r>
          </a:p>
          <a:p>
            <a:r>
              <a:rPr lang="en-US" dirty="0"/>
              <a:t>2004-IDEA Amendment</a:t>
            </a:r>
          </a:p>
          <a:p>
            <a:r>
              <a:rPr lang="en-US" dirty="0"/>
              <a:t>2016-Equity in IDEA</a:t>
            </a:r>
          </a:p>
          <a:p>
            <a:r>
              <a:rPr lang="en-US" dirty="0"/>
              <a:t>2018-Secretary DeVos Delay</a:t>
            </a:r>
          </a:p>
          <a:p>
            <a:r>
              <a:rPr lang="en-US" dirty="0"/>
              <a:t>2019-United States District Court for the District of Columbia sided with Council of Parent Attorneys &amp; Advocates (COPAA) </a:t>
            </a:r>
          </a:p>
          <a:p>
            <a:pPr marL="0" indent="0">
              <a:buNone/>
            </a:pPr>
            <a:r>
              <a:rPr lang="en-US" dirty="0"/>
              <a:t>	</a:t>
            </a:r>
          </a:p>
        </p:txBody>
      </p:sp>
    </p:spTree>
    <p:custDataLst>
      <p:tags r:id="rId1"/>
    </p:custDataLst>
    <p:extLst>
      <p:ext uri="{BB962C8B-B14F-4D97-AF65-F5344CB8AC3E}">
        <p14:creationId xmlns:p14="http://schemas.microsoft.com/office/powerpoint/2010/main" val="2974727608"/>
      </p:ext>
    </p:extLst>
  </p:cSld>
  <p:clrMapOvr>
    <a:masterClrMapping/>
  </p:clrMapOvr>
  <mc:AlternateContent xmlns:mc="http://schemas.openxmlformats.org/markup-compatibility/2006" xmlns:p14="http://schemas.microsoft.com/office/powerpoint/2010/main">
    <mc:Choice Requires="p14">
      <p:transition spd="slow" p14:dur="2000" advTm="227702"/>
    </mc:Choice>
    <mc:Fallback xmlns="">
      <p:transition spd="slow" advTm="22770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12DAB4C-F01E-4B52-BABC-19CD88D2C420}"/>
              </a:ext>
            </a:extLst>
          </p:cNvPr>
          <p:cNvSpPr>
            <a:spLocks noGrp="1"/>
          </p:cNvSpPr>
          <p:nvPr>
            <p:ph type="title"/>
          </p:nvPr>
        </p:nvSpPr>
        <p:spPr/>
        <p:txBody>
          <a:bodyPr/>
          <a:lstStyle/>
          <a:p>
            <a:r>
              <a:rPr lang="en-US" dirty="0"/>
              <a:t>How is this calculated?</a:t>
            </a:r>
          </a:p>
        </p:txBody>
      </p:sp>
      <p:sp>
        <p:nvSpPr>
          <p:cNvPr id="15" name="Content Placeholder 14">
            <a:extLst>
              <a:ext uri="{FF2B5EF4-FFF2-40B4-BE49-F238E27FC236}">
                <a16:creationId xmlns:a16="http://schemas.microsoft.com/office/drawing/2014/main" id="{58CBED15-3ABD-4F26-987F-72D25653F1C4}"/>
              </a:ext>
            </a:extLst>
          </p:cNvPr>
          <p:cNvSpPr>
            <a:spLocks noGrp="1"/>
          </p:cNvSpPr>
          <p:nvPr>
            <p:ph sz="half" idx="1"/>
          </p:nvPr>
        </p:nvSpPr>
        <p:spPr>
          <a:xfrm>
            <a:off x="838199" y="1825625"/>
            <a:ext cx="11179629" cy="4351338"/>
          </a:xfrm>
        </p:spPr>
        <p:txBody>
          <a:bodyPr>
            <a:normAutofit/>
          </a:bodyPr>
          <a:lstStyle/>
          <a:p>
            <a:r>
              <a:rPr lang="en-US" dirty="0"/>
              <a:t>Risk Ratio</a:t>
            </a:r>
          </a:p>
          <a:p>
            <a:pPr lvl="1"/>
            <a:r>
              <a:rPr lang="en-US" dirty="0"/>
              <a:t>The risk ratio answers the question “What is the risk of children from target racial/ethnic group found within a subcategory as compared to the risk of children from the Comparison racial/ethnic group found within a subcategory within the LEA or USD?”</a:t>
            </a:r>
          </a:p>
          <a:p>
            <a:r>
              <a:rPr lang="en-US" dirty="0"/>
              <a:t>Alternate Risk Ratio (For LEAs that don’t meet the minimum sizes)</a:t>
            </a:r>
          </a:p>
          <a:p>
            <a:pPr lvl="1"/>
            <a:r>
              <a:rPr lang="en-US" dirty="0"/>
              <a:t>The alternate risk ratio answers the question “What is the risk of children from a target racial/ethnic group found within a subcategory as compared to the risk of children from all the comparison racial/ethnic group found within a subcategory within the state?”</a:t>
            </a:r>
          </a:p>
          <a:p>
            <a:pPr marL="0" indent="0">
              <a:buNone/>
            </a:pPr>
            <a:r>
              <a:rPr lang="en-US" dirty="0"/>
              <a:t>	</a:t>
            </a:r>
          </a:p>
        </p:txBody>
      </p:sp>
    </p:spTree>
    <p:custDataLst>
      <p:tags r:id="rId1"/>
    </p:custDataLst>
    <p:extLst>
      <p:ext uri="{BB962C8B-B14F-4D97-AF65-F5344CB8AC3E}">
        <p14:creationId xmlns:p14="http://schemas.microsoft.com/office/powerpoint/2010/main" val="3725444079"/>
      </p:ext>
    </p:extLst>
  </p:cSld>
  <p:clrMapOvr>
    <a:masterClrMapping/>
  </p:clrMapOvr>
  <mc:AlternateContent xmlns:mc="http://schemas.openxmlformats.org/markup-compatibility/2006" xmlns:p14="http://schemas.microsoft.com/office/powerpoint/2010/main">
    <mc:Choice Requires="p14">
      <p:transition spd="slow" p14:dur="2000" advTm="60800"/>
    </mc:Choice>
    <mc:Fallback xmlns="">
      <p:transition spd="slow" advTm="608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E3CEF-6224-B568-05B6-47F2AAAA6391}"/>
              </a:ext>
            </a:extLst>
          </p:cNvPr>
          <p:cNvSpPr>
            <a:spLocks noGrp="1"/>
          </p:cNvSpPr>
          <p:nvPr>
            <p:ph type="title"/>
          </p:nvPr>
        </p:nvSpPr>
        <p:spPr/>
        <p:txBody>
          <a:bodyPr>
            <a:normAutofit fontScale="90000"/>
          </a:bodyPr>
          <a:lstStyle/>
          <a:p>
            <a:pPr marL="73025" marR="274320">
              <a:lnSpc>
                <a:spcPct val="107000"/>
              </a:lnSpc>
              <a:spcBef>
                <a:spcPts val="875"/>
              </a:spcBef>
              <a:spcAft>
                <a:spcPts val="0"/>
              </a:spcAft>
            </a:pPr>
            <a:r>
              <a:rPr lang="en-US" sz="1600" dirty="0">
                <a:latin typeface="+mn-lt"/>
              </a:rPr>
              <a:t>What does a risk ratio mean in practical terms and can you provide a sample calculation of a risk ratio?</a:t>
            </a:r>
            <a:br>
              <a:rPr lang="en-US" sz="1600" dirty="0">
                <a:latin typeface="+mn-lt"/>
              </a:rPr>
            </a:br>
            <a:r>
              <a:rPr lang="en-US" sz="1600" dirty="0">
                <a:effectLst/>
                <a:latin typeface="+mn-lt"/>
                <a:ea typeface="Open Sans Light" panose="020B0306030504020204" pitchFamily="34" charset="0"/>
              </a:rPr>
              <a:t>A risk ratio essentially tells us how the risk of one group compares to the risk of another group</a:t>
            </a:r>
            <a:r>
              <a:rPr lang="en-US" sz="1600" i="1" dirty="0">
                <a:effectLst/>
                <a:latin typeface="+mn-lt"/>
                <a:ea typeface="Open Sans Light" panose="020B0306030504020204" pitchFamily="34" charset="0"/>
              </a:rPr>
              <a:t>. </a:t>
            </a:r>
            <a:r>
              <a:rPr lang="en-US" sz="1600" dirty="0">
                <a:effectLst/>
                <a:latin typeface="+mn-lt"/>
                <a:ea typeface="Open Sans Light" panose="020B0306030504020204" pitchFamily="34" charset="0"/>
              </a:rPr>
              <a:t>For example, an LEA risk ratio of 3.5 for black or African-American children to be identified for special education and related services means that, within that LEA, black or African-American children were three and half times as likely as all other children to be identified for special education and related services.</a:t>
            </a:r>
            <a:br>
              <a:rPr lang="en-US" sz="1600" dirty="0">
                <a:effectLst/>
                <a:latin typeface="+mn-lt"/>
                <a:ea typeface="Open Sans Light" panose="020B0306030504020204" pitchFamily="34" charset="0"/>
              </a:rPr>
            </a:br>
            <a:r>
              <a:rPr lang="en-US" sz="1600" dirty="0">
                <a:effectLst/>
                <a:latin typeface="+mn-lt"/>
                <a:ea typeface="Open Sans Light" panose="020B0306030504020204" pitchFamily="34" charset="0"/>
              </a:rPr>
              <a:t>Here is a simplified example calculation:</a:t>
            </a:r>
            <a:br>
              <a:rPr lang="en-US" sz="1800" dirty="0">
                <a:effectLst/>
                <a:latin typeface="Open Sans Light" panose="020B0306030504020204" pitchFamily="34" charset="0"/>
                <a:ea typeface="Open Sans Light" panose="020B0306030504020204" pitchFamily="34" charset="0"/>
              </a:rPr>
            </a:br>
            <a:endParaRPr lang="en-US" sz="2400" dirty="0"/>
          </a:p>
        </p:txBody>
      </p:sp>
      <p:sp>
        <p:nvSpPr>
          <p:cNvPr id="3" name="Text Placeholder 2">
            <a:extLst>
              <a:ext uri="{FF2B5EF4-FFF2-40B4-BE49-F238E27FC236}">
                <a16:creationId xmlns:a16="http://schemas.microsoft.com/office/drawing/2014/main" id="{5EC2995A-1584-736C-11EC-D1F4D1A948BA}"/>
              </a:ext>
            </a:extLst>
          </p:cNvPr>
          <p:cNvSpPr>
            <a:spLocks noGrp="1"/>
          </p:cNvSpPr>
          <p:nvPr>
            <p:ph type="body" idx="1"/>
          </p:nvPr>
        </p:nvSpPr>
        <p:spPr/>
        <p:txBody>
          <a:bodyPr/>
          <a:lstStyle/>
          <a:p>
            <a:r>
              <a:rPr lang="en-US" dirty="0"/>
              <a:t>Formula</a:t>
            </a:r>
          </a:p>
        </p:txBody>
      </p:sp>
      <p:sp>
        <p:nvSpPr>
          <p:cNvPr id="4" name="Content Placeholder 3">
            <a:extLst>
              <a:ext uri="{FF2B5EF4-FFF2-40B4-BE49-F238E27FC236}">
                <a16:creationId xmlns:a16="http://schemas.microsoft.com/office/drawing/2014/main" id="{6402AA77-330E-BC6B-C950-68CC21C6074C}"/>
              </a:ext>
            </a:extLst>
          </p:cNvPr>
          <p:cNvSpPr>
            <a:spLocks noGrp="1"/>
          </p:cNvSpPr>
          <p:nvPr>
            <p:ph sz="half" idx="2"/>
          </p:nvPr>
        </p:nvSpPr>
        <p:spPr/>
        <p:txBody>
          <a:bodyPr>
            <a:normAutofit fontScale="85000" lnSpcReduction="20000"/>
          </a:bodyPr>
          <a:lstStyle/>
          <a:p>
            <a:pPr marL="457200" indent="-457200">
              <a:buFont typeface="+mj-lt"/>
              <a:buAutoNum type="arabicPeriod"/>
            </a:pPr>
            <a:r>
              <a:rPr lang="en-US" dirty="0"/>
              <a:t>Target Group Risk = # in Target Race/Ethnic Group within subcategory divided by # in Target Race/Ethnicity Group enrolled. </a:t>
            </a:r>
          </a:p>
          <a:p>
            <a:pPr marL="457200" indent="-457200">
              <a:buFont typeface="+mj-lt"/>
              <a:buAutoNum type="arabicPeriod"/>
            </a:pPr>
            <a:r>
              <a:rPr lang="en-US" dirty="0"/>
              <a:t>Other Group Risk = # in all other Race/Ethnic Groups combined within Subcategory divided by # in all other Race/Ethnic Groups combined enrolled. </a:t>
            </a:r>
          </a:p>
          <a:p>
            <a:pPr marL="457200" indent="-457200">
              <a:buFont typeface="+mj-lt"/>
              <a:buAutoNum type="arabicPeriod"/>
            </a:pPr>
            <a:r>
              <a:rPr lang="en-US" dirty="0"/>
              <a:t>Risk Ratio =  Target Group Risk divided by Other Group Risk. </a:t>
            </a:r>
          </a:p>
        </p:txBody>
      </p:sp>
      <p:sp>
        <p:nvSpPr>
          <p:cNvPr id="5" name="Text Placeholder 4">
            <a:extLst>
              <a:ext uri="{FF2B5EF4-FFF2-40B4-BE49-F238E27FC236}">
                <a16:creationId xmlns:a16="http://schemas.microsoft.com/office/drawing/2014/main" id="{985A8034-1AC0-B4AE-9D28-26C188625B6F}"/>
              </a:ext>
            </a:extLst>
          </p:cNvPr>
          <p:cNvSpPr>
            <a:spLocks noGrp="1"/>
          </p:cNvSpPr>
          <p:nvPr>
            <p:ph type="body" sz="quarter" idx="3"/>
          </p:nvPr>
        </p:nvSpPr>
        <p:spPr/>
        <p:txBody>
          <a:bodyPr/>
          <a:lstStyle/>
          <a:p>
            <a:r>
              <a:rPr lang="en-US" dirty="0"/>
              <a:t>Example for Black Students with Disabilities (SWD) </a:t>
            </a:r>
          </a:p>
        </p:txBody>
      </p:sp>
      <p:sp>
        <p:nvSpPr>
          <p:cNvPr id="6" name="Content Placeholder 5">
            <a:extLst>
              <a:ext uri="{FF2B5EF4-FFF2-40B4-BE49-F238E27FC236}">
                <a16:creationId xmlns:a16="http://schemas.microsoft.com/office/drawing/2014/main" id="{E864A0B9-F09B-757D-9AAD-DECBF55BE489}"/>
              </a:ext>
            </a:extLst>
          </p:cNvPr>
          <p:cNvSpPr>
            <a:spLocks noGrp="1"/>
          </p:cNvSpPr>
          <p:nvPr>
            <p:ph sz="quarter" idx="4"/>
          </p:nvPr>
        </p:nvSpPr>
        <p:spPr>
          <a:xfrm>
            <a:off x="6169024" y="2671760"/>
            <a:ext cx="5183188" cy="2980894"/>
          </a:xfrm>
        </p:spPr>
        <p:txBody>
          <a:bodyPr>
            <a:normAutofit fontScale="85000" lnSpcReduction="20000"/>
          </a:bodyPr>
          <a:lstStyle/>
          <a:p>
            <a:pPr marL="457200" indent="-457200">
              <a:buFont typeface="+mj-lt"/>
              <a:buAutoNum type="arabicPeriod"/>
            </a:pPr>
            <a:r>
              <a:rPr lang="en-US" dirty="0"/>
              <a:t>70 Black SWD divided by 200 Black students enrolled is 0.35. </a:t>
            </a:r>
          </a:p>
          <a:p>
            <a:pPr marL="457200" indent="-457200">
              <a:buFont typeface="+mj-lt"/>
              <a:buAutoNum type="arabicPeriod"/>
            </a:pPr>
            <a:r>
              <a:rPr lang="en-US" dirty="0"/>
              <a:t>50 all other races/ethnicities combined (American Indian + Asian + Hispanic + Native Hawaiian + Two or more races + White) divided by 500 total all other races/ethnicities combined (American Indian + Asian + Hispanic + Native Hawaiian + Two or more races + White) is 0.1</a:t>
            </a:r>
          </a:p>
          <a:p>
            <a:pPr marL="457200" indent="-457200">
              <a:buFont typeface="+mj-lt"/>
              <a:buAutoNum type="arabicPeriod"/>
            </a:pPr>
            <a:r>
              <a:rPr lang="en-US" dirty="0"/>
              <a:t>0.35/0.1= 3.50 (exceeds the threshold)</a:t>
            </a:r>
          </a:p>
        </p:txBody>
      </p:sp>
    </p:spTree>
    <p:custDataLst>
      <p:tags r:id="rId1"/>
    </p:custDataLst>
    <p:extLst>
      <p:ext uri="{BB962C8B-B14F-4D97-AF65-F5344CB8AC3E}">
        <p14:creationId xmlns:p14="http://schemas.microsoft.com/office/powerpoint/2010/main" val="3002627474"/>
      </p:ext>
    </p:extLst>
  </p:cSld>
  <p:clrMapOvr>
    <a:masterClrMapping/>
  </p:clrMapOvr>
  <mc:AlternateContent xmlns:mc="http://schemas.openxmlformats.org/markup-compatibility/2006" xmlns:p14="http://schemas.microsoft.com/office/powerpoint/2010/main">
    <mc:Choice Requires="p14">
      <p:transition spd="slow" p14:dur="2000" advTm="105511"/>
    </mc:Choice>
    <mc:Fallback xmlns="">
      <p:transition spd="slow" advTm="10551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0FA3-E716-4C16-8292-F58325D66A0A}"/>
              </a:ext>
            </a:extLst>
          </p:cNvPr>
          <p:cNvSpPr>
            <a:spLocks noGrp="1"/>
          </p:cNvSpPr>
          <p:nvPr>
            <p:ph type="title"/>
          </p:nvPr>
        </p:nvSpPr>
        <p:spPr/>
        <p:txBody>
          <a:bodyPr/>
          <a:lstStyle/>
          <a:p>
            <a:r>
              <a:rPr lang="en-US" dirty="0"/>
              <a:t>Here’s another perspective</a:t>
            </a:r>
          </a:p>
        </p:txBody>
      </p:sp>
      <p:sp>
        <p:nvSpPr>
          <p:cNvPr id="3" name="Text Placeholder 2">
            <a:extLst>
              <a:ext uri="{FF2B5EF4-FFF2-40B4-BE49-F238E27FC236}">
                <a16:creationId xmlns:a16="http://schemas.microsoft.com/office/drawing/2014/main" id="{22CC5BAE-504B-47D7-BCF2-5E287F0D7AB3}"/>
              </a:ext>
            </a:extLst>
          </p:cNvPr>
          <p:cNvSpPr>
            <a:spLocks noGrp="1"/>
          </p:cNvSpPr>
          <p:nvPr>
            <p:ph type="body" idx="1"/>
          </p:nvPr>
        </p:nvSpPr>
        <p:spPr/>
        <p:txBody>
          <a:bodyPr/>
          <a:lstStyle/>
          <a:p>
            <a:r>
              <a:rPr lang="en-US" dirty="0"/>
              <a:t>Black SWD</a:t>
            </a:r>
          </a:p>
        </p:txBody>
      </p:sp>
      <p:pic>
        <p:nvPicPr>
          <p:cNvPr id="7" name="Content Placeholder 9" descr="Man">
            <a:extLst>
              <a:ext uri="{FF2B5EF4-FFF2-40B4-BE49-F238E27FC236}">
                <a16:creationId xmlns:a16="http://schemas.microsoft.com/office/drawing/2014/main" id="{4B9851DA-525E-5DCC-A94E-6CEF96C824D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92339" y="3779793"/>
            <a:ext cx="914444" cy="914444"/>
          </a:xfrm>
          <a:prstGeom prst="rect">
            <a:avLst/>
          </a:prstGeom>
        </p:spPr>
      </p:pic>
      <p:pic>
        <p:nvPicPr>
          <p:cNvPr id="6" name="Content Placeholder 9" descr="Man">
            <a:extLst>
              <a:ext uri="{FF2B5EF4-FFF2-40B4-BE49-F238E27FC236}">
                <a16:creationId xmlns:a16="http://schemas.microsoft.com/office/drawing/2014/main" id="{3602A522-693C-619E-C17D-130B799BB0A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288815" y="3779793"/>
            <a:ext cx="914444" cy="914444"/>
          </a:xfrm>
          <a:prstGeom prst="rect">
            <a:avLst/>
          </a:prstGeom>
        </p:spPr>
      </p:pic>
      <p:pic>
        <p:nvPicPr>
          <p:cNvPr id="4" name="Content Placeholder 9" descr="Man">
            <a:extLst>
              <a:ext uri="{FF2B5EF4-FFF2-40B4-BE49-F238E27FC236}">
                <a16:creationId xmlns:a16="http://schemas.microsoft.com/office/drawing/2014/main" id="{0F3CECC5-D2BD-E5FE-94F7-A5421A630F7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58564" y="3779793"/>
            <a:ext cx="914444" cy="914444"/>
          </a:xfrm>
          <a:prstGeom prst="rect">
            <a:avLst/>
          </a:prstGeom>
        </p:spPr>
      </p:pic>
      <p:pic>
        <p:nvPicPr>
          <p:cNvPr id="9" name="Content Placeholder 8" descr="man">
            <a:extLst>
              <a:ext uri="{FF2B5EF4-FFF2-40B4-BE49-F238E27FC236}">
                <a16:creationId xmlns:a16="http://schemas.microsoft.com/office/drawing/2014/main" id="{C3C49C6A-A02E-4D5D-F7A0-CF5763F23087}"/>
              </a:ext>
              <a:ext uri="{C183D7F6-B498-43B3-948B-1728B52AA6E4}">
                <adec:decorative xmlns:adec="http://schemas.microsoft.com/office/drawing/2017/decorative" val="0"/>
              </a:ext>
            </a:extLst>
          </p:cNvPr>
          <p:cNvPicPr>
            <a:picLocks noGrp="1" noChangeAspect="1"/>
          </p:cNvPicPr>
          <p:nvPr>
            <p:ph sz="half" idx="2"/>
          </p:nvPr>
        </p:nvPicPr>
        <p:blipFill>
          <a:blip r:embed="rId6"/>
          <a:stretch>
            <a:fillRect/>
          </a:stretch>
        </p:blipFill>
        <p:spPr>
          <a:xfrm>
            <a:off x="3620817" y="3779792"/>
            <a:ext cx="204075" cy="914255"/>
          </a:xfrm>
        </p:spPr>
      </p:pic>
      <p:sp>
        <p:nvSpPr>
          <p:cNvPr id="5" name="Text Placeholder 4">
            <a:extLst>
              <a:ext uri="{FF2B5EF4-FFF2-40B4-BE49-F238E27FC236}">
                <a16:creationId xmlns:a16="http://schemas.microsoft.com/office/drawing/2014/main" id="{65938557-11D6-473C-B856-0200053778D0}"/>
              </a:ext>
            </a:extLst>
          </p:cNvPr>
          <p:cNvSpPr>
            <a:spLocks noGrp="1"/>
          </p:cNvSpPr>
          <p:nvPr>
            <p:ph type="body" sz="quarter" idx="3"/>
          </p:nvPr>
        </p:nvSpPr>
        <p:spPr/>
        <p:txBody>
          <a:bodyPr/>
          <a:lstStyle/>
          <a:p>
            <a:r>
              <a:rPr lang="en-US" dirty="0"/>
              <a:t>Any other Race/Ethnicity SWD</a:t>
            </a:r>
          </a:p>
        </p:txBody>
      </p:sp>
      <p:pic>
        <p:nvPicPr>
          <p:cNvPr id="10" name="Content Placeholder 9" descr="Man">
            <a:extLst>
              <a:ext uri="{FF2B5EF4-FFF2-40B4-BE49-F238E27FC236}">
                <a16:creationId xmlns:a16="http://schemas.microsoft.com/office/drawing/2014/main" id="{B3A2C18C-529D-4290-A473-68B680506879}"/>
              </a:ext>
            </a:extLst>
          </p:cNvPr>
          <p:cNvPicPr>
            <a:picLocks noGrp="1" noChangeAspect="1"/>
          </p:cNvPicPr>
          <p:nvPr>
            <p:ph sz="quarter" idx="4"/>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3834" y="3932215"/>
            <a:ext cx="914444" cy="914444"/>
          </a:xfrm>
        </p:spPr>
      </p:pic>
    </p:spTree>
    <p:custDataLst>
      <p:tags r:id="rId1"/>
    </p:custDataLst>
    <p:extLst>
      <p:ext uri="{BB962C8B-B14F-4D97-AF65-F5344CB8AC3E}">
        <p14:creationId xmlns:p14="http://schemas.microsoft.com/office/powerpoint/2010/main" val="161570057"/>
      </p:ext>
    </p:extLst>
  </p:cSld>
  <p:clrMapOvr>
    <a:masterClrMapping/>
  </p:clrMapOvr>
  <mc:AlternateContent xmlns:mc="http://schemas.openxmlformats.org/markup-compatibility/2006" xmlns:p14="http://schemas.microsoft.com/office/powerpoint/2010/main">
    <mc:Choice Requires="p14">
      <p:transition spd="slow" p14:dur="2000" advTm="14603"/>
    </mc:Choice>
    <mc:Fallback xmlns="">
      <p:transition spd="slow" advTm="1460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2ECB-07BC-4846-8D7E-4B9698B3A2FE}"/>
              </a:ext>
            </a:extLst>
          </p:cNvPr>
          <p:cNvSpPr>
            <a:spLocks noGrp="1"/>
          </p:cNvSpPr>
          <p:nvPr>
            <p:ph type="title"/>
          </p:nvPr>
        </p:nvSpPr>
        <p:spPr/>
        <p:txBody>
          <a:bodyPr>
            <a:normAutofit fontScale="90000"/>
          </a:bodyPr>
          <a:lstStyle/>
          <a:p>
            <a:r>
              <a:rPr lang="en-US" dirty="0"/>
              <a:t>Risk Ratio Calculation for Identification</a:t>
            </a:r>
          </a:p>
        </p:txBody>
      </p:sp>
      <p:sp>
        <p:nvSpPr>
          <p:cNvPr id="3" name="Text Placeholder 2">
            <a:extLst>
              <a:ext uri="{FF2B5EF4-FFF2-40B4-BE49-F238E27FC236}">
                <a16:creationId xmlns:a16="http://schemas.microsoft.com/office/drawing/2014/main" id="{498D26EE-4177-40AF-8221-241019FCCA07}"/>
              </a:ext>
            </a:extLst>
          </p:cNvPr>
          <p:cNvSpPr>
            <a:spLocks noGrp="1"/>
          </p:cNvSpPr>
          <p:nvPr>
            <p:ph type="body" idx="1"/>
          </p:nvPr>
        </p:nvSpPr>
        <p:spPr/>
        <p:txBody>
          <a:bodyPr/>
          <a:lstStyle/>
          <a:p>
            <a:r>
              <a:rPr lang="en-US" dirty="0"/>
              <a:t>Formula</a:t>
            </a:r>
          </a:p>
        </p:txBody>
      </p:sp>
      <p:sp>
        <p:nvSpPr>
          <p:cNvPr id="4" name="Content Placeholder 3">
            <a:extLst>
              <a:ext uri="{FF2B5EF4-FFF2-40B4-BE49-F238E27FC236}">
                <a16:creationId xmlns:a16="http://schemas.microsoft.com/office/drawing/2014/main" id="{8B27F8DD-D2D4-4C8F-8B01-246975DABDD9}"/>
              </a:ext>
            </a:extLst>
          </p:cNvPr>
          <p:cNvSpPr>
            <a:spLocks noGrp="1"/>
          </p:cNvSpPr>
          <p:nvPr>
            <p:ph sz="half" idx="2"/>
          </p:nvPr>
        </p:nvSpPr>
        <p:spPr/>
        <p:txBody>
          <a:bodyPr>
            <a:normAutofit fontScale="85000" lnSpcReduction="20000"/>
          </a:bodyPr>
          <a:lstStyle/>
          <a:p>
            <a:pPr marL="457200" indent="-457200">
              <a:buFont typeface="+mj-lt"/>
              <a:buAutoNum type="arabicPeriod"/>
            </a:pPr>
            <a:r>
              <a:rPr lang="en-US" dirty="0"/>
              <a:t>Target Group Risk = # in Target Race/Ethnicity Group within Subcategory divided by # in Target Race/Ethnicity Groups Enrolled</a:t>
            </a:r>
          </a:p>
          <a:p>
            <a:pPr marL="457200" indent="-457200">
              <a:buFont typeface="+mj-lt"/>
              <a:buAutoNum type="arabicPeriod"/>
            </a:pPr>
            <a:r>
              <a:rPr lang="en-US" dirty="0"/>
              <a:t>Other Group Risk = # in all Other Race/Ethnicities Groups combined within Subcategory divided by # in all Other Race/Ethnicities Groups combined Enrolled</a:t>
            </a:r>
          </a:p>
          <a:p>
            <a:pPr marL="457200" indent="-457200">
              <a:buFont typeface="+mj-lt"/>
              <a:buAutoNum type="arabicPeriod"/>
            </a:pPr>
            <a:r>
              <a:rPr lang="en-US" dirty="0"/>
              <a:t>Risk Ratio = Target Group Risk divided by Other Group Risk</a:t>
            </a:r>
          </a:p>
        </p:txBody>
      </p:sp>
      <p:sp>
        <p:nvSpPr>
          <p:cNvPr id="5" name="Text Placeholder 4">
            <a:extLst>
              <a:ext uri="{FF2B5EF4-FFF2-40B4-BE49-F238E27FC236}">
                <a16:creationId xmlns:a16="http://schemas.microsoft.com/office/drawing/2014/main" id="{CA813422-EC48-4460-802F-09E9341455FC}"/>
              </a:ext>
            </a:extLst>
          </p:cNvPr>
          <p:cNvSpPr>
            <a:spLocks noGrp="1"/>
          </p:cNvSpPr>
          <p:nvPr>
            <p:ph type="body" sz="quarter" idx="3"/>
          </p:nvPr>
        </p:nvSpPr>
        <p:spPr/>
        <p:txBody>
          <a:bodyPr/>
          <a:lstStyle/>
          <a:p>
            <a:r>
              <a:rPr lang="en-US" dirty="0"/>
              <a:t>Example for Asian OHI</a:t>
            </a:r>
          </a:p>
        </p:txBody>
      </p:sp>
      <p:sp>
        <p:nvSpPr>
          <p:cNvPr id="6" name="Content Placeholder 5">
            <a:extLst>
              <a:ext uri="{FF2B5EF4-FFF2-40B4-BE49-F238E27FC236}">
                <a16:creationId xmlns:a16="http://schemas.microsoft.com/office/drawing/2014/main" id="{D6804D62-AE60-4F87-90EE-C74096052DC8}"/>
              </a:ext>
            </a:extLst>
          </p:cNvPr>
          <p:cNvSpPr>
            <a:spLocks noGrp="1"/>
          </p:cNvSpPr>
          <p:nvPr>
            <p:ph sz="quarter" idx="4"/>
          </p:nvPr>
        </p:nvSpPr>
        <p:spPr/>
        <p:txBody>
          <a:bodyPr>
            <a:normAutofit fontScale="85000" lnSpcReduction="20000"/>
          </a:bodyPr>
          <a:lstStyle/>
          <a:p>
            <a:pPr marL="457200" indent="-457200">
              <a:buFont typeface="+mj-lt"/>
              <a:buAutoNum type="arabicPeriod"/>
            </a:pPr>
            <a:r>
              <a:rPr lang="en-US" dirty="0"/>
              <a:t>50 Asian OHI divided by 5,000 total Asian is 1%</a:t>
            </a:r>
          </a:p>
          <a:p>
            <a:pPr marL="457200" indent="-457200">
              <a:buFont typeface="+mj-lt"/>
              <a:buAutoNum type="arabicPeriod"/>
            </a:pPr>
            <a:r>
              <a:rPr lang="en-US" dirty="0"/>
              <a:t>10 all other OHI ethnicities combined (</a:t>
            </a:r>
            <a:r>
              <a:rPr lang="en-US" dirty="0" err="1"/>
              <a:t>Black+Hispanic+Multi-Racial+White+Native</a:t>
            </a:r>
            <a:r>
              <a:rPr lang="en-US" dirty="0"/>
              <a:t> </a:t>
            </a:r>
            <a:r>
              <a:rPr lang="en-US" dirty="0" err="1"/>
              <a:t>American+Pacific</a:t>
            </a:r>
            <a:r>
              <a:rPr lang="en-US" dirty="0"/>
              <a:t> Islander) divided by 4,000 total all other ethnicities combined (</a:t>
            </a:r>
            <a:r>
              <a:rPr lang="en-US" dirty="0" err="1"/>
              <a:t>Black+Hispanic+Multi-Racial+White+Native</a:t>
            </a:r>
            <a:r>
              <a:rPr lang="en-US" dirty="0"/>
              <a:t> </a:t>
            </a:r>
            <a:r>
              <a:rPr lang="en-US" dirty="0" err="1"/>
              <a:t>American+Pacific</a:t>
            </a:r>
            <a:r>
              <a:rPr lang="en-US" dirty="0"/>
              <a:t> Islander) is .25%</a:t>
            </a:r>
          </a:p>
          <a:p>
            <a:pPr marL="457200" indent="-457200">
              <a:buFont typeface="+mj-lt"/>
              <a:buAutoNum type="arabicPeriod"/>
            </a:pPr>
            <a:r>
              <a:rPr lang="en-US" dirty="0"/>
              <a:t>1% divided by 0.25% is </a:t>
            </a:r>
            <a:r>
              <a:rPr lang="en-US" dirty="0">
                <a:solidFill>
                  <a:schemeClr val="accent5"/>
                </a:solidFill>
              </a:rPr>
              <a:t>4.0 (Risk Ratio)</a:t>
            </a:r>
          </a:p>
          <a:p>
            <a:endParaRPr lang="en-US" dirty="0"/>
          </a:p>
        </p:txBody>
      </p:sp>
    </p:spTree>
    <p:custDataLst>
      <p:tags r:id="rId1"/>
    </p:custDataLst>
    <p:extLst>
      <p:ext uri="{BB962C8B-B14F-4D97-AF65-F5344CB8AC3E}">
        <p14:creationId xmlns:p14="http://schemas.microsoft.com/office/powerpoint/2010/main" val="1705508206"/>
      </p:ext>
    </p:extLst>
  </p:cSld>
  <p:clrMapOvr>
    <a:masterClrMapping/>
  </p:clrMapOvr>
  <mc:AlternateContent xmlns:mc="http://schemas.openxmlformats.org/markup-compatibility/2006" xmlns:p14="http://schemas.microsoft.com/office/powerpoint/2010/main">
    <mc:Choice Requires="p14">
      <p:transition spd="slow" p14:dur="2000" advTm="74649"/>
    </mc:Choice>
    <mc:Fallback xmlns="">
      <p:transition spd="slow" advTm="7464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7D7847-7A6C-8403-C236-0226C38F4923}"/>
              </a:ext>
            </a:extLst>
          </p:cNvPr>
          <p:cNvSpPr>
            <a:spLocks noGrp="1"/>
          </p:cNvSpPr>
          <p:nvPr>
            <p:ph type="title" idx="4294967295"/>
          </p:nvPr>
        </p:nvSpPr>
        <p:spPr>
          <a:xfrm>
            <a:off x="828675" y="-354013"/>
            <a:ext cx="10402888" cy="4630738"/>
          </a:xfrm>
          <a:prstGeom prst="rect">
            <a:avLst/>
          </a:prstGeom>
          <a:noFill/>
          <a:ln>
            <a:noFill/>
            <a:prstDash/>
          </a:ln>
          <a:effectLst/>
        </p:spPr>
        <p:txBody>
          <a:bodyPr rot="0" spcFirstLastPara="0" vertOverflow="overflow" horzOverflow="overflow" vert="horz" wrap="square" lIns="1645920" tIns="914400" rIns="1645920" bIns="91440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kumimoji="0" lang="en-US" sz="3200" b="0" i="0" u="none" strike="noStrike" kern="1200" cap="none" spc="300" normalizeH="0" baseline="0" noProof="0" dirty="0">
                <a:ln>
                  <a:noFill/>
                </a:ln>
                <a:solidFill>
                  <a:schemeClr val="tx1"/>
                </a:solidFill>
                <a:effectLst/>
                <a:uLnTx/>
                <a:uFillTx/>
                <a:latin typeface="Aptos" panose="020B0004020202020204" pitchFamily="34" charset="0"/>
                <a:ea typeface="Open Sans Extrabold" panose="020B0906030804020204" pitchFamily="34" charset="0"/>
                <a:cs typeface="Aldhabi" panose="020F0502020204030204" pitchFamily="2" charset="-78"/>
              </a:rPr>
              <a:t>Minimum Sizes</a:t>
            </a:r>
          </a:p>
        </p:txBody>
      </p:sp>
      <p:sp>
        <p:nvSpPr>
          <p:cNvPr id="3" name="Text Placeholder 2">
            <a:extLst>
              <a:ext uri="{FF2B5EF4-FFF2-40B4-BE49-F238E27FC236}">
                <a16:creationId xmlns:a16="http://schemas.microsoft.com/office/drawing/2014/main" id="{420C8D74-3984-AA00-4862-BB65810AECE9}"/>
              </a:ext>
            </a:extLst>
          </p:cNvPr>
          <p:cNvSpPr>
            <a:spLocks noGrp="1"/>
          </p:cNvSpPr>
          <p:nvPr>
            <p:ph type="body" sz="quarter" idx="14"/>
          </p:nvPr>
        </p:nvSpPr>
        <p:spPr>
          <a:xfrm>
            <a:off x="828675" y="1772239"/>
            <a:ext cx="10402888" cy="3363324"/>
          </a:xfrm>
        </p:spPr>
        <p:txBody>
          <a:bodyPr>
            <a:normAutofit/>
          </a:bodyPr>
          <a:lstStyle/>
          <a:p>
            <a:pPr marL="76200" marR="297815">
              <a:lnSpc>
                <a:spcPct val="107000"/>
              </a:lnSpc>
              <a:spcBef>
                <a:spcPts val="845"/>
              </a:spcBef>
              <a:spcAft>
                <a:spcPts val="0"/>
              </a:spcAft>
            </a:pPr>
            <a:r>
              <a:rPr lang="en-US" sz="1800" dirty="0">
                <a:effectLst/>
                <a:latin typeface="Open Sans Light" panose="020B0306030504020204" pitchFamily="34" charset="0"/>
                <a:ea typeface="Open Sans Light" panose="020B0306030504020204" pitchFamily="34" charset="0"/>
              </a:rPr>
              <a:t>KSDE uses a minimum cell size of 10 for the group experiencing the particular outcome (numerator) and an n size of 30 for the enrolled group (denominator), a risk is calculated for both the target group experiencing the particular outcome within the LEA and the comparison group experiencing the particular outcome either within the LEA or within the State. </a:t>
            </a:r>
            <a:endParaRPr lang="en-US" sz="2400" b="1" dirty="0"/>
          </a:p>
          <a:p>
            <a:pPr algn="l"/>
            <a:endParaRPr lang="en-US" sz="2400" b="1" dirty="0"/>
          </a:p>
        </p:txBody>
      </p:sp>
    </p:spTree>
    <p:custDataLst>
      <p:tags r:id="rId1"/>
    </p:custDataLst>
    <p:extLst>
      <p:ext uri="{BB962C8B-B14F-4D97-AF65-F5344CB8AC3E}">
        <p14:creationId xmlns:p14="http://schemas.microsoft.com/office/powerpoint/2010/main" val="3504866569"/>
      </p:ext>
    </p:extLst>
  </p:cSld>
  <p:clrMapOvr>
    <a:masterClrMapping/>
  </p:clrMapOvr>
  <mc:AlternateContent xmlns:mc="http://schemas.openxmlformats.org/markup-compatibility/2006" xmlns:p14="http://schemas.microsoft.com/office/powerpoint/2010/main">
    <mc:Choice Requires="p14">
      <p:transition spd="slow" p14:dur="2000" advTm="26055"/>
    </mc:Choice>
    <mc:Fallback xmlns="">
      <p:transition spd="slow" advTm="2605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7D7847-7A6C-8403-C236-0226C38F4923}"/>
              </a:ext>
            </a:extLst>
          </p:cNvPr>
          <p:cNvSpPr>
            <a:spLocks noGrp="1"/>
          </p:cNvSpPr>
          <p:nvPr>
            <p:ph type="title" idx="4294967295"/>
          </p:nvPr>
        </p:nvSpPr>
        <p:spPr>
          <a:xfrm>
            <a:off x="828675" y="-354013"/>
            <a:ext cx="10402888" cy="4630738"/>
          </a:xfrm>
          <a:prstGeom prst="rect">
            <a:avLst/>
          </a:prstGeom>
          <a:noFill/>
          <a:ln>
            <a:noFill/>
            <a:prstDash/>
          </a:ln>
          <a:effectLst/>
        </p:spPr>
        <p:txBody>
          <a:bodyPr rot="0" spcFirstLastPara="0" vertOverflow="overflow" horzOverflow="overflow" vert="horz" wrap="square" lIns="1645920" tIns="914400" rIns="1645920" bIns="91440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
                <a:schemeClr val="accent2"/>
              </a:buClr>
              <a:buSzTx/>
              <a:buFont typeface="Arial" panose="020B0604020202020204" pitchFamily="34" charset="0"/>
              <a:buNone/>
              <a:tabLst/>
              <a:defRPr/>
            </a:pPr>
            <a:r>
              <a:rPr kumimoji="0" lang="en-US" sz="3200" b="0" i="0" u="none" strike="noStrike" kern="1200" cap="none" spc="300" normalizeH="0" baseline="0" noProof="0" dirty="0">
                <a:ln>
                  <a:noFill/>
                </a:ln>
                <a:solidFill>
                  <a:schemeClr val="tx1"/>
                </a:solidFill>
                <a:effectLst/>
                <a:uLnTx/>
                <a:uFillTx/>
                <a:latin typeface="Aptos" panose="020B0004020202020204" pitchFamily="34" charset="0"/>
                <a:ea typeface="Open Sans Extrabold" panose="020B0906030804020204" pitchFamily="34" charset="0"/>
                <a:cs typeface="Aldhabi" panose="020F0502020204030204" pitchFamily="2" charset="-78"/>
              </a:rPr>
              <a:t>Alternate Risk Ratio: When is it used and how is it calculated?</a:t>
            </a:r>
          </a:p>
        </p:txBody>
      </p:sp>
      <p:sp>
        <p:nvSpPr>
          <p:cNvPr id="3" name="Text Placeholder 2">
            <a:extLst>
              <a:ext uri="{FF2B5EF4-FFF2-40B4-BE49-F238E27FC236}">
                <a16:creationId xmlns:a16="http://schemas.microsoft.com/office/drawing/2014/main" id="{420C8D74-3984-AA00-4862-BB65810AECE9}"/>
              </a:ext>
            </a:extLst>
          </p:cNvPr>
          <p:cNvSpPr>
            <a:spLocks noGrp="1"/>
          </p:cNvSpPr>
          <p:nvPr>
            <p:ph type="body" sz="quarter" idx="14"/>
          </p:nvPr>
        </p:nvSpPr>
        <p:spPr>
          <a:xfrm>
            <a:off x="828675" y="1772239"/>
            <a:ext cx="10402888" cy="3363324"/>
          </a:xfrm>
        </p:spPr>
        <p:txBody>
          <a:bodyPr>
            <a:normAutofit/>
          </a:bodyPr>
          <a:lstStyle/>
          <a:p>
            <a:pPr algn="l"/>
            <a:r>
              <a:rPr lang="en-US" sz="2400" b="1" dirty="0"/>
              <a:t>Alternate Risk Ratio is a calculation performed </a:t>
            </a:r>
            <a:r>
              <a:rPr lang="en-US" sz="2400" b="1" u="sng" dirty="0"/>
              <a:t>when minimum sizes are not met </a:t>
            </a:r>
            <a:r>
              <a:rPr lang="en-US" sz="2400" b="1" dirty="0"/>
              <a:t>by dividing the risk of a particular outcome for the students in one racial or ethnic group (within an LEA) by the risk of that outcome for students in all other racial or ethnic groups </a:t>
            </a:r>
            <a:r>
              <a:rPr lang="en-US" sz="2400" b="1" u="sng" dirty="0"/>
              <a:t>in the state</a:t>
            </a:r>
            <a:r>
              <a:rPr lang="en-US" sz="2400" b="1" dirty="0"/>
              <a:t>. </a:t>
            </a:r>
          </a:p>
          <a:p>
            <a:pPr algn="l"/>
            <a:endParaRPr lang="en-US" sz="2400" b="1" dirty="0"/>
          </a:p>
          <a:p>
            <a:pPr algn="l"/>
            <a:endParaRPr lang="en-US" sz="2400" b="1" dirty="0"/>
          </a:p>
        </p:txBody>
      </p:sp>
    </p:spTree>
    <p:custDataLst>
      <p:tags r:id="rId1"/>
    </p:custDataLst>
    <p:extLst>
      <p:ext uri="{BB962C8B-B14F-4D97-AF65-F5344CB8AC3E}">
        <p14:creationId xmlns:p14="http://schemas.microsoft.com/office/powerpoint/2010/main" val="837560817"/>
      </p:ext>
    </p:extLst>
  </p:cSld>
  <p:clrMapOvr>
    <a:masterClrMapping/>
  </p:clrMapOvr>
  <mc:AlternateContent xmlns:mc="http://schemas.openxmlformats.org/markup-compatibility/2006" xmlns:p14="http://schemas.microsoft.com/office/powerpoint/2010/main">
    <mc:Choice Requires="p14">
      <p:transition spd="slow" p14:dur="2000" advTm="21406"/>
    </mc:Choice>
    <mc:Fallback xmlns="">
      <p:transition spd="slow" advTm="2140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2ECB-07BC-4846-8D7E-4B9698B3A2FE}"/>
              </a:ext>
            </a:extLst>
          </p:cNvPr>
          <p:cNvSpPr>
            <a:spLocks noGrp="1"/>
          </p:cNvSpPr>
          <p:nvPr>
            <p:ph type="title"/>
          </p:nvPr>
        </p:nvSpPr>
        <p:spPr/>
        <p:txBody>
          <a:bodyPr>
            <a:normAutofit fontScale="90000"/>
          </a:bodyPr>
          <a:lstStyle/>
          <a:p>
            <a:r>
              <a:rPr lang="en-US" dirty="0"/>
              <a:t>Alternate Risk Ratio Calculation for Identification</a:t>
            </a:r>
          </a:p>
        </p:txBody>
      </p:sp>
      <p:sp>
        <p:nvSpPr>
          <p:cNvPr id="3" name="Text Placeholder 2">
            <a:extLst>
              <a:ext uri="{FF2B5EF4-FFF2-40B4-BE49-F238E27FC236}">
                <a16:creationId xmlns:a16="http://schemas.microsoft.com/office/drawing/2014/main" id="{498D26EE-4177-40AF-8221-241019FCCA07}"/>
              </a:ext>
            </a:extLst>
          </p:cNvPr>
          <p:cNvSpPr>
            <a:spLocks noGrp="1"/>
          </p:cNvSpPr>
          <p:nvPr>
            <p:ph type="body" idx="1"/>
          </p:nvPr>
        </p:nvSpPr>
        <p:spPr/>
        <p:txBody>
          <a:bodyPr/>
          <a:lstStyle/>
          <a:p>
            <a:r>
              <a:rPr lang="en-US" dirty="0"/>
              <a:t>Formula</a:t>
            </a:r>
          </a:p>
        </p:txBody>
      </p:sp>
      <p:sp>
        <p:nvSpPr>
          <p:cNvPr id="4" name="Content Placeholder 3">
            <a:extLst>
              <a:ext uri="{FF2B5EF4-FFF2-40B4-BE49-F238E27FC236}">
                <a16:creationId xmlns:a16="http://schemas.microsoft.com/office/drawing/2014/main" id="{8B27F8DD-D2D4-4C8F-8B01-246975DABDD9}"/>
              </a:ext>
            </a:extLst>
          </p:cNvPr>
          <p:cNvSpPr>
            <a:spLocks noGrp="1"/>
          </p:cNvSpPr>
          <p:nvPr>
            <p:ph sz="half" idx="2"/>
          </p:nvPr>
        </p:nvSpPr>
        <p:spPr/>
        <p:txBody>
          <a:bodyPr>
            <a:normAutofit fontScale="92500" lnSpcReduction="20000"/>
          </a:bodyPr>
          <a:lstStyle/>
          <a:p>
            <a:pPr marL="457200" indent="-457200">
              <a:buFont typeface="+mj-lt"/>
              <a:buAutoNum type="arabicPeriod"/>
            </a:pPr>
            <a:r>
              <a:rPr lang="en-US" dirty="0"/>
              <a:t>District Risk = # in Target Race/Ethnicity Group within Subcategory divided by # in Target Race/Ethnicity Groups Enrolled</a:t>
            </a:r>
          </a:p>
          <a:p>
            <a:pPr marL="457200" indent="-457200">
              <a:buFont typeface="+mj-lt"/>
              <a:buAutoNum type="arabicPeriod"/>
            </a:pPr>
            <a:r>
              <a:rPr lang="en-US" dirty="0"/>
              <a:t>State Risk = # in all Other Race/Ethnicities Groups combined within Subcategory divided by # in all Other Race/Ethnicities Groups combined Enrolled</a:t>
            </a:r>
          </a:p>
          <a:p>
            <a:pPr marL="457200" indent="-457200">
              <a:buFont typeface="+mj-lt"/>
              <a:buAutoNum type="arabicPeriod"/>
            </a:pPr>
            <a:r>
              <a:rPr lang="en-US" dirty="0"/>
              <a:t>Alternate Risk Ratio = District Risk divided by State Risk</a:t>
            </a:r>
          </a:p>
        </p:txBody>
      </p:sp>
      <p:sp>
        <p:nvSpPr>
          <p:cNvPr id="5" name="Text Placeholder 4">
            <a:extLst>
              <a:ext uri="{FF2B5EF4-FFF2-40B4-BE49-F238E27FC236}">
                <a16:creationId xmlns:a16="http://schemas.microsoft.com/office/drawing/2014/main" id="{CA813422-EC48-4460-802F-09E9341455FC}"/>
              </a:ext>
            </a:extLst>
          </p:cNvPr>
          <p:cNvSpPr>
            <a:spLocks noGrp="1"/>
          </p:cNvSpPr>
          <p:nvPr>
            <p:ph type="body" sz="quarter" idx="3"/>
          </p:nvPr>
        </p:nvSpPr>
        <p:spPr/>
        <p:txBody>
          <a:bodyPr/>
          <a:lstStyle/>
          <a:p>
            <a:r>
              <a:rPr lang="en-US" dirty="0"/>
              <a:t>Example for White Autism</a:t>
            </a:r>
          </a:p>
        </p:txBody>
      </p:sp>
      <p:sp>
        <p:nvSpPr>
          <p:cNvPr id="6" name="Content Placeholder 5">
            <a:extLst>
              <a:ext uri="{FF2B5EF4-FFF2-40B4-BE49-F238E27FC236}">
                <a16:creationId xmlns:a16="http://schemas.microsoft.com/office/drawing/2014/main" id="{D6804D62-AE60-4F87-90EE-C74096052DC8}"/>
              </a:ext>
            </a:extLst>
          </p:cNvPr>
          <p:cNvSpPr>
            <a:spLocks noGrp="1"/>
          </p:cNvSpPr>
          <p:nvPr>
            <p:ph sz="quarter" idx="4"/>
          </p:nvPr>
        </p:nvSpPr>
        <p:spPr/>
        <p:txBody>
          <a:bodyPr>
            <a:normAutofit fontScale="92500" lnSpcReduction="20000"/>
          </a:bodyPr>
          <a:lstStyle/>
          <a:p>
            <a:pPr marL="457200" indent="-457200">
              <a:buFont typeface="+mj-lt"/>
              <a:buAutoNum type="arabicPeriod"/>
            </a:pPr>
            <a:r>
              <a:rPr lang="en-US" dirty="0"/>
              <a:t>9 White Autism divided by 250 total White is 3.6%</a:t>
            </a:r>
          </a:p>
          <a:p>
            <a:pPr marL="457200" indent="-457200">
              <a:buFont typeface="+mj-lt"/>
              <a:buAutoNum type="arabicPeriod"/>
            </a:pPr>
            <a:r>
              <a:rPr lang="en-US" dirty="0"/>
              <a:t>2,000 all other Autism race/ethnicities (</a:t>
            </a:r>
            <a:r>
              <a:rPr lang="en-US" dirty="0" err="1"/>
              <a:t>Black+Hispanic+Multi-Racial+Asian+Native</a:t>
            </a:r>
            <a:r>
              <a:rPr lang="en-US" dirty="0"/>
              <a:t> </a:t>
            </a:r>
            <a:r>
              <a:rPr lang="en-US" dirty="0" err="1"/>
              <a:t>American+Pacific</a:t>
            </a:r>
            <a:r>
              <a:rPr lang="en-US" dirty="0"/>
              <a:t> Islander) divided by 200,000 total all other ethnicities is 1%</a:t>
            </a:r>
          </a:p>
          <a:p>
            <a:pPr marL="457200" indent="-457200">
              <a:buFont typeface="+mj-lt"/>
              <a:buAutoNum type="arabicPeriod"/>
            </a:pPr>
            <a:r>
              <a:rPr lang="en-US" dirty="0"/>
              <a:t>3.6% divided by 1% is </a:t>
            </a:r>
            <a:r>
              <a:rPr lang="en-US" dirty="0">
                <a:solidFill>
                  <a:schemeClr val="accent5"/>
                </a:solidFill>
              </a:rPr>
              <a:t>3.6 (Risk Ratio)</a:t>
            </a:r>
          </a:p>
          <a:p>
            <a:endParaRPr lang="en-US" dirty="0"/>
          </a:p>
        </p:txBody>
      </p:sp>
    </p:spTree>
    <p:custDataLst>
      <p:tags r:id="rId1"/>
    </p:custDataLst>
    <p:extLst>
      <p:ext uri="{BB962C8B-B14F-4D97-AF65-F5344CB8AC3E}">
        <p14:creationId xmlns:p14="http://schemas.microsoft.com/office/powerpoint/2010/main" val="4174422195"/>
      </p:ext>
    </p:extLst>
  </p:cSld>
  <p:clrMapOvr>
    <a:masterClrMapping/>
  </p:clrMapOvr>
  <mc:AlternateContent xmlns:mc="http://schemas.openxmlformats.org/markup-compatibility/2006" xmlns:p14="http://schemas.microsoft.com/office/powerpoint/2010/main">
    <mc:Choice Requires="p14">
      <p:transition spd="slow" p14:dur="2000" advTm="17476"/>
    </mc:Choice>
    <mc:Fallback xmlns="">
      <p:transition spd="slow" advTm="1747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2ECB-07BC-4846-8D7E-4B9698B3A2FE}"/>
              </a:ext>
            </a:extLst>
          </p:cNvPr>
          <p:cNvSpPr>
            <a:spLocks noGrp="1"/>
          </p:cNvSpPr>
          <p:nvPr>
            <p:ph type="title"/>
          </p:nvPr>
        </p:nvSpPr>
        <p:spPr/>
        <p:txBody>
          <a:bodyPr>
            <a:normAutofit fontScale="90000"/>
          </a:bodyPr>
          <a:lstStyle/>
          <a:p>
            <a:r>
              <a:rPr lang="en-US" dirty="0"/>
              <a:t>Risk Ratio Calculation for Environment</a:t>
            </a:r>
          </a:p>
        </p:txBody>
      </p:sp>
      <p:sp>
        <p:nvSpPr>
          <p:cNvPr id="3" name="Text Placeholder 2">
            <a:extLst>
              <a:ext uri="{FF2B5EF4-FFF2-40B4-BE49-F238E27FC236}">
                <a16:creationId xmlns:a16="http://schemas.microsoft.com/office/drawing/2014/main" id="{498D26EE-4177-40AF-8221-241019FCCA07}"/>
              </a:ext>
            </a:extLst>
          </p:cNvPr>
          <p:cNvSpPr>
            <a:spLocks noGrp="1"/>
          </p:cNvSpPr>
          <p:nvPr>
            <p:ph type="body" idx="1"/>
          </p:nvPr>
        </p:nvSpPr>
        <p:spPr/>
        <p:txBody>
          <a:bodyPr/>
          <a:lstStyle/>
          <a:p>
            <a:r>
              <a:rPr lang="en-US" dirty="0"/>
              <a:t>Formula</a:t>
            </a:r>
          </a:p>
        </p:txBody>
      </p:sp>
      <p:sp>
        <p:nvSpPr>
          <p:cNvPr id="4" name="Content Placeholder 3">
            <a:extLst>
              <a:ext uri="{FF2B5EF4-FFF2-40B4-BE49-F238E27FC236}">
                <a16:creationId xmlns:a16="http://schemas.microsoft.com/office/drawing/2014/main" id="{8B27F8DD-D2D4-4C8F-8B01-246975DABDD9}"/>
              </a:ext>
            </a:extLst>
          </p:cNvPr>
          <p:cNvSpPr>
            <a:spLocks noGrp="1"/>
          </p:cNvSpPr>
          <p:nvPr>
            <p:ph sz="half" idx="2"/>
          </p:nvPr>
        </p:nvSpPr>
        <p:spPr/>
        <p:txBody>
          <a:bodyPr>
            <a:normAutofit fontScale="85000" lnSpcReduction="20000"/>
          </a:bodyPr>
          <a:lstStyle/>
          <a:p>
            <a:pPr marL="457200" indent="-457200">
              <a:buFont typeface="+mj-lt"/>
              <a:buAutoNum type="arabicPeriod"/>
            </a:pPr>
            <a:r>
              <a:rPr lang="en-US" dirty="0"/>
              <a:t>Target Group Risk = # in Target Race/Ethnicity Group within Subcategory divided by # in Target Race/Ethnicity Groups Enrolled</a:t>
            </a:r>
          </a:p>
          <a:p>
            <a:pPr marL="457200" indent="-457200">
              <a:buFont typeface="+mj-lt"/>
              <a:buAutoNum type="arabicPeriod"/>
            </a:pPr>
            <a:r>
              <a:rPr lang="en-US" dirty="0"/>
              <a:t>Other Group Risk = # in all Other Race/Ethnicities Group within Subcategory divided by # in all Other Race/Ethnicities Group Enrolled</a:t>
            </a:r>
          </a:p>
          <a:p>
            <a:pPr marL="457200" indent="-457200">
              <a:buFont typeface="+mj-lt"/>
              <a:buAutoNum type="arabicPeriod"/>
            </a:pPr>
            <a:r>
              <a:rPr lang="en-US" dirty="0"/>
              <a:t>Risk Ratio = Target Group Risk divided by Other Group Risk</a:t>
            </a:r>
          </a:p>
        </p:txBody>
      </p:sp>
      <p:sp>
        <p:nvSpPr>
          <p:cNvPr id="5" name="Text Placeholder 4">
            <a:extLst>
              <a:ext uri="{FF2B5EF4-FFF2-40B4-BE49-F238E27FC236}">
                <a16:creationId xmlns:a16="http://schemas.microsoft.com/office/drawing/2014/main" id="{CA813422-EC48-4460-802F-09E9341455FC}"/>
              </a:ext>
            </a:extLst>
          </p:cNvPr>
          <p:cNvSpPr>
            <a:spLocks noGrp="1"/>
          </p:cNvSpPr>
          <p:nvPr>
            <p:ph type="body" sz="quarter" idx="3"/>
          </p:nvPr>
        </p:nvSpPr>
        <p:spPr/>
        <p:txBody>
          <a:bodyPr/>
          <a:lstStyle/>
          <a:p>
            <a:r>
              <a:rPr lang="en-US" dirty="0"/>
              <a:t>Example for White Students in Separate Facilities (SF)</a:t>
            </a:r>
          </a:p>
        </p:txBody>
      </p:sp>
      <p:sp>
        <p:nvSpPr>
          <p:cNvPr id="6" name="Content Placeholder 5">
            <a:extLst>
              <a:ext uri="{FF2B5EF4-FFF2-40B4-BE49-F238E27FC236}">
                <a16:creationId xmlns:a16="http://schemas.microsoft.com/office/drawing/2014/main" id="{D6804D62-AE60-4F87-90EE-C74096052DC8}"/>
              </a:ext>
            </a:extLst>
          </p:cNvPr>
          <p:cNvSpPr>
            <a:spLocks noGrp="1"/>
          </p:cNvSpPr>
          <p:nvPr>
            <p:ph sz="quarter" idx="4"/>
          </p:nvPr>
        </p:nvSpPr>
        <p:spPr/>
        <p:txBody>
          <a:bodyPr>
            <a:normAutofit fontScale="85000" lnSpcReduction="20000"/>
          </a:bodyPr>
          <a:lstStyle/>
          <a:p>
            <a:pPr marL="457200" indent="-457200">
              <a:buFont typeface="+mj-lt"/>
              <a:buAutoNum type="arabicPeriod"/>
            </a:pPr>
            <a:r>
              <a:rPr lang="en-US" dirty="0"/>
              <a:t>13 White SF divided by 800 total White students is 1.6%</a:t>
            </a:r>
          </a:p>
          <a:p>
            <a:pPr marL="457200" indent="-457200">
              <a:buFont typeface="+mj-lt"/>
              <a:buAutoNum type="arabicPeriod"/>
            </a:pPr>
            <a:r>
              <a:rPr lang="en-US" dirty="0"/>
              <a:t>15 all other SF ethnicities (</a:t>
            </a:r>
            <a:r>
              <a:rPr lang="en-US" dirty="0" err="1"/>
              <a:t>Black+Hispanic+Multi-Racial+Asian+Native</a:t>
            </a:r>
            <a:r>
              <a:rPr lang="en-US" dirty="0"/>
              <a:t> </a:t>
            </a:r>
            <a:r>
              <a:rPr lang="en-US" dirty="0" err="1"/>
              <a:t>American+Pacific</a:t>
            </a:r>
            <a:r>
              <a:rPr lang="en-US" dirty="0"/>
              <a:t> Islander) divided by 3,500 total all other ethnicities (</a:t>
            </a:r>
            <a:r>
              <a:rPr lang="en-US" dirty="0" err="1"/>
              <a:t>Black+Hispanic+Multi-Racial+Asian+Native</a:t>
            </a:r>
            <a:r>
              <a:rPr lang="en-US" dirty="0"/>
              <a:t> </a:t>
            </a:r>
            <a:r>
              <a:rPr lang="en-US" dirty="0" err="1"/>
              <a:t>American+Pacific</a:t>
            </a:r>
            <a:r>
              <a:rPr lang="en-US" dirty="0"/>
              <a:t> Islander) is .43%</a:t>
            </a:r>
          </a:p>
          <a:p>
            <a:pPr marL="457200" indent="-457200">
              <a:buFont typeface="+mj-lt"/>
              <a:buAutoNum type="arabicPeriod"/>
            </a:pPr>
            <a:r>
              <a:rPr lang="en-US" dirty="0"/>
              <a:t>1.6% divided by 0.43% is </a:t>
            </a:r>
            <a:r>
              <a:rPr lang="en-US" dirty="0">
                <a:solidFill>
                  <a:schemeClr val="accent5"/>
                </a:solidFill>
              </a:rPr>
              <a:t>3.72 (Risk Ratio)</a:t>
            </a:r>
          </a:p>
          <a:p>
            <a:endParaRPr lang="en-US" dirty="0"/>
          </a:p>
        </p:txBody>
      </p:sp>
    </p:spTree>
    <p:custDataLst>
      <p:tags r:id="rId1"/>
    </p:custDataLst>
    <p:extLst>
      <p:ext uri="{BB962C8B-B14F-4D97-AF65-F5344CB8AC3E}">
        <p14:creationId xmlns:p14="http://schemas.microsoft.com/office/powerpoint/2010/main" val="2614068"/>
      </p:ext>
    </p:extLst>
  </p:cSld>
  <p:clrMapOvr>
    <a:masterClrMapping/>
  </p:clrMapOvr>
  <mc:AlternateContent xmlns:mc="http://schemas.openxmlformats.org/markup-compatibility/2006" xmlns:p14="http://schemas.microsoft.com/office/powerpoint/2010/main">
    <mc:Choice Requires="p14">
      <p:transition spd="slow" p14:dur="2000" advTm="82942"/>
    </mc:Choice>
    <mc:Fallback xmlns="">
      <p:transition spd="slow" advTm="8294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12DAB4C-F01E-4B52-BABC-19CD88D2C420}"/>
              </a:ext>
            </a:extLst>
          </p:cNvPr>
          <p:cNvSpPr>
            <a:spLocks noGrp="1"/>
          </p:cNvSpPr>
          <p:nvPr>
            <p:ph type="title"/>
          </p:nvPr>
        </p:nvSpPr>
        <p:spPr/>
        <p:txBody>
          <a:bodyPr/>
          <a:lstStyle/>
          <a:p>
            <a:r>
              <a:rPr lang="en-US" dirty="0"/>
              <a:t>Significant Disproportionality</a:t>
            </a:r>
          </a:p>
        </p:txBody>
      </p:sp>
      <p:sp>
        <p:nvSpPr>
          <p:cNvPr id="15" name="Content Placeholder 14">
            <a:extLst>
              <a:ext uri="{FF2B5EF4-FFF2-40B4-BE49-F238E27FC236}">
                <a16:creationId xmlns:a16="http://schemas.microsoft.com/office/drawing/2014/main" id="{58CBED15-3ABD-4F26-987F-72D25653F1C4}"/>
              </a:ext>
            </a:extLst>
          </p:cNvPr>
          <p:cNvSpPr>
            <a:spLocks noGrp="1"/>
          </p:cNvSpPr>
          <p:nvPr>
            <p:ph sz="half" idx="1"/>
          </p:nvPr>
        </p:nvSpPr>
        <p:spPr>
          <a:xfrm>
            <a:off x="838199" y="1825625"/>
            <a:ext cx="11179629" cy="4351338"/>
          </a:xfrm>
        </p:spPr>
        <p:txBody>
          <a:bodyPr>
            <a:normAutofit fontScale="40000" lnSpcReduction="20000"/>
          </a:bodyPr>
          <a:lstStyle/>
          <a:p>
            <a:pPr marL="457200" lvl="1" indent="0">
              <a:buNone/>
            </a:pPr>
            <a:r>
              <a:rPr lang="en-US" sz="9000" dirty="0"/>
              <a:t>States must annually collect and examine data to determine whether significant disproportionality based on race or ethnicity is occurring in each local education agency (LEA) with respect to:</a:t>
            </a:r>
          </a:p>
          <a:p>
            <a:pPr lvl="2"/>
            <a:r>
              <a:rPr lang="en-US" sz="6000" dirty="0"/>
              <a:t>The identification of children as children with disabilities, including the identification of children as children with a particular disability; </a:t>
            </a:r>
          </a:p>
          <a:p>
            <a:pPr lvl="2"/>
            <a:r>
              <a:rPr lang="en-US" sz="6000" dirty="0"/>
              <a:t>The placement of children with disabilities in particular educational settings; and </a:t>
            </a:r>
          </a:p>
          <a:p>
            <a:pPr lvl="2"/>
            <a:r>
              <a:rPr lang="en-US" sz="6000" dirty="0"/>
              <a:t>The incidence, duration, and type of disciplinary actions, including suspensions and expulsions.</a:t>
            </a:r>
          </a:p>
          <a:p>
            <a:r>
              <a:rPr lang="en-US" sz="2200" dirty="0"/>
              <a:t>According to 34 C.F.R. § 300.646 of the regulations implementing the IDEA</a:t>
            </a:r>
          </a:p>
          <a:p>
            <a:r>
              <a:rPr lang="en-US" dirty="0"/>
              <a:t>(</a:t>
            </a:r>
            <a:r>
              <a:rPr lang="en-US" dirty="0">
                <a:hlinkClick r:id="rId4"/>
              </a:rPr>
              <a:t>https://www.ed.gov/news/press-releases/fact-sheet-equity-idea</a:t>
            </a:r>
            <a:r>
              <a:rPr lang="en-US" dirty="0"/>
              <a:t>)</a:t>
            </a:r>
          </a:p>
          <a:p>
            <a:endParaRPr lang="en-US" dirty="0"/>
          </a:p>
          <a:p>
            <a:pPr marL="0" indent="0">
              <a:buNone/>
            </a:pPr>
            <a:r>
              <a:rPr lang="en-US" dirty="0"/>
              <a:t>	</a:t>
            </a:r>
          </a:p>
        </p:txBody>
      </p:sp>
    </p:spTree>
    <p:custDataLst>
      <p:tags r:id="rId1"/>
    </p:custDataLst>
    <p:extLst>
      <p:ext uri="{BB962C8B-B14F-4D97-AF65-F5344CB8AC3E}">
        <p14:creationId xmlns:p14="http://schemas.microsoft.com/office/powerpoint/2010/main" val="3166407824"/>
      </p:ext>
    </p:extLst>
  </p:cSld>
  <p:clrMapOvr>
    <a:masterClrMapping/>
  </p:clrMapOvr>
  <mc:AlternateContent xmlns:mc="http://schemas.openxmlformats.org/markup-compatibility/2006" xmlns:p14="http://schemas.microsoft.com/office/powerpoint/2010/main">
    <mc:Choice Requires="p14">
      <p:transition spd="slow" p14:dur="2000" advTm="31630"/>
    </mc:Choice>
    <mc:Fallback xmlns="">
      <p:transition spd="slow" advTm="3163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2ECB-07BC-4846-8D7E-4B9698B3A2FE}"/>
              </a:ext>
            </a:extLst>
          </p:cNvPr>
          <p:cNvSpPr>
            <a:spLocks noGrp="1"/>
          </p:cNvSpPr>
          <p:nvPr>
            <p:ph type="title"/>
          </p:nvPr>
        </p:nvSpPr>
        <p:spPr/>
        <p:txBody>
          <a:bodyPr>
            <a:normAutofit fontScale="90000"/>
          </a:bodyPr>
          <a:lstStyle/>
          <a:p>
            <a:r>
              <a:rPr lang="en-US" dirty="0"/>
              <a:t>Alternate Risk Ratio Calculation for Environment</a:t>
            </a:r>
          </a:p>
        </p:txBody>
      </p:sp>
      <p:sp>
        <p:nvSpPr>
          <p:cNvPr id="3" name="Text Placeholder 2">
            <a:extLst>
              <a:ext uri="{FF2B5EF4-FFF2-40B4-BE49-F238E27FC236}">
                <a16:creationId xmlns:a16="http://schemas.microsoft.com/office/drawing/2014/main" id="{498D26EE-4177-40AF-8221-241019FCCA07}"/>
              </a:ext>
            </a:extLst>
          </p:cNvPr>
          <p:cNvSpPr>
            <a:spLocks noGrp="1"/>
          </p:cNvSpPr>
          <p:nvPr>
            <p:ph type="body" idx="1"/>
          </p:nvPr>
        </p:nvSpPr>
        <p:spPr/>
        <p:txBody>
          <a:bodyPr/>
          <a:lstStyle/>
          <a:p>
            <a:r>
              <a:rPr lang="en-US" dirty="0"/>
              <a:t>Formula</a:t>
            </a:r>
          </a:p>
        </p:txBody>
      </p:sp>
      <p:sp>
        <p:nvSpPr>
          <p:cNvPr id="4" name="Content Placeholder 3">
            <a:extLst>
              <a:ext uri="{FF2B5EF4-FFF2-40B4-BE49-F238E27FC236}">
                <a16:creationId xmlns:a16="http://schemas.microsoft.com/office/drawing/2014/main" id="{8B27F8DD-D2D4-4C8F-8B01-246975DABDD9}"/>
              </a:ext>
            </a:extLst>
          </p:cNvPr>
          <p:cNvSpPr>
            <a:spLocks noGrp="1"/>
          </p:cNvSpPr>
          <p:nvPr>
            <p:ph sz="half" idx="2"/>
          </p:nvPr>
        </p:nvSpPr>
        <p:spPr/>
        <p:txBody>
          <a:bodyPr>
            <a:normAutofit fontScale="92500" lnSpcReduction="20000"/>
          </a:bodyPr>
          <a:lstStyle/>
          <a:p>
            <a:pPr marL="457200" indent="-457200">
              <a:buFont typeface="+mj-lt"/>
              <a:buAutoNum type="arabicPeriod"/>
            </a:pPr>
            <a:r>
              <a:rPr lang="en-US" dirty="0"/>
              <a:t>District Risk = # in Target Race/Ethnicity Group within Subcategory divided by # in Target Race/Ethnicity Groups Enrolled</a:t>
            </a:r>
          </a:p>
          <a:p>
            <a:pPr marL="457200" indent="-457200">
              <a:buFont typeface="+mj-lt"/>
              <a:buAutoNum type="arabicPeriod"/>
            </a:pPr>
            <a:r>
              <a:rPr lang="en-US" dirty="0"/>
              <a:t>State Risk =  State # in all Other Race/Ethnicities Groups combined within Subcategory divided by State # in all Other Race/Ethnicities Groups combined Enrolled</a:t>
            </a:r>
          </a:p>
          <a:p>
            <a:pPr marL="457200" indent="-457200">
              <a:buFont typeface="+mj-lt"/>
              <a:buAutoNum type="arabicPeriod"/>
            </a:pPr>
            <a:r>
              <a:rPr lang="en-US" dirty="0"/>
              <a:t>Alternate Risk Ratio = District Risk divided by State Risk</a:t>
            </a:r>
          </a:p>
        </p:txBody>
      </p:sp>
      <p:sp>
        <p:nvSpPr>
          <p:cNvPr id="5" name="Text Placeholder 4">
            <a:extLst>
              <a:ext uri="{FF2B5EF4-FFF2-40B4-BE49-F238E27FC236}">
                <a16:creationId xmlns:a16="http://schemas.microsoft.com/office/drawing/2014/main" id="{CA813422-EC48-4460-802F-09E9341455FC}"/>
              </a:ext>
            </a:extLst>
          </p:cNvPr>
          <p:cNvSpPr>
            <a:spLocks noGrp="1"/>
          </p:cNvSpPr>
          <p:nvPr>
            <p:ph type="body" sz="quarter" idx="3"/>
          </p:nvPr>
        </p:nvSpPr>
        <p:spPr/>
        <p:txBody>
          <a:bodyPr/>
          <a:lstStyle/>
          <a:p>
            <a:r>
              <a:rPr lang="en-US" dirty="0"/>
              <a:t>Example for White Students in Separate Facilities (SF)</a:t>
            </a:r>
          </a:p>
        </p:txBody>
      </p:sp>
      <p:sp>
        <p:nvSpPr>
          <p:cNvPr id="6" name="Content Placeholder 5">
            <a:extLst>
              <a:ext uri="{FF2B5EF4-FFF2-40B4-BE49-F238E27FC236}">
                <a16:creationId xmlns:a16="http://schemas.microsoft.com/office/drawing/2014/main" id="{D6804D62-AE60-4F87-90EE-C74096052DC8}"/>
              </a:ext>
            </a:extLst>
          </p:cNvPr>
          <p:cNvSpPr>
            <a:spLocks noGrp="1"/>
          </p:cNvSpPr>
          <p:nvPr>
            <p:ph sz="quarter" idx="4"/>
          </p:nvPr>
        </p:nvSpPr>
        <p:spPr/>
        <p:txBody>
          <a:bodyPr>
            <a:normAutofit fontScale="92500" lnSpcReduction="20000"/>
          </a:bodyPr>
          <a:lstStyle/>
          <a:p>
            <a:pPr marL="457200" indent="-457200">
              <a:buFont typeface="+mj-lt"/>
              <a:buAutoNum type="arabicPeriod"/>
            </a:pPr>
            <a:r>
              <a:rPr lang="en-US" dirty="0"/>
              <a:t>9 White SF divided by 250 total White is 3.6%</a:t>
            </a:r>
          </a:p>
          <a:p>
            <a:pPr marL="457200" indent="-457200">
              <a:buFont typeface="+mj-lt"/>
              <a:buAutoNum type="arabicPeriod"/>
            </a:pPr>
            <a:r>
              <a:rPr lang="en-US" dirty="0"/>
              <a:t>2,000 all other SF race/ethnicities (</a:t>
            </a:r>
            <a:r>
              <a:rPr lang="en-US" dirty="0" err="1"/>
              <a:t>Black+Hispanic+Multi-Racial+Asian+Native</a:t>
            </a:r>
            <a:r>
              <a:rPr lang="en-US" dirty="0"/>
              <a:t> </a:t>
            </a:r>
            <a:r>
              <a:rPr lang="en-US" dirty="0" err="1"/>
              <a:t>American+Pacific</a:t>
            </a:r>
            <a:r>
              <a:rPr lang="en-US" dirty="0"/>
              <a:t> Islander) divided by 200,000 total all other ethnicities is 1%</a:t>
            </a:r>
          </a:p>
          <a:p>
            <a:pPr marL="457200" indent="-457200">
              <a:buFont typeface="+mj-lt"/>
              <a:buAutoNum type="arabicPeriod"/>
            </a:pPr>
            <a:r>
              <a:rPr lang="en-US" dirty="0"/>
              <a:t>3.6% divided by 1% is </a:t>
            </a:r>
            <a:r>
              <a:rPr lang="en-US" dirty="0">
                <a:solidFill>
                  <a:schemeClr val="accent5"/>
                </a:solidFill>
              </a:rPr>
              <a:t>3.6 (Risk Ratio)</a:t>
            </a:r>
          </a:p>
          <a:p>
            <a:endParaRPr lang="en-US" dirty="0"/>
          </a:p>
        </p:txBody>
      </p:sp>
    </p:spTree>
    <p:custDataLst>
      <p:tags r:id="rId1"/>
    </p:custDataLst>
    <p:extLst>
      <p:ext uri="{BB962C8B-B14F-4D97-AF65-F5344CB8AC3E}">
        <p14:creationId xmlns:p14="http://schemas.microsoft.com/office/powerpoint/2010/main" val="3906627982"/>
      </p:ext>
    </p:extLst>
  </p:cSld>
  <p:clrMapOvr>
    <a:masterClrMapping/>
  </p:clrMapOvr>
  <mc:AlternateContent xmlns:mc="http://schemas.openxmlformats.org/markup-compatibility/2006" xmlns:p14="http://schemas.microsoft.com/office/powerpoint/2010/main">
    <mc:Choice Requires="p14">
      <p:transition spd="slow" p14:dur="2000" advTm="105244"/>
    </mc:Choice>
    <mc:Fallback xmlns="">
      <p:transition spd="slow" advTm="10524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2ECB-07BC-4846-8D7E-4B9698B3A2FE}"/>
              </a:ext>
            </a:extLst>
          </p:cNvPr>
          <p:cNvSpPr>
            <a:spLocks noGrp="1"/>
          </p:cNvSpPr>
          <p:nvPr>
            <p:ph type="title"/>
          </p:nvPr>
        </p:nvSpPr>
        <p:spPr/>
        <p:txBody>
          <a:bodyPr>
            <a:normAutofit/>
          </a:bodyPr>
          <a:lstStyle/>
          <a:p>
            <a:r>
              <a:rPr lang="en-US" dirty="0"/>
              <a:t>Risk Ratio Calculation for Discipline</a:t>
            </a:r>
          </a:p>
        </p:txBody>
      </p:sp>
      <p:sp>
        <p:nvSpPr>
          <p:cNvPr id="3" name="Text Placeholder 2">
            <a:extLst>
              <a:ext uri="{FF2B5EF4-FFF2-40B4-BE49-F238E27FC236}">
                <a16:creationId xmlns:a16="http://schemas.microsoft.com/office/drawing/2014/main" id="{498D26EE-4177-40AF-8221-241019FCCA07}"/>
              </a:ext>
            </a:extLst>
          </p:cNvPr>
          <p:cNvSpPr>
            <a:spLocks noGrp="1"/>
          </p:cNvSpPr>
          <p:nvPr>
            <p:ph type="body" idx="1"/>
          </p:nvPr>
        </p:nvSpPr>
        <p:spPr/>
        <p:txBody>
          <a:bodyPr/>
          <a:lstStyle/>
          <a:p>
            <a:r>
              <a:rPr lang="en-US" dirty="0"/>
              <a:t>Formula</a:t>
            </a:r>
          </a:p>
        </p:txBody>
      </p:sp>
      <p:sp>
        <p:nvSpPr>
          <p:cNvPr id="4" name="Content Placeholder 3">
            <a:extLst>
              <a:ext uri="{FF2B5EF4-FFF2-40B4-BE49-F238E27FC236}">
                <a16:creationId xmlns:a16="http://schemas.microsoft.com/office/drawing/2014/main" id="{8B27F8DD-D2D4-4C8F-8B01-246975DABDD9}"/>
              </a:ext>
            </a:extLst>
          </p:cNvPr>
          <p:cNvSpPr>
            <a:spLocks noGrp="1"/>
          </p:cNvSpPr>
          <p:nvPr>
            <p:ph sz="half" idx="2"/>
          </p:nvPr>
        </p:nvSpPr>
        <p:spPr/>
        <p:txBody>
          <a:bodyPr>
            <a:normAutofit fontScale="92500" lnSpcReduction="20000"/>
          </a:bodyPr>
          <a:lstStyle/>
          <a:p>
            <a:pPr marL="457200" indent="-457200">
              <a:buFont typeface="+mj-lt"/>
              <a:buAutoNum type="arabicPeriod"/>
            </a:pPr>
            <a:r>
              <a:rPr lang="en-US" dirty="0"/>
              <a:t>Target Group Risk = # of SWD in the target ethnic group in that category divided by # of SWD of the target ethnic group enrolled </a:t>
            </a:r>
          </a:p>
          <a:p>
            <a:pPr marL="457200" indent="-457200">
              <a:buFont typeface="+mj-lt"/>
              <a:buAutoNum type="arabicPeriod"/>
            </a:pPr>
            <a:r>
              <a:rPr lang="en-US" dirty="0"/>
              <a:t>Other Group Risk = # of SWD in the "other" ethnic groups combined in that category divided by # of SWD of the "other" ethnic groups combined enrolled</a:t>
            </a:r>
          </a:p>
          <a:p>
            <a:pPr marL="457200" indent="-457200">
              <a:buFont typeface="+mj-lt"/>
              <a:buAutoNum type="arabicPeriod"/>
            </a:pPr>
            <a:r>
              <a:rPr lang="en-US" dirty="0"/>
              <a:t>Risk Ratio = Target Group Risk divided by Other Group Risk</a:t>
            </a:r>
          </a:p>
        </p:txBody>
      </p:sp>
      <p:sp>
        <p:nvSpPr>
          <p:cNvPr id="5" name="Text Placeholder 4">
            <a:extLst>
              <a:ext uri="{FF2B5EF4-FFF2-40B4-BE49-F238E27FC236}">
                <a16:creationId xmlns:a16="http://schemas.microsoft.com/office/drawing/2014/main" id="{CA813422-EC48-4460-802F-09E9341455FC}"/>
              </a:ext>
            </a:extLst>
          </p:cNvPr>
          <p:cNvSpPr>
            <a:spLocks noGrp="1"/>
          </p:cNvSpPr>
          <p:nvPr>
            <p:ph type="body" sz="quarter" idx="3"/>
          </p:nvPr>
        </p:nvSpPr>
        <p:spPr/>
        <p:txBody>
          <a:bodyPr/>
          <a:lstStyle/>
          <a:p>
            <a:r>
              <a:rPr lang="en-US" dirty="0"/>
              <a:t>Example for White In-School </a:t>
            </a:r>
            <a:r>
              <a:rPr lang="en-US" dirty="0" err="1"/>
              <a:t>Susp</a:t>
            </a:r>
            <a:r>
              <a:rPr lang="en-US" dirty="0"/>
              <a:t>. &lt;= 10</a:t>
            </a:r>
          </a:p>
        </p:txBody>
      </p:sp>
      <p:sp>
        <p:nvSpPr>
          <p:cNvPr id="6" name="Content Placeholder 5">
            <a:extLst>
              <a:ext uri="{FF2B5EF4-FFF2-40B4-BE49-F238E27FC236}">
                <a16:creationId xmlns:a16="http://schemas.microsoft.com/office/drawing/2014/main" id="{D6804D62-AE60-4F87-90EE-C74096052DC8}"/>
              </a:ext>
            </a:extLst>
          </p:cNvPr>
          <p:cNvSpPr>
            <a:spLocks noGrp="1"/>
          </p:cNvSpPr>
          <p:nvPr>
            <p:ph sz="quarter" idx="4"/>
          </p:nvPr>
        </p:nvSpPr>
        <p:spPr/>
        <p:txBody>
          <a:bodyPr>
            <a:normAutofit fontScale="92500" lnSpcReduction="20000"/>
          </a:bodyPr>
          <a:lstStyle/>
          <a:p>
            <a:r>
              <a:rPr lang="en-US" dirty="0"/>
              <a:t>132 White In-School </a:t>
            </a:r>
            <a:r>
              <a:rPr lang="en-US" dirty="0" err="1"/>
              <a:t>Susp</a:t>
            </a:r>
            <a:r>
              <a:rPr lang="en-US" dirty="0"/>
              <a:t>. &lt;= 10 divided by 171 total White SWDs is 77%</a:t>
            </a:r>
          </a:p>
          <a:p>
            <a:r>
              <a:rPr lang="en-US" dirty="0"/>
              <a:t>275 all other ethnicities In-School </a:t>
            </a:r>
            <a:r>
              <a:rPr lang="en-US" dirty="0" err="1"/>
              <a:t>Susp</a:t>
            </a:r>
            <a:r>
              <a:rPr lang="en-US" dirty="0"/>
              <a:t>. &lt;= 10 (</a:t>
            </a:r>
            <a:r>
              <a:rPr lang="en-US" dirty="0" err="1"/>
              <a:t>Black+Hispanic+Multi-Racial+Asian+Native</a:t>
            </a:r>
            <a:r>
              <a:rPr lang="en-US" dirty="0"/>
              <a:t> </a:t>
            </a:r>
            <a:r>
              <a:rPr lang="en-US" dirty="0" err="1"/>
              <a:t>American+Pacific</a:t>
            </a:r>
            <a:r>
              <a:rPr lang="en-US" dirty="0"/>
              <a:t> Islander) divided by 1,212 total all other ethnicities SWDs (</a:t>
            </a:r>
            <a:r>
              <a:rPr lang="en-US" dirty="0" err="1"/>
              <a:t>Black+Hispanic+Multi-Racial+Asian+Native</a:t>
            </a:r>
            <a:r>
              <a:rPr lang="en-US" dirty="0"/>
              <a:t> </a:t>
            </a:r>
            <a:r>
              <a:rPr lang="en-US" dirty="0" err="1"/>
              <a:t>American+Pacific</a:t>
            </a:r>
            <a:r>
              <a:rPr lang="en-US" dirty="0"/>
              <a:t> Islander) is 23%</a:t>
            </a:r>
          </a:p>
          <a:p>
            <a:r>
              <a:rPr lang="en-US" dirty="0"/>
              <a:t>77% divided by 23% is </a:t>
            </a:r>
            <a:r>
              <a:rPr lang="en-US" dirty="0">
                <a:solidFill>
                  <a:schemeClr val="accent5"/>
                </a:solidFill>
              </a:rPr>
              <a:t>3.35 (Risk Ratio)</a:t>
            </a:r>
          </a:p>
          <a:p>
            <a:endParaRPr lang="en-US" dirty="0"/>
          </a:p>
        </p:txBody>
      </p:sp>
    </p:spTree>
    <p:custDataLst>
      <p:tags r:id="rId1"/>
    </p:custDataLst>
    <p:extLst>
      <p:ext uri="{BB962C8B-B14F-4D97-AF65-F5344CB8AC3E}">
        <p14:creationId xmlns:p14="http://schemas.microsoft.com/office/powerpoint/2010/main" val="4265036850"/>
      </p:ext>
    </p:extLst>
  </p:cSld>
  <p:clrMapOvr>
    <a:masterClrMapping/>
  </p:clrMapOvr>
  <mc:AlternateContent xmlns:mc="http://schemas.openxmlformats.org/markup-compatibility/2006" xmlns:p14="http://schemas.microsoft.com/office/powerpoint/2010/main">
    <mc:Choice Requires="p14">
      <p:transition spd="slow" p14:dur="2000" advTm="134106"/>
    </mc:Choice>
    <mc:Fallback xmlns="">
      <p:transition spd="slow" advTm="134106"/>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2ECB-07BC-4846-8D7E-4B9698B3A2FE}"/>
              </a:ext>
            </a:extLst>
          </p:cNvPr>
          <p:cNvSpPr>
            <a:spLocks noGrp="1"/>
          </p:cNvSpPr>
          <p:nvPr>
            <p:ph type="title"/>
          </p:nvPr>
        </p:nvSpPr>
        <p:spPr/>
        <p:txBody>
          <a:bodyPr>
            <a:normAutofit fontScale="90000"/>
          </a:bodyPr>
          <a:lstStyle/>
          <a:p>
            <a:r>
              <a:rPr lang="en-US" dirty="0"/>
              <a:t>Alternate Risk Ratio Calculation for Discipline</a:t>
            </a:r>
          </a:p>
        </p:txBody>
      </p:sp>
      <p:sp>
        <p:nvSpPr>
          <p:cNvPr id="3" name="Text Placeholder 2">
            <a:extLst>
              <a:ext uri="{FF2B5EF4-FFF2-40B4-BE49-F238E27FC236}">
                <a16:creationId xmlns:a16="http://schemas.microsoft.com/office/drawing/2014/main" id="{498D26EE-4177-40AF-8221-241019FCCA07}"/>
              </a:ext>
            </a:extLst>
          </p:cNvPr>
          <p:cNvSpPr>
            <a:spLocks noGrp="1"/>
          </p:cNvSpPr>
          <p:nvPr>
            <p:ph type="body" idx="1"/>
          </p:nvPr>
        </p:nvSpPr>
        <p:spPr/>
        <p:txBody>
          <a:bodyPr/>
          <a:lstStyle/>
          <a:p>
            <a:r>
              <a:rPr lang="en-US" dirty="0"/>
              <a:t>Formula</a:t>
            </a:r>
          </a:p>
        </p:txBody>
      </p:sp>
      <p:sp>
        <p:nvSpPr>
          <p:cNvPr id="4" name="Content Placeholder 3">
            <a:extLst>
              <a:ext uri="{FF2B5EF4-FFF2-40B4-BE49-F238E27FC236}">
                <a16:creationId xmlns:a16="http://schemas.microsoft.com/office/drawing/2014/main" id="{8B27F8DD-D2D4-4C8F-8B01-246975DABDD9}"/>
              </a:ext>
            </a:extLst>
          </p:cNvPr>
          <p:cNvSpPr>
            <a:spLocks noGrp="1"/>
          </p:cNvSpPr>
          <p:nvPr>
            <p:ph sz="half" idx="2"/>
          </p:nvPr>
        </p:nvSpPr>
        <p:spPr/>
        <p:txBody>
          <a:bodyPr>
            <a:normAutofit fontScale="92500" lnSpcReduction="20000"/>
          </a:bodyPr>
          <a:lstStyle/>
          <a:p>
            <a:pPr marL="457200" indent="-457200">
              <a:buFont typeface="+mj-lt"/>
              <a:buAutoNum type="arabicPeriod"/>
            </a:pPr>
            <a:r>
              <a:rPr lang="en-US" dirty="0"/>
              <a:t>District Risk = # of SWD in the target ethnic group in that category divided by # of SWD of the target ethnic group enrolled</a:t>
            </a:r>
          </a:p>
          <a:p>
            <a:pPr marL="457200" indent="-457200">
              <a:buFont typeface="+mj-lt"/>
              <a:buAutoNum type="arabicPeriod"/>
            </a:pPr>
            <a:r>
              <a:rPr lang="en-US" dirty="0"/>
              <a:t>State Risk = State # of SWD in the "other" ethnic groups combined in that category divided by State # of SWD of the "other" ethnic groups combined enrolled</a:t>
            </a:r>
          </a:p>
          <a:p>
            <a:pPr marL="457200" indent="-457200">
              <a:buFont typeface="+mj-lt"/>
              <a:buAutoNum type="arabicPeriod"/>
            </a:pPr>
            <a:r>
              <a:rPr lang="en-US" dirty="0"/>
              <a:t>Alternate Risk Ratio = District Risk divided by State Risk</a:t>
            </a:r>
          </a:p>
        </p:txBody>
      </p:sp>
      <p:sp>
        <p:nvSpPr>
          <p:cNvPr id="5" name="Text Placeholder 4">
            <a:extLst>
              <a:ext uri="{FF2B5EF4-FFF2-40B4-BE49-F238E27FC236}">
                <a16:creationId xmlns:a16="http://schemas.microsoft.com/office/drawing/2014/main" id="{CA813422-EC48-4460-802F-09E9341455FC}"/>
              </a:ext>
            </a:extLst>
          </p:cNvPr>
          <p:cNvSpPr>
            <a:spLocks noGrp="1"/>
          </p:cNvSpPr>
          <p:nvPr>
            <p:ph type="body" sz="quarter" idx="3"/>
          </p:nvPr>
        </p:nvSpPr>
        <p:spPr/>
        <p:txBody>
          <a:bodyPr/>
          <a:lstStyle/>
          <a:p>
            <a:r>
              <a:rPr lang="en-US" dirty="0"/>
              <a:t>Example for White In-School </a:t>
            </a:r>
            <a:r>
              <a:rPr lang="en-US" dirty="0" err="1"/>
              <a:t>Susp</a:t>
            </a:r>
            <a:r>
              <a:rPr lang="en-US" dirty="0"/>
              <a:t>. &lt;= 10</a:t>
            </a:r>
          </a:p>
        </p:txBody>
      </p:sp>
      <p:sp>
        <p:nvSpPr>
          <p:cNvPr id="6" name="Content Placeholder 5">
            <a:extLst>
              <a:ext uri="{FF2B5EF4-FFF2-40B4-BE49-F238E27FC236}">
                <a16:creationId xmlns:a16="http://schemas.microsoft.com/office/drawing/2014/main" id="{D6804D62-AE60-4F87-90EE-C74096052DC8}"/>
              </a:ext>
            </a:extLst>
          </p:cNvPr>
          <p:cNvSpPr>
            <a:spLocks noGrp="1"/>
          </p:cNvSpPr>
          <p:nvPr>
            <p:ph sz="quarter" idx="4"/>
          </p:nvPr>
        </p:nvSpPr>
        <p:spPr/>
        <p:txBody>
          <a:bodyPr>
            <a:normAutofit fontScale="92500" lnSpcReduction="20000"/>
          </a:bodyPr>
          <a:lstStyle/>
          <a:p>
            <a:r>
              <a:rPr lang="en-US" dirty="0"/>
              <a:t>9 White In-School </a:t>
            </a:r>
            <a:r>
              <a:rPr lang="en-US" dirty="0" err="1"/>
              <a:t>Susp</a:t>
            </a:r>
            <a:r>
              <a:rPr lang="en-US" dirty="0"/>
              <a:t>. &lt;= 10 divided by 250 total White SWDs is 3.6%</a:t>
            </a:r>
          </a:p>
          <a:p>
            <a:r>
              <a:rPr lang="en-US" dirty="0"/>
              <a:t>2,000 all other In-School </a:t>
            </a:r>
            <a:r>
              <a:rPr lang="en-US" dirty="0" err="1"/>
              <a:t>Susp</a:t>
            </a:r>
            <a:r>
              <a:rPr lang="en-US" dirty="0"/>
              <a:t>. </a:t>
            </a:r>
            <a:r>
              <a:rPr lang="en-US"/>
              <a:t>&lt;= 10 race</a:t>
            </a:r>
            <a:r>
              <a:rPr lang="en-US" dirty="0"/>
              <a:t>/ethnicities (</a:t>
            </a:r>
            <a:r>
              <a:rPr lang="en-US" dirty="0" err="1"/>
              <a:t>Black+Hispanic+Multi-Racial+Asian+Native</a:t>
            </a:r>
            <a:r>
              <a:rPr lang="en-US" dirty="0"/>
              <a:t> </a:t>
            </a:r>
            <a:r>
              <a:rPr lang="en-US" dirty="0" err="1"/>
              <a:t>American+Pacific</a:t>
            </a:r>
            <a:r>
              <a:rPr lang="en-US" dirty="0"/>
              <a:t> Islander) divided by 200,000 total all other SWDs ethnicities is 1%</a:t>
            </a:r>
          </a:p>
          <a:p>
            <a:r>
              <a:rPr lang="en-US" dirty="0"/>
              <a:t>3.6% divided by 1% is </a:t>
            </a:r>
            <a:r>
              <a:rPr lang="en-US" dirty="0">
                <a:solidFill>
                  <a:schemeClr val="accent5"/>
                </a:solidFill>
              </a:rPr>
              <a:t>3.6 (Alternate Risk Ratio)</a:t>
            </a:r>
          </a:p>
          <a:p>
            <a:endParaRPr lang="en-US" dirty="0"/>
          </a:p>
        </p:txBody>
      </p:sp>
    </p:spTree>
    <p:custDataLst>
      <p:tags r:id="rId1"/>
    </p:custDataLst>
    <p:extLst>
      <p:ext uri="{BB962C8B-B14F-4D97-AF65-F5344CB8AC3E}">
        <p14:creationId xmlns:p14="http://schemas.microsoft.com/office/powerpoint/2010/main" val="924114420"/>
      </p:ext>
    </p:extLst>
  </p:cSld>
  <p:clrMapOvr>
    <a:masterClrMapping/>
  </p:clrMapOvr>
  <mc:AlternateContent xmlns:mc="http://schemas.openxmlformats.org/markup-compatibility/2006" xmlns:p14="http://schemas.microsoft.com/office/powerpoint/2010/main">
    <mc:Choice Requires="p14">
      <p:transition spd="slow" p14:dur="2000" advTm="27157"/>
    </mc:Choice>
    <mc:Fallback xmlns="">
      <p:transition spd="slow" advTm="27157"/>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2173224" y="1189864"/>
            <a:ext cx="4227576" cy="584775"/>
          </a:xfrm>
        </p:spPr>
        <p:txBody>
          <a:bodyPr>
            <a:normAutofit fontScale="90000"/>
          </a:bodyPr>
          <a:lstStyle/>
          <a:p>
            <a:pPr algn="ctr"/>
            <a:r>
              <a:rPr lang="en-US" dirty="0"/>
              <a:t>CRITERIA</a:t>
            </a:r>
          </a:p>
        </p:txBody>
      </p:sp>
      <p:sp>
        <p:nvSpPr>
          <p:cNvPr id="13" name="TextBox 12"/>
          <p:cNvSpPr txBox="1"/>
          <p:nvPr/>
        </p:nvSpPr>
        <p:spPr>
          <a:xfrm>
            <a:off x="2408073" y="1774639"/>
            <a:ext cx="3527829" cy="4524315"/>
          </a:xfrm>
          <a:prstGeom prst="rect">
            <a:avLst/>
          </a:prstGeom>
          <a:noFill/>
        </p:spPr>
        <p:txBody>
          <a:bodyPr wrap="square" rtlCol="0">
            <a:spAutoFit/>
          </a:bodyPr>
          <a:lstStyle/>
          <a:p>
            <a:r>
              <a:rPr lang="it-IT" sz="1600" b="1" dirty="0">
                <a:solidFill>
                  <a:prstClr val="black"/>
                </a:solidFill>
              </a:rPr>
              <a:t>Minimum Cell Size</a:t>
            </a:r>
            <a:r>
              <a:rPr lang="it-IT" sz="1600" dirty="0">
                <a:solidFill>
                  <a:prstClr val="black"/>
                </a:solidFill>
              </a:rPr>
              <a:t>: 10</a:t>
            </a:r>
          </a:p>
          <a:p>
            <a:endParaRPr lang="en-US" sz="1600" dirty="0">
              <a:solidFill>
                <a:prstClr val="black"/>
              </a:solidFill>
            </a:endParaRPr>
          </a:p>
          <a:p>
            <a:r>
              <a:rPr lang="it-IT" sz="1600" b="1" dirty="0">
                <a:solidFill>
                  <a:prstClr val="black"/>
                </a:solidFill>
              </a:rPr>
              <a:t>Minimum N Size</a:t>
            </a:r>
            <a:r>
              <a:rPr lang="it-IT" sz="1600" dirty="0">
                <a:solidFill>
                  <a:prstClr val="black"/>
                </a:solidFill>
              </a:rPr>
              <a:t>: 30</a:t>
            </a:r>
          </a:p>
          <a:p>
            <a:endParaRPr lang="en-US" sz="1600" dirty="0">
              <a:solidFill>
                <a:prstClr val="black"/>
              </a:solidFill>
            </a:endParaRPr>
          </a:p>
          <a:p>
            <a:r>
              <a:rPr lang="it-IT" sz="1600" b="1" dirty="0">
                <a:solidFill>
                  <a:prstClr val="black"/>
                </a:solidFill>
              </a:rPr>
              <a:t>Standard for Reasonable Progress</a:t>
            </a:r>
            <a:r>
              <a:rPr lang="it-IT" sz="1600" dirty="0">
                <a:solidFill>
                  <a:prstClr val="black"/>
                </a:solidFill>
              </a:rPr>
              <a:t>:  ≥ 0.5 progress per year in lowering the risk ratio in each of the most recent 2 consecutive years. </a:t>
            </a:r>
          </a:p>
          <a:p>
            <a:endParaRPr lang="it-IT" sz="1600" dirty="0">
              <a:solidFill>
                <a:prstClr val="black"/>
              </a:solidFill>
            </a:endParaRPr>
          </a:p>
          <a:p>
            <a:r>
              <a:rPr lang="it-IT" sz="1600" i="1" dirty="0">
                <a:solidFill>
                  <a:prstClr val="black"/>
                </a:solidFill>
              </a:rPr>
              <a:t>A district that exceeds the risk threshold for 3 prior years, but that has shown reasonable progress for lowering the risk ratio in each of the most recent 2 consecutive prior years, will be evaluated by KSDE and may not be identified with significant disproportionality.</a:t>
            </a:r>
            <a:endParaRPr lang="en-US" sz="1600" i="1" dirty="0">
              <a:solidFill>
                <a:prstClr val="black"/>
              </a:solidFill>
            </a:endParaRPr>
          </a:p>
          <a:p>
            <a:endParaRPr lang="en-US" sz="1400" dirty="0">
              <a:solidFill>
                <a:prstClr val="black"/>
              </a:solidFill>
              <a:latin typeface="Arial"/>
            </a:endParaRPr>
          </a:p>
        </p:txBody>
      </p:sp>
      <p:graphicFrame>
        <p:nvGraphicFramePr>
          <p:cNvPr id="14" name="Content Placeholder 3"/>
          <p:cNvGraphicFramePr>
            <a:graphicFrameLocks/>
          </p:cNvGraphicFramePr>
          <p:nvPr>
            <p:extLst>
              <p:ext uri="{D42A27DB-BD31-4B8C-83A1-F6EECF244321}">
                <p14:modId xmlns:p14="http://schemas.microsoft.com/office/powerpoint/2010/main" val="984064089"/>
              </p:ext>
            </p:extLst>
          </p:nvPr>
        </p:nvGraphicFramePr>
        <p:xfrm>
          <a:off x="6629400" y="1332385"/>
          <a:ext cx="3581400" cy="4504285"/>
        </p:xfrm>
        <a:graphic>
          <a:graphicData uri="http://schemas.openxmlformats.org/drawingml/2006/table">
            <a:tbl>
              <a:tblPr firstRow="1" firstCol="1" bandRow="1"/>
              <a:tblGrid>
                <a:gridCol w="2185831">
                  <a:extLst>
                    <a:ext uri="{9D8B030D-6E8A-4147-A177-3AD203B41FA5}">
                      <a16:colId xmlns:a16="http://schemas.microsoft.com/office/drawing/2014/main" val="1535270279"/>
                    </a:ext>
                  </a:extLst>
                </a:gridCol>
                <a:gridCol w="1395569">
                  <a:extLst>
                    <a:ext uri="{9D8B030D-6E8A-4147-A177-3AD203B41FA5}">
                      <a16:colId xmlns:a16="http://schemas.microsoft.com/office/drawing/2014/main" val="4063647932"/>
                    </a:ext>
                  </a:extLst>
                </a:gridCol>
              </a:tblGrid>
              <a:tr h="367266">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Category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Risk Ratio Threshold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FBFBF"/>
                    </a:solidFill>
                  </a:tcPr>
                </a:tc>
                <a:extLst>
                  <a:ext uri="{0D108BD9-81ED-4DB2-BD59-A6C34878D82A}">
                    <a16:rowId xmlns:a16="http://schemas.microsoft.com/office/drawing/2014/main" val="1737878927"/>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Identification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75609908"/>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Disabilities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9431598"/>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Autism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302446"/>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Emotional Disturbance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5075733"/>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Intellectual Disability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5988722"/>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Other Health Impairment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7124191"/>
                  </a:ext>
                </a:extLst>
              </a:tr>
              <a:tr h="330219">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Specific Learning Disability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4035994"/>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Speech/Language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2269288"/>
                  </a:ext>
                </a:extLst>
              </a:tr>
              <a:tr h="233686">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Discipline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a:lnSpc>
                          <a:spcPct val="107000"/>
                        </a:lnSpc>
                      </a:pPr>
                      <a:endParaRPr lang="en-US" sz="1800">
                        <a:effectLst/>
                        <a:latin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2028813"/>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In-School </a:t>
                      </a:r>
                      <a:r>
                        <a:rPr lang="en-US" sz="14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Susp</a:t>
                      </a: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&lt;= 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2807605"/>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In-School Susp. &gt;10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6438170"/>
                  </a:ext>
                </a:extLst>
              </a:tr>
              <a:tr h="330219">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Out-of-School Susp. &lt;= 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3889804"/>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Out-of-School Susp. &gt;10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83724892"/>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 Removals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2897577"/>
                  </a:ext>
                </a:extLst>
              </a:tr>
              <a:tr h="233686">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Environment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a:lnSpc>
                          <a:spcPct val="107000"/>
                        </a:lnSpc>
                      </a:pPr>
                      <a:endParaRPr lang="en-US" sz="1800">
                        <a:effectLst/>
                        <a:latin typeface="Calibri" panose="020F050202020403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6185305"/>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Regular Env &lt; 40%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6673866"/>
                  </a:ext>
                </a:extLst>
              </a:tr>
              <a:tr h="183633">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Separate Settings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378" rtl="0" eaLnBrk="1" latinLnBrk="0" hangingPunct="1">
                        <a:defRPr sz="1800" kern="1200">
                          <a:solidFill>
                            <a:schemeClr val="tx1"/>
                          </a:solidFill>
                          <a:latin typeface="Arial"/>
                        </a:defRPr>
                      </a:lvl1pPr>
                      <a:lvl2pPr marL="457189" algn="l" defTabSz="914378" rtl="0" eaLnBrk="1" latinLnBrk="0" hangingPunct="1">
                        <a:defRPr sz="1800" kern="1200">
                          <a:solidFill>
                            <a:schemeClr val="tx1"/>
                          </a:solidFill>
                          <a:latin typeface="Arial"/>
                        </a:defRPr>
                      </a:lvl2pPr>
                      <a:lvl3pPr marL="914378" algn="l" defTabSz="914378" rtl="0" eaLnBrk="1" latinLnBrk="0" hangingPunct="1">
                        <a:defRPr sz="1800" kern="1200">
                          <a:solidFill>
                            <a:schemeClr val="tx1"/>
                          </a:solidFill>
                          <a:latin typeface="Arial"/>
                        </a:defRPr>
                      </a:lvl3pPr>
                      <a:lvl4pPr marL="1371566" algn="l" defTabSz="914378" rtl="0" eaLnBrk="1" latinLnBrk="0" hangingPunct="1">
                        <a:defRPr sz="1800" kern="1200">
                          <a:solidFill>
                            <a:schemeClr val="tx1"/>
                          </a:solidFill>
                          <a:latin typeface="Arial"/>
                        </a:defRPr>
                      </a:lvl4pPr>
                      <a:lvl5pPr marL="1828754" algn="l" defTabSz="914378" rtl="0" eaLnBrk="1" latinLnBrk="0" hangingPunct="1">
                        <a:defRPr sz="1800" kern="1200">
                          <a:solidFill>
                            <a:schemeClr val="tx1"/>
                          </a:solidFill>
                          <a:latin typeface="Arial"/>
                        </a:defRPr>
                      </a:lvl5pPr>
                      <a:lvl6pPr marL="2285943" algn="l" defTabSz="914378" rtl="0" eaLnBrk="1" latinLnBrk="0" hangingPunct="1">
                        <a:defRPr sz="1800" kern="1200">
                          <a:solidFill>
                            <a:schemeClr val="tx1"/>
                          </a:solidFill>
                          <a:latin typeface="Arial"/>
                        </a:defRPr>
                      </a:lvl6pPr>
                      <a:lvl7pPr marL="2743132" algn="l" defTabSz="914378" rtl="0" eaLnBrk="1" latinLnBrk="0" hangingPunct="1">
                        <a:defRPr sz="1800" kern="1200">
                          <a:solidFill>
                            <a:schemeClr val="tx1"/>
                          </a:solidFill>
                          <a:latin typeface="Arial"/>
                        </a:defRPr>
                      </a:lvl7pPr>
                      <a:lvl8pPr marL="3200320" algn="l" defTabSz="914378" rtl="0" eaLnBrk="1" latinLnBrk="0" hangingPunct="1">
                        <a:defRPr sz="1800" kern="1200">
                          <a:solidFill>
                            <a:schemeClr val="tx1"/>
                          </a:solidFill>
                          <a:latin typeface="Arial"/>
                        </a:defRPr>
                      </a:lvl8pPr>
                      <a:lvl9pPr marL="3657509" algn="l" defTabSz="914378" rtl="0" eaLnBrk="1" latinLnBrk="0" hangingPunct="1">
                        <a:defRPr sz="1800" kern="1200">
                          <a:solidFill>
                            <a:schemeClr val="tx1"/>
                          </a:solidFill>
                          <a:latin typeface="Arial"/>
                        </a:defRPr>
                      </a:lvl9p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46394429"/>
                  </a:ext>
                </a:extLst>
              </a:tr>
            </a:tbl>
          </a:graphicData>
        </a:graphic>
      </p:graphicFrame>
    </p:spTree>
    <p:custDataLst>
      <p:tags r:id="rId1"/>
    </p:custDataLst>
    <p:extLst>
      <p:ext uri="{BB962C8B-B14F-4D97-AF65-F5344CB8AC3E}">
        <p14:creationId xmlns:p14="http://schemas.microsoft.com/office/powerpoint/2010/main" val="2729611048"/>
      </p:ext>
    </p:extLst>
  </p:cSld>
  <p:clrMapOvr>
    <a:masterClrMapping/>
  </p:clrMapOvr>
  <mc:AlternateContent xmlns:mc="http://schemas.openxmlformats.org/markup-compatibility/2006" xmlns:p14="http://schemas.microsoft.com/office/powerpoint/2010/main">
    <mc:Choice Requires="p14">
      <p:transition spd="slow" p14:dur="2000" advTm="45326"/>
    </mc:Choice>
    <mc:Fallback xmlns="">
      <p:transition spd="slow" advTm="4532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44FAC-9179-4B42-9B60-BDB00FE2D5AB}"/>
              </a:ext>
            </a:extLst>
          </p:cNvPr>
          <p:cNvSpPr>
            <a:spLocks noGrp="1"/>
          </p:cNvSpPr>
          <p:nvPr>
            <p:ph type="title"/>
          </p:nvPr>
        </p:nvSpPr>
        <p:spPr/>
        <p:txBody>
          <a:bodyPr/>
          <a:lstStyle/>
          <a:p>
            <a:r>
              <a:rPr lang="en-US" dirty="0"/>
              <a:t>SIGNIFICANT DISPROPORTIONALITY</a:t>
            </a:r>
          </a:p>
        </p:txBody>
      </p:sp>
      <p:sp>
        <p:nvSpPr>
          <p:cNvPr id="3" name="Text Placeholder 2">
            <a:extLst>
              <a:ext uri="{FF2B5EF4-FFF2-40B4-BE49-F238E27FC236}">
                <a16:creationId xmlns:a16="http://schemas.microsoft.com/office/drawing/2014/main" id="{01E974C4-F473-4F0E-93DC-94AFF4C7FD15}"/>
              </a:ext>
            </a:extLst>
          </p:cNvPr>
          <p:cNvSpPr>
            <a:spLocks noGrp="1"/>
          </p:cNvSpPr>
          <p:nvPr>
            <p:ph type="body" idx="1"/>
          </p:nvPr>
        </p:nvSpPr>
        <p:spPr/>
        <p:txBody>
          <a:bodyPr/>
          <a:lstStyle/>
          <a:p>
            <a:r>
              <a:rPr lang="en-US" dirty="0"/>
              <a:t>Where is the data?</a:t>
            </a:r>
          </a:p>
        </p:txBody>
      </p:sp>
      <p:sp>
        <p:nvSpPr>
          <p:cNvPr id="4" name="Content Placeholder 3">
            <a:extLst>
              <a:ext uri="{FF2B5EF4-FFF2-40B4-BE49-F238E27FC236}">
                <a16:creationId xmlns:a16="http://schemas.microsoft.com/office/drawing/2014/main" id="{79D62F6B-8752-4B50-81E7-4AA5142E26D0}"/>
              </a:ext>
            </a:extLst>
          </p:cNvPr>
          <p:cNvSpPr>
            <a:spLocks noGrp="1"/>
          </p:cNvSpPr>
          <p:nvPr>
            <p:ph sz="half" idx="2"/>
          </p:nvPr>
        </p:nvSpPr>
        <p:spPr>
          <a:xfrm>
            <a:off x="839788" y="2671761"/>
            <a:ext cx="10368539" cy="2980893"/>
          </a:xfrm>
        </p:spPr>
        <p:txBody>
          <a:bodyPr/>
          <a:lstStyle/>
          <a:p>
            <a:r>
              <a:rPr lang="en-US" dirty="0"/>
              <a:t>Significant Disproportionality analysis is available on Kansas APR Reports website, </a:t>
            </a:r>
            <a:r>
              <a:rPr lang="en-US" dirty="0">
                <a:hlinkClick r:id="rId3"/>
              </a:rPr>
              <a:t>http://ddesurvey.com/kansasAPR/login.aspx</a:t>
            </a:r>
            <a:endParaRPr lang="en-US" dirty="0"/>
          </a:p>
          <a:p>
            <a:r>
              <a:rPr lang="en-US" dirty="0"/>
              <a:t>Look for &amp; address yellow &amp; red cells.</a:t>
            </a:r>
          </a:p>
          <a:p>
            <a:endParaRPr lang="en-US" dirty="0"/>
          </a:p>
          <a:p>
            <a:endParaRPr lang="en-US" dirty="0"/>
          </a:p>
        </p:txBody>
      </p:sp>
    </p:spTree>
    <p:custDataLst>
      <p:tags r:id="rId1"/>
    </p:custDataLst>
    <p:extLst>
      <p:ext uri="{BB962C8B-B14F-4D97-AF65-F5344CB8AC3E}">
        <p14:creationId xmlns:p14="http://schemas.microsoft.com/office/powerpoint/2010/main" val="2665975017"/>
      </p:ext>
    </p:extLst>
  </p:cSld>
  <p:clrMapOvr>
    <a:masterClrMapping/>
  </p:clrMapOvr>
  <mc:AlternateContent xmlns:mc="http://schemas.openxmlformats.org/markup-compatibility/2006" xmlns:p14="http://schemas.microsoft.com/office/powerpoint/2010/main">
    <mc:Choice Requires="p14">
      <p:transition spd="slow" p14:dur="2000" advTm="30885"/>
    </mc:Choice>
    <mc:Fallback xmlns="">
      <p:transition spd="slow" advTm="30885"/>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8E0E44-51EF-45AA-843F-824A41F6A66D}"/>
              </a:ext>
            </a:extLst>
          </p:cNvPr>
          <p:cNvSpPr>
            <a:spLocks noGrp="1"/>
          </p:cNvSpPr>
          <p:nvPr>
            <p:ph idx="1"/>
          </p:nvPr>
        </p:nvSpPr>
        <p:spPr/>
        <p:txBody>
          <a:bodyPr>
            <a:normAutofit fontScale="70000" lnSpcReduction="20000"/>
          </a:bodyPr>
          <a:lstStyle/>
          <a:p>
            <a:r>
              <a:rPr lang="en-US" dirty="0"/>
              <a:t>KSDE uses the following data sources when calculating significant disproportionality:</a:t>
            </a:r>
          </a:p>
          <a:p>
            <a:pPr marL="0" indent="0">
              <a:buNone/>
            </a:pPr>
            <a:r>
              <a:rPr lang="en-US" dirty="0"/>
              <a:t> ▪ September 20 Count </a:t>
            </a:r>
          </a:p>
          <a:p>
            <a:pPr marL="0" indent="0">
              <a:buNone/>
            </a:pPr>
            <a:r>
              <a:rPr lang="en-US" dirty="0"/>
              <a:t>	▪ Reported in the ENRL record in the KIDS application. Can be viewed in several reports on </a:t>
            </a:r>
            <a:r>
              <a:rPr lang="en-US" dirty="0">
                <a:hlinkClick r:id="rId3"/>
              </a:rPr>
              <a:t>https://datacentral.ksde.org/</a:t>
            </a:r>
            <a:r>
              <a:rPr lang="en-US" dirty="0"/>
              <a:t> , such as the Kansas K–12 Reports.</a:t>
            </a:r>
          </a:p>
          <a:p>
            <a:pPr marL="0" indent="0">
              <a:buNone/>
            </a:pPr>
            <a:r>
              <a:rPr lang="en-US" dirty="0"/>
              <a:t> ▪ Final December 1st Report </a:t>
            </a:r>
          </a:p>
          <a:p>
            <a:pPr marL="0" indent="0">
              <a:buNone/>
            </a:pPr>
            <a:r>
              <a:rPr lang="en-US" dirty="0"/>
              <a:t>	▪ Reported and can be viewed in the </a:t>
            </a:r>
            <a:r>
              <a:rPr lang="en-US" dirty="0" err="1"/>
              <a:t>SPEDPro</a:t>
            </a:r>
            <a:r>
              <a:rPr lang="en-US" dirty="0"/>
              <a:t> application</a:t>
            </a:r>
          </a:p>
          <a:p>
            <a:pPr marL="0" indent="0">
              <a:buNone/>
            </a:pPr>
            <a:r>
              <a:rPr lang="en-US" dirty="0"/>
              <a:t> ▪ Final End of Year Report </a:t>
            </a:r>
          </a:p>
          <a:p>
            <a:pPr marL="0" indent="0">
              <a:buNone/>
            </a:pPr>
            <a:r>
              <a:rPr lang="en-US" dirty="0"/>
              <a:t>	▪ Reported and can be viewed in the </a:t>
            </a:r>
            <a:r>
              <a:rPr lang="en-US" dirty="0" err="1"/>
              <a:t>SPEDPro</a:t>
            </a:r>
            <a:r>
              <a:rPr lang="en-US" dirty="0"/>
              <a:t> application </a:t>
            </a:r>
          </a:p>
          <a:p>
            <a:pPr marL="0" indent="0">
              <a:buNone/>
            </a:pPr>
            <a:r>
              <a:rPr lang="en-US" dirty="0"/>
              <a:t>▪ Final OSEP Table 5 Discipline Incident Report </a:t>
            </a:r>
          </a:p>
          <a:p>
            <a:pPr marL="0" indent="0">
              <a:buNone/>
            </a:pPr>
            <a:r>
              <a:rPr lang="en-US" dirty="0"/>
              <a:t>	▪ Reported in the KIAS application and can be viewed in the </a:t>
            </a:r>
            <a:r>
              <a:rPr lang="en-US" dirty="0" err="1"/>
              <a:t>SPEDPro</a:t>
            </a:r>
            <a:r>
              <a:rPr lang="en-US" dirty="0"/>
              <a:t> application</a:t>
            </a:r>
          </a:p>
          <a:p>
            <a:pPr marL="0" indent="0">
              <a:buNone/>
            </a:pPr>
            <a:r>
              <a:rPr lang="en-US" dirty="0"/>
              <a:t> ▪ Final OSEP Table 5 Discipline Summary Report </a:t>
            </a:r>
          </a:p>
          <a:p>
            <a:pPr marL="0" indent="0">
              <a:buNone/>
            </a:pPr>
            <a:r>
              <a:rPr lang="en-US" dirty="0"/>
              <a:t>	▪ Reported in the KIAS application and can be viewed in the </a:t>
            </a:r>
            <a:r>
              <a:rPr lang="en-US" dirty="0" err="1"/>
              <a:t>SPEDPro</a:t>
            </a:r>
            <a:r>
              <a:rPr lang="en-US" dirty="0"/>
              <a:t> application</a:t>
            </a:r>
          </a:p>
        </p:txBody>
      </p:sp>
      <p:sp>
        <p:nvSpPr>
          <p:cNvPr id="3" name="Title 2">
            <a:extLst>
              <a:ext uri="{FF2B5EF4-FFF2-40B4-BE49-F238E27FC236}">
                <a16:creationId xmlns:a16="http://schemas.microsoft.com/office/drawing/2014/main" id="{A1F46C67-091B-4E56-A072-49F3984F6BA9}"/>
              </a:ext>
            </a:extLst>
          </p:cNvPr>
          <p:cNvSpPr>
            <a:spLocks noGrp="1"/>
          </p:cNvSpPr>
          <p:nvPr>
            <p:ph type="title"/>
          </p:nvPr>
        </p:nvSpPr>
        <p:spPr/>
        <p:txBody>
          <a:bodyPr>
            <a:normAutofit fontScale="90000"/>
          </a:bodyPr>
          <a:lstStyle/>
          <a:p>
            <a:r>
              <a:rPr lang="en-US" dirty="0"/>
              <a:t>What data sources does KSDE use in calculating significant disproportionality?</a:t>
            </a:r>
          </a:p>
        </p:txBody>
      </p:sp>
    </p:spTree>
    <p:custDataLst>
      <p:tags r:id="rId1"/>
    </p:custDataLst>
    <p:extLst>
      <p:ext uri="{BB962C8B-B14F-4D97-AF65-F5344CB8AC3E}">
        <p14:creationId xmlns:p14="http://schemas.microsoft.com/office/powerpoint/2010/main" val="3747726995"/>
      </p:ext>
    </p:extLst>
  </p:cSld>
  <p:clrMapOvr>
    <a:masterClrMapping/>
  </p:clrMapOvr>
  <mc:AlternateContent xmlns:mc="http://schemas.openxmlformats.org/markup-compatibility/2006" xmlns:p14="http://schemas.microsoft.com/office/powerpoint/2010/main">
    <mc:Choice Requires="p14">
      <p:transition spd="slow" p14:dur="2000" advTm="28118"/>
    </mc:Choice>
    <mc:Fallback xmlns="">
      <p:transition spd="slow" advTm="28118"/>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12DAB4C-F01E-4B52-BABC-19CD88D2C420}"/>
              </a:ext>
            </a:extLst>
          </p:cNvPr>
          <p:cNvSpPr>
            <a:spLocks noGrp="1"/>
          </p:cNvSpPr>
          <p:nvPr>
            <p:ph type="title"/>
          </p:nvPr>
        </p:nvSpPr>
        <p:spPr/>
        <p:txBody>
          <a:bodyPr/>
          <a:lstStyle/>
          <a:p>
            <a:r>
              <a:rPr lang="en-US" dirty="0"/>
              <a:t>Process</a:t>
            </a:r>
          </a:p>
        </p:txBody>
      </p:sp>
      <p:sp>
        <p:nvSpPr>
          <p:cNvPr id="15" name="Content Placeholder 14">
            <a:extLst>
              <a:ext uri="{FF2B5EF4-FFF2-40B4-BE49-F238E27FC236}">
                <a16:creationId xmlns:a16="http://schemas.microsoft.com/office/drawing/2014/main" id="{58CBED15-3ABD-4F26-987F-72D25653F1C4}"/>
              </a:ext>
            </a:extLst>
          </p:cNvPr>
          <p:cNvSpPr>
            <a:spLocks noGrp="1"/>
          </p:cNvSpPr>
          <p:nvPr>
            <p:ph sz="half" idx="1"/>
          </p:nvPr>
        </p:nvSpPr>
        <p:spPr>
          <a:xfrm>
            <a:off x="838199" y="1825625"/>
            <a:ext cx="11179629" cy="4351338"/>
          </a:xfrm>
        </p:spPr>
        <p:txBody>
          <a:bodyPr>
            <a:normAutofit fontScale="85000" lnSpcReduction="20000"/>
          </a:bodyPr>
          <a:lstStyle/>
          <a:p>
            <a:pPr marL="0" indent="0">
              <a:buNone/>
            </a:pPr>
            <a:r>
              <a:rPr lang="en-US" dirty="0"/>
              <a:t> </a:t>
            </a:r>
          </a:p>
          <a:p>
            <a:r>
              <a:rPr lang="en-US" b="1" dirty="0"/>
              <a:t>Once identified as an LEA that is significantly disproportionate, then the LEA will work with a lead from KSDE as well as technical assistance team (TAT) members.</a:t>
            </a:r>
          </a:p>
          <a:p>
            <a:r>
              <a:rPr lang="en-US" b="1" dirty="0"/>
              <a:t>The identified LEA will form a </a:t>
            </a:r>
            <a:r>
              <a:rPr lang="en-US" b="1" i="1" dirty="0"/>
              <a:t>DIVERSE</a:t>
            </a:r>
            <a:r>
              <a:rPr lang="en-US" b="1" dirty="0"/>
              <a:t> stakeholder group to review &amp;, if appropriate, revise LEA policies, practices &amp; procedures (PPPs). Publicly report on revised PPPs, if needed.</a:t>
            </a:r>
          </a:p>
          <a:p>
            <a:r>
              <a:rPr lang="en-US" b="1" dirty="0"/>
              <a:t>The identified LEA will also use a </a:t>
            </a:r>
            <a:r>
              <a:rPr lang="en-US" b="1" i="1" dirty="0"/>
              <a:t>DIVERSE</a:t>
            </a:r>
            <a:r>
              <a:rPr lang="en-US" b="1" dirty="0"/>
              <a:t> stakeholder group to gather data to analyze and find root causes for the identification.</a:t>
            </a:r>
          </a:p>
          <a:p>
            <a:r>
              <a:rPr lang="en-US" b="1" dirty="0"/>
              <a:t>Write a summary that includes the identification, data, root causes &amp; next steps that includes how the Comprehensive Coordinated Early Intervening Services (CCEIS) money will be spent. </a:t>
            </a:r>
          </a:p>
          <a:p>
            <a:pPr marL="0" indent="0">
              <a:buNone/>
            </a:pPr>
            <a:r>
              <a:rPr lang="en-US" dirty="0"/>
              <a:t>	</a:t>
            </a:r>
          </a:p>
        </p:txBody>
      </p:sp>
    </p:spTree>
    <p:custDataLst>
      <p:tags r:id="rId1"/>
    </p:custDataLst>
    <p:extLst>
      <p:ext uri="{BB962C8B-B14F-4D97-AF65-F5344CB8AC3E}">
        <p14:creationId xmlns:p14="http://schemas.microsoft.com/office/powerpoint/2010/main" val="1384677968"/>
      </p:ext>
    </p:extLst>
  </p:cSld>
  <p:clrMapOvr>
    <a:masterClrMapping/>
  </p:clrMapOvr>
  <mc:AlternateContent xmlns:mc="http://schemas.openxmlformats.org/markup-compatibility/2006" xmlns:p14="http://schemas.microsoft.com/office/powerpoint/2010/main">
    <mc:Choice Requires="p14">
      <p:transition spd="slow" p14:dur="2000" advTm="49731"/>
    </mc:Choice>
    <mc:Fallback xmlns="">
      <p:transition spd="slow" advTm="49731"/>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3B87A7-68C8-4E8B-9563-A7BF1C4D38FE}"/>
              </a:ext>
            </a:extLst>
          </p:cNvPr>
          <p:cNvSpPr>
            <a:spLocks noGrp="1"/>
          </p:cNvSpPr>
          <p:nvPr>
            <p:ph type="title" idx="4294967295"/>
          </p:nvPr>
        </p:nvSpPr>
        <p:spPr>
          <a:xfrm>
            <a:off x="3962399" y="390297"/>
            <a:ext cx="3435927" cy="5847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KSDETASN.ORG</a:t>
            </a:r>
          </a:p>
        </p:txBody>
      </p:sp>
      <p:sp>
        <p:nvSpPr>
          <p:cNvPr id="9" name="Rectangle 8">
            <a:extLst>
              <a:ext uri="{FF2B5EF4-FFF2-40B4-BE49-F238E27FC236}">
                <a16:creationId xmlns:a16="http://schemas.microsoft.com/office/drawing/2014/main" id="{45E40F6F-4045-4A8E-84D0-3C158A50B8E4}"/>
              </a:ext>
            </a:extLst>
          </p:cNvPr>
          <p:cNvSpPr/>
          <p:nvPr/>
        </p:nvSpPr>
        <p:spPr>
          <a:xfrm>
            <a:off x="3047999" y="4326246"/>
            <a:ext cx="6096000" cy="1754326"/>
          </a:xfrm>
          <a:prstGeom prst="rect">
            <a:avLst/>
          </a:prstGeom>
        </p:spPr>
        <p:txBody>
          <a:bodyPr>
            <a:spAutoFit/>
          </a:bodyPr>
          <a:lstStyle/>
          <a:p>
            <a:pPr marL="285750" indent="-285750">
              <a:buFont typeface="Wingdings" panose="05000000000000000000" pitchFamily="2" charset="2"/>
              <a:buChar char="§"/>
            </a:pPr>
            <a:r>
              <a:rPr lang="en-US" dirty="0"/>
              <a:t>Evidence based resources.</a:t>
            </a:r>
          </a:p>
          <a:p>
            <a:pPr marL="285750" indent="-285750">
              <a:buFont typeface="Wingdings" panose="05000000000000000000" pitchFamily="2" charset="2"/>
              <a:buChar char="§"/>
            </a:pPr>
            <a:r>
              <a:rPr lang="en-US" dirty="0"/>
              <a:t>Data explanation. </a:t>
            </a:r>
          </a:p>
          <a:p>
            <a:pPr marL="285750" indent="-285750">
              <a:buFont typeface="Wingdings" panose="05000000000000000000" pitchFamily="2" charset="2"/>
              <a:buChar char="§"/>
            </a:pPr>
            <a:r>
              <a:rPr lang="en-US" dirty="0"/>
              <a:t>Root cause analysis guidance. </a:t>
            </a:r>
          </a:p>
          <a:p>
            <a:pPr marL="285750" indent="-285750">
              <a:buFont typeface="Wingdings" panose="05000000000000000000" pitchFamily="2" charset="2"/>
              <a:buChar char="§"/>
            </a:pPr>
            <a:r>
              <a:rPr lang="en-US" dirty="0"/>
              <a:t>Technical assistance resources.</a:t>
            </a:r>
          </a:p>
          <a:p>
            <a:pPr marL="285750" indent="-285750">
              <a:buFont typeface="Wingdings" panose="05000000000000000000" pitchFamily="2" charset="2"/>
              <a:buChar char="§"/>
            </a:pPr>
            <a:r>
              <a:rPr lang="en-US" dirty="0"/>
              <a:t>Technical Assistance Team (TAT) members.</a:t>
            </a:r>
          </a:p>
          <a:p>
            <a:endParaRPr lang="en-US" dirty="0"/>
          </a:p>
        </p:txBody>
      </p:sp>
      <p:pic>
        <p:nvPicPr>
          <p:cNvPr id="3" name="Picture 2" descr="screenshot image of www.ksdetasn.org page highlighting the request assistance button">
            <a:extLst>
              <a:ext uri="{FF2B5EF4-FFF2-40B4-BE49-F238E27FC236}">
                <a16:creationId xmlns:a16="http://schemas.microsoft.com/office/drawing/2014/main" id="{F3B82000-EDE3-7E0B-143B-16E106D8F4B7}"/>
              </a:ext>
            </a:extLst>
          </p:cNvPr>
          <p:cNvPicPr>
            <a:picLocks noChangeAspect="1"/>
          </p:cNvPicPr>
          <p:nvPr/>
        </p:nvPicPr>
        <p:blipFill>
          <a:blip r:embed="rId4"/>
          <a:stretch>
            <a:fillRect/>
          </a:stretch>
        </p:blipFill>
        <p:spPr>
          <a:xfrm>
            <a:off x="120769" y="1090577"/>
            <a:ext cx="12192000" cy="3235669"/>
          </a:xfrm>
          <a:prstGeom prst="rect">
            <a:avLst/>
          </a:prstGeom>
        </p:spPr>
      </p:pic>
    </p:spTree>
    <p:custDataLst>
      <p:tags r:id="rId1"/>
    </p:custDataLst>
    <p:extLst>
      <p:ext uri="{BB962C8B-B14F-4D97-AF65-F5344CB8AC3E}">
        <p14:creationId xmlns:p14="http://schemas.microsoft.com/office/powerpoint/2010/main" val="3054257888"/>
      </p:ext>
    </p:extLst>
  </p:cSld>
  <p:clrMapOvr>
    <a:masterClrMapping/>
  </p:clrMapOvr>
  <mc:AlternateContent xmlns:mc="http://schemas.openxmlformats.org/markup-compatibility/2006" xmlns:p14="http://schemas.microsoft.com/office/powerpoint/2010/main">
    <mc:Choice Requires="p14">
      <p:transition spd="slow" p14:dur="2000" advTm="23412"/>
    </mc:Choice>
    <mc:Fallback xmlns="">
      <p:transition spd="slow" advTm="23412"/>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12DAB4C-F01E-4B52-BABC-19CD88D2C420}"/>
              </a:ext>
            </a:extLst>
          </p:cNvPr>
          <p:cNvSpPr>
            <a:spLocks noGrp="1"/>
          </p:cNvSpPr>
          <p:nvPr>
            <p:ph type="title"/>
          </p:nvPr>
        </p:nvSpPr>
        <p:spPr/>
        <p:txBody>
          <a:bodyPr/>
          <a:lstStyle/>
          <a:p>
            <a:r>
              <a:rPr lang="en-US" dirty="0"/>
              <a:t>Resources from the Federal Department of Education</a:t>
            </a:r>
          </a:p>
        </p:txBody>
      </p:sp>
      <p:sp>
        <p:nvSpPr>
          <p:cNvPr id="15" name="Content Placeholder 14">
            <a:extLst>
              <a:ext uri="{FF2B5EF4-FFF2-40B4-BE49-F238E27FC236}">
                <a16:creationId xmlns:a16="http://schemas.microsoft.com/office/drawing/2014/main" id="{58CBED15-3ABD-4F26-987F-72D25653F1C4}"/>
              </a:ext>
            </a:extLst>
          </p:cNvPr>
          <p:cNvSpPr>
            <a:spLocks noGrp="1"/>
          </p:cNvSpPr>
          <p:nvPr>
            <p:ph sz="half" idx="1"/>
          </p:nvPr>
        </p:nvSpPr>
        <p:spPr>
          <a:xfrm>
            <a:off x="838199" y="1825625"/>
            <a:ext cx="11179629" cy="4351338"/>
          </a:xfrm>
        </p:spPr>
        <p:txBody>
          <a:bodyPr>
            <a:normAutofit/>
          </a:bodyPr>
          <a:lstStyle/>
          <a:p>
            <a:pPr marL="0" indent="0">
              <a:buNone/>
            </a:pPr>
            <a:r>
              <a:rPr lang="en-US" dirty="0"/>
              <a:t> </a:t>
            </a:r>
          </a:p>
          <a:p>
            <a:r>
              <a:rPr lang="en-US" dirty="0"/>
              <a:t>Equity in IDEA - Webinar Series</a:t>
            </a:r>
          </a:p>
          <a:p>
            <a:r>
              <a:rPr lang="en-US" dirty="0"/>
              <a:t>Early Childhood Technical Assistance Center (ECTA)</a:t>
            </a:r>
          </a:p>
          <a:p>
            <a:r>
              <a:rPr lang="en-US" dirty="0"/>
              <a:t>Positive Behavioral Interventions and Supports (PBIS) Center</a:t>
            </a:r>
          </a:p>
          <a:p>
            <a:r>
              <a:rPr lang="en-US" b="1" dirty="0">
                <a:solidFill>
                  <a:srgbClr val="7030A0"/>
                </a:solidFill>
                <a:hlinkClick r:id="rId4"/>
              </a:rPr>
              <a:t>https://osepideasthatwork.org/federal-resources-stakeholders/disproportionality-and-equity</a:t>
            </a:r>
            <a:endParaRPr lang="en-US" b="1" dirty="0">
              <a:solidFill>
                <a:srgbClr val="7030A0"/>
              </a:solidFill>
            </a:endParaRPr>
          </a:p>
          <a:p>
            <a:pPr marL="0" indent="0">
              <a:buNone/>
            </a:pPr>
            <a:endParaRPr lang="en-US" dirty="0"/>
          </a:p>
        </p:txBody>
      </p:sp>
    </p:spTree>
    <p:custDataLst>
      <p:tags r:id="rId1"/>
    </p:custDataLst>
    <p:extLst>
      <p:ext uri="{BB962C8B-B14F-4D97-AF65-F5344CB8AC3E}">
        <p14:creationId xmlns:p14="http://schemas.microsoft.com/office/powerpoint/2010/main" val="1569755976"/>
      </p:ext>
    </p:extLst>
  </p:cSld>
  <p:clrMapOvr>
    <a:masterClrMapping/>
  </p:clrMapOvr>
  <mc:AlternateContent xmlns:mc="http://schemas.openxmlformats.org/markup-compatibility/2006" xmlns:p14="http://schemas.microsoft.com/office/powerpoint/2010/main">
    <mc:Choice Requires="p14">
      <p:transition spd="slow" p14:dur="2000" advTm="13279"/>
    </mc:Choice>
    <mc:Fallback xmlns="">
      <p:transition spd="slow" advTm="13279"/>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a:hlinkClick r:id="" action="ppaction://noaction"/>
            </a:endParaRPr>
          </a:p>
          <a:p>
            <a:r>
              <a:rPr lang="en-US" sz="2400" dirty="0">
                <a:hlinkClick r:id="" action="ppaction://noaction"/>
              </a:rPr>
              <a:t>Addressing </a:t>
            </a:r>
            <a:r>
              <a:rPr lang="en-US" sz="2400" dirty="0">
                <a:hlinkClick r:id="rId3"/>
              </a:rPr>
              <a:t>Success Gaps Toolkit</a:t>
            </a:r>
            <a:r>
              <a:rPr lang="en-US" sz="2400" dirty="0"/>
              <a:t> (IDEA Data Center)</a:t>
            </a:r>
          </a:p>
          <a:p>
            <a:r>
              <a:rPr lang="en-US" sz="2400" dirty="0">
                <a:hlinkClick r:id="rId4"/>
              </a:rPr>
              <a:t>Utilizing Integrated Resources to Implement the School and District Improvement Cycle and Supports: Guidance for Schools, Districts, and State Education Agencies</a:t>
            </a:r>
            <a:r>
              <a:rPr lang="en-US" sz="2400" dirty="0"/>
              <a:t> (Council of Chief State School Officers)</a:t>
            </a:r>
          </a:p>
          <a:p>
            <a:r>
              <a:rPr lang="en-US" sz="2400" dirty="0">
                <a:hlinkClick r:id="rId5"/>
              </a:rPr>
              <a:t>Tools &amp; Publications </a:t>
            </a:r>
            <a:r>
              <a:rPr lang="en-US" sz="2400" dirty="0"/>
              <a:t>(The Center on School Turnaround)</a:t>
            </a:r>
          </a:p>
          <a:p>
            <a:r>
              <a:rPr lang="en-US" sz="2400" dirty="0">
                <a:hlinkClick r:id="rId6"/>
              </a:rPr>
              <a:t>Root Cause Analysis Using 5 Whys</a:t>
            </a:r>
            <a:r>
              <a:rPr lang="en-US" sz="2400" dirty="0"/>
              <a:t> (National Implementation Research Network)</a:t>
            </a:r>
          </a:p>
          <a:p>
            <a:r>
              <a:rPr lang="en-US" sz="2400" u="sng" dirty="0">
                <a:hlinkClick r:id="rId7"/>
              </a:rPr>
              <a:t>5-Step Root Cause Analysis</a:t>
            </a:r>
            <a:r>
              <a:rPr lang="en-US" sz="2400" dirty="0"/>
              <a:t> (</a:t>
            </a:r>
            <a:r>
              <a:rPr lang="en-US" sz="2400" dirty="0" err="1"/>
              <a:t>MindTools</a:t>
            </a:r>
            <a:r>
              <a:rPr lang="en-US" sz="2400" dirty="0"/>
              <a:t>)</a:t>
            </a:r>
          </a:p>
          <a:p>
            <a:r>
              <a:rPr lang="en-US" sz="2400" dirty="0">
                <a:hlinkClick r:id="rId8"/>
              </a:rPr>
              <a:t>Compilation of Resources</a:t>
            </a:r>
            <a:r>
              <a:rPr lang="en-US" sz="2400" dirty="0"/>
              <a:t> (Model Schools Conference)</a:t>
            </a:r>
          </a:p>
        </p:txBody>
      </p:sp>
      <p:sp>
        <p:nvSpPr>
          <p:cNvPr id="3" name="Title 2"/>
          <p:cNvSpPr>
            <a:spLocks noGrp="1"/>
          </p:cNvSpPr>
          <p:nvPr>
            <p:ph type="title"/>
          </p:nvPr>
        </p:nvSpPr>
        <p:spPr/>
        <p:txBody>
          <a:bodyPr/>
          <a:lstStyle/>
          <a:p>
            <a:r>
              <a:rPr lang="en-US" dirty="0"/>
              <a:t>Examples of Root Cause Analysis Processes &amp; Tools</a:t>
            </a:r>
          </a:p>
        </p:txBody>
      </p:sp>
    </p:spTree>
    <p:custDataLst>
      <p:tags r:id="rId1"/>
    </p:custDataLst>
    <p:extLst>
      <p:ext uri="{BB962C8B-B14F-4D97-AF65-F5344CB8AC3E}">
        <p14:creationId xmlns:p14="http://schemas.microsoft.com/office/powerpoint/2010/main" val="3105240687"/>
      </p:ext>
    </p:extLst>
  </p:cSld>
  <p:clrMapOvr>
    <a:masterClrMapping/>
  </p:clrMapOvr>
  <mc:AlternateContent xmlns:mc="http://schemas.openxmlformats.org/markup-compatibility/2006" xmlns:p14="http://schemas.microsoft.com/office/powerpoint/2010/main">
    <mc:Choice Requires="p14">
      <p:transition spd="slow" p14:dur="2000" advTm="7746"/>
    </mc:Choice>
    <mc:Fallback xmlns="">
      <p:transition spd="slow" advTm="774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817CD5-6947-4B54-ADAB-FFF623729556}"/>
              </a:ext>
            </a:extLst>
          </p:cNvPr>
          <p:cNvSpPr>
            <a:spLocks noGrp="1"/>
          </p:cNvSpPr>
          <p:nvPr>
            <p:ph idx="1"/>
          </p:nvPr>
        </p:nvSpPr>
        <p:spPr/>
        <p:txBody>
          <a:bodyPr>
            <a:normAutofit/>
          </a:bodyPr>
          <a:lstStyle/>
          <a:p>
            <a:r>
              <a:rPr lang="en-US" sz="2400" dirty="0"/>
              <a:t>The Kansas State Department of Education (KSDE) uses a risk ratio calculation to determine whether an LEA has significant disproportionality, consistent with 34 C.F.R.§ 300.647. This identification of a district with significant disproportionality is based on an analysis of numerical information only and may not include consideration of the State’s or LEA’s policies, practices, or procedures. An LEA is determined to have significant disproportionality if its final risk ratio in one or more categories evaluated exceeds the risk ratio threshold for that category for 3 </a:t>
            </a:r>
            <a:r>
              <a:rPr lang="en-US" sz="2400"/>
              <a:t>consecutive years</a:t>
            </a:r>
            <a:endParaRPr lang="en-US" sz="2400" dirty="0"/>
          </a:p>
        </p:txBody>
      </p:sp>
      <p:sp>
        <p:nvSpPr>
          <p:cNvPr id="3" name="Title 2">
            <a:extLst>
              <a:ext uri="{FF2B5EF4-FFF2-40B4-BE49-F238E27FC236}">
                <a16:creationId xmlns:a16="http://schemas.microsoft.com/office/drawing/2014/main" id="{148D8F09-5EC9-43B5-8ADA-6B48CA6F84A5}"/>
              </a:ext>
            </a:extLst>
          </p:cNvPr>
          <p:cNvSpPr>
            <a:spLocks noGrp="1"/>
          </p:cNvSpPr>
          <p:nvPr>
            <p:ph type="title"/>
          </p:nvPr>
        </p:nvSpPr>
        <p:spPr/>
        <p:txBody>
          <a:bodyPr>
            <a:normAutofit/>
          </a:bodyPr>
          <a:lstStyle/>
          <a:p>
            <a:r>
              <a:rPr lang="en-US" sz="3200" dirty="0"/>
              <a:t>What is the Kansas methodology for determining whether an LEA has significant disproportionality?</a:t>
            </a:r>
          </a:p>
        </p:txBody>
      </p:sp>
    </p:spTree>
    <p:custDataLst>
      <p:tags r:id="rId1"/>
    </p:custDataLst>
    <p:extLst>
      <p:ext uri="{BB962C8B-B14F-4D97-AF65-F5344CB8AC3E}">
        <p14:creationId xmlns:p14="http://schemas.microsoft.com/office/powerpoint/2010/main" val="3303163951"/>
      </p:ext>
    </p:extLst>
  </p:cSld>
  <p:clrMapOvr>
    <a:masterClrMapping/>
  </p:clrMapOvr>
  <mc:AlternateContent xmlns:mc="http://schemas.openxmlformats.org/markup-compatibility/2006" xmlns:p14="http://schemas.microsoft.com/office/powerpoint/2010/main">
    <mc:Choice Requires="p14">
      <p:transition spd="slow" p14:dur="2000" advTm="45791"/>
    </mc:Choice>
    <mc:Fallback xmlns="">
      <p:transition spd="slow" advTm="45791"/>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a:hlinkClick r:id="" action="ppaction://noaction"/>
            </a:endParaRPr>
          </a:p>
          <a:p>
            <a:r>
              <a:rPr lang="en-US" u="sng" dirty="0">
                <a:hlinkClick r:id="rId3" tooltip="SigDis-FAQ"/>
              </a:rPr>
              <a:t>Significant </a:t>
            </a:r>
            <a:r>
              <a:rPr lang="en-US" u="sng" dirty="0" err="1">
                <a:hlinkClick r:id="rId3" tooltip="SigDis-FAQ"/>
              </a:rPr>
              <a:t>Disprportionality</a:t>
            </a:r>
            <a:r>
              <a:rPr lang="en-US" u="sng" dirty="0">
                <a:hlinkClick r:id="rId3" tooltip="SigDis-FAQ"/>
              </a:rPr>
              <a:t> FAQ</a:t>
            </a:r>
            <a:r>
              <a:rPr lang="en-US" dirty="0"/>
              <a:t> (PDF)</a:t>
            </a:r>
          </a:p>
          <a:p>
            <a:endParaRPr lang="en-US" sz="2400" dirty="0"/>
          </a:p>
        </p:txBody>
      </p:sp>
      <p:sp>
        <p:nvSpPr>
          <p:cNvPr id="3" name="Title 2"/>
          <p:cNvSpPr>
            <a:spLocks noGrp="1"/>
          </p:cNvSpPr>
          <p:nvPr>
            <p:ph type="title"/>
          </p:nvPr>
        </p:nvSpPr>
        <p:spPr/>
        <p:txBody>
          <a:bodyPr/>
          <a:lstStyle/>
          <a:p>
            <a:r>
              <a:rPr lang="en-US" dirty="0"/>
              <a:t>Frequently Asked Questions &amp; Answers</a:t>
            </a:r>
          </a:p>
        </p:txBody>
      </p:sp>
    </p:spTree>
    <p:custDataLst>
      <p:tags r:id="rId1"/>
    </p:custDataLst>
    <p:extLst>
      <p:ext uri="{BB962C8B-B14F-4D97-AF65-F5344CB8AC3E}">
        <p14:creationId xmlns:p14="http://schemas.microsoft.com/office/powerpoint/2010/main" val="1634292918"/>
      </p:ext>
    </p:extLst>
  </p:cSld>
  <p:clrMapOvr>
    <a:masterClrMapping/>
  </p:clrMapOvr>
  <mc:AlternateContent xmlns:mc="http://schemas.openxmlformats.org/markup-compatibility/2006" xmlns:p14="http://schemas.microsoft.com/office/powerpoint/2010/main">
    <mc:Choice Requires="p14">
      <p:transition spd="slow" p14:dur="2000" advTm="9218"/>
    </mc:Choice>
    <mc:Fallback xmlns="">
      <p:transition spd="slow" advTm="921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012DAB4C-F01E-4B52-BABC-19CD88D2C420}"/>
              </a:ext>
            </a:extLst>
          </p:cNvPr>
          <p:cNvSpPr>
            <a:spLocks noGrp="1"/>
          </p:cNvSpPr>
          <p:nvPr>
            <p:ph type="title"/>
          </p:nvPr>
        </p:nvSpPr>
        <p:spPr/>
        <p:txBody>
          <a:bodyPr>
            <a:normAutofit/>
          </a:bodyPr>
          <a:lstStyle/>
          <a:p>
            <a:r>
              <a:rPr lang="en-US" sz="3600" dirty="0"/>
              <a:t>Significant Disproportionality</a:t>
            </a:r>
          </a:p>
        </p:txBody>
      </p:sp>
      <p:sp>
        <p:nvSpPr>
          <p:cNvPr id="15" name="Content Placeholder 14">
            <a:extLst>
              <a:ext uri="{FF2B5EF4-FFF2-40B4-BE49-F238E27FC236}">
                <a16:creationId xmlns:a16="http://schemas.microsoft.com/office/drawing/2014/main" id="{58CBED15-3ABD-4F26-987F-72D25653F1C4}"/>
              </a:ext>
            </a:extLst>
          </p:cNvPr>
          <p:cNvSpPr>
            <a:spLocks noGrp="1"/>
          </p:cNvSpPr>
          <p:nvPr>
            <p:ph sz="half" idx="1"/>
          </p:nvPr>
        </p:nvSpPr>
        <p:spPr>
          <a:xfrm>
            <a:off x="838199" y="1825625"/>
            <a:ext cx="11179629" cy="4351338"/>
          </a:xfrm>
        </p:spPr>
        <p:txBody>
          <a:bodyPr>
            <a:normAutofit/>
          </a:bodyPr>
          <a:lstStyle/>
          <a:p>
            <a:r>
              <a:rPr lang="en-US" dirty="0"/>
              <a:t>IDEA determinations of significant disproportionality help schools identify symptoms that manifest in special education, but the root cause is almost always found in the district’s core curriculum and culture. </a:t>
            </a:r>
          </a:p>
        </p:txBody>
      </p:sp>
    </p:spTree>
    <p:custDataLst>
      <p:tags r:id="rId1"/>
    </p:custDataLst>
    <p:extLst>
      <p:ext uri="{BB962C8B-B14F-4D97-AF65-F5344CB8AC3E}">
        <p14:creationId xmlns:p14="http://schemas.microsoft.com/office/powerpoint/2010/main" val="2913841039"/>
      </p:ext>
    </p:extLst>
  </p:cSld>
  <p:clrMapOvr>
    <a:masterClrMapping/>
  </p:clrMapOvr>
  <mc:AlternateContent xmlns:mc="http://schemas.openxmlformats.org/markup-compatibility/2006" xmlns:p14="http://schemas.microsoft.com/office/powerpoint/2010/main">
    <mc:Choice Requires="p14">
      <p:transition spd="slow" p14:dur="2000" advTm="13295"/>
    </mc:Choice>
    <mc:Fallback xmlns="">
      <p:transition spd="slow" advTm="13295"/>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9B07A3-4668-90FF-77B6-7ACFBF3A7F15}"/>
              </a:ext>
            </a:extLst>
          </p:cNvPr>
          <p:cNvSpPr>
            <a:spLocks noGrp="1"/>
          </p:cNvSpPr>
          <p:nvPr>
            <p:ph idx="1"/>
          </p:nvPr>
        </p:nvSpPr>
        <p:spPr/>
        <p:txBody>
          <a:bodyPr/>
          <a:lstStyle/>
          <a:p>
            <a:r>
              <a:rPr lang="en-US"/>
              <a:t>School boards should review Significant Disproportionality data and address any current final risk ratios exceeding the threshold (red cells) to assist students towards successful and meaningful lives. </a:t>
            </a:r>
            <a:endParaRPr lang="en-US" dirty="0"/>
          </a:p>
        </p:txBody>
      </p:sp>
      <p:sp>
        <p:nvSpPr>
          <p:cNvPr id="3" name="Title 2">
            <a:extLst>
              <a:ext uri="{FF2B5EF4-FFF2-40B4-BE49-F238E27FC236}">
                <a16:creationId xmlns:a16="http://schemas.microsoft.com/office/drawing/2014/main" id="{5FB920F7-DE5E-811A-67EC-9662FBB4804C}"/>
              </a:ext>
            </a:extLst>
          </p:cNvPr>
          <p:cNvSpPr>
            <a:spLocks noGrp="1"/>
          </p:cNvSpPr>
          <p:nvPr>
            <p:ph type="title"/>
          </p:nvPr>
        </p:nvSpPr>
        <p:spPr/>
        <p:txBody>
          <a:bodyPr/>
          <a:lstStyle/>
          <a:p>
            <a:r>
              <a:rPr lang="en-US" dirty="0"/>
              <a:t>Takeaway</a:t>
            </a:r>
          </a:p>
        </p:txBody>
      </p:sp>
    </p:spTree>
    <p:custDataLst>
      <p:tags r:id="rId1"/>
    </p:custDataLst>
    <p:extLst>
      <p:ext uri="{BB962C8B-B14F-4D97-AF65-F5344CB8AC3E}">
        <p14:creationId xmlns:p14="http://schemas.microsoft.com/office/powerpoint/2010/main" val="2774752479"/>
      </p:ext>
    </p:extLst>
  </p:cSld>
  <p:clrMapOvr>
    <a:masterClrMapping/>
  </p:clrMapOvr>
  <mc:AlternateContent xmlns:mc="http://schemas.openxmlformats.org/markup-compatibility/2006" xmlns:p14="http://schemas.microsoft.com/office/powerpoint/2010/main">
    <mc:Choice Requires="p14">
      <p:transition spd="slow" p14:dur="2000" advTm="13151"/>
    </mc:Choice>
    <mc:Fallback xmlns="">
      <p:transition spd="slow" advTm="13151"/>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23D8BD-5763-4D9B-9179-B78FEE1C92A6}"/>
              </a:ext>
            </a:extLst>
          </p:cNvPr>
          <p:cNvSpPr>
            <a:spLocks noGrp="1"/>
          </p:cNvSpPr>
          <p:nvPr>
            <p:ph type="title" idx="4294967295"/>
          </p:nvPr>
        </p:nvSpPr>
        <p:spPr>
          <a:xfrm>
            <a:off x="203194" y="196333"/>
            <a:ext cx="11753279"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mn-lt"/>
                <a:ea typeface="+mn-ea"/>
                <a:cs typeface="+mn-cs"/>
              </a:rPr>
              <a:t>Please contact us with any questions.</a:t>
            </a:r>
          </a:p>
        </p:txBody>
      </p:sp>
      <p:sp>
        <p:nvSpPr>
          <p:cNvPr id="6" name="Rectangle 5">
            <a:extLst>
              <a:ext uri="{FF2B5EF4-FFF2-40B4-BE49-F238E27FC236}">
                <a16:creationId xmlns:a16="http://schemas.microsoft.com/office/drawing/2014/main" id="{64E9CC71-84B1-4718-BF10-866DC847F08B}"/>
              </a:ext>
            </a:extLst>
          </p:cNvPr>
          <p:cNvSpPr/>
          <p:nvPr/>
        </p:nvSpPr>
        <p:spPr>
          <a:xfrm>
            <a:off x="203195" y="2159842"/>
            <a:ext cx="6096000" cy="707886"/>
          </a:xfrm>
          <a:prstGeom prst="rect">
            <a:avLst/>
          </a:prstGeom>
        </p:spPr>
        <p:txBody>
          <a:bodyPr>
            <a:spAutoFit/>
          </a:bodyPr>
          <a:lstStyle/>
          <a:p>
            <a:r>
              <a:rPr lang="en-US" sz="2000" dirty="0"/>
              <a:t>Trish Backman, (Discipline) 785-296-6937 tbackman@ksde.org</a:t>
            </a:r>
          </a:p>
        </p:txBody>
      </p:sp>
      <p:sp>
        <p:nvSpPr>
          <p:cNvPr id="7" name="Rectangle 6">
            <a:extLst>
              <a:ext uri="{FF2B5EF4-FFF2-40B4-BE49-F238E27FC236}">
                <a16:creationId xmlns:a16="http://schemas.microsoft.com/office/drawing/2014/main" id="{FBC2055E-98B2-4C3B-8E1F-403633571780}"/>
              </a:ext>
            </a:extLst>
          </p:cNvPr>
          <p:cNvSpPr/>
          <p:nvPr/>
        </p:nvSpPr>
        <p:spPr>
          <a:xfrm>
            <a:off x="203195" y="3059668"/>
            <a:ext cx="4653518" cy="707886"/>
          </a:xfrm>
          <a:prstGeom prst="rect">
            <a:avLst/>
          </a:prstGeom>
        </p:spPr>
        <p:txBody>
          <a:bodyPr wrap="none">
            <a:spAutoFit/>
          </a:bodyPr>
          <a:lstStyle/>
          <a:p>
            <a:r>
              <a:rPr lang="en-US" sz="2000" dirty="0"/>
              <a:t>Christy Weiler (Funding) 785-296-1712 </a:t>
            </a:r>
          </a:p>
          <a:p>
            <a:r>
              <a:rPr lang="en-US" sz="2000" dirty="0"/>
              <a:t>cweiler@ksde.org</a:t>
            </a:r>
          </a:p>
        </p:txBody>
      </p:sp>
      <p:sp>
        <p:nvSpPr>
          <p:cNvPr id="2" name="Rectangle 1">
            <a:extLst>
              <a:ext uri="{FF2B5EF4-FFF2-40B4-BE49-F238E27FC236}">
                <a16:creationId xmlns:a16="http://schemas.microsoft.com/office/drawing/2014/main" id="{85C93CE9-0502-43D5-51AC-F6B96DD4B940}"/>
              </a:ext>
            </a:extLst>
          </p:cNvPr>
          <p:cNvSpPr/>
          <p:nvPr/>
        </p:nvSpPr>
        <p:spPr>
          <a:xfrm>
            <a:off x="193956" y="3767554"/>
            <a:ext cx="6096000" cy="707886"/>
          </a:xfrm>
          <a:prstGeom prst="rect">
            <a:avLst/>
          </a:prstGeom>
        </p:spPr>
        <p:txBody>
          <a:bodyPr>
            <a:spAutoFit/>
          </a:bodyPr>
          <a:lstStyle/>
          <a:p>
            <a:r>
              <a:rPr lang="en-US" sz="2000" dirty="0"/>
              <a:t>Steve Backman, </a:t>
            </a:r>
            <a:r>
              <a:rPr lang="en-US" sz="2000"/>
              <a:t>(Identification) 785-296-2267 </a:t>
            </a:r>
            <a:r>
              <a:rPr lang="en-US" sz="2000" dirty="0"/>
              <a:t>s</a:t>
            </a:r>
            <a:r>
              <a:rPr lang="en-US" sz="2000"/>
              <a:t>backman</a:t>
            </a:r>
            <a:r>
              <a:rPr lang="en-US" sz="2000" dirty="0"/>
              <a:t>@ksde.org</a:t>
            </a:r>
          </a:p>
        </p:txBody>
      </p:sp>
      <p:sp>
        <p:nvSpPr>
          <p:cNvPr id="8" name="Rectangle 7">
            <a:extLst>
              <a:ext uri="{FF2B5EF4-FFF2-40B4-BE49-F238E27FC236}">
                <a16:creationId xmlns:a16="http://schemas.microsoft.com/office/drawing/2014/main" id="{90FE2FB3-50B6-4D36-9AEC-C11547828EA9}"/>
              </a:ext>
            </a:extLst>
          </p:cNvPr>
          <p:cNvSpPr/>
          <p:nvPr/>
        </p:nvSpPr>
        <p:spPr>
          <a:xfrm>
            <a:off x="193956" y="4635099"/>
            <a:ext cx="6419278" cy="707886"/>
          </a:xfrm>
          <a:prstGeom prst="rect">
            <a:avLst/>
          </a:prstGeom>
        </p:spPr>
        <p:txBody>
          <a:bodyPr wrap="square">
            <a:spAutoFit/>
          </a:bodyPr>
          <a:lstStyle/>
          <a:p>
            <a:r>
              <a:rPr lang="en-US" sz="2000" dirty="0"/>
              <a:t>Kelly Steele (Placement) 785-296-2050 ksteele@ksde.org</a:t>
            </a:r>
          </a:p>
        </p:txBody>
      </p:sp>
    </p:spTree>
    <p:custDataLst>
      <p:tags r:id="rId1"/>
    </p:custDataLst>
    <p:extLst>
      <p:ext uri="{BB962C8B-B14F-4D97-AF65-F5344CB8AC3E}">
        <p14:creationId xmlns:p14="http://schemas.microsoft.com/office/powerpoint/2010/main" val="1436824473"/>
      </p:ext>
    </p:extLst>
  </p:cSld>
  <p:clrMapOvr>
    <a:masterClrMapping/>
  </p:clrMapOvr>
  <mc:AlternateContent xmlns:mc="http://schemas.openxmlformats.org/markup-compatibility/2006" xmlns:p14="http://schemas.microsoft.com/office/powerpoint/2010/main">
    <mc:Choice Requires="p14">
      <p:transition spd="slow" p14:dur="2000" advTm="6730"/>
    </mc:Choice>
    <mc:Fallback xmlns="">
      <p:transition spd="slow" advTm="673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a:t>It’s a multiple year process. </a:t>
            </a:r>
          </a:p>
          <a:p>
            <a:r>
              <a:rPr lang="en-US" sz="2000" dirty="0"/>
              <a:t>If an LEA has been identified as having significant disproportionality, the LEA is restricted from reducing its Maintenance of Effort (MOE) level by using the 50% reduction rule, and it must: </a:t>
            </a:r>
          </a:p>
          <a:p>
            <a:pPr lvl="1"/>
            <a:r>
              <a:rPr lang="en-US" sz="2000" dirty="0"/>
              <a:t>Reserve 15% of its IDEA Part B Section 611 and 619 allocations for comprehensive coordinated early intervening services (CCEIS) to address factors contributing to the significant disproportionality; </a:t>
            </a:r>
          </a:p>
          <a:p>
            <a:pPr lvl="1"/>
            <a:r>
              <a:rPr lang="en-US" sz="2000" dirty="0"/>
              <a:t>Review and, if appropriate, revise its policies, practices, and procedures used in identification or placement in particular education settings, and/or disciplinary removals, to ensure that the policies, practices, and procedures comply with the requirements of the IDEA; and  </a:t>
            </a:r>
          </a:p>
          <a:p>
            <a:pPr lvl="1"/>
            <a:r>
              <a:rPr lang="en-US" sz="2000" dirty="0"/>
              <a:t>Publicly report on the revision of those policies, practices, and procedures consistent with the requirements of the Family Educational Rights and Privacy Act, its implementing regulations in 34 C.F.R. part 99, and Section 618(b)(1) of IDEA.</a:t>
            </a:r>
          </a:p>
        </p:txBody>
      </p:sp>
      <p:sp>
        <p:nvSpPr>
          <p:cNvPr id="3" name="Title 2"/>
          <p:cNvSpPr>
            <a:spLocks noGrp="1"/>
          </p:cNvSpPr>
          <p:nvPr>
            <p:ph type="title"/>
          </p:nvPr>
        </p:nvSpPr>
        <p:spPr/>
        <p:txBody>
          <a:bodyPr>
            <a:normAutofit fontScale="90000"/>
          </a:bodyPr>
          <a:lstStyle/>
          <a:p>
            <a:r>
              <a:rPr lang="en-US" b="1" dirty="0"/>
              <a:t>What happens if an LEA is identified as having Significant Disproportionality?</a:t>
            </a:r>
            <a:endParaRPr lang="en-US" dirty="0"/>
          </a:p>
        </p:txBody>
      </p:sp>
    </p:spTree>
    <p:custDataLst>
      <p:tags r:id="rId1"/>
    </p:custDataLst>
    <p:extLst>
      <p:ext uri="{BB962C8B-B14F-4D97-AF65-F5344CB8AC3E}">
        <p14:creationId xmlns:p14="http://schemas.microsoft.com/office/powerpoint/2010/main" val="4171142580"/>
      </p:ext>
    </p:extLst>
  </p:cSld>
  <p:clrMapOvr>
    <a:masterClrMapping/>
  </p:clrMapOvr>
  <mc:AlternateContent xmlns:mc="http://schemas.openxmlformats.org/markup-compatibility/2006" xmlns:p14="http://schemas.microsoft.com/office/powerpoint/2010/main">
    <mc:Choice Requires="p14">
      <p:transition spd="slow" p14:dur="2000" advTm="62528"/>
    </mc:Choice>
    <mc:Fallback xmlns="">
      <p:transition spd="slow" advTm="6252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AADD7F-4681-4639-988D-EBE6F0A0B73C}"/>
              </a:ext>
            </a:extLst>
          </p:cNvPr>
          <p:cNvSpPr>
            <a:spLocks noGrp="1"/>
          </p:cNvSpPr>
          <p:nvPr>
            <p:ph type="title"/>
          </p:nvPr>
        </p:nvSpPr>
        <p:spPr/>
        <p:txBody>
          <a:bodyPr/>
          <a:lstStyle/>
          <a:p>
            <a:r>
              <a:rPr lang="en-US" dirty="0"/>
              <a:t>Fiscal Implications</a:t>
            </a:r>
          </a:p>
        </p:txBody>
      </p:sp>
    </p:spTree>
    <p:custDataLst>
      <p:tags r:id="rId1"/>
    </p:custDataLst>
    <p:extLst>
      <p:ext uri="{BB962C8B-B14F-4D97-AF65-F5344CB8AC3E}">
        <p14:creationId xmlns:p14="http://schemas.microsoft.com/office/powerpoint/2010/main" val="3818668004"/>
      </p:ext>
    </p:extLst>
  </p:cSld>
  <p:clrMapOvr>
    <a:masterClrMapping/>
  </p:clrMapOvr>
  <mc:AlternateContent xmlns:mc="http://schemas.openxmlformats.org/markup-compatibility/2006" xmlns:p14="http://schemas.microsoft.com/office/powerpoint/2010/main">
    <mc:Choice Requires="p14">
      <p:transition spd="slow" p14:dur="2000" advTm="5081"/>
    </mc:Choice>
    <mc:Fallback xmlns="">
      <p:transition spd="slow" advTm="508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94A9875-993E-E06E-A4B7-52C598A438BC}"/>
              </a:ext>
            </a:extLst>
          </p:cNvPr>
          <p:cNvSpPr>
            <a:spLocks noGrp="1"/>
          </p:cNvSpPr>
          <p:nvPr>
            <p:ph type="title"/>
          </p:nvPr>
        </p:nvSpPr>
        <p:spPr/>
        <p:txBody>
          <a:bodyPr>
            <a:normAutofit/>
          </a:bodyPr>
          <a:lstStyle/>
          <a:p>
            <a:r>
              <a:rPr lang="en-US" dirty="0"/>
              <a:t>Fiscal Implications</a:t>
            </a:r>
            <a:br>
              <a:rPr lang="en-US" dirty="0"/>
            </a:br>
            <a:r>
              <a:rPr lang="en-US" sz="2200" b="1" i="1" dirty="0">
                <a:latin typeface="Open Sans Light" panose="020B0306030504020204" pitchFamily="34" charset="0"/>
                <a:ea typeface="Open Sans Light" panose="020B0306030504020204" pitchFamily="34" charset="0"/>
                <a:cs typeface="Open Sans Light" panose="020B0306030504020204" pitchFamily="34" charset="0"/>
              </a:rPr>
              <a:t>Comprehensive Coordinated Early Intervening Services (CCEIS) 34 CFR §300.646</a:t>
            </a:r>
            <a:endParaRPr lang="en-US" i="1" dirty="0"/>
          </a:p>
        </p:txBody>
      </p:sp>
      <p:sp>
        <p:nvSpPr>
          <p:cNvPr id="2" name="Content Placeholder 1">
            <a:extLst>
              <a:ext uri="{FF2B5EF4-FFF2-40B4-BE49-F238E27FC236}">
                <a16:creationId xmlns:a16="http://schemas.microsoft.com/office/drawing/2014/main" id="{3C8E0E44-51EF-45AA-843F-824A41F6A66D}"/>
              </a:ext>
            </a:extLst>
          </p:cNvPr>
          <p:cNvSpPr>
            <a:spLocks noGrp="1"/>
          </p:cNvSpPr>
          <p:nvPr>
            <p:ph idx="1"/>
          </p:nvPr>
        </p:nvSpPr>
        <p:spPr>
          <a:xfrm>
            <a:off x="838200" y="1690688"/>
            <a:ext cx="11061192" cy="4532890"/>
          </a:xfrm>
        </p:spPr>
        <p:txBody>
          <a:bodyPr>
            <a:normAutofit/>
          </a:bodyPr>
          <a:lstStyle/>
          <a:p>
            <a:r>
              <a:rPr lang="en-US" sz="2800" dirty="0">
                <a:latin typeface="Open Sans Light" panose="020B0306030504020204" pitchFamily="34" charset="0"/>
                <a:ea typeface="Open Sans Light" panose="020B0306030504020204" pitchFamily="34" charset="0"/>
                <a:cs typeface="Open Sans Light" panose="020B0306030504020204" pitchFamily="34" charset="0"/>
              </a:rPr>
              <a:t>Mandatory </a:t>
            </a:r>
            <a:r>
              <a:rPr lang="en-US" dirty="0"/>
              <a:t>s</a:t>
            </a:r>
            <a:r>
              <a:rPr lang="en-US" sz="2800" dirty="0">
                <a:latin typeface="Open Sans Light" panose="020B0306030504020204" pitchFamily="34" charset="0"/>
                <a:ea typeface="Open Sans Light" panose="020B0306030504020204" pitchFamily="34" charset="0"/>
                <a:cs typeface="Open Sans Light" panose="020B0306030504020204" pitchFamily="34" charset="0"/>
              </a:rPr>
              <a:t>et aside of exactly 15% of IDEA Part B funds </a:t>
            </a:r>
            <a:r>
              <a:rPr lang="en-US" sz="2400" dirty="0">
                <a:latin typeface="Open Sans Light" panose="020B0306030504020204" pitchFamily="34" charset="0"/>
                <a:ea typeface="Open Sans Light" panose="020B0306030504020204" pitchFamily="34" charset="0"/>
                <a:cs typeface="Open Sans Light" panose="020B0306030504020204" pitchFamily="34" charset="0"/>
              </a:rPr>
              <a:t>(611 </a:t>
            </a:r>
            <a:r>
              <a:rPr lang="en-US" sz="2400">
                <a:latin typeface="Open Sans Light" panose="020B0306030504020204" pitchFamily="34" charset="0"/>
                <a:ea typeface="Open Sans Light" panose="020B0306030504020204" pitchFamily="34" charset="0"/>
                <a:cs typeface="Open Sans Light" panose="020B0306030504020204" pitchFamily="34" charset="0"/>
              </a:rPr>
              <a:t>&amp; 619)</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dirty="0">
                <a:latin typeface="Open Sans Light" panose="020B0306030504020204" pitchFamily="34" charset="0"/>
                <a:ea typeface="Open Sans Light" panose="020B0306030504020204" pitchFamily="34" charset="0"/>
                <a:cs typeface="Open Sans Light" panose="020B0306030504020204" pitchFamily="34" charset="0"/>
              </a:rPr>
              <a:t>Expenditures of activities must address factors and policy, practice, or procedure contributing to significant disproportionality.</a:t>
            </a:r>
          </a:p>
          <a:p>
            <a:pPr lvl="1"/>
            <a:r>
              <a:rPr lang="en-US" i="1" dirty="0"/>
              <a:t>Permitted activities include professional development and educational and behavioral evaluations, services, and supports.</a:t>
            </a:r>
          </a:p>
          <a:p>
            <a:pPr marL="457200" lvl="1" indent="0">
              <a:buNone/>
            </a:pP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800" dirty="0">
                <a:latin typeface="Open Sans Light" panose="020B0306030504020204" pitchFamily="34" charset="0"/>
                <a:ea typeface="Open Sans Light" panose="020B0306030504020204" pitchFamily="34" charset="0"/>
                <a:cs typeface="Open Sans Light" panose="020B0306030504020204" pitchFamily="34" charset="0"/>
              </a:rPr>
              <a:t>Carryover of unspent CCEIS funds undergoes the same budgeting and review process regardless of current-year identification. </a:t>
            </a:r>
          </a:p>
          <a:p>
            <a:endParaRPr lang="en-US" sz="28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p>
        </p:txBody>
      </p:sp>
    </p:spTree>
    <p:custDataLst>
      <p:tags r:id="rId1"/>
    </p:custDataLst>
    <p:extLst>
      <p:ext uri="{BB962C8B-B14F-4D97-AF65-F5344CB8AC3E}">
        <p14:creationId xmlns:p14="http://schemas.microsoft.com/office/powerpoint/2010/main" val="1248241205"/>
      </p:ext>
    </p:extLst>
  </p:cSld>
  <p:clrMapOvr>
    <a:masterClrMapping/>
  </p:clrMapOvr>
  <mc:AlternateContent xmlns:mc="http://schemas.openxmlformats.org/markup-compatibility/2006" xmlns:p14="http://schemas.microsoft.com/office/powerpoint/2010/main">
    <mc:Choice Requires="p14">
      <p:transition spd="slow" p14:dur="2000" advTm="40269"/>
    </mc:Choice>
    <mc:Fallback xmlns="">
      <p:transition spd="slow" advTm="4026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5F966-1960-E039-5F62-8EBC96B9E178}"/>
              </a:ext>
            </a:extLst>
          </p:cNvPr>
          <p:cNvSpPr>
            <a:spLocks noGrp="1"/>
          </p:cNvSpPr>
          <p:nvPr>
            <p:ph idx="1"/>
          </p:nvPr>
        </p:nvSpPr>
        <p:spPr/>
        <p:txBody>
          <a:bodyPr>
            <a:normAutofit/>
          </a:bodyPr>
          <a:lstStyle/>
          <a:p>
            <a:r>
              <a:rPr lang="en-US" sz="3200" dirty="0"/>
              <a:t>Grade level/ages served </a:t>
            </a:r>
          </a:p>
          <a:p>
            <a:pPr lvl="1"/>
            <a:r>
              <a:rPr lang="en-US" sz="2800" dirty="0"/>
              <a:t>Children who are not currently identified as needing special education or related services but who need additional academic and behavioral support to succeed in a general education environment.</a:t>
            </a:r>
          </a:p>
          <a:p>
            <a:pPr lvl="1"/>
            <a:endParaRPr lang="en-US" sz="2800" dirty="0"/>
          </a:p>
          <a:p>
            <a:pPr lvl="1"/>
            <a:r>
              <a:rPr lang="en-US" sz="2800" dirty="0"/>
              <a:t>Children currently identified as needing special education or related services (funds can be used primarily, but not exclusively, for this group).</a:t>
            </a:r>
          </a:p>
        </p:txBody>
      </p:sp>
      <p:sp>
        <p:nvSpPr>
          <p:cNvPr id="3" name="Title 2">
            <a:extLst>
              <a:ext uri="{FF2B5EF4-FFF2-40B4-BE49-F238E27FC236}">
                <a16:creationId xmlns:a16="http://schemas.microsoft.com/office/drawing/2014/main" id="{4157F9AE-AA64-4C13-863F-7548AF7723CD}"/>
              </a:ext>
            </a:extLst>
          </p:cNvPr>
          <p:cNvSpPr>
            <a:spLocks noGrp="1"/>
          </p:cNvSpPr>
          <p:nvPr>
            <p:ph type="title"/>
          </p:nvPr>
        </p:nvSpPr>
        <p:spPr/>
        <p:txBody>
          <a:bodyPr/>
          <a:lstStyle/>
          <a:p>
            <a:r>
              <a:rPr lang="en-US" dirty="0"/>
              <a:t>Fiscal Implications</a:t>
            </a:r>
          </a:p>
        </p:txBody>
      </p:sp>
    </p:spTree>
    <p:custDataLst>
      <p:tags r:id="rId1"/>
    </p:custDataLst>
    <p:extLst>
      <p:ext uri="{BB962C8B-B14F-4D97-AF65-F5344CB8AC3E}">
        <p14:creationId xmlns:p14="http://schemas.microsoft.com/office/powerpoint/2010/main" val="3575301918"/>
      </p:ext>
    </p:extLst>
  </p:cSld>
  <p:clrMapOvr>
    <a:masterClrMapping/>
  </p:clrMapOvr>
  <mc:AlternateContent xmlns:mc="http://schemas.openxmlformats.org/markup-compatibility/2006" xmlns:p14="http://schemas.microsoft.com/office/powerpoint/2010/main">
    <mc:Choice Requires="p14">
      <p:transition spd="slow" p14:dur="2000" advTm="25090"/>
    </mc:Choice>
    <mc:Fallback xmlns="">
      <p:transition spd="slow" advTm="2509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85F966-1960-E039-5F62-8EBC96B9E178}"/>
              </a:ext>
            </a:extLst>
          </p:cNvPr>
          <p:cNvSpPr>
            <a:spLocks noGrp="1"/>
          </p:cNvSpPr>
          <p:nvPr>
            <p:ph idx="1"/>
          </p:nvPr>
        </p:nvSpPr>
        <p:spPr/>
        <p:txBody>
          <a:bodyPr>
            <a:normAutofit fontScale="92500"/>
          </a:bodyPr>
          <a:lstStyle/>
          <a:p>
            <a:pPr marL="0" indent="0">
              <a:buNone/>
            </a:pPr>
            <a:r>
              <a:rPr lang="en-US" sz="3200" dirty="0"/>
              <a:t>CCEIS Reporting requirements</a:t>
            </a:r>
          </a:p>
          <a:p>
            <a:pPr lvl="1"/>
            <a:r>
              <a:rPr lang="en-US" sz="2800" dirty="0"/>
              <a:t>An LEA is required to report to the state and the state is required to report to the U.S. Department of Education the following: </a:t>
            </a:r>
          </a:p>
          <a:p>
            <a:pPr marL="457200" lvl="1" indent="0">
              <a:buNone/>
            </a:pPr>
            <a:endParaRPr lang="en-US" sz="2800" dirty="0"/>
          </a:p>
          <a:p>
            <a:pPr lvl="2"/>
            <a:r>
              <a:rPr lang="en-US" sz="2800" dirty="0"/>
              <a:t>the number of children served under this section who received early intervening services; </a:t>
            </a:r>
          </a:p>
          <a:p>
            <a:pPr marL="914400" lvl="2" indent="0">
              <a:buNone/>
            </a:pPr>
            <a:endParaRPr lang="en-US" sz="2800" dirty="0"/>
          </a:p>
          <a:p>
            <a:pPr lvl="2"/>
            <a:r>
              <a:rPr lang="en-US" sz="2800" dirty="0"/>
              <a:t>and the number of children served under this section who received early intervening services and subsequently received special education and related services under Part B of IDEA during the preceding 2-year period. </a:t>
            </a:r>
          </a:p>
        </p:txBody>
      </p:sp>
      <p:sp>
        <p:nvSpPr>
          <p:cNvPr id="3" name="Title 2">
            <a:extLst>
              <a:ext uri="{FF2B5EF4-FFF2-40B4-BE49-F238E27FC236}">
                <a16:creationId xmlns:a16="http://schemas.microsoft.com/office/drawing/2014/main" id="{4157F9AE-AA64-4C13-863F-7548AF7723CD}"/>
              </a:ext>
            </a:extLst>
          </p:cNvPr>
          <p:cNvSpPr>
            <a:spLocks noGrp="1"/>
          </p:cNvSpPr>
          <p:nvPr>
            <p:ph type="title"/>
          </p:nvPr>
        </p:nvSpPr>
        <p:spPr/>
        <p:txBody>
          <a:bodyPr/>
          <a:lstStyle/>
          <a:p>
            <a:r>
              <a:rPr lang="en-US" dirty="0"/>
              <a:t>Fiscal Implications</a:t>
            </a:r>
          </a:p>
        </p:txBody>
      </p:sp>
    </p:spTree>
    <p:custDataLst>
      <p:tags r:id="rId1"/>
    </p:custDataLst>
    <p:extLst>
      <p:ext uri="{BB962C8B-B14F-4D97-AF65-F5344CB8AC3E}">
        <p14:creationId xmlns:p14="http://schemas.microsoft.com/office/powerpoint/2010/main" val="921742539"/>
      </p:ext>
    </p:extLst>
  </p:cSld>
  <p:clrMapOvr>
    <a:masterClrMapping/>
  </p:clrMapOvr>
  <mc:AlternateContent xmlns:mc="http://schemas.openxmlformats.org/markup-compatibility/2006" xmlns:p14="http://schemas.microsoft.com/office/powerpoint/2010/main">
    <mc:Choice Requires="p14">
      <p:transition spd="slow" p14:dur="2000" advTm="36447"/>
    </mc:Choice>
    <mc:Fallback xmlns="">
      <p:transition spd="slow" advTm="3644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2F161F9-31FB-142B-9721-F4D74C1C7A81}"/>
              </a:ext>
            </a:extLst>
          </p:cNvPr>
          <p:cNvSpPr>
            <a:spLocks noGrp="1"/>
          </p:cNvSpPr>
          <p:nvPr>
            <p:ph type="title"/>
          </p:nvPr>
        </p:nvSpPr>
        <p:spPr>
          <a:xfrm>
            <a:off x="2773878" y="250180"/>
            <a:ext cx="10515600" cy="1325563"/>
          </a:xfrm>
        </p:spPr>
        <p:txBody>
          <a:bodyPr/>
          <a:lstStyle/>
          <a:p>
            <a:r>
              <a:rPr lang="en-US" dirty="0"/>
              <a:t>Placement and Discipline</a:t>
            </a:r>
          </a:p>
        </p:txBody>
      </p:sp>
      <p:sp>
        <p:nvSpPr>
          <p:cNvPr id="4" name="TextBox 3">
            <a:extLst>
              <a:ext uri="{FF2B5EF4-FFF2-40B4-BE49-F238E27FC236}">
                <a16:creationId xmlns:a16="http://schemas.microsoft.com/office/drawing/2014/main" id="{A37CD1DD-9EC7-B25B-AAC6-5E37FCBAD490}"/>
              </a:ext>
            </a:extLst>
          </p:cNvPr>
          <p:cNvSpPr txBox="1"/>
          <p:nvPr/>
        </p:nvSpPr>
        <p:spPr>
          <a:xfrm>
            <a:off x="167330" y="2168743"/>
            <a:ext cx="3825551" cy="3323987"/>
          </a:xfrm>
          <a:prstGeom prst="rect">
            <a:avLst/>
          </a:prstGeom>
          <a:noFill/>
        </p:spPr>
        <p:txBody>
          <a:bodyPr wrap="square" rtlCol="0">
            <a:spAutoFit/>
          </a:bodyPr>
          <a:lstStyle/>
          <a:p>
            <a:r>
              <a:rPr lang="en-US" b="1" dirty="0"/>
              <a:t>Placement</a:t>
            </a:r>
          </a:p>
          <a:p>
            <a:pPr marL="285750" indent="-285750">
              <a:buFont typeface="Arial" panose="020B0604020202020204" pitchFamily="34" charset="0"/>
              <a:buChar char="•"/>
            </a:pPr>
            <a:r>
              <a:rPr lang="en-US" sz="1600" dirty="0"/>
              <a:t>Data for children ages 5 and in Kindergarten through 21 for each of the seven racial and ethnic groups for</a:t>
            </a:r>
          </a:p>
          <a:p>
            <a:pPr marL="800100" lvl="1" indent="-342900">
              <a:buFont typeface="+mj-lt"/>
              <a:buAutoNum type="arabicPeriod"/>
            </a:pPr>
            <a:r>
              <a:rPr lang="en-US" sz="1600" dirty="0"/>
              <a:t>Inside a regular class for less than 40 percent of the day: and</a:t>
            </a:r>
          </a:p>
          <a:p>
            <a:pPr marL="800100" lvl="1" indent="-342900">
              <a:buFont typeface="+mj-lt"/>
              <a:buAutoNum type="arabicPeriod"/>
            </a:pPr>
            <a:r>
              <a:rPr lang="en-US" sz="1600" dirty="0"/>
              <a:t>Inside separate schools and residential facilities, not including homebound or hospital settings, correctional facilities, or private schools. </a:t>
            </a:r>
          </a:p>
        </p:txBody>
      </p:sp>
      <p:pic>
        <p:nvPicPr>
          <p:cNvPr id="2" name="Picture 1" descr="Screen shot image of Text stating: Significant Disproportionality 20 U.S.C 1418(d) and 34 CFR 300.646.647&#10;&#10;All Seven racial and ethnic groups&#10;Identification- Data for Children ages 3 through 21 for each of the seven racial and ethnic groups for.&#10;1 . All Disabilities&#10;2. Autism&#10;33 Intellectual Disability&#10;4. Specific learning disability&#10;5. emotional disturbance&#10;6. Speech or language impairment&#10;7. Other health impairment">
            <a:extLst>
              <a:ext uri="{FF2B5EF4-FFF2-40B4-BE49-F238E27FC236}">
                <a16:creationId xmlns:a16="http://schemas.microsoft.com/office/drawing/2014/main" id="{2B8E364A-8CF9-2CCC-AD38-7893882133E2}"/>
              </a:ext>
            </a:extLst>
          </p:cNvPr>
          <p:cNvPicPr>
            <a:picLocks noChangeAspect="1"/>
          </p:cNvPicPr>
          <p:nvPr/>
        </p:nvPicPr>
        <p:blipFill>
          <a:blip r:embed="rId3"/>
          <a:stretch>
            <a:fillRect/>
          </a:stretch>
        </p:blipFill>
        <p:spPr>
          <a:xfrm>
            <a:off x="3992881" y="2033974"/>
            <a:ext cx="3116670" cy="3935648"/>
          </a:xfrm>
          <a:prstGeom prst="rect">
            <a:avLst/>
          </a:prstGeom>
        </p:spPr>
      </p:pic>
      <p:sp>
        <p:nvSpPr>
          <p:cNvPr id="3" name="TextBox 2">
            <a:extLst>
              <a:ext uri="{FF2B5EF4-FFF2-40B4-BE49-F238E27FC236}">
                <a16:creationId xmlns:a16="http://schemas.microsoft.com/office/drawing/2014/main" id="{EA9502B2-78F7-547A-71B8-99E78C2BD896}"/>
              </a:ext>
            </a:extLst>
          </p:cNvPr>
          <p:cNvSpPr txBox="1"/>
          <p:nvPr/>
        </p:nvSpPr>
        <p:spPr>
          <a:xfrm>
            <a:off x="7324531" y="2168743"/>
            <a:ext cx="4086808" cy="4401205"/>
          </a:xfrm>
          <a:prstGeom prst="rect">
            <a:avLst/>
          </a:prstGeom>
          <a:noFill/>
        </p:spPr>
        <p:txBody>
          <a:bodyPr wrap="square" rtlCol="0">
            <a:spAutoFit/>
          </a:bodyPr>
          <a:lstStyle/>
          <a:p>
            <a:r>
              <a:rPr lang="en-US" b="1" dirty="0"/>
              <a:t>Discipline</a:t>
            </a:r>
          </a:p>
          <a:p>
            <a:pPr marL="285750" indent="-285750">
              <a:buFont typeface="Arial" panose="020B0604020202020204" pitchFamily="34" charset="0"/>
              <a:buChar char="•"/>
            </a:pPr>
            <a:r>
              <a:rPr lang="en-US" sz="1600" dirty="0"/>
              <a:t>Data for children ages 3 through 21 for each of the seven racial and ethnic groups for</a:t>
            </a:r>
          </a:p>
          <a:p>
            <a:pPr marL="800100" lvl="1" indent="-342900">
              <a:buFont typeface="+mj-lt"/>
              <a:buAutoNum type="arabicPeriod"/>
            </a:pPr>
            <a:r>
              <a:rPr lang="en-US" sz="1400" dirty="0"/>
              <a:t>Out-of-school suspension and expulsions of 10 day or fewer;</a:t>
            </a:r>
          </a:p>
          <a:p>
            <a:pPr marL="800100" lvl="1" indent="-342900">
              <a:buFont typeface="+mj-lt"/>
              <a:buAutoNum type="arabicPeriod"/>
            </a:pPr>
            <a:r>
              <a:rPr lang="en-US" sz="1400" dirty="0"/>
              <a:t>Out-of-school suspensions and expulsions of more than 10 days;</a:t>
            </a:r>
          </a:p>
          <a:p>
            <a:pPr marL="800100" lvl="1" indent="-342900">
              <a:buFont typeface="+mj-lt"/>
              <a:buAutoNum type="arabicPeriod"/>
            </a:pPr>
            <a:r>
              <a:rPr lang="en-US" sz="1400" dirty="0"/>
              <a:t>In-School suspensions and expulsions of more than 10 days;</a:t>
            </a:r>
          </a:p>
          <a:p>
            <a:pPr marL="800100" lvl="1" indent="-342900">
              <a:buFont typeface="+mj-lt"/>
              <a:buAutoNum type="arabicPeriod"/>
            </a:pPr>
            <a:r>
              <a:rPr lang="en-US" sz="1400" dirty="0"/>
              <a:t>In-school suspensions of more than 10 day; and</a:t>
            </a:r>
          </a:p>
          <a:p>
            <a:pPr marL="800100" lvl="1" indent="-342900">
              <a:buFont typeface="+mj-lt"/>
              <a:buAutoNum type="arabicPeriod"/>
            </a:pPr>
            <a:r>
              <a:rPr lang="en-US" sz="1400" dirty="0"/>
              <a:t>Disciplinary removals in total, including in-school and out-of-school suspensions, expulsions, removals by school personnel to an interim alternative educational setting and removals by hearing office</a:t>
            </a:r>
          </a:p>
          <a:p>
            <a:pPr marL="800100" lvl="1" indent="-342900">
              <a:buFont typeface="+mj-lt"/>
              <a:buAutoNum type="arabicPeriod"/>
            </a:pPr>
            <a:endParaRPr lang="en-US" dirty="0"/>
          </a:p>
        </p:txBody>
      </p:sp>
    </p:spTree>
    <p:custDataLst>
      <p:tags r:id="rId1"/>
    </p:custDataLst>
    <p:extLst>
      <p:ext uri="{BB962C8B-B14F-4D97-AF65-F5344CB8AC3E}">
        <p14:creationId xmlns:p14="http://schemas.microsoft.com/office/powerpoint/2010/main" val="298565093"/>
      </p:ext>
    </p:extLst>
  </p:cSld>
  <p:clrMapOvr>
    <a:masterClrMapping/>
  </p:clrMapOvr>
  <mc:AlternateContent xmlns:mc="http://schemas.openxmlformats.org/markup-compatibility/2006" xmlns:p14="http://schemas.microsoft.com/office/powerpoint/2010/main">
    <mc:Choice Requires="p14">
      <p:transition spd="slow" p14:dur="2000" advTm="17917"/>
    </mc:Choice>
    <mc:Fallback xmlns="">
      <p:transition spd="slow" advTm="1791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ustom Design">
  <a:themeElements>
    <a:clrScheme name="KSDE">
      <a:dk1>
        <a:srgbClr val="12284C"/>
      </a:dk1>
      <a:lt1>
        <a:sysClr val="window" lastClr="FFFFFF"/>
      </a:lt1>
      <a:dk2>
        <a:srgbClr val="12284C"/>
      </a:dk2>
      <a:lt2>
        <a:srgbClr val="E7E6E6"/>
      </a:lt2>
      <a:accent1>
        <a:srgbClr val="FFA400"/>
      </a:accent1>
      <a:accent2>
        <a:srgbClr val="12284C"/>
      </a:accent2>
      <a:accent3>
        <a:srgbClr val="00B796"/>
      </a:accent3>
      <a:accent4>
        <a:srgbClr val="005587"/>
      </a:accent4>
      <a:accent5>
        <a:srgbClr val="D50032"/>
      </a:accent5>
      <a:accent6>
        <a:srgbClr val="3E4043"/>
      </a:accent6>
      <a:hlink>
        <a:srgbClr val="12284C"/>
      </a:hlink>
      <a:folHlink>
        <a:srgbClr val="53565A"/>
      </a:folHlink>
    </a:clrScheme>
    <a:fontScheme name="KSDE Open Sans">
      <a:majorFont>
        <a:latin typeface="Open Sans"/>
        <a:ea typeface=""/>
        <a:cs typeface=""/>
      </a:majorFont>
      <a:minorFont>
        <a:latin typeface="Ope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ite Template" id="{3F6FE892-DA12-4C81-AA5A-446CD67FAB0A}" vid="{65E85907-513D-47EC-BC1E-D81300383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809B7AE0769C40BC7FC10221A5AC4C" ma:contentTypeVersion="13" ma:contentTypeDescription="Create a new document." ma:contentTypeScope="" ma:versionID="03782e99ea337d9c03786a540780c58d">
  <xsd:schema xmlns:xsd="http://www.w3.org/2001/XMLSchema" xmlns:xs="http://www.w3.org/2001/XMLSchema" xmlns:p="http://schemas.microsoft.com/office/2006/metadata/properties" xmlns:ns3="6c663d95-8238-4b2d-b922-a74f82e5df6f" xmlns:ns4="d5501a87-0b31-43b9-bb13-8dd2b743a206" targetNamespace="http://schemas.microsoft.com/office/2006/metadata/properties" ma:root="true" ma:fieldsID="b35b21a765e947f079320b3ea7b9868f" ns3:_="" ns4:_="">
    <xsd:import namespace="6c663d95-8238-4b2d-b922-a74f82e5df6f"/>
    <xsd:import namespace="d5501a87-0b31-43b9-bb13-8dd2b743a20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663d95-8238-4b2d-b922-a74f82e5df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5501a87-0b31-43b9-bb13-8dd2b743a20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989B36-3905-4D71-9AD1-EDCFAD04EC31}">
  <ds:schemaRefs>
    <ds:schemaRef ds:uri="http://schemas.microsoft.com/office/2006/metadata/properties"/>
    <ds:schemaRef ds:uri="http://www.w3.org/XML/1998/namespace"/>
    <ds:schemaRef ds:uri="http://purl.org/dc/elements/1.1/"/>
    <ds:schemaRef ds:uri="http://purl.org/dc/terms/"/>
    <ds:schemaRef ds:uri="http://purl.org/dc/dcmitype/"/>
    <ds:schemaRef ds:uri="http://schemas.microsoft.com/office/infopath/2007/PartnerControls"/>
    <ds:schemaRef ds:uri="http://schemas.microsoft.com/office/2006/documentManagement/types"/>
    <ds:schemaRef ds:uri="6c663d95-8238-4b2d-b922-a74f82e5df6f"/>
    <ds:schemaRef ds:uri="http://schemas.openxmlformats.org/package/2006/metadata/core-properties"/>
    <ds:schemaRef ds:uri="d5501a87-0b31-43b9-bb13-8dd2b743a206"/>
  </ds:schemaRefs>
</ds:datastoreItem>
</file>

<file path=customXml/itemProps2.xml><?xml version="1.0" encoding="utf-8"?>
<ds:datastoreItem xmlns:ds="http://schemas.openxmlformats.org/officeDocument/2006/customXml" ds:itemID="{4445BADF-2F2F-4D81-ACB9-DB6A1A4D4889}">
  <ds:schemaRefs>
    <ds:schemaRef ds:uri="http://schemas.microsoft.com/sharepoint/v3/contenttype/forms"/>
  </ds:schemaRefs>
</ds:datastoreItem>
</file>

<file path=customXml/itemProps3.xml><?xml version="1.0" encoding="utf-8"?>
<ds:datastoreItem xmlns:ds="http://schemas.openxmlformats.org/officeDocument/2006/customXml" ds:itemID="{41F5BFCA-A647-4DE5-B38D-51814DA7F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663d95-8238-4b2d-b922-a74f82e5df6f"/>
    <ds:schemaRef ds:uri="d5501a87-0b31-43b9-bb13-8dd2b743a2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12733</TotalTime>
  <Words>3668</Words>
  <Application>Microsoft Office PowerPoint</Application>
  <PresentationFormat>Widescreen</PresentationFormat>
  <Paragraphs>265</Paragraphs>
  <Slides>33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Aptos</vt:lpstr>
      <vt:lpstr>Arial</vt:lpstr>
      <vt:lpstr>Calibri</vt:lpstr>
      <vt:lpstr>Open Sans Light</vt:lpstr>
      <vt:lpstr>Open Sans Semibold</vt:lpstr>
      <vt:lpstr>Wingdings</vt:lpstr>
      <vt:lpstr>Custom Design</vt:lpstr>
      <vt:lpstr>Significant Disproportionality</vt:lpstr>
      <vt:lpstr>Significant Disproportionality</vt:lpstr>
      <vt:lpstr>What is the Kansas methodology for determining whether an LEA has significant disproportionality?</vt:lpstr>
      <vt:lpstr>What happens if an LEA is identified as having Significant Disproportionality?</vt:lpstr>
      <vt:lpstr>Fiscal Implications</vt:lpstr>
      <vt:lpstr>Fiscal Implications Comprehensive Coordinated Early Intervening Services (CCEIS) 34 CFR §300.646</vt:lpstr>
      <vt:lpstr>Fiscal Implications</vt:lpstr>
      <vt:lpstr>Fiscal Implications</vt:lpstr>
      <vt:lpstr>Placement and Discipline</vt:lpstr>
      <vt:lpstr>Office of Special Education (OSEP)</vt:lpstr>
      <vt:lpstr>History</vt:lpstr>
      <vt:lpstr>How is this calculated?</vt:lpstr>
      <vt:lpstr>What does a risk ratio mean in practical terms and can you provide a sample calculation of a risk ratio? A risk ratio essentially tells us how the risk of one group compares to the risk of another group. For example, an LEA risk ratio of 3.5 for black or African-American children to be identified for special education and related services means that, within that LEA, black or African-American children were three and half times as likely as all other children to be identified for special education and related services. Here is a simplified example calculation: </vt:lpstr>
      <vt:lpstr>Here’s another perspective</vt:lpstr>
      <vt:lpstr>Risk Ratio Calculation for Identification</vt:lpstr>
      <vt:lpstr>Minimum Sizes</vt:lpstr>
      <vt:lpstr>Alternate Risk Ratio: When is it used and how is it calculated?</vt:lpstr>
      <vt:lpstr>Alternate Risk Ratio Calculation for Identification</vt:lpstr>
      <vt:lpstr>Risk Ratio Calculation for Environment</vt:lpstr>
      <vt:lpstr>Alternate Risk Ratio Calculation for Environment</vt:lpstr>
      <vt:lpstr>Risk Ratio Calculation for Discipline</vt:lpstr>
      <vt:lpstr>Alternate Risk Ratio Calculation for Discipline</vt:lpstr>
      <vt:lpstr>CRITERIA</vt:lpstr>
      <vt:lpstr>SIGNIFICANT DISPROPORTIONALITY</vt:lpstr>
      <vt:lpstr>What data sources does KSDE use in calculating significant disproportionality?</vt:lpstr>
      <vt:lpstr>Process</vt:lpstr>
      <vt:lpstr>KSDETASN.ORG</vt:lpstr>
      <vt:lpstr>Resources from the Federal Department of Education</vt:lpstr>
      <vt:lpstr>Examples of Root Cause Analysis Processes &amp; Tools</vt:lpstr>
      <vt:lpstr>Frequently Asked Questions &amp; Answers</vt:lpstr>
      <vt:lpstr>Significant Disproportionality</vt:lpstr>
      <vt:lpstr>Takeaway</vt:lpstr>
      <vt:lpstr>Please contact us with any questions.</vt:lpstr>
    </vt:vector>
  </TitlesOfParts>
  <Company>KSDE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KSDE</dc:title>
  <dc:creator>Cheryl Franklin</dc:creator>
  <cp:lastModifiedBy>Brad Schwartz</cp:lastModifiedBy>
  <cp:revision>390</cp:revision>
  <dcterms:created xsi:type="dcterms:W3CDTF">2017-11-21T21:33:09Z</dcterms:created>
  <dcterms:modified xsi:type="dcterms:W3CDTF">2023-10-26T20:47:23Z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0x01010063809B7AE0769C40BC7FC10221A5AC4C</vt:lpwstr>
  </property>
  <property fmtid="{D5CDD505-2E9C-101B-9397-08002B2CF9AE}" pid="3" name="ArticulateGUID">
    <vt:lpwstr>AD51702F-F870-4BBA-87DE-1233E4B156CC</vt:lpwstr>
  </property>
  <property fmtid="{D5CDD505-2E9C-101B-9397-08002B2CF9AE}" pid="4" name="ArticulatePath">
    <vt:lpwstr>2023.10.26Significant Disproportionality</vt:lpwstr>
  </property>
</Properties>
</file>