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2.xml" ContentType="application/vnd.openxmlformats-officedocument.presentationml.tag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23" r:id="rId4"/>
  </p:sldMasterIdLst>
  <p:notesMasterIdLst>
    <p:notesMasterId r:id="rId41"/>
  </p:notesMasterIdLst>
  <p:handoutMasterIdLst>
    <p:handoutMasterId r:id="rId42"/>
  </p:handoutMasterIdLst>
  <p:sldIdLst>
    <p:sldId id="256" r:id="rId5"/>
    <p:sldId id="351" r:id="rId6"/>
    <p:sldId id="450" r:id="rId7"/>
    <p:sldId id="453" r:id="rId8"/>
    <p:sldId id="452" r:id="rId9"/>
    <p:sldId id="374" r:id="rId10"/>
    <p:sldId id="331" r:id="rId11"/>
    <p:sldId id="372" r:id="rId12"/>
    <p:sldId id="356" r:id="rId13"/>
    <p:sldId id="434" r:id="rId14"/>
    <p:sldId id="435" r:id="rId15"/>
    <p:sldId id="401" r:id="rId16"/>
    <p:sldId id="396" r:id="rId17"/>
    <p:sldId id="335" r:id="rId18"/>
    <p:sldId id="336" r:id="rId19"/>
    <p:sldId id="338" r:id="rId20"/>
    <p:sldId id="339" r:id="rId21"/>
    <p:sldId id="340" r:id="rId22"/>
    <p:sldId id="449" r:id="rId23"/>
    <p:sldId id="444" r:id="rId24"/>
    <p:sldId id="341" r:id="rId25"/>
    <p:sldId id="445" r:id="rId26"/>
    <p:sldId id="454" r:id="rId27"/>
    <p:sldId id="343" r:id="rId28"/>
    <p:sldId id="382" r:id="rId29"/>
    <p:sldId id="344" r:id="rId30"/>
    <p:sldId id="345" r:id="rId31"/>
    <p:sldId id="357" r:id="rId32"/>
    <p:sldId id="446" r:id="rId33"/>
    <p:sldId id="347" r:id="rId34"/>
    <p:sldId id="294" r:id="rId35"/>
    <p:sldId id="361" r:id="rId36"/>
    <p:sldId id="440" r:id="rId37"/>
    <p:sldId id="448" r:id="rId38"/>
    <p:sldId id="447" r:id="rId39"/>
    <p:sldId id="451" r:id="rId40"/>
  </p:sldIdLst>
  <p:sldSz cx="9144000" cy="6858000" type="screen4x3"/>
  <p:notesSz cx="7315200" cy="9601200"/>
  <p:custDataLst>
    <p:tags r:id="rId4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154" autoAdjust="0"/>
    <p:restoredTop sz="62368" autoAdjust="0"/>
  </p:normalViewPr>
  <p:slideViewPr>
    <p:cSldViewPr>
      <p:cViewPr varScale="1">
        <p:scale>
          <a:sx n="78" d="100"/>
          <a:sy n="78" d="100"/>
        </p:scale>
        <p:origin x="2250" y="84"/>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162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gs" Target="tags/tag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12B497B8-F8B1-49E3-873C-A20AE80D196A}" type="datetimeFigureOut">
              <a:rPr lang="en-US" smtClean="0"/>
              <a:pPr/>
              <a:t>4/25/2024</a:t>
            </a:fld>
            <a:endParaRPr lang="en-US" dirty="0"/>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78B21AA0-05D1-4B3E-B839-1248D06FA0E2}" type="slidenum">
              <a:rPr lang="en-US" smtClean="0"/>
              <a:pPr/>
              <a:t>‹#›</a:t>
            </a:fld>
            <a:endParaRPr lang="en-US" dirty="0"/>
          </a:p>
        </p:txBody>
      </p:sp>
    </p:spTree>
    <p:extLst>
      <p:ext uri="{BB962C8B-B14F-4D97-AF65-F5344CB8AC3E}">
        <p14:creationId xmlns:p14="http://schemas.microsoft.com/office/powerpoint/2010/main" val="17066895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7412B5DC-3115-4FC1-88B6-753C7F3CB273}" type="datetimeFigureOut">
              <a:rPr lang="en-US" smtClean="0"/>
              <a:pPr/>
              <a:t>4/25/2024</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903F7874-A3C7-43D5-AD19-DCF31038125E}" type="slidenum">
              <a:rPr lang="en-US" smtClean="0"/>
              <a:pPr/>
              <a:t>‹#›</a:t>
            </a:fld>
            <a:endParaRPr lang="en-US" dirty="0"/>
          </a:p>
        </p:txBody>
      </p:sp>
    </p:spTree>
    <p:extLst>
      <p:ext uri="{BB962C8B-B14F-4D97-AF65-F5344CB8AC3E}">
        <p14:creationId xmlns:p14="http://schemas.microsoft.com/office/powerpoint/2010/main" val="1102278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03F7874-A3C7-43D5-AD19-DCF31038125E}"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general education interventions provided for students</a:t>
            </a:r>
            <a:r>
              <a:rPr lang="en-US" baseline="0" dirty="0"/>
              <a:t> who may be gifted should be based on student need.  </a:t>
            </a:r>
            <a:r>
              <a:rPr lang="en-US" dirty="0"/>
              <a:t>These are examples of</a:t>
            </a:r>
            <a:r>
              <a:rPr lang="en-US" baseline="0" dirty="0"/>
              <a:t> possible interventions, but many others may be used, based on the needs of the student.</a:t>
            </a:r>
            <a:endParaRPr lang="en-US" dirty="0"/>
          </a:p>
        </p:txBody>
      </p:sp>
      <p:sp>
        <p:nvSpPr>
          <p:cNvPr id="4" name="Slide Number Placeholder 3"/>
          <p:cNvSpPr>
            <a:spLocks noGrp="1"/>
          </p:cNvSpPr>
          <p:nvPr>
            <p:ph type="sldNum" sz="quarter" idx="10"/>
          </p:nvPr>
        </p:nvSpPr>
        <p:spPr/>
        <p:txBody>
          <a:bodyPr/>
          <a:lstStyle/>
          <a:p>
            <a:fld id="{903F7874-A3C7-43D5-AD19-DCF31038125E}" type="slidenum">
              <a:rPr lang="en-US" smtClean="0"/>
              <a:pPr/>
              <a:t>10</a:t>
            </a:fld>
            <a:endParaRPr lang="en-US" dirty="0"/>
          </a:p>
        </p:txBody>
      </p:sp>
    </p:spTree>
    <p:extLst>
      <p:ext uri="{BB962C8B-B14F-4D97-AF65-F5344CB8AC3E}">
        <p14:creationId xmlns:p14="http://schemas.microsoft.com/office/powerpoint/2010/main" val="18526440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students may be reluctant to participate in interventions, or to be identified for gifted programming.  Here are</a:t>
            </a:r>
            <a:r>
              <a:rPr lang="en-US" baseline="0" dirty="0"/>
              <a:t> some possible challenges.  Can you identify others?</a:t>
            </a:r>
            <a:endParaRPr lang="en-US" dirty="0"/>
          </a:p>
        </p:txBody>
      </p:sp>
      <p:sp>
        <p:nvSpPr>
          <p:cNvPr id="4" name="Slide Number Placeholder 3"/>
          <p:cNvSpPr>
            <a:spLocks noGrp="1"/>
          </p:cNvSpPr>
          <p:nvPr>
            <p:ph type="sldNum" sz="quarter" idx="10"/>
          </p:nvPr>
        </p:nvSpPr>
        <p:spPr/>
        <p:txBody>
          <a:bodyPr/>
          <a:lstStyle/>
          <a:p>
            <a:fld id="{903F7874-A3C7-43D5-AD19-DCF31038125E}" type="slidenum">
              <a:rPr lang="en-US" smtClean="0"/>
              <a:pPr/>
              <a:t>11</a:t>
            </a:fld>
            <a:endParaRPr lang="en-US" dirty="0"/>
          </a:p>
        </p:txBody>
      </p:sp>
    </p:spTree>
    <p:extLst>
      <p:ext uri="{BB962C8B-B14F-4D97-AF65-F5344CB8AC3E}">
        <p14:creationId xmlns:p14="http://schemas.microsoft.com/office/powerpoint/2010/main" val="11067802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2F27347-6E04-450C-81BE-20FDC9C58F31}"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miter lim="800000"/>
            <a:headEnd/>
            <a:tailEnd/>
          </a:ln>
        </p:spPr>
        <p:txBody>
          <a:bodyPr/>
          <a:lstStyle/>
          <a:p>
            <a:fld id="{B07D0D3E-8F74-4266-B3B6-FE6D72CEEF48}" type="slidenum">
              <a:rPr lang="en-US" smtClean="0"/>
              <a:pPr/>
              <a:t>13</a:t>
            </a:fld>
            <a:endParaRPr lang="en-US" dirty="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p:spPr>
        <p:txBody>
          <a:bodyPr/>
          <a:lstStyle/>
          <a:p>
            <a:pPr eaLnBrk="1" hangingPunct="1">
              <a:buFont typeface="Arial"/>
              <a:buChar char="•"/>
            </a:pPr>
            <a:r>
              <a:rPr lang="en-US" dirty="0"/>
              <a:t>The MTSS framework requires that</a:t>
            </a:r>
            <a:r>
              <a:rPr lang="en-US" baseline="0" dirty="0"/>
              <a:t> buildings have planned for and engage in universal screening, the diagnostic process, and progress monitoring of students in interventions.  These data should all be included in the data-based decision making process engaged in by evaluation and eligibility determination teams.</a:t>
            </a:r>
            <a:endParaRPr lang="en-US" dirty="0"/>
          </a:p>
          <a:p>
            <a:pPr eaLnBrk="1" hangingPunct="1">
              <a:buFont typeface="Arial"/>
              <a:buChar char="•"/>
            </a:pPr>
            <a:r>
              <a:rPr lang="en-US" dirty="0"/>
              <a:t>Additional assessment, intervention, and evaluation are always based on the student’s needs, delineated</a:t>
            </a:r>
            <a:r>
              <a:rPr lang="en-US" baseline="0" dirty="0"/>
              <a:t> by the referral, regardless of the evaluation method being used.</a:t>
            </a:r>
          </a:p>
          <a:p>
            <a:pPr eaLnBrk="1" hangingPunct="1">
              <a:buFont typeface="Arial"/>
              <a:buChar char="•"/>
            </a:pPr>
            <a:r>
              <a:rPr lang="en-US" baseline="0" dirty="0"/>
              <a:t>Because the quality of the decision-making process will depend on the quality of the assessments used and interventions provided, it is important that all components of the MTSS framework be implemented with fidelity.</a:t>
            </a:r>
            <a:endParaRPr lang="en-US" dirty="0"/>
          </a:p>
          <a:p>
            <a:pPr eaLnBrk="1" hangingPunct="1"/>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p:spPr>
        <p:txBody>
          <a:bodyPr/>
          <a:lstStyle/>
          <a:p>
            <a:fld id="{64B2A807-DFB6-423A-B273-BAF62688D17C}" type="slidenum">
              <a:rPr lang="en-US" smtClean="0"/>
              <a:pPr/>
              <a:t>14</a:t>
            </a:fld>
            <a:endParaRPr lang="en-US" dirty="0"/>
          </a:p>
        </p:txBody>
      </p:sp>
      <p:sp>
        <p:nvSpPr>
          <p:cNvPr id="134147" name="Rectangle 2"/>
          <p:cNvSpPr>
            <a:spLocks noGrp="1" noRot="1" noChangeAspect="1" noChangeArrowheads="1" noTextEdit="1"/>
          </p:cNvSpPr>
          <p:nvPr>
            <p:ph type="sldImg"/>
          </p:nvPr>
        </p:nvSpPr>
        <p:spPr>
          <a:ln/>
        </p:spPr>
      </p:sp>
      <p:sp>
        <p:nvSpPr>
          <p:cNvPr id="134148" name="Rectangle 3"/>
          <p:cNvSpPr>
            <a:spLocks noGrp="1" noChangeArrowheads="1"/>
          </p:cNvSpPr>
          <p:nvPr>
            <p:ph type="body" idx="1"/>
          </p:nvPr>
        </p:nvSpPr>
        <p:spPr>
          <a:noFill/>
          <a:ln/>
        </p:spPr>
        <p:txBody>
          <a:bodyPr/>
          <a:lstStyle/>
          <a:p>
            <a:pPr eaLnBrk="1" hangingPunct="1"/>
            <a:r>
              <a:rPr lang="en-US" dirty="0">
                <a:latin typeface="Arial" charset="0"/>
              </a:rPr>
              <a:t>There</a:t>
            </a:r>
            <a:r>
              <a:rPr lang="en-US" baseline="0" dirty="0">
                <a:latin typeface="Arial" charset="0"/>
              </a:rPr>
              <a:t> are 3 ways that a child may end up at an initial evaluation:</a:t>
            </a:r>
          </a:p>
          <a:p>
            <a:pPr marL="241653" indent="-241653">
              <a:buAutoNum type="arabicParenR"/>
            </a:pPr>
            <a:r>
              <a:rPr lang="en-US" baseline="0" dirty="0">
                <a:latin typeface="Arial" charset="0"/>
              </a:rPr>
              <a:t>The parent requests an initial evaluation</a:t>
            </a:r>
          </a:p>
          <a:p>
            <a:pPr marL="241653" indent="-241653">
              <a:buAutoNum type="arabicParenR"/>
            </a:pPr>
            <a:r>
              <a:rPr lang="en-US" baseline="0" dirty="0">
                <a:latin typeface="Arial" charset="0"/>
              </a:rPr>
              <a:t>An adult student (age 18+) requests an initial evaluation</a:t>
            </a:r>
          </a:p>
          <a:p>
            <a:pPr marL="241653" indent="-241653">
              <a:buAutoNum type="arabicParenR"/>
            </a:pPr>
            <a:r>
              <a:rPr lang="en-US" baseline="0" dirty="0">
                <a:latin typeface="Arial" charset="0"/>
              </a:rPr>
              <a:t>School staff suspect that a student may be a student with an exceptionality and need special education services. Typically school staff determine this through the GEI process of intervention and progress monitoring and requires specific documentation prior to moving into an Initial Evaluation as discussed on the next slide.</a:t>
            </a:r>
            <a:endParaRPr lang="en-US" dirty="0">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p:cNvSpPr>
            <a:spLocks noGrp="1" noChangeArrowheads="1"/>
          </p:cNvSpPr>
          <p:nvPr>
            <p:ph type="sldNum" sz="quarter" idx="5"/>
          </p:nvPr>
        </p:nvSpPr>
        <p:spPr>
          <a:noFill/>
        </p:spPr>
        <p:txBody>
          <a:bodyPr/>
          <a:lstStyle/>
          <a:p>
            <a:fld id="{E79581B2-A00E-484B-B70E-2A6A80A27EFA}" type="slidenum">
              <a:rPr lang="en-US" smtClean="0"/>
              <a:pPr/>
              <a:t>15</a:t>
            </a:fld>
            <a:endParaRPr lang="en-US" dirty="0"/>
          </a:p>
        </p:txBody>
      </p:sp>
      <p:sp>
        <p:nvSpPr>
          <p:cNvPr id="135171" name="Rectangle 2"/>
          <p:cNvSpPr>
            <a:spLocks noGrp="1" noRot="1" noChangeAspect="1" noChangeArrowheads="1" noTextEdit="1"/>
          </p:cNvSpPr>
          <p:nvPr>
            <p:ph type="sldImg"/>
          </p:nvPr>
        </p:nvSpPr>
        <p:spPr>
          <a:ln/>
        </p:spPr>
      </p:sp>
      <p:sp>
        <p:nvSpPr>
          <p:cNvPr id="135172" name="Rectangle 3"/>
          <p:cNvSpPr>
            <a:spLocks noGrp="1" noChangeArrowheads="1"/>
          </p:cNvSpPr>
          <p:nvPr>
            <p:ph type="body" idx="1"/>
          </p:nvPr>
        </p:nvSpPr>
        <p:spPr>
          <a:noFill/>
          <a:ln/>
        </p:spPr>
        <p:txBody>
          <a:bodyPr/>
          <a:lstStyle/>
          <a:p>
            <a:pPr eaLnBrk="1" hangingPunct="1"/>
            <a:r>
              <a:rPr lang="en-US" dirty="0">
                <a:latin typeface="Arial" charset="0"/>
              </a:rPr>
              <a:t>Remember</a:t>
            </a:r>
            <a:r>
              <a:rPr lang="en-US" baseline="0" dirty="0">
                <a:latin typeface="Arial" charset="0"/>
              </a:rPr>
              <a:t> that there are additional parent notification requirements within the MTSS model. </a:t>
            </a:r>
          </a:p>
          <a:p>
            <a:pPr eaLnBrk="1" hangingPunct="1"/>
            <a:r>
              <a:rPr lang="en-US" baseline="0" dirty="0">
                <a:latin typeface="Arial" charset="0"/>
              </a:rPr>
              <a:t>What is needed for referral:</a:t>
            </a:r>
          </a:p>
          <a:p>
            <a:pPr lvl="1">
              <a:buFont typeface="Arial"/>
              <a:buChar char="•"/>
            </a:pPr>
            <a:r>
              <a:rPr lang="en-US" dirty="0"/>
              <a:t>Interventions and strategies have been implemented to support the student’s presenting academic or behavior needs</a:t>
            </a:r>
          </a:p>
          <a:p>
            <a:pPr lvl="1">
              <a:buFont typeface="Arial"/>
              <a:buChar char="•"/>
            </a:pPr>
            <a:r>
              <a:rPr lang="en-US" dirty="0"/>
              <a:t>Only when the student’s progress indicates a potential exceptionality should the team make a referral for an initial evaluation for special education</a:t>
            </a:r>
          </a:p>
          <a:p>
            <a:pPr lvl="1">
              <a:buFont typeface="Arial"/>
              <a:buChar char="•"/>
            </a:pPr>
            <a:r>
              <a:rPr lang="en-US" dirty="0"/>
              <a:t>School personnel have specific data as evidence the student’s needs are beyond what general education can provide and an evaluation is appropriate</a:t>
            </a:r>
            <a:endParaRPr lang="en-US" dirty="0">
              <a:latin typeface="Arial" charset="0"/>
            </a:endParaRPr>
          </a:p>
          <a:p>
            <a:pPr>
              <a:buFont typeface="Arial"/>
              <a:buChar char="•"/>
            </a:pPr>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Each of these points will be discussed</a:t>
            </a:r>
            <a:r>
              <a:rPr lang="en-US" baseline="0" dirty="0"/>
              <a:t> in the following slides.</a:t>
            </a:r>
            <a:endParaRPr lang="en-US" dirty="0"/>
          </a:p>
        </p:txBody>
      </p:sp>
      <p:sp>
        <p:nvSpPr>
          <p:cNvPr id="4" name="Slide Number Placeholder 3"/>
          <p:cNvSpPr>
            <a:spLocks noGrp="1"/>
          </p:cNvSpPr>
          <p:nvPr>
            <p:ph type="sldNum" sz="quarter" idx="10"/>
          </p:nvPr>
        </p:nvSpPr>
        <p:spPr/>
        <p:txBody>
          <a:bodyPr/>
          <a:lstStyle/>
          <a:p>
            <a:fld id="{903F7874-A3C7-43D5-AD19-DCF31038125E}" type="slidenum">
              <a:rPr lang="en-US" smtClean="0"/>
              <a:pPr/>
              <a:t>16</a:t>
            </a:fld>
            <a:endParaRPr lang="en-US" dirty="0"/>
          </a:p>
        </p:txBody>
      </p:sp>
    </p:spTree>
    <p:extLst>
      <p:ext uri="{BB962C8B-B14F-4D97-AF65-F5344CB8AC3E}">
        <p14:creationId xmlns:p14="http://schemas.microsoft.com/office/powerpoint/2010/main" val="33454029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p:cNvSpPr>
            <a:spLocks noGrp="1" noChangeArrowheads="1"/>
          </p:cNvSpPr>
          <p:nvPr>
            <p:ph type="sldNum" sz="quarter" idx="5"/>
          </p:nvPr>
        </p:nvSpPr>
        <p:spPr>
          <a:noFill/>
        </p:spPr>
        <p:txBody>
          <a:bodyPr/>
          <a:lstStyle/>
          <a:p>
            <a:fld id="{6D3FA0BE-A884-4B45-BC0D-4E0AC7B9C98A}" type="slidenum">
              <a:rPr lang="en-US" smtClean="0"/>
              <a:pPr/>
              <a:t>17</a:t>
            </a:fld>
            <a:endParaRPr lang="en-US" dirty="0"/>
          </a:p>
        </p:txBody>
      </p:sp>
      <p:sp>
        <p:nvSpPr>
          <p:cNvPr id="146435" name="Rectangle 2"/>
          <p:cNvSpPr>
            <a:spLocks noGrp="1" noRot="1" noChangeAspect="1" noChangeArrowheads="1" noTextEdit="1"/>
          </p:cNvSpPr>
          <p:nvPr>
            <p:ph type="sldImg"/>
          </p:nvPr>
        </p:nvSpPr>
        <p:spPr>
          <a:ln/>
        </p:spPr>
      </p:sp>
      <p:sp>
        <p:nvSpPr>
          <p:cNvPr id="146436" name="Rectangle 3"/>
          <p:cNvSpPr>
            <a:spLocks noGrp="1" noChangeArrowheads="1"/>
          </p:cNvSpPr>
          <p:nvPr>
            <p:ph type="body" idx="1"/>
          </p:nvPr>
        </p:nvSpPr>
        <p:spPr>
          <a:noFill/>
          <a:ln/>
        </p:spPr>
        <p:txBody>
          <a:bodyPr/>
          <a:lstStyle/>
          <a:p>
            <a:pPr marL="241653" indent="-241653"/>
            <a:r>
              <a:rPr lang="en-US" dirty="0">
                <a:latin typeface="Arial" charset="0"/>
              </a:rPr>
              <a:t>The evaluation team needs to consider all data that is currently available including evaluations and information provided by the parents, current classroom-based, local, or State assessments, and classroom-based observations, and observations by teachers and related service providers; and the child’s response to scientifically, research-based interventions, if implemented. The review of existing data, as part of the evaluation, may be conducted without a meeting and without consent from the parents (K.A.R. 91-40-8(c)(d); K.A.R. 91-40-27(e)).  However, it is always important to involve parents in this process if possible.</a:t>
            </a:r>
          </a:p>
          <a:p>
            <a:pPr marL="241653" indent="-241653"/>
            <a:endParaRPr lang="en-US" dirty="0">
              <a:latin typeface="Arial" charset="0"/>
            </a:endParaRPr>
          </a:p>
          <a:p>
            <a:pPr marL="241653" indent="-241653"/>
            <a:r>
              <a:rPr lang="en-US" dirty="0">
                <a:latin typeface="Arial" charset="0"/>
              </a:rPr>
              <a:t>Reference p. 36 of the Process Handbook for review of additional data requirements.</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p:cNvSpPr>
            <a:spLocks noGrp="1" noChangeArrowheads="1"/>
          </p:cNvSpPr>
          <p:nvPr>
            <p:ph type="sldNum" sz="quarter" idx="5"/>
          </p:nvPr>
        </p:nvSpPr>
        <p:spPr>
          <a:noFill/>
        </p:spPr>
        <p:txBody>
          <a:bodyPr/>
          <a:lstStyle/>
          <a:p>
            <a:fld id="{6D3FA0BE-A884-4B45-BC0D-4E0AC7B9C98A}" type="slidenum">
              <a:rPr lang="en-US" smtClean="0"/>
              <a:pPr/>
              <a:t>18</a:t>
            </a:fld>
            <a:endParaRPr lang="en-US" dirty="0"/>
          </a:p>
        </p:txBody>
      </p:sp>
      <p:sp>
        <p:nvSpPr>
          <p:cNvPr id="146435" name="Rectangle 2"/>
          <p:cNvSpPr>
            <a:spLocks noGrp="1" noRot="1" noChangeAspect="1" noChangeArrowheads="1" noTextEdit="1"/>
          </p:cNvSpPr>
          <p:nvPr>
            <p:ph type="sldImg"/>
          </p:nvPr>
        </p:nvSpPr>
        <p:spPr>
          <a:ln/>
        </p:spPr>
      </p:sp>
      <p:sp>
        <p:nvSpPr>
          <p:cNvPr id="146436" name="Rectangle 3"/>
          <p:cNvSpPr>
            <a:spLocks noGrp="1" noChangeArrowheads="1"/>
          </p:cNvSpPr>
          <p:nvPr>
            <p:ph type="body" idx="1"/>
          </p:nvPr>
        </p:nvSpPr>
        <p:spPr>
          <a:noFill/>
          <a:ln/>
        </p:spPr>
        <p:txBody>
          <a:bodyPr/>
          <a:lstStyle/>
          <a:p>
            <a:pPr marL="241653" indent="-241653"/>
            <a:r>
              <a:rPr lang="en-US" dirty="0">
                <a:latin typeface="Arial" charset="0"/>
              </a:rPr>
              <a:t>Review is based on data obtained during GEI process. It is possible to decide no additional data is needed to complete the evaluation.</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baseline="0" dirty="0"/>
              <a:t>Think about the information you already have regarding this student.  Don’t spend time in testing if you already have evidence regarding these three requirements.  If you have trouble identifying the types of evidence that can be used, look at the Indicators Document, available on the KSDE website, </a:t>
            </a:r>
            <a:r>
              <a:rPr lang="en-US" baseline="0" dirty="0" err="1"/>
              <a:t>www.ksde.org</a:t>
            </a:r>
            <a:r>
              <a:rPr lang="en-US" baseline="0" dirty="0"/>
              <a:t>.  Many of the indicators reflect the type of information collected within the RTI method of evaluation.  Some examples of this type of information is below:</a:t>
            </a:r>
          </a:p>
          <a:p>
            <a:endParaRPr lang="en-US" baseline="0" dirty="0"/>
          </a:p>
          <a:p>
            <a:r>
              <a:rPr lang="en-US" baseline="0" dirty="0"/>
              <a:t>Here are some examples of evidence for requirement #1:</a:t>
            </a:r>
          </a:p>
          <a:p>
            <a:pPr marL="628650" lvl="1" indent="-171450">
              <a:buFont typeface="Arial"/>
              <a:buChar char="•"/>
            </a:pPr>
            <a:r>
              <a:rPr lang="en-US" sz="1200" kern="1200" dirty="0">
                <a:solidFill>
                  <a:schemeClr val="tx1"/>
                </a:solidFill>
                <a:effectLst/>
                <a:latin typeface="+mn-lt"/>
                <a:ea typeface="+mn-ea"/>
                <a:cs typeface="+mn-cs"/>
              </a:rPr>
              <a:t>Measures, record reviews, interviews, and/or observations indicate child demonstrates superior reasoning and problem solving ability.</a:t>
            </a:r>
          </a:p>
          <a:p>
            <a:pPr marL="628650" lvl="1" indent="-171450">
              <a:buFont typeface="Arial"/>
              <a:buChar char="•"/>
            </a:pPr>
            <a:r>
              <a:rPr lang="en-US" sz="1200" kern="1200" dirty="0">
                <a:solidFill>
                  <a:schemeClr val="tx1"/>
                </a:solidFill>
                <a:effectLst/>
                <a:latin typeface="+mn-lt"/>
                <a:ea typeface="+mn-ea"/>
                <a:cs typeface="+mn-cs"/>
              </a:rPr>
              <a:t>Progress monitoring indicates child’s skill level in one or more academic areas is much above that of peers.</a:t>
            </a:r>
          </a:p>
          <a:p>
            <a:pPr marL="628650" lvl="1" indent="-171450">
              <a:buFont typeface="Arial"/>
              <a:buChar char="•"/>
            </a:pPr>
            <a:r>
              <a:rPr lang="en-US" sz="1200" kern="1200" dirty="0">
                <a:solidFill>
                  <a:schemeClr val="tx1"/>
                </a:solidFill>
                <a:effectLst/>
                <a:latin typeface="+mn-lt"/>
                <a:ea typeface="+mn-ea"/>
                <a:cs typeface="+mn-cs"/>
              </a:rPr>
              <a:t>Grade Point Average, classroom assessments, portfolios, or rubrics indicate significant excellence in academics.</a:t>
            </a:r>
          </a:p>
          <a:p>
            <a:pPr marL="628650" lvl="1" indent="-171450">
              <a:buFont typeface="Arial"/>
              <a:buChar char="•"/>
            </a:pPr>
            <a:r>
              <a:rPr lang="en-US" sz="1200" kern="1200" dirty="0">
                <a:solidFill>
                  <a:schemeClr val="tx1"/>
                </a:solidFill>
                <a:effectLst/>
                <a:latin typeface="+mn-lt"/>
                <a:ea typeface="+mn-ea"/>
                <a:cs typeface="+mn-cs"/>
              </a:rPr>
              <a:t>District, state, and national assessments indicate significant excellence in academics.</a:t>
            </a:r>
          </a:p>
          <a:p>
            <a:pPr marL="628650" lvl="1" indent="-171450">
              <a:buFont typeface="Arial"/>
              <a:buChar char="•"/>
            </a:pPr>
            <a:r>
              <a:rPr lang="en-US" dirty="0"/>
              <a:t>Provide opportunities for learning and monitor rate of progress</a:t>
            </a:r>
          </a:p>
          <a:p>
            <a:endParaRPr lang="en-US" baseline="0" dirty="0"/>
          </a:p>
          <a:p>
            <a:r>
              <a:rPr lang="en-US" baseline="0" dirty="0"/>
              <a:t>Here are some examples of evidence for requirement #2:</a:t>
            </a:r>
          </a:p>
          <a:p>
            <a:pPr marL="628650" lvl="1" indent="-171450">
              <a:buFont typeface="Arial"/>
              <a:buChar char="•"/>
            </a:pPr>
            <a:r>
              <a:rPr lang="en-US" sz="1200" kern="1200" dirty="0">
                <a:solidFill>
                  <a:schemeClr val="tx1"/>
                </a:solidFill>
                <a:effectLst/>
                <a:latin typeface="+mn-lt"/>
                <a:ea typeface="+mn-ea"/>
                <a:cs typeface="+mn-cs"/>
              </a:rPr>
              <a:t>Measures, record reviews, interviews, and/or observations indicate child shows persistent intellectual curiosity and asks searching questions.</a:t>
            </a:r>
          </a:p>
          <a:p>
            <a:pPr marL="628650" lvl="1" indent="-171450">
              <a:buFont typeface="Arial"/>
              <a:buChar char="•"/>
            </a:pPr>
            <a:r>
              <a:rPr lang="en-US" sz="1200" kern="1200" dirty="0">
                <a:solidFill>
                  <a:schemeClr val="tx1"/>
                </a:solidFill>
                <a:effectLst/>
                <a:latin typeface="+mn-lt"/>
                <a:ea typeface="+mn-ea"/>
                <a:cs typeface="+mn-cs"/>
              </a:rPr>
              <a:t>Measures, record reviews, interviews, and/or observations indicate child shows initiative and originality in intellectual work.</a:t>
            </a:r>
          </a:p>
          <a:p>
            <a:pPr marL="628650" lvl="1" indent="-171450">
              <a:buFont typeface="Arial"/>
              <a:buChar char="•"/>
            </a:pPr>
            <a:r>
              <a:rPr lang="en-US" sz="1200" kern="1200" dirty="0">
                <a:solidFill>
                  <a:schemeClr val="tx1"/>
                </a:solidFill>
                <a:effectLst/>
                <a:latin typeface="+mn-lt"/>
                <a:ea typeface="+mn-ea"/>
                <a:cs typeface="+mn-cs"/>
              </a:rPr>
              <a:t>Ease of task completion indicates a significantly high level of intellectual ability.</a:t>
            </a:r>
          </a:p>
          <a:p>
            <a:pPr marL="628650" lvl="1" indent="-171450">
              <a:buFont typeface="Arial"/>
              <a:buChar char="•"/>
            </a:pPr>
            <a:r>
              <a:rPr lang="en-US" sz="1200" kern="1200" dirty="0">
                <a:solidFill>
                  <a:schemeClr val="tx1"/>
                </a:solidFill>
                <a:effectLst/>
                <a:latin typeface="+mn-lt"/>
                <a:ea typeface="+mn-ea"/>
                <a:cs typeface="+mn-cs"/>
              </a:rPr>
              <a:t>Rate of acquisition and retention indicate a significantly high level of intellectual ability.</a:t>
            </a:r>
          </a:p>
          <a:p>
            <a:pPr marL="628650" lvl="1" indent="-171450">
              <a:buFont typeface="Arial"/>
              <a:buChar char="•"/>
            </a:pPr>
            <a:r>
              <a:rPr lang="en-US" sz="1200" kern="1200" dirty="0">
                <a:solidFill>
                  <a:schemeClr val="tx1"/>
                </a:solidFill>
                <a:effectLst/>
                <a:latin typeface="+mn-lt"/>
                <a:ea typeface="+mn-ea"/>
                <a:cs typeface="+mn-cs"/>
              </a:rPr>
              <a:t>Products from home or school indicate a significantly high level of intellectual ability.</a:t>
            </a:r>
          </a:p>
          <a:p>
            <a:pPr marL="628650" marR="0" lvl="1" indent="-171450" algn="l" defTabSz="914400" rtl="0" eaLnBrk="1" fontAlgn="auto" latinLnBrk="0" hangingPunct="1">
              <a:lnSpc>
                <a:spcPct val="100000"/>
              </a:lnSpc>
              <a:spcBef>
                <a:spcPts val="0"/>
              </a:spcBef>
              <a:spcAft>
                <a:spcPts val="0"/>
              </a:spcAft>
              <a:buClrTx/>
              <a:buSzTx/>
              <a:buFont typeface="Arial"/>
              <a:buChar char="•"/>
              <a:tabLst/>
              <a:defRPr/>
            </a:pPr>
            <a:r>
              <a:rPr lang="en-US" dirty="0"/>
              <a:t>Provide opportunities for learning and monitor rate of progress</a:t>
            </a:r>
            <a:r>
              <a:rPr lang="en-US" sz="1200" kern="1200" dirty="0">
                <a:solidFill>
                  <a:schemeClr val="tx1"/>
                </a:solidFill>
                <a:effectLst/>
                <a:latin typeface="+mn-lt"/>
                <a:ea typeface="+mn-ea"/>
                <a:cs typeface="+mn-cs"/>
              </a:rPr>
              <a:t> </a:t>
            </a:r>
          </a:p>
          <a:p>
            <a:pPr marL="628650" lvl="1" indent="-171450">
              <a:buFont typeface="Arial"/>
              <a:buChar char="•"/>
            </a:pPr>
            <a:endParaRPr lang="en-US" sz="1200" kern="1200" dirty="0">
              <a:solidFill>
                <a:schemeClr val="tx1"/>
              </a:solidFill>
              <a:effectLst/>
              <a:latin typeface="+mn-lt"/>
              <a:ea typeface="+mn-ea"/>
              <a:cs typeface="+mn-cs"/>
            </a:endParaRPr>
          </a:p>
          <a:p>
            <a:pPr marL="0" lvl="0" indent="0">
              <a:buFont typeface="Arial"/>
              <a:buNone/>
            </a:pPr>
            <a:r>
              <a:rPr lang="en-US" sz="1200" kern="1200" dirty="0">
                <a:solidFill>
                  <a:schemeClr val="tx1"/>
                </a:solidFill>
                <a:effectLst/>
                <a:latin typeface="+mn-lt"/>
                <a:ea typeface="+mn-ea"/>
                <a:cs typeface="+mn-cs"/>
              </a:rPr>
              <a:t>Here are some examples</a:t>
            </a:r>
            <a:r>
              <a:rPr lang="en-US" sz="1200" kern="1200" baseline="0" dirty="0">
                <a:solidFill>
                  <a:schemeClr val="tx1"/>
                </a:solidFill>
                <a:effectLst/>
                <a:latin typeface="+mn-lt"/>
                <a:ea typeface="+mn-ea"/>
                <a:cs typeface="+mn-cs"/>
              </a:rPr>
              <a:t> of evidence for requirement #3:</a:t>
            </a:r>
          </a:p>
          <a:p>
            <a:pPr marL="628650" lvl="1" indent="-171450">
              <a:buFont typeface="Arial"/>
              <a:buChar char="•"/>
            </a:pPr>
            <a:r>
              <a:rPr lang="en-US" sz="1200" kern="1200" dirty="0">
                <a:solidFill>
                  <a:schemeClr val="tx1"/>
                </a:solidFill>
                <a:effectLst/>
                <a:latin typeface="+mn-lt"/>
                <a:ea typeface="+mn-ea"/>
                <a:cs typeface="+mn-cs"/>
              </a:rPr>
              <a:t>Multiple characteristics of giftedness exhibited when interventions provide adaptations, enrichment, or acceleration as compared to peers, with consideration given to cultural or linguistic differences.</a:t>
            </a:r>
          </a:p>
          <a:p>
            <a:pPr marL="628650" lvl="1" indent="-171450">
              <a:buFont typeface="Arial"/>
              <a:buChar char="•"/>
            </a:pPr>
            <a:r>
              <a:rPr lang="en-US" sz="1200" kern="1200" dirty="0">
                <a:solidFill>
                  <a:schemeClr val="tx1"/>
                </a:solidFill>
                <a:effectLst/>
                <a:latin typeface="+mn-lt"/>
                <a:ea typeface="+mn-ea"/>
                <a:cs typeface="+mn-cs"/>
              </a:rPr>
              <a:t>Persistence to task and generalization of knowledge gained indicate a remarkably high level of accomplishment.</a:t>
            </a:r>
          </a:p>
          <a:p>
            <a:pPr marL="628650" lvl="1" indent="-171450">
              <a:buFont typeface="Arial"/>
              <a:buChar char="•"/>
            </a:pPr>
            <a:r>
              <a:rPr lang="en-US" sz="1200" kern="1200" dirty="0">
                <a:solidFill>
                  <a:schemeClr val="tx1"/>
                </a:solidFill>
                <a:effectLst/>
                <a:latin typeface="+mn-lt"/>
                <a:ea typeface="+mn-ea"/>
                <a:cs typeface="+mn-cs"/>
              </a:rPr>
              <a:t>Coursework analysis indicates a significantly high level of intellectual ability and excellence in academics when provided with interventions.</a:t>
            </a:r>
          </a:p>
          <a:p>
            <a:pPr marL="628650" lvl="1" indent="-171450">
              <a:buFont typeface="Arial"/>
              <a:buChar char="•"/>
            </a:pPr>
            <a:r>
              <a:rPr lang="en-US" sz="1200" kern="1200" dirty="0">
                <a:solidFill>
                  <a:schemeClr val="tx1"/>
                </a:solidFill>
                <a:effectLst/>
                <a:latin typeface="+mn-lt"/>
                <a:ea typeface="+mn-ea"/>
                <a:cs typeface="+mn-cs"/>
              </a:rPr>
              <a:t>Performance significantly higher than peers in one or more areas on benchmark assessments, curricular objectives, or state assessments, with consideration given to cultural or linguistic differences.</a:t>
            </a:r>
          </a:p>
          <a:p>
            <a:pPr marL="628650" marR="0" lvl="1" indent="-171450" algn="l" defTabSz="914400" rtl="0" eaLnBrk="1" fontAlgn="auto" latinLnBrk="0" hangingPunct="1">
              <a:lnSpc>
                <a:spcPct val="100000"/>
              </a:lnSpc>
              <a:spcBef>
                <a:spcPts val="0"/>
              </a:spcBef>
              <a:spcAft>
                <a:spcPts val="0"/>
              </a:spcAft>
              <a:buClrTx/>
              <a:buSzTx/>
              <a:buFont typeface="Arial"/>
              <a:buChar char="•"/>
              <a:tabLst/>
              <a:defRPr/>
            </a:pPr>
            <a:r>
              <a:rPr lang="en-US" dirty="0"/>
              <a:t>Compare the student to other students who possess similar background and educational experiences (may need to develop local norms)</a:t>
            </a:r>
            <a:r>
              <a:rPr lang="en-US" dirty="0">
                <a:effectLst/>
              </a:rPr>
              <a:t> </a:t>
            </a:r>
            <a:endParaRPr lang="en-US" sz="1200" kern="1200" dirty="0">
              <a:solidFill>
                <a:schemeClr val="tx1"/>
              </a:solidFill>
              <a:effectLst/>
              <a:latin typeface="+mn-lt"/>
              <a:ea typeface="+mn-ea"/>
              <a:cs typeface="+mn-cs"/>
            </a:endParaRPr>
          </a:p>
          <a:p>
            <a:endParaRPr lang="en-US" baseline="0" dirty="0"/>
          </a:p>
          <a:p>
            <a:r>
              <a:rPr lang="en-US" dirty="0"/>
              <a:t>Do you already have data providing evidence of these three requirements?</a:t>
            </a:r>
            <a:r>
              <a:rPr lang="en-US" baseline="0" dirty="0"/>
              <a:t>  If not, how will you collect the needed data?</a:t>
            </a:r>
            <a:endParaRPr lang="en-US" dirty="0"/>
          </a:p>
        </p:txBody>
      </p:sp>
      <p:sp>
        <p:nvSpPr>
          <p:cNvPr id="4" name="Slide Number Placeholder 3"/>
          <p:cNvSpPr>
            <a:spLocks noGrp="1"/>
          </p:cNvSpPr>
          <p:nvPr>
            <p:ph type="sldNum" sz="quarter" idx="10"/>
          </p:nvPr>
        </p:nvSpPr>
        <p:spPr/>
        <p:txBody>
          <a:bodyPr/>
          <a:lstStyle/>
          <a:p>
            <a:fld id="{903F7874-A3C7-43D5-AD19-DCF31038125E}" type="slidenum">
              <a:rPr lang="en-US" smtClean="0"/>
              <a:pPr/>
              <a:t>19</a:t>
            </a:fld>
            <a:endParaRPr lang="en-US" dirty="0"/>
          </a:p>
        </p:txBody>
      </p:sp>
    </p:spTree>
    <p:extLst>
      <p:ext uri="{BB962C8B-B14F-4D97-AF65-F5344CB8AC3E}">
        <p14:creationId xmlns:p14="http://schemas.microsoft.com/office/powerpoint/2010/main" val="12294817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This is a brief training about using</a:t>
            </a:r>
            <a:r>
              <a:rPr lang="en-US" baseline="0" dirty="0"/>
              <a:t> the Response to Intervention method of evaluation with students who may be gifted.  Additional information about evaluation and eligibility determination, including both the Pattern of Strengths and Weaknesses and RTI methods, is available in the Special Education Process Handbook at </a:t>
            </a:r>
            <a:r>
              <a:rPr lang="en-US" baseline="0" dirty="0" err="1"/>
              <a:t>www.ksde.org</a:t>
            </a:r>
            <a:r>
              <a:rPr lang="en-US" baseline="0" dirty="0"/>
              <a:t> and on the TASN website, at </a:t>
            </a:r>
            <a:r>
              <a:rPr lang="en-US" baseline="0" dirty="0" err="1"/>
              <a:t>www.ksdetasn.org</a:t>
            </a:r>
            <a:r>
              <a:rPr lang="en-US" baseline="0" dirty="0"/>
              <a:t>. </a:t>
            </a:r>
            <a:endParaRPr lang="en-US" dirty="0"/>
          </a:p>
        </p:txBody>
      </p:sp>
      <p:sp>
        <p:nvSpPr>
          <p:cNvPr id="4" name="Slide Number Placeholder 3"/>
          <p:cNvSpPr>
            <a:spLocks noGrp="1"/>
          </p:cNvSpPr>
          <p:nvPr>
            <p:ph type="sldNum" sz="quarter" idx="10"/>
          </p:nvPr>
        </p:nvSpPr>
        <p:spPr/>
        <p:txBody>
          <a:bodyPr/>
          <a:lstStyle/>
          <a:p>
            <a:fld id="{903F7874-A3C7-43D5-AD19-DCF31038125E}"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Don’t automatically give a nationally normed IQ or academic test if they are not appropriate for the referred student.</a:t>
            </a:r>
          </a:p>
          <a:p>
            <a:endParaRPr lang="en-US" dirty="0"/>
          </a:p>
          <a:p>
            <a:r>
              <a:rPr lang="en-US" dirty="0"/>
              <a:t>Do not complete a traditional evaluation and then decide that</a:t>
            </a:r>
            <a:r>
              <a:rPr lang="en-US" baseline="0" dirty="0"/>
              <a:t> you shouldn’t apply district eligibility criteria for gifted because of factors related to the student’s ethnicity, primary language, poverty, etc.  You must think about those factors before planning the evaluation and select assessment methods that take those factors into account.  </a:t>
            </a:r>
            <a:r>
              <a:rPr lang="en-US" b="1" baseline="0" dirty="0"/>
              <a:t>These factors must be considered when planning the evaluation, not when determining eligibility.</a:t>
            </a:r>
            <a:endParaRPr lang="en-US" b="1" dirty="0"/>
          </a:p>
        </p:txBody>
      </p:sp>
      <p:sp>
        <p:nvSpPr>
          <p:cNvPr id="4" name="Slide Number Placeholder 3"/>
          <p:cNvSpPr>
            <a:spLocks noGrp="1"/>
          </p:cNvSpPr>
          <p:nvPr>
            <p:ph type="sldNum" sz="quarter" idx="10"/>
          </p:nvPr>
        </p:nvSpPr>
        <p:spPr/>
        <p:txBody>
          <a:bodyPr/>
          <a:lstStyle/>
          <a:p>
            <a:fld id="{903F7874-A3C7-43D5-AD19-DCF31038125E}" type="slidenum">
              <a:rPr lang="en-US" smtClean="0"/>
              <a:pPr/>
              <a:t>20</a:t>
            </a:fld>
            <a:endParaRPr lang="en-US" dirty="0"/>
          </a:p>
        </p:txBody>
      </p:sp>
    </p:spTree>
    <p:extLst>
      <p:ext uri="{BB962C8B-B14F-4D97-AF65-F5344CB8AC3E}">
        <p14:creationId xmlns:p14="http://schemas.microsoft.com/office/powerpoint/2010/main" val="41019861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You must answer</a:t>
            </a:r>
            <a:r>
              <a:rPr lang="en-US" baseline="0" dirty="0"/>
              <a:t> each of the following questions as you are determining what additional data is needed:</a:t>
            </a:r>
          </a:p>
          <a:p>
            <a:endParaRPr lang="en-US" dirty="0"/>
          </a:p>
          <a:p>
            <a:pPr marL="171450" indent="-171450">
              <a:buFont typeface="Arial"/>
              <a:buChar char="•"/>
            </a:pPr>
            <a:r>
              <a:rPr lang="en-US" dirty="0"/>
              <a:t>What information is needed to assure a comprehensive evaluation?</a:t>
            </a:r>
          </a:p>
          <a:p>
            <a:pPr marL="628650" lvl="1" indent="-171450">
              <a:buFont typeface="Courier New"/>
              <a:buChar char="o"/>
            </a:pPr>
            <a:r>
              <a:rPr lang="en-US" dirty="0"/>
              <a:t>What domains and abilities need to be assessed related to the child’s current needs?</a:t>
            </a:r>
          </a:p>
          <a:p>
            <a:pPr marL="628650" lvl="1" indent="-171450">
              <a:buFont typeface="Courier New"/>
              <a:buChar char="o"/>
            </a:pPr>
            <a:r>
              <a:rPr lang="en-US" dirty="0"/>
              <a:t>Are there any issues related to attention, behavior, etc.?</a:t>
            </a:r>
          </a:p>
          <a:p>
            <a:pPr marL="0" lvl="0" indent="0">
              <a:buFont typeface="Arial"/>
              <a:buNone/>
            </a:pPr>
            <a:endParaRPr lang="en-US" dirty="0"/>
          </a:p>
          <a:p>
            <a:pPr marL="0" lvl="0" indent="0">
              <a:buFont typeface="Arial"/>
              <a:buNone/>
            </a:pPr>
            <a:r>
              <a:rPr lang="en-US" dirty="0"/>
              <a:t>Ensuring a comprehensive evaluation does not mean you have to conduct a test in every area.  It does mean you need to collect enough information to know whether</a:t>
            </a:r>
            <a:r>
              <a:rPr lang="en-US" baseline="0" dirty="0"/>
              <a:t> or not any area of functioning is a concern.  This information may come, for example, from a teacher’s report, or an observation, or a file review.  Any reporting regarding the areas of functioning should not only indicate the student’s level of functioning, but how you collected that information.</a:t>
            </a:r>
          </a:p>
          <a:p>
            <a:pPr marL="0" lvl="0" indent="0">
              <a:buFont typeface="Arial"/>
              <a:buNone/>
            </a:pPr>
            <a:endParaRPr lang="en-US" dirty="0"/>
          </a:p>
          <a:p>
            <a:pPr marL="171450" indent="-171450">
              <a:buFont typeface="Arial"/>
              <a:buChar char="•"/>
            </a:pPr>
            <a:r>
              <a:rPr lang="en-US" dirty="0"/>
              <a:t>Is any information needed to identify services and supports needed by the student?</a:t>
            </a:r>
          </a:p>
          <a:p>
            <a:pPr marL="628650" lvl="1" indent="-171450">
              <a:buFont typeface="Courier New"/>
              <a:buChar char="o"/>
            </a:pPr>
            <a:r>
              <a:rPr lang="en-US" dirty="0"/>
              <a:t>Are there any interventions that need to be conducted during evaluation to identify needed services and supports?</a:t>
            </a:r>
          </a:p>
          <a:p>
            <a:endParaRPr lang="en-US" dirty="0"/>
          </a:p>
          <a:p>
            <a:r>
              <a:rPr lang="en-US" dirty="0"/>
              <a:t>These considerations for additional data to be collected during the evaluation need to be individualized.  The evaluation team should not be administering the exact same test battery to all students being evaluated for eligibility for gifted services.</a:t>
            </a:r>
          </a:p>
        </p:txBody>
      </p:sp>
      <p:sp>
        <p:nvSpPr>
          <p:cNvPr id="4" name="Slide Number Placeholder 3"/>
          <p:cNvSpPr>
            <a:spLocks noGrp="1"/>
          </p:cNvSpPr>
          <p:nvPr>
            <p:ph type="sldNum" sz="quarter" idx="10"/>
          </p:nvPr>
        </p:nvSpPr>
        <p:spPr/>
        <p:txBody>
          <a:bodyPr/>
          <a:lstStyle/>
          <a:p>
            <a:fld id="{903F7874-A3C7-43D5-AD19-DCF31038125E}" type="slidenum">
              <a:rPr lang="en-US" smtClean="0"/>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a:t>Provide</a:t>
            </a:r>
            <a:r>
              <a:rPr lang="en-US" baseline="0" dirty="0"/>
              <a:t> PWN and obtain parental consent for the evaluation.</a:t>
            </a:r>
          </a:p>
          <a:p>
            <a:pPr marL="171450" indent="-171450">
              <a:buFont typeface="Arial"/>
              <a:buChar char="•"/>
            </a:pPr>
            <a:r>
              <a:rPr lang="en-US" baseline="0" dirty="0"/>
              <a:t>Collect the additional data that the team decided was needed to ensure a comprehensive evaluation.</a:t>
            </a:r>
          </a:p>
          <a:p>
            <a:pPr marL="171450" indent="-171450">
              <a:buFont typeface="Arial"/>
              <a:buChar char="•"/>
            </a:pPr>
            <a:r>
              <a:rPr lang="en-US" baseline="0" dirty="0"/>
              <a:t>Ensure that the evaluation is a non-biased evaluation.</a:t>
            </a:r>
          </a:p>
          <a:p>
            <a:pPr marL="171450" indent="-171450">
              <a:buFont typeface="Arial"/>
              <a:buChar char="•"/>
            </a:pPr>
            <a:r>
              <a:rPr lang="en-US" baseline="0" dirty="0"/>
              <a:t>The 60 school day timeline begins when the signed parent permission for evaluation is received by the school.  The timeline ends when the student’s IEP is implemented, if the student is eligible.</a:t>
            </a:r>
            <a:endParaRPr lang="en-US" dirty="0"/>
          </a:p>
        </p:txBody>
      </p:sp>
      <p:sp>
        <p:nvSpPr>
          <p:cNvPr id="4" name="Slide Number Placeholder 3"/>
          <p:cNvSpPr>
            <a:spLocks noGrp="1"/>
          </p:cNvSpPr>
          <p:nvPr>
            <p:ph type="sldNum" sz="quarter" idx="10"/>
          </p:nvPr>
        </p:nvSpPr>
        <p:spPr/>
        <p:txBody>
          <a:bodyPr/>
          <a:lstStyle/>
          <a:p>
            <a:fld id="{903F7874-A3C7-43D5-AD19-DCF31038125E}" type="slidenum">
              <a:rPr lang="en-US" smtClean="0"/>
              <a:pPr/>
              <a:t>22</a:t>
            </a:fld>
            <a:endParaRPr lang="en-US" dirty="0"/>
          </a:p>
        </p:txBody>
      </p:sp>
    </p:spTree>
    <p:extLst>
      <p:ext uri="{BB962C8B-B14F-4D97-AF65-F5344CB8AC3E}">
        <p14:creationId xmlns:p14="http://schemas.microsoft.com/office/powerpoint/2010/main" val="198412040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importance </a:t>
            </a:r>
            <a:r>
              <a:rPr lang="en-US" sz="1200" kern="1200">
                <a:solidFill>
                  <a:schemeClr val="tx1"/>
                </a:solidFill>
                <a:effectLst/>
                <a:latin typeface="+mn-lt"/>
                <a:ea typeface="+mn-ea"/>
                <a:cs typeface="+mn-cs"/>
              </a:rPr>
              <a:t>of using authentic </a:t>
            </a:r>
            <a:r>
              <a:rPr lang="en-US" sz="1200" kern="1200" dirty="0">
                <a:solidFill>
                  <a:schemeClr val="tx1"/>
                </a:solidFill>
                <a:effectLst/>
                <a:latin typeface="+mn-lt"/>
                <a:ea typeface="+mn-ea"/>
                <a:cs typeface="+mn-cs"/>
              </a:rPr>
              <a:t>procedures includes assessing rate of progress within material that the child has been taught, without assumptions about opportunities for prior learning.  Whenever curriculum-based methods of assessment are used, the standard should be comparison to other students who possess background and educational experiences that are as close as possible to the target student being assessed.  The implementation of this practice may lead to the need to develop local norms.  All the data collected regarding the student being assessed for gifted identification needs to be considered in the context of that student’s experiences and background.  Because this background may be very different from that of students on whom the most frequently used tests are normed, there may be a need for screening to identify students not typically identified as gifted, and the use of multiple measures and multiple criteria instead of using inappropriate assessments.   Ortiz (2014) points out that no matter what assessment methods are used, teams need to look for convergence in the data.  This convergence should reveal patterns of performance indicating a child with high ability and achievement when compared to students of similar experience, language, and background.</a:t>
            </a:r>
          </a:p>
          <a:p>
            <a:endParaRPr lang="en-US" dirty="0"/>
          </a:p>
        </p:txBody>
      </p:sp>
      <p:sp>
        <p:nvSpPr>
          <p:cNvPr id="4" name="Slide Number Placeholder 3"/>
          <p:cNvSpPr>
            <a:spLocks noGrp="1"/>
          </p:cNvSpPr>
          <p:nvPr>
            <p:ph type="sldNum" sz="quarter" idx="5"/>
          </p:nvPr>
        </p:nvSpPr>
        <p:spPr/>
        <p:txBody>
          <a:bodyPr/>
          <a:lstStyle/>
          <a:p>
            <a:fld id="{903F7874-A3C7-43D5-AD19-DCF31038125E}" type="slidenum">
              <a:rPr lang="en-US" smtClean="0"/>
              <a:pPr/>
              <a:t>23</a:t>
            </a:fld>
            <a:endParaRPr lang="en-US" dirty="0"/>
          </a:p>
        </p:txBody>
      </p:sp>
    </p:spTree>
    <p:extLst>
      <p:ext uri="{BB962C8B-B14F-4D97-AF65-F5344CB8AC3E}">
        <p14:creationId xmlns:p14="http://schemas.microsoft.com/office/powerpoint/2010/main" val="119181442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a:noFill/>
        </p:spPr>
        <p:txBody>
          <a:bodyPr/>
          <a:lstStyle/>
          <a:p>
            <a:fld id="{66632AC5-7571-40AB-AE8A-224C5C89AFF2}" type="slidenum">
              <a:rPr lang="en-US"/>
              <a:pPr/>
              <a:t>24</a:t>
            </a:fld>
            <a:endParaRPr lang="en-US" dirty="0"/>
          </a:p>
        </p:txBody>
      </p:sp>
      <p:sp>
        <p:nvSpPr>
          <p:cNvPr id="142339" name="Rectangle 2"/>
          <p:cNvSpPr>
            <a:spLocks noGrp="1" noRot="1" noChangeAspect="1" noChangeArrowheads="1" noTextEdit="1"/>
          </p:cNvSpPr>
          <p:nvPr>
            <p:ph type="sldImg"/>
          </p:nvPr>
        </p:nvSpPr>
        <p:spPr>
          <a:ln/>
        </p:spPr>
      </p:sp>
      <p:sp>
        <p:nvSpPr>
          <p:cNvPr id="142340" name="Rectangle 3"/>
          <p:cNvSpPr>
            <a:spLocks noGrp="1" noChangeArrowheads="1"/>
          </p:cNvSpPr>
          <p:nvPr>
            <p:ph type="body" idx="1"/>
          </p:nvPr>
        </p:nvSpPr>
        <p:spPr>
          <a:noFill/>
          <a:ln/>
        </p:spPr>
        <p:txBody>
          <a:bodyPr/>
          <a:lstStyle/>
          <a:p>
            <a:pPr eaLnBrk="1" hangingPunct="1"/>
            <a:r>
              <a:rPr lang="en-US" dirty="0">
                <a:latin typeface="Arial" charset="0"/>
              </a:rPr>
              <a:t>When interpreting evaluation data for the purpose of making an eligibility determination, the team must ensure that the child meets the definition of one of the categories of exceptionality and, as a result of that exceptionality, needs special education and related services (KAR 91-40-1(k)(w)).  This is known as the two-prong test of eligibility.  If a child meets the definition of an exceptionality category but does not need special education and related services, s/he will not be determined to be eligible.  If the child has a need for special education and related services but does not meet the definition of an exceptionality category, s/he will not be determined to be eligible.  </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Sometimes it seems that what practitioners want is a single</a:t>
            </a:r>
            <a:r>
              <a:rPr lang="en-US" baseline="0" dirty="0"/>
              <a:t> cut score for determining whether or not a student is eligible for gifted services.  That criterion doesn’t exist.  The eligibility team needs to document the data on which they base their decisions and the critical thinking that underlies professional judgment.  The next slides will try to lead you through that thinking process. </a:t>
            </a:r>
            <a:r>
              <a:rPr lang="en-US" dirty="0"/>
              <a:t>(Note: we hear many complaints that a student qualified for gifted except for his/her IQ score.  This is determining eligibility based on a single criteria, which is prohibited) </a:t>
            </a:r>
          </a:p>
        </p:txBody>
      </p:sp>
      <p:sp>
        <p:nvSpPr>
          <p:cNvPr id="4" name="Slide Number Placeholder 3"/>
          <p:cNvSpPr>
            <a:spLocks noGrp="1"/>
          </p:cNvSpPr>
          <p:nvPr>
            <p:ph type="sldNum" sz="quarter" idx="10"/>
          </p:nvPr>
        </p:nvSpPr>
        <p:spPr/>
        <p:txBody>
          <a:bodyPr/>
          <a:lstStyle/>
          <a:p>
            <a:fld id="{903F7874-A3C7-43D5-AD19-DCF31038125E}" type="slidenum">
              <a:rPr lang="en-US" smtClean="0"/>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p:spPr>
        <p:txBody>
          <a:bodyPr/>
          <a:lstStyle/>
          <a:p>
            <a:fld id="{B5FCD2B3-58E0-4714-A5B5-6429FFAFB362}" type="slidenum">
              <a:rPr lang="en-US"/>
              <a:pPr/>
              <a:t>26</a:t>
            </a:fld>
            <a:endParaRPr lang="en-US" dirty="0"/>
          </a:p>
        </p:txBody>
      </p:sp>
      <p:sp>
        <p:nvSpPr>
          <p:cNvPr id="143363" name="Rectangle 2"/>
          <p:cNvSpPr>
            <a:spLocks noGrp="1" noRot="1" noChangeAspect="1" noChangeArrowheads="1" noTextEdit="1"/>
          </p:cNvSpPr>
          <p:nvPr>
            <p:ph type="sldImg"/>
          </p:nvPr>
        </p:nvSpPr>
        <p:spPr>
          <a:ln/>
        </p:spPr>
      </p:sp>
      <p:sp>
        <p:nvSpPr>
          <p:cNvPr id="143364" name="Rectangle 3"/>
          <p:cNvSpPr>
            <a:spLocks noGrp="1" noChangeArrowheads="1"/>
          </p:cNvSpPr>
          <p:nvPr>
            <p:ph type="body" idx="1"/>
          </p:nvPr>
        </p:nvSpPr>
        <p:spPr>
          <a:noFill/>
          <a:ln/>
        </p:spPr>
        <p:txBody>
          <a:bodyPr/>
          <a:lstStyle/>
          <a:p>
            <a:pPr eaLnBrk="1" hangingPunct="1"/>
            <a:r>
              <a:rPr lang="en-US" dirty="0">
                <a:latin typeface="Arial" charset="0"/>
              </a:rPr>
              <a:t>"Exceptional children" means children with disabilities and gifted children (KAR 91-40-1 (w)).  </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p:cNvSpPr>
            <a:spLocks noGrp="1" noChangeArrowheads="1"/>
          </p:cNvSpPr>
          <p:nvPr>
            <p:ph type="sldNum" sz="quarter" idx="5"/>
          </p:nvPr>
        </p:nvSpPr>
        <p:spPr>
          <a:noFill/>
        </p:spPr>
        <p:txBody>
          <a:bodyPr/>
          <a:lstStyle/>
          <a:p>
            <a:fld id="{361AE075-AFB5-4F73-B09E-D236147C94BE}" type="slidenum">
              <a:rPr lang="en-US"/>
              <a:pPr/>
              <a:t>27</a:t>
            </a:fld>
            <a:endParaRPr lang="en-US" dirty="0"/>
          </a:p>
        </p:txBody>
      </p:sp>
      <p:sp>
        <p:nvSpPr>
          <p:cNvPr id="144387" name="Rectangle 2"/>
          <p:cNvSpPr>
            <a:spLocks noGrp="1" noRot="1" noChangeAspect="1" noChangeArrowheads="1" noTextEdit="1"/>
          </p:cNvSpPr>
          <p:nvPr>
            <p:ph type="sldImg"/>
          </p:nvPr>
        </p:nvSpPr>
        <p:spPr>
          <a:ln/>
        </p:spPr>
      </p:sp>
      <p:sp>
        <p:nvSpPr>
          <p:cNvPr id="144388" name="Rectangle 3"/>
          <p:cNvSpPr>
            <a:spLocks noGrp="1" noChangeArrowheads="1"/>
          </p:cNvSpPr>
          <p:nvPr>
            <p:ph type="body" idx="1"/>
          </p:nvPr>
        </p:nvSpPr>
        <p:spPr>
          <a:noFill/>
          <a:ln/>
        </p:spPr>
        <p:txBody>
          <a:bodyPr/>
          <a:lstStyle/>
          <a:p>
            <a:pPr eaLnBrk="1" hangingPunct="1"/>
            <a:r>
              <a:rPr lang="en-US" dirty="0">
                <a:latin typeface="Arial" charset="0"/>
              </a:rPr>
              <a:t>When considering the first prong of the two-prong test of eligibility, the team reviews the initial evaluation and other data to determine whether or not the child is a child with an exceptionality.  To do this, team members compare the data about the child to see if there is a match to one of the exceptionality categories defined in the regulations.  </a:t>
            </a:r>
          </a:p>
          <a:p>
            <a:pPr eaLnBrk="1" hangingPunct="1"/>
            <a:endParaRPr lang="en-US" dirty="0">
              <a:latin typeface="Arial" charset="0"/>
            </a:endParaRPr>
          </a:p>
          <a:p>
            <a:pPr eaLnBrk="1" hangingPunct="1"/>
            <a:endParaRPr lang="en-US" dirty="0">
              <a:latin typeface="Arial"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you</a:t>
            </a:r>
            <a:r>
              <a:rPr lang="en-US" baseline="0" dirty="0"/>
              <a:t> have data that match one of the definitions of exceptionality in state/federal regulations?</a:t>
            </a:r>
          </a:p>
          <a:p>
            <a:endParaRPr lang="en-US" baseline="0" dirty="0"/>
          </a:p>
          <a:p>
            <a:r>
              <a:rPr lang="en-US" dirty="0"/>
              <a:t>The definitions for each of the exceptionality categories are listed in the Eligibility Indicators Document .  </a:t>
            </a:r>
          </a:p>
          <a:p>
            <a:endParaRPr lang="en-US" dirty="0"/>
          </a:p>
          <a:p>
            <a:r>
              <a:rPr lang="en-US" dirty="0"/>
              <a:t>The team considers whether the student’s data match or do not match the definition of the exceptionality category under consideration.</a:t>
            </a:r>
            <a:r>
              <a:rPr lang="en-US" baseline="0" dirty="0"/>
              <a:t>  </a:t>
            </a:r>
            <a:endParaRPr lang="en-US" dirty="0"/>
          </a:p>
        </p:txBody>
      </p:sp>
      <p:sp>
        <p:nvSpPr>
          <p:cNvPr id="4" name="Slide Number Placeholder 3"/>
          <p:cNvSpPr>
            <a:spLocks noGrp="1"/>
          </p:cNvSpPr>
          <p:nvPr>
            <p:ph type="sldNum" sz="quarter" idx="10"/>
          </p:nvPr>
        </p:nvSpPr>
        <p:spPr/>
        <p:txBody>
          <a:bodyPr/>
          <a:lstStyle/>
          <a:p>
            <a:pPr>
              <a:defRPr/>
            </a:pPr>
            <a:fld id="{92F27347-6E04-450C-81BE-20FDC9C58F31}" type="slidenum">
              <a:rPr lang="en-US" smtClean="0"/>
              <a:pPr>
                <a:defRPr/>
              </a:pPr>
              <a:t>28</a:t>
            </a:fld>
            <a:endParaRPr lang="en-US" dirty="0"/>
          </a:p>
        </p:txBody>
      </p:sp>
    </p:spTree>
    <p:extLst>
      <p:ext uri="{BB962C8B-B14F-4D97-AF65-F5344CB8AC3E}">
        <p14:creationId xmlns:p14="http://schemas.microsoft.com/office/powerpoint/2010/main" val="358708552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The Indicators Document provides examples of evidence you might collect to support each of the 3 requirements under Prong 1</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Look at the examples of evidence for each of the 3 requirements.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What data might you collect that supports each of the 3 requirements?  </a:t>
            </a:r>
          </a:p>
          <a:p>
            <a:pPr lvl="0"/>
            <a:r>
              <a:rPr lang="en-US" dirty="0"/>
              <a:t>What does requirement #3 mean to you? Do you think it means you need to conduct a non-biased evaluation?</a:t>
            </a:r>
          </a:p>
          <a:p>
            <a:endParaRPr lang="en-US" dirty="0"/>
          </a:p>
        </p:txBody>
      </p:sp>
      <p:sp>
        <p:nvSpPr>
          <p:cNvPr id="4" name="Slide Number Placeholder 3"/>
          <p:cNvSpPr>
            <a:spLocks noGrp="1"/>
          </p:cNvSpPr>
          <p:nvPr>
            <p:ph type="sldNum" sz="quarter" idx="10"/>
          </p:nvPr>
        </p:nvSpPr>
        <p:spPr/>
        <p:txBody>
          <a:bodyPr/>
          <a:lstStyle/>
          <a:p>
            <a:fld id="{903F7874-A3C7-43D5-AD19-DCF31038125E}" type="slidenum">
              <a:rPr lang="en-US" smtClean="0"/>
              <a:pPr/>
              <a:t>29</a:t>
            </a:fld>
            <a:endParaRPr lang="en-US" dirty="0"/>
          </a:p>
        </p:txBody>
      </p:sp>
    </p:spTree>
    <p:extLst>
      <p:ext uri="{BB962C8B-B14F-4D97-AF65-F5344CB8AC3E}">
        <p14:creationId xmlns:p14="http://schemas.microsoft.com/office/powerpoint/2010/main" val="39337749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03F7874-A3C7-43D5-AD19-DCF31038125E}" type="slidenum">
              <a:rPr lang="en-US" smtClean="0"/>
              <a:pPr/>
              <a:t>3</a:t>
            </a:fld>
            <a:endParaRPr lang="en-US" dirty="0"/>
          </a:p>
        </p:txBody>
      </p:sp>
    </p:spTree>
    <p:extLst>
      <p:ext uri="{BB962C8B-B14F-4D97-AF65-F5344CB8AC3E}">
        <p14:creationId xmlns:p14="http://schemas.microsoft.com/office/powerpoint/2010/main" val="222906861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p:cNvSpPr>
            <a:spLocks noGrp="1" noChangeArrowheads="1"/>
          </p:cNvSpPr>
          <p:nvPr>
            <p:ph type="sldNum" sz="quarter" idx="5"/>
          </p:nvPr>
        </p:nvSpPr>
        <p:spPr>
          <a:noFill/>
        </p:spPr>
        <p:txBody>
          <a:bodyPr/>
          <a:lstStyle/>
          <a:p>
            <a:fld id="{0CD119E5-9779-4502-940A-13062FA35569}" type="slidenum">
              <a:rPr lang="en-US"/>
              <a:pPr/>
              <a:t>30</a:t>
            </a:fld>
            <a:endParaRPr lang="en-US" dirty="0"/>
          </a:p>
        </p:txBody>
      </p:sp>
      <p:sp>
        <p:nvSpPr>
          <p:cNvPr id="146435" name="Rectangle 2"/>
          <p:cNvSpPr>
            <a:spLocks noGrp="1" noRot="1" noChangeAspect="1" noChangeArrowheads="1" noTextEdit="1"/>
          </p:cNvSpPr>
          <p:nvPr>
            <p:ph type="sldImg"/>
          </p:nvPr>
        </p:nvSpPr>
        <p:spPr>
          <a:ln/>
        </p:spPr>
      </p:sp>
      <p:sp>
        <p:nvSpPr>
          <p:cNvPr id="146436" name="Rectangle 3"/>
          <p:cNvSpPr>
            <a:spLocks noGrp="1" noChangeArrowheads="1"/>
          </p:cNvSpPr>
          <p:nvPr>
            <p:ph type="body" idx="1"/>
          </p:nvPr>
        </p:nvSpPr>
        <p:spPr>
          <a:noFill/>
          <a:ln/>
        </p:spPr>
        <p:txBody>
          <a:bodyPr/>
          <a:lstStyle/>
          <a:p>
            <a:pPr eaLnBrk="1" hangingPunct="1"/>
            <a:r>
              <a:rPr lang="en-US" dirty="0">
                <a:latin typeface="Arial" charset="0"/>
              </a:rPr>
              <a:t>The second prong of the test of eligibility is to determine whether or not the child needs special education and related services as a result of the exceptionality.  </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What data has</a:t>
            </a:r>
            <a:r>
              <a:rPr lang="en-US" baseline="0" dirty="0"/>
              <a:t> the team collected that can be used to answer these questions.  The results of general education interventions are typically most helpful for providing the type of information needed.</a:t>
            </a:r>
            <a:endParaRPr lang="en-US" dirty="0"/>
          </a:p>
        </p:txBody>
      </p:sp>
      <p:sp>
        <p:nvSpPr>
          <p:cNvPr id="4" name="Slide Number Placeholder 3"/>
          <p:cNvSpPr>
            <a:spLocks noGrp="1"/>
          </p:cNvSpPr>
          <p:nvPr>
            <p:ph type="sldNum" sz="quarter" idx="10"/>
          </p:nvPr>
        </p:nvSpPr>
        <p:spPr/>
        <p:txBody>
          <a:bodyPr/>
          <a:lstStyle/>
          <a:p>
            <a:fld id="{903F7874-A3C7-43D5-AD19-DCF31038125E}" type="slidenum">
              <a:rPr lang="en-US" smtClean="0"/>
              <a:pPr/>
              <a:t>31</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a:noFill/>
        </p:spPr>
        <p:txBody>
          <a:bodyPr/>
          <a:lstStyle/>
          <a:p>
            <a:fld id="{15830079-0BAB-4547-A106-2F624F6561D6}" type="slidenum">
              <a:rPr lang="en-US"/>
              <a:pPr/>
              <a:t>32</a:t>
            </a:fld>
            <a:endParaRPr lang="en-US" dirty="0"/>
          </a:p>
        </p:txBody>
      </p:sp>
      <p:sp>
        <p:nvSpPr>
          <p:cNvPr id="147459" name="Rectangle 2"/>
          <p:cNvSpPr>
            <a:spLocks noGrp="1" noRot="1" noChangeAspect="1" noChangeArrowheads="1" noTextEdit="1"/>
          </p:cNvSpPr>
          <p:nvPr>
            <p:ph type="sldImg"/>
          </p:nvPr>
        </p:nvSpPr>
        <p:spPr>
          <a:ln/>
        </p:spPr>
      </p:sp>
      <p:sp>
        <p:nvSpPr>
          <p:cNvPr id="147460" name="Rectangle 3"/>
          <p:cNvSpPr>
            <a:spLocks noGrp="1" noChangeArrowheads="1"/>
          </p:cNvSpPr>
          <p:nvPr>
            <p:ph type="body" idx="1"/>
          </p:nvPr>
        </p:nvSpPr>
        <p:spPr>
          <a:noFill/>
          <a:ln/>
        </p:spPr>
        <p:txBody>
          <a:bodyPr>
            <a:normAutofit lnSpcReduction="10000"/>
          </a:bodyPr>
          <a:lstStyle/>
          <a:p>
            <a:pPr eaLnBrk="1" hangingPunct="1"/>
            <a:r>
              <a:rPr lang="en-US" dirty="0">
                <a:latin typeface="Arial" charset="0"/>
              </a:rPr>
              <a:t>It is helpful for teams to remember that by definition special education means specially designed instruction (KAR 91-40-1(</a:t>
            </a:r>
            <a:r>
              <a:rPr lang="en-US" dirty="0" err="1">
                <a:latin typeface="Arial" charset="0"/>
              </a:rPr>
              <a:t>kkk</a:t>
            </a:r>
            <a:r>
              <a:rPr lang="en-US" dirty="0">
                <a:latin typeface="Arial" charset="0"/>
              </a:rPr>
              <a:t>)), and, that specially designed instruction means adapting the content, methodology or delivery of instruction to address the unique needs of a child that result from the child’s exceptionality to ensure access of the child to the general education curriculum in order to meet the educational standards that apply to all children (KAR 91-40-1 (</a:t>
            </a:r>
            <a:r>
              <a:rPr lang="en-US" dirty="0" err="1">
                <a:latin typeface="Arial" charset="0"/>
              </a:rPr>
              <a:t>lll</a:t>
            </a:r>
            <a:r>
              <a:rPr lang="en-US" dirty="0">
                <a:latin typeface="Arial" charset="0"/>
              </a:rPr>
              <a:t>)).  This implies that in order to have a need for special education, the child has specific needs which are so unique as to require specially designed instruction in order to access and make progress in the general education curriculum. </a:t>
            </a:r>
          </a:p>
          <a:p>
            <a:pPr eaLnBrk="1" hangingPunct="1"/>
            <a:endParaRPr lang="en-US" dirty="0">
              <a:latin typeface="Arial" charset="0"/>
            </a:endParaRPr>
          </a:p>
          <a:p>
            <a:pPr eaLnBrk="1" hangingPunct="1"/>
            <a:r>
              <a:rPr lang="en-US" dirty="0">
                <a:latin typeface="Arial" charset="0"/>
              </a:rPr>
              <a:t>The team must review the evaluation data in such a way as to understand the extent of the child’s needs with regard to specially designed instruction.  Teams should be able to use the data to describe the intensity of the support needed to assist the child in accessing and progressing in the general education curriculum.  It is only through this discussion that the team can determine whether or not the child’s need for having adapted content, methodology, or delivery of instruction is so great that it cannot be provided without the support of special education. </a:t>
            </a:r>
          </a:p>
          <a:p>
            <a:pPr eaLnBrk="1" hangingPunct="1"/>
            <a:endParaRPr lang="en-US" dirty="0">
              <a:latin typeface="Arial" charset="0"/>
            </a:endParaRPr>
          </a:p>
          <a:p>
            <a:r>
              <a:rPr lang="en-US" dirty="0"/>
              <a:t>The indicators for Prong 2 for each of the exceptionality categories are listed in the Eligibility Indicators Document (August, 2018).</a:t>
            </a:r>
          </a:p>
          <a:p>
            <a:endParaRPr lang="en-US" dirty="0"/>
          </a:p>
          <a:p>
            <a:r>
              <a:rPr lang="en-US" dirty="0"/>
              <a:t>Consider whether the data are congruent with the indicators for Prong 2.  </a:t>
            </a:r>
            <a:r>
              <a:rPr lang="en-US" b="0" dirty="0"/>
              <a:t>Most data for Prong 2 comes from the General Education Interventions process or from interventions conducted during the evaluation process.</a:t>
            </a:r>
          </a:p>
          <a:p>
            <a:endParaRPr lang="en-US" b="0"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a:t>Look at examples in the Indicators Document under Prong 2 for Gifted.</a:t>
            </a:r>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a:t>What data do you collect that support the determination of need for special education and related services? </a:t>
            </a:r>
          </a:p>
          <a:p>
            <a:endParaRPr lang="en-US" dirty="0"/>
          </a:p>
        </p:txBody>
      </p:sp>
      <p:sp>
        <p:nvSpPr>
          <p:cNvPr id="4" name="Slide Number Placeholder 3"/>
          <p:cNvSpPr>
            <a:spLocks noGrp="1"/>
          </p:cNvSpPr>
          <p:nvPr>
            <p:ph type="sldNum" sz="quarter" idx="10"/>
          </p:nvPr>
        </p:nvSpPr>
        <p:spPr/>
        <p:txBody>
          <a:bodyPr/>
          <a:lstStyle/>
          <a:p>
            <a:fld id="{903F7874-A3C7-43D5-AD19-DCF31038125E}" type="slidenum">
              <a:rPr lang="en-US" smtClean="0"/>
              <a:pPr/>
              <a:t>33</a:t>
            </a:fld>
            <a:endParaRPr lang="en-US" dirty="0"/>
          </a:p>
        </p:txBody>
      </p:sp>
    </p:spTree>
    <p:extLst>
      <p:ext uri="{BB962C8B-B14F-4D97-AF65-F5344CB8AC3E}">
        <p14:creationId xmlns:p14="http://schemas.microsoft.com/office/powerpoint/2010/main" val="421464648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See all reporting requirements in the Special</a:t>
            </a:r>
            <a:r>
              <a:rPr lang="en-US" baseline="0" dirty="0"/>
              <a:t> Education Process Handbook.  These requirements are specific to Response to Intervention method of evaluation.  Note that many of the requirements need to be met during the general education intervention process.</a:t>
            </a:r>
            <a:endParaRPr lang="en-US" dirty="0"/>
          </a:p>
        </p:txBody>
      </p:sp>
      <p:sp>
        <p:nvSpPr>
          <p:cNvPr id="4" name="Slide Number Placeholder 3"/>
          <p:cNvSpPr>
            <a:spLocks noGrp="1"/>
          </p:cNvSpPr>
          <p:nvPr>
            <p:ph type="sldNum" sz="quarter" idx="10"/>
          </p:nvPr>
        </p:nvSpPr>
        <p:spPr/>
        <p:txBody>
          <a:bodyPr/>
          <a:lstStyle/>
          <a:p>
            <a:fld id="{AE8932B9-4D4D-5843-AD2F-D59D18091AFE}" type="slidenum">
              <a:rPr lang="en-US" smtClean="0"/>
              <a:t>34</a:t>
            </a:fld>
            <a:endParaRPr lang="en-US"/>
          </a:p>
        </p:txBody>
      </p:sp>
    </p:spTree>
    <p:extLst>
      <p:ext uri="{BB962C8B-B14F-4D97-AF65-F5344CB8AC3E}">
        <p14:creationId xmlns:p14="http://schemas.microsoft.com/office/powerpoint/2010/main" val="248471140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t>Everything in the IEP is based on the PLAAFPs.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p>
          <a:p>
            <a:r>
              <a:rPr lang="en-US" dirty="0"/>
              <a:t>Does your evaluation information</a:t>
            </a:r>
            <a:r>
              <a:rPr lang="en-US" baseline="0" dirty="0"/>
              <a:t> contribute to all of the PLAAFP requirements?  Do you have current performance information for BOTH academic achievement and functional performance?  Do you have sufficient information to write a statement describing the impact of the child’s exceptionality?</a:t>
            </a:r>
          </a:p>
          <a:p>
            <a:endParaRPr lang="en-US" dirty="0"/>
          </a:p>
        </p:txBody>
      </p:sp>
      <p:sp>
        <p:nvSpPr>
          <p:cNvPr id="4" name="Slide Number Placeholder 3"/>
          <p:cNvSpPr>
            <a:spLocks noGrp="1"/>
          </p:cNvSpPr>
          <p:nvPr>
            <p:ph type="sldNum" sz="quarter" idx="10"/>
          </p:nvPr>
        </p:nvSpPr>
        <p:spPr/>
        <p:txBody>
          <a:bodyPr/>
          <a:lstStyle/>
          <a:p>
            <a:fld id="{AE8932B9-4D4D-5843-AD2F-D59D18091AFE}" type="slidenum">
              <a:rPr lang="en-US" smtClean="0"/>
              <a:t>35</a:t>
            </a:fld>
            <a:endParaRPr lang="en-US"/>
          </a:p>
        </p:txBody>
      </p:sp>
    </p:spTree>
    <p:extLst>
      <p:ext uri="{BB962C8B-B14F-4D97-AF65-F5344CB8AC3E}">
        <p14:creationId xmlns:p14="http://schemas.microsoft.com/office/powerpoint/2010/main" val="84196665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03F7874-A3C7-43D5-AD19-DCF31038125E}" type="slidenum">
              <a:rPr lang="en-US" smtClean="0"/>
              <a:pPr/>
              <a:t>36</a:t>
            </a:fld>
            <a:endParaRPr lang="en-US" dirty="0"/>
          </a:p>
        </p:txBody>
      </p:sp>
    </p:spTree>
    <p:extLst>
      <p:ext uri="{BB962C8B-B14F-4D97-AF65-F5344CB8AC3E}">
        <p14:creationId xmlns:p14="http://schemas.microsoft.com/office/powerpoint/2010/main" val="18939631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dirty="0"/>
              <a:t>This chart shows Kansas demographics for the 18-19 school year.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recommendations for better identification within these subgroups share a great deal of commonality.  In general, the recommendations that appear most often across studies and subgroups are: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conduct screening,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use local norms,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use multiple measures and multiple criteria, and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conduct nondiscriminatory assessment.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a:solidFill>
                  <a:schemeClr val="tx1"/>
                </a:solidFill>
                <a:effectLst/>
                <a:latin typeface="+mn-lt"/>
                <a:ea typeface="+mn-ea"/>
                <a:cs typeface="+mn-cs"/>
              </a:rPr>
              <a:t>The importance of authentic procedures includes assessing rate of progress within material that the child has been taught, without assumptions about opportunities for prior learning.  Whenever curriculum-based methods of assessment are used, the standard should be comparison to other students who possess background and educational experiences that are as close as possible to the target student being assessed.  The implementation of this practice may lead to the need to develop local norms.  All the data collected regarding the student being assessed for gifted identification needs to be considered in the context of that student’s experiences and background.  Because this background may be very different from that of students on whom the most frequently used tests are normed, there may be a need for screening to identify students not typically identified as gifted, and using multiple measures and multiple criteria instead of using inappropriate assessments. No matter what assessment methods are used, teams need to look for convergence in the data.  This convergence should reveal patterns of performance indicating a child with high ability and achievement when compared to students of similar experience, language, and background.</a:t>
            </a:r>
          </a:p>
          <a:p>
            <a:pPr marL="0" lvl="0" indent="0">
              <a:buFont typeface="Arial" panose="020B0604020202020204" pitchFamily="34" charset="0"/>
              <a:buNone/>
            </a:pPr>
            <a:endParaRPr lang="en-US" sz="1200" kern="1200" dirty="0">
              <a:solidFill>
                <a:schemeClr val="tx1"/>
              </a:solidFill>
              <a:effectLst/>
              <a:latin typeface="+mn-lt"/>
              <a:ea typeface="+mn-ea"/>
              <a:cs typeface="+mn-cs"/>
            </a:endParaRPr>
          </a:p>
          <a:p>
            <a:pPr marL="0" lvl="0" indent="0">
              <a:buFont typeface="Arial" panose="020B0604020202020204" pitchFamily="34" charset="0"/>
              <a:buNone/>
            </a:pPr>
            <a:r>
              <a:rPr lang="en-US" sz="1200" kern="1200" dirty="0">
                <a:solidFill>
                  <a:schemeClr val="tx1"/>
                </a:solidFill>
                <a:effectLst/>
                <a:latin typeface="+mn-lt"/>
                <a:ea typeface="+mn-ea"/>
                <a:cs typeface="+mn-cs"/>
              </a:rPr>
              <a:t>These recommendations for the various subgroups for whom there are underrepresentation concerns fall within the realm of conducting an evaluation using a Response to Intervention approach.  We have also been hearing of inappropriate evaluation practices being used that fail to meet state requirements for a nondiscriminatory assessment (See the FAQ guidance). While an RTI approach can be used for any student’s evaluation, it is especially important that teams consider using RTI for evaluations of students who are within an underrepresented subgroup. </a:t>
            </a:r>
          </a:p>
          <a:p>
            <a:endParaRPr lang="en-US" dirty="0"/>
          </a:p>
        </p:txBody>
      </p:sp>
      <p:sp>
        <p:nvSpPr>
          <p:cNvPr id="4" name="Slide Number Placeholder 3"/>
          <p:cNvSpPr>
            <a:spLocks noGrp="1"/>
          </p:cNvSpPr>
          <p:nvPr>
            <p:ph type="sldNum" sz="quarter" idx="5"/>
          </p:nvPr>
        </p:nvSpPr>
        <p:spPr/>
        <p:txBody>
          <a:bodyPr/>
          <a:lstStyle/>
          <a:p>
            <a:fld id="{903F7874-A3C7-43D5-AD19-DCF31038125E}" type="slidenum">
              <a:rPr lang="en-US" smtClean="0"/>
              <a:pPr/>
              <a:t>4</a:t>
            </a:fld>
            <a:endParaRPr lang="en-US" dirty="0"/>
          </a:p>
        </p:txBody>
      </p:sp>
    </p:spTree>
    <p:extLst>
      <p:ext uri="{BB962C8B-B14F-4D97-AF65-F5344CB8AC3E}">
        <p14:creationId xmlns:p14="http://schemas.microsoft.com/office/powerpoint/2010/main" val="27702191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03F7874-A3C7-43D5-AD19-DCF31038125E}" type="slidenum">
              <a:rPr lang="en-US" smtClean="0"/>
              <a:pPr/>
              <a:t>5</a:t>
            </a:fld>
            <a:endParaRPr lang="en-US" dirty="0"/>
          </a:p>
        </p:txBody>
      </p:sp>
    </p:spTree>
    <p:extLst>
      <p:ext uri="{BB962C8B-B14F-4D97-AF65-F5344CB8AC3E}">
        <p14:creationId xmlns:p14="http://schemas.microsoft.com/office/powerpoint/2010/main" val="8816921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03F7874-A3C7-43D5-AD19-DCF31038125E}" type="slidenum">
              <a:rPr lang="en-US" smtClean="0"/>
              <a:pPr/>
              <a:t>6</a:t>
            </a:fld>
            <a:endParaRPr lang="en-US" dirty="0"/>
          </a:p>
        </p:txBody>
      </p:sp>
    </p:spTree>
    <p:extLst>
      <p:ext uri="{BB962C8B-B14F-4D97-AF65-F5344CB8AC3E}">
        <p14:creationId xmlns:p14="http://schemas.microsoft.com/office/powerpoint/2010/main" val="9601440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p:spPr>
        <p:txBody>
          <a:bodyPr/>
          <a:lstStyle/>
          <a:p>
            <a:fld id="{1E0FA68F-05E8-4EF5-90FF-B6CBE1C19DA0}" type="slidenum">
              <a:rPr lang="en-US" smtClean="0"/>
              <a:pPr/>
              <a:t>7</a:t>
            </a:fld>
            <a:endParaRPr lang="en-US" dirty="0"/>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noFill/>
          <a:ln/>
        </p:spPr>
        <p:txBody>
          <a:bodyPr>
            <a:normAutofit fontScale="92500"/>
          </a:bodyPr>
          <a:lstStyle/>
          <a:p>
            <a:pPr eaLnBrk="1" hangingPunct="1">
              <a:buFont typeface="Arial"/>
              <a:buChar char="•"/>
            </a:pPr>
            <a:r>
              <a:rPr lang="en-US" dirty="0">
                <a:latin typeface="Arial" charset="0"/>
              </a:rPr>
              <a:t>There are</a:t>
            </a:r>
            <a:r>
              <a:rPr lang="en-US" baseline="0" dirty="0">
                <a:latin typeface="Arial" charset="0"/>
              </a:rPr>
              <a:t> two models for the GEI process in Kansas.  </a:t>
            </a:r>
          </a:p>
          <a:p>
            <a:pPr marL="0" marR="0" indent="0" algn="l" defTabSz="914400" rtl="0" eaLnBrk="1" fontAlgn="auto" latinLnBrk="0" hangingPunct="1">
              <a:lnSpc>
                <a:spcPct val="100000"/>
              </a:lnSpc>
              <a:spcBef>
                <a:spcPts val="0"/>
              </a:spcBef>
              <a:spcAft>
                <a:spcPts val="0"/>
              </a:spcAft>
              <a:buClrTx/>
              <a:buSzTx/>
              <a:buFont typeface="Arial"/>
              <a:buChar char="•"/>
              <a:tabLst/>
              <a:defRPr/>
            </a:pPr>
            <a:r>
              <a:rPr lang="en-US" dirty="0">
                <a:latin typeface="Arial" charset="0"/>
              </a:rPr>
              <a:t>Within a school-wide multi-tiered system, children will receive GEI as a part of the system in place for all students. Data collected at each tier should guide school personnel as to the next steps to take based on the child’s response to interventions tried. Tier 2 interventions are generally protocol interventions, selected on</a:t>
            </a:r>
            <a:r>
              <a:rPr lang="en-US" baseline="0" dirty="0">
                <a:latin typeface="Arial" charset="0"/>
              </a:rPr>
              <a:t> the basis of screening and diagnostic assessment. </a:t>
            </a:r>
            <a:r>
              <a:rPr lang="en-US" dirty="0">
                <a:latin typeface="Arial" charset="0"/>
              </a:rPr>
              <a:t> For students receiving Tier 3 interventions,</a:t>
            </a:r>
            <a:r>
              <a:rPr lang="en-US" baseline="0" dirty="0">
                <a:latin typeface="Arial" charset="0"/>
              </a:rPr>
              <a:t> </a:t>
            </a:r>
            <a:r>
              <a:rPr lang="en-US" dirty="0">
                <a:latin typeface="Arial" charset="0"/>
              </a:rPr>
              <a:t>individualized problem solving is probably needed to design the intensive individualized support the child will receive. Parents are to be provided with copies of the child data collected as interventions are implemented and monitored.  For students who appear to have high ability when compared to peers, Tier 2 often consists of protocol interventions for high achievers to provide curriculum extensions.  Tier 3 may provide intense and individualized interventions for students from underrepresented subgroups, who appear to be learning faster than their peers with similar ethnic and educational experience backgrounds.</a:t>
            </a:r>
          </a:p>
          <a:p>
            <a:pPr eaLnBrk="1" hangingPunct="1">
              <a:buFont typeface="Arial"/>
              <a:buChar char="•"/>
            </a:pPr>
            <a:r>
              <a:rPr lang="en-US" dirty="0">
                <a:latin typeface="Arial" charset="0"/>
              </a:rPr>
              <a:t>The individual problem-solving process is typically carried out through the collaborative teams.</a:t>
            </a:r>
            <a:r>
              <a:rPr lang="en-US" baseline="0" dirty="0">
                <a:latin typeface="Arial" charset="0"/>
              </a:rPr>
              <a:t> </a:t>
            </a:r>
            <a:r>
              <a:rPr lang="en-US" dirty="0">
                <a:latin typeface="Arial" charset="0"/>
              </a:rPr>
              <a:t>These teams design</a:t>
            </a:r>
            <a:r>
              <a:rPr lang="en-US" baseline="0" dirty="0">
                <a:latin typeface="Arial" charset="0"/>
              </a:rPr>
              <a:t> and </a:t>
            </a:r>
            <a:r>
              <a:rPr lang="en-US" dirty="0">
                <a:latin typeface="Arial" charset="0"/>
              </a:rPr>
              <a:t>provide support to any child who may be experiencing difficulty (academic or behavior).  Typically, these teams carry out a problem-solving process which results in the refinement of an intervention plan which documents the child’s area of concern, the interventions implemented, the data reflecting the child’s response to the intervention, and the recommendations as a result of the child’s response to the intervention. However, all steps should include parent involvement – not just informing parents, but including them in decision-making whenever possible.</a:t>
            </a:r>
          </a:p>
          <a:p>
            <a:pPr eaLnBrk="1" hangingPunct="1">
              <a:buFont typeface="Arial"/>
              <a:buChar char="•"/>
            </a:pPr>
            <a:r>
              <a:rPr lang="en-US" dirty="0">
                <a:latin typeface="Arial" charset="0"/>
              </a:rPr>
              <a:t>Remember, GEIs are required by state regulation before a student is placed in special education.</a:t>
            </a:r>
            <a:r>
              <a:rPr lang="en-US" baseline="0" dirty="0">
                <a:latin typeface="Arial" charset="0"/>
              </a:rPr>
              <a:t>  </a:t>
            </a:r>
            <a:r>
              <a:rPr lang="en-US" dirty="0">
                <a:latin typeface="Arial" charset="0"/>
              </a:rPr>
              <a:t>If a parent insists that evaluation begin immediately, GEIs must be conducted concurrently with the initial evaluation.  </a:t>
            </a:r>
          </a:p>
          <a:p>
            <a:pPr eaLnBrk="1" hangingPunct="1">
              <a:buFont typeface="Arial"/>
              <a:buNone/>
            </a:pPr>
            <a:endParaRPr lang="en-US" dirty="0">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a:t>For buildings using MTSS,</a:t>
            </a:r>
            <a:r>
              <a:rPr lang="en-US" baseline="0" dirty="0"/>
              <a:t> the GEI process is carried out by the collaborative teams. </a:t>
            </a:r>
          </a:p>
          <a:p>
            <a:pPr>
              <a:buFont typeface="Arial" pitchFamily="34" charset="0"/>
              <a:buChar char="•"/>
            </a:pPr>
            <a:r>
              <a:rPr lang="en-US" dirty="0"/>
              <a:t>For</a:t>
            </a:r>
            <a:r>
              <a:rPr lang="en-US" baseline="0" dirty="0"/>
              <a:t> GEI in schools implementing MTSS, d</a:t>
            </a:r>
            <a:r>
              <a:rPr lang="en-US" dirty="0"/>
              <a:t>ata from universal screening and the diagnostic process is used to determine student intervention.</a:t>
            </a:r>
          </a:p>
          <a:p>
            <a:pPr>
              <a:buFont typeface="Arial" pitchFamily="34" charset="0"/>
              <a:buChar char="•"/>
            </a:pPr>
            <a:r>
              <a:rPr lang="en-US" dirty="0"/>
              <a:t>Frequent progress monitoring and data analysis occurs, and this information is used in a problem</a:t>
            </a:r>
            <a:r>
              <a:rPr lang="en-US" baseline="0" dirty="0"/>
              <a:t> </a:t>
            </a:r>
            <a:r>
              <a:rPr lang="en-US" dirty="0"/>
              <a:t>solving process to refine the intervention.</a:t>
            </a:r>
          </a:p>
          <a:p>
            <a:pPr>
              <a:buFont typeface="Arial" pitchFamily="34" charset="0"/>
              <a:buChar char="•"/>
            </a:pPr>
            <a:r>
              <a:rPr lang="en-US" dirty="0"/>
              <a:t>Instruction is intensified as needed, based on the progress monitoring data and the steps for adjusting instruction.</a:t>
            </a:r>
          </a:p>
          <a:p>
            <a:pPr>
              <a:buFont typeface="Arial" pitchFamily="34" charset="0"/>
              <a:buChar char="•"/>
            </a:pPr>
            <a:r>
              <a:rPr lang="en-US" dirty="0"/>
              <a:t>If student growth is insufficient, individual problem-solving is conducted.  This planning, which may include formal diagnostic assessment, is used to customize the intervention</a:t>
            </a:r>
          </a:p>
          <a:p>
            <a:pPr>
              <a:buFont typeface="Arial" pitchFamily="34" charset="0"/>
              <a:buChar char="•"/>
            </a:pPr>
            <a:r>
              <a:rPr lang="en-US" dirty="0"/>
              <a:t>Collaborative teams have charts and intervention logs that show the results from all the steps above.</a:t>
            </a:r>
          </a:p>
          <a:p>
            <a:pPr>
              <a:buFont typeface="Arial" pitchFamily="34" charset="0"/>
              <a:buChar char="•"/>
            </a:pPr>
            <a:r>
              <a:rPr lang="en-US" dirty="0"/>
              <a:t>Use of MTSS requires additional parent notification—see</a:t>
            </a:r>
            <a:r>
              <a:rPr lang="en-US" baseline="0" dirty="0"/>
              <a:t> page 25 of the Special Education Process Handbook.</a:t>
            </a:r>
            <a:endParaRPr lang="en-US" dirty="0"/>
          </a:p>
          <a:p>
            <a:pPr>
              <a:buFont typeface="Arial" pitchFamily="34" charset="0"/>
              <a:buNone/>
            </a:pPr>
            <a:endParaRPr lang="en-US" dirty="0"/>
          </a:p>
          <a:p>
            <a:pPr defTabSz="966612">
              <a:defRPr/>
            </a:pP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903F7874-A3C7-43D5-AD19-DCF31038125E}"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a:t>In the individual student problem solving approach,</a:t>
            </a:r>
            <a:r>
              <a:rPr lang="en-US" baseline="0" dirty="0"/>
              <a:t> </a:t>
            </a:r>
            <a:r>
              <a:rPr lang="en-US" dirty="0"/>
              <a:t>GEI teams meet to conduct problem-solving for individual students.  This planning, which may include data from screening and diagnostic assessment, is used to develop student interventions.</a:t>
            </a:r>
          </a:p>
          <a:p>
            <a:pPr>
              <a:buFont typeface="Arial" pitchFamily="34" charset="0"/>
              <a:buChar char="•"/>
            </a:pPr>
            <a:r>
              <a:rPr lang="en-US" dirty="0"/>
              <a:t>Frequent progress monitoring and data analysis occurs, and this information is used to refine the intervention.</a:t>
            </a:r>
          </a:p>
          <a:p>
            <a:pPr>
              <a:buFont typeface="Arial" pitchFamily="34" charset="0"/>
              <a:buChar char="•"/>
            </a:pPr>
            <a:r>
              <a:rPr lang="en-US" dirty="0"/>
              <a:t>Instruction is modified as needed, based on the progress monitoring data.</a:t>
            </a:r>
          </a:p>
          <a:p>
            <a:pPr>
              <a:buFont typeface="Arial" pitchFamily="34" charset="0"/>
              <a:buChar char="•"/>
            </a:pPr>
            <a:r>
              <a:rPr lang="en-US" dirty="0"/>
              <a:t>Collaborative teams have charts and meeting notes or intervention logs that show the results from the steps above.</a:t>
            </a:r>
          </a:p>
          <a:p>
            <a:endParaRPr lang="en-US" dirty="0"/>
          </a:p>
          <a:p>
            <a:r>
              <a:rPr lang="en-US" dirty="0"/>
              <a:t>See the Special Education Process Handbook for more information about general education interventions.</a:t>
            </a:r>
          </a:p>
        </p:txBody>
      </p:sp>
      <p:sp>
        <p:nvSpPr>
          <p:cNvPr id="4" name="Slide Number Placeholder 3"/>
          <p:cNvSpPr>
            <a:spLocks noGrp="1"/>
          </p:cNvSpPr>
          <p:nvPr>
            <p:ph type="sldNum" sz="quarter" idx="10"/>
          </p:nvPr>
        </p:nvSpPr>
        <p:spPr/>
        <p:txBody>
          <a:bodyPr/>
          <a:lstStyle/>
          <a:p>
            <a:fld id="{903F7874-A3C7-43D5-AD19-DCF31038125E}"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31997410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E223D2AC-8711-48C3-A40B-65EC45ED0F53}" type="datetimeFigureOut">
              <a:rPr lang="en-US" smtClean="0"/>
              <a:pPr/>
              <a:t>4/25/2024</a:t>
            </a:fld>
            <a:endParaRPr lang="en-US" dirty="0"/>
          </a:p>
        </p:txBody>
      </p:sp>
    </p:spTree>
    <p:extLst>
      <p:ext uri="{BB962C8B-B14F-4D97-AF65-F5344CB8AC3E}">
        <p14:creationId xmlns:p14="http://schemas.microsoft.com/office/powerpoint/2010/main" val="862900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E223D2AC-8711-48C3-A40B-65EC45ED0F53}" type="datetimeFigureOut">
              <a:rPr lang="en-US" smtClean="0"/>
              <a:pPr/>
              <a:t>4/25/2024</a:t>
            </a:fld>
            <a:endParaRPr lang="en-US" dirty="0"/>
          </a:p>
        </p:txBody>
      </p:sp>
    </p:spTree>
    <p:extLst>
      <p:ext uri="{BB962C8B-B14F-4D97-AF65-F5344CB8AC3E}">
        <p14:creationId xmlns:p14="http://schemas.microsoft.com/office/powerpoint/2010/main" val="3204499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E223D2AC-8711-48C3-A40B-65EC45ED0F53}" type="datetimeFigureOut">
              <a:rPr lang="en-US" smtClean="0"/>
              <a:pPr/>
              <a:t>4/25/2024</a:t>
            </a:fld>
            <a:endParaRPr lang="en-US" dirty="0"/>
          </a:p>
        </p:txBody>
      </p:sp>
    </p:spTree>
    <p:extLst>
      <p:ext uri="{BB962C8B-B14F-4D97-AF65-F5344CB8AC3E}">
        <p14:creationId xmlns:p14="http://schemas.microsoft.com/office/powerpoint/2010/main" val="4117777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4AB02A5-4FE5-49D9-9E24-09F23B90C450}" type="datetimeFigureOut">
              <a:rPr lang="en-US" smtClean="0"/>
              <a:pPr/>
              <a:t>4/25/2024</a:t>
            </a:fld>
            <a:endParaRPr lang="en-US" dirty="0"/>
          </a:p>
        </p:txBody>
      </p:sp>
    </p:spTree>
    <p:extLst>
      <p:ext uri="{BB962C8B-B14F-4D97-AF65-F5344CB8AC3E}">
        <p14:creationId xmlns:p14="http://schemas.microsoft.com/office/powerpoint/2010/main" val="175414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E223D2AC-8711-48C3-A40B-65EC45ED0F53}" type="datetimeFigureOut">
              <a:rPr lang="en-US" smtClean="0"/>
              <a:pPr/>
              <a:t>4/25/2024</a:t>
            </a:fld>
            <a:endParaRPr lang="en-US" dirty="0"/>
          </a:p>
        </p:txBody>
      </p:sp>
    </p:spTree>
    <p:extLst>
      <p:ext uri="{BB962C8B-B14F-4D97-AF65-F5344CB8AC3E}">
        <p14:creationId xmlns:p14="http://schemas.microsoft.com/office/powerpoint/2010/main" val="2708619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223D2AC-8711-48C3-A40B-65EC45ED0F53}" type="datetimeFigureOut">
              <a:rPr lang="en-US" smtClean="0"/>
              <a:pPr/>
              <a:t>4/25/2024</a:t>
            </a:fld>
            <a:endParaRPr lang="en-US" dirty="0"/>
          </a:p>
        </p:txBody>
      </p:sp>
    </p:spTree>
    <p:extLst>
      <p:ext uri="{BB962C8B-B14F-4D97-AF65-F5344CB8AC3E}">
        <p14:creationId xmlns:p14="http://schemas.microsoft.com/office/powerpoint/2010/main" val="3854353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E223D2AC-8711-48C3-A40B-65EC45ED0F53}" type="datetimeFigureOut">
              <a:rPr lang="en-US" smtClean="0"/>
              <a:pPr/>
              <a:t>4/25/2024</a:t>
            </a:fld>
            <a:endParaRPr lang="en-US" dirty="0"/>
          </a:p>
        </p:txBody>
      </p:sp>
    </p:spTree>
    <p:extLst>
      <p:ext uri="{BB962C8B-B14F-4D97-AF65-F5344CB8AC3E}">
        <p14:creationId xmlns:p14="http://schemas.microsoft.com/office/powerpoint/2010/main" val="7966976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E223D2AC-8711-48C3-A40B-65EC45ED0F53}" type="datetimeFigureOut">
              <a:rPr lang="en-US" smtClean="0"/>
              <a:pPr/>
              <a:t>4/25/2024</a:t>
            </a:fld>
            <a:endParaRPr lang="en-US" dirty="0"/>
          </a:p>
        </p:txBody>
      </p:sp>
    </p:spTree>
    <p:extLst>
      <p:ext uri="{BB962C8B-B14F-4D97-AF65-F5344CB8AC3E}">
        <p14:creationId xmlns:p14="http://schemas.microsoft.com/office/powerpoint/2010/main" val="2273179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E223D2AC-8711-48C3-A40B-65EC45ED0F53}" type="datetimeFigureOut">
              <a:rPr lang="en-US" smtClean="0"/>
              <a:pPr/>
              <a:t>4/25/2024</a:t>
            </a:fld>
            <a:endParaRPr lang="en-US" dirty="0"/>
          </a:p>
        </p:txBody>
      </p:sp>
    </p:spTree>
    <p:extLst>
      <p:ext uri="{BB962C8B-B14F-4D97-AF65-F5344CB8AC3E}">
        <p14:creationId xmlns:p14="http://schemas.microsoft.com/office/powerpoint/2010/main" val="1969463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E223D2AC-8711-48C3-A40B-65EC45ED0F53}" type="datetimeFigureOut">
              <a:rPr lang="en-US" smtClean="0"/>
              <a:pPr/>
              <a:t>4/25/2024</a:t>
            </a:fld>
            <a:endParaRPr lang="en-US" dirty="0"/>
          </a:p>
        </p:txBody>
      </p:sp>
    </p:spTree>
    <p:extLst>
      <p:ext uri="{BB962C8B-B14F-4D97-AF65-F5344CB8AC3E}">
        <p14:creationId xmlns:p14="http://schemas.microsoft.com/office/powerpoint/2010/main" val="3653110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Picture 6"/>
          <p:cNvPicPr>
            <a:picLocks noChangeAspect="1"/>
          </p:cNvPicPr>
          <p:nvPr/>
        </p:nvPicPr>
        <p:blipFill>
          <a:blip r:embed="rId13" cstate="print">
            <a:clrChange>
              <a:clrFrom>
                <a:srgbClr val="FFFFFD"/>
              </a:clrFrom>
              <a:clrTo>
                <a:srgbClr val="FFFFFD">
                  <a:alpha val="0"/>
                </a:srgbClr>
              </a:clrTo>
            </a:clrChange>
            <a:extLst>
              <a:ext uri="{28A0092B-C50C-407E-A947-70E740481C1C}">
                <a14:useLocalDpi xmlns:a14="http://schemas.microsoft.com/office/drawing/2010/main" val="0"/>
              </a:ext>
            </a:extLst>
          </a:blip>
          <a:stretch>
            <a:fillRect/>
          </a:stretch>
        </p:blipFill>
        <p:spPr>
          <a:xfrm>
            <a:off x="76200" y="6172200"/>
            <a:ext cx="1981200" cy="648827"/>
          </a:xfrm>
          <a:prstGeom prst="rect">
            <a:avLst/>
          </a:prstGeom>
          <a:noFill/>
          <a:ln>
            <a:noFill/>
          </a:ln>
        </p:spPr>
      </p:pic>
      <p:cxnSp>
        <p:nvCxnSpPr>
          <p:cNvPr id="9" name="Straight Connector 8"/>
          <p:cNvCxnSpPr/>
          <p:nvPr/>
        </p:nvCxnSpPr>
        <p:spPr>
          <a:xfrm>
            <a:off x="457200" y="228600"/>
            <a:ext cx="8229600" cy="0"/>
          </a:xfrm>
          <a:prstGeom prst="line">
            <a:avLst/>
          </a:prstGeom>
          <a:ln w="28575">
            <a:solidFill>
              <a:srgbClr val="554E5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133600" y="6400800"/>
            <a:ext cx="6553200" cy="0"/>
          </a:xfrm>
          <a:prstGeom prst="line">
            <a:avLst/>
          </a:prstGeom>
          <a:ln w="9525">
            <a:solidFill>
              <a:srgbClr val="554E50"/>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609097" y="6381690"/>
            <a:ext cx="3338671" cy="400110"/>
          </a:xfrm>
          <a:prstGeom prst="rect">
            <a:avLst/>
          </a:prstGeom>
          <a:noFill/>
        </p:spPr>
        <p:txBody>
          <a:bodyPr wrap="none" rtlCol="0">
            <a:spAutoFit/>
          </a:bodyPr>
          <a:lstStyle/>
          <a:p>
            <a:r>
              <a:rPr lang="en-US" sz="2000" spc="600" dirty="0">
                <a:solidFill>
                  <a:srgbClr val="554E50"/>
                </a:solidFill>
              </a:rPr>
              <a:t>www.ksdetasn.org</a:t>
            </a:r>
          </a:p>
        </p:txBody>
      </p:sp>
    </p:spTree>
    <p:extLst>
      <p:ext uri="{BB962C8B-B14F-4D97-AF65-F5344CB8AC3E}">
        <p14:creationId xmlns:p14="http://schemas.microsoft.com/office/powerpoint/2010/main" val="716918420"/>
      </p:ext>
    </p:extLst>
  </p:cSld>
  <p:clrMap bg1="lt1" tx1="dk1" bg2="lt2" tx2="dk2" accent1="accent1" accent2="accent2" accent3="accent3" accent4="accent4" accent5="accent5" accent6="accent6" hlink="hlink" folHlink="folHlink"/>
  <p:sldLayoutIdLst>
    <p:sldLayoutId id="2147484324" r:id="rId1"/>
    <p:sldLayoutId id="2147484325" r:id="rId2"/>
    <p:sldLayoutId id="2147484326" r:id="rId3"/>
    <p:sldLayoutId id="2147484327" r:id="rId4"/>
    <p:sldLayoutId id="2147484328" r:id="rId5"/>
    <p:sldLayoutId id="2147484329" r:id="rId6"/>
    <p:sldLayoutId id="2147484330" r:id="rId7"/>
    <p:sldLayoutId id="2147484331" r:id="rId8"/>
    <p:sldLayoutId id="2147484332" r:id="rId9"/>
    <p:sldLayoutId id="2147484333" r:id="rId10"/>
    <p:sldLayoutId id="214748433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ksdetasn.org/resources/2483"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mailto:deb4tasn@sunflower.com"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hyperlink" Target="mailto:mvalenza@ksde.org"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2362199"/>
          </a:xfrm>
        </p:spPr>
        <p:txBody>
          <a:bodyPr>
            <a:normAutofit/>
          </a:bodyPr>
          <a:lstStyle/>
          <a:p>
            <a:r>
              <a:rPr lang="en-US" sz="4800" b="1" dirty="0">
                <a:solidFill>
                  <a:srgbClr val="0000FF"/>
                </a:solidFill>
                <a:cs typeface="Arial Black"/>
              </a:rPr>
              <a:t>Evaluation and Eligibility Determination for Gifted</a:t>
            </a:r>
          </a:p>
        </p:txBody>
      </p:sp>
      <p:sp>
        <p:nvSpPr>
          <p:cNvPr id="3" name="Subtitle 2"/>
          <p:cNvSpPr>
            <a:spLocks noGrp="1"/>
          </p:cNvSpPr>
          <p:nvPr>
            <p:ph type="subTitle" idx="1"/>
          </p:nvPr>
        </p:nvSpPr>
        <p:spPr>
          <a:xfrm>
            <a:off x="762000" y="3657600"/>
            <a:ext cx="7620000" cy="1752600"/>
          </a:xfrm>
        </p:spPr>
        <p:txBody>
          <a:bodyPr>
            <a:normAutofit/>
          </a:bodyPr>
          <a:lstStyle/>
          <a:p>
            <a:r>
              <a:rPr lang="en-US" sz="4400" b="1" i="1" dirty="0">
                <a:solidFill>
                  <a:schemeClr val="accent1">
                    <a:lumMod val="50000"/>
                  </a:schemeClr>
                </a:solidFill>
              </a:rPr>
              <a:t>Using Response to Intervention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are examples of GEIs for potential gifted students?</a:t>
            </a:r>
          </a:p>
        </p:txBody>
      </p:sp>
      <p:sp>
        <p:nvSpPr>
          <p:cNvPr id="3" name="Content Placeholder 2"/>
          <p:cNvSpPr>
            <a:spLocks noGrp="1"/>
          </p:cNvSpPr>
          <p:nvPr>
            <p:ph idx="1"/>
          </p:nvPr>
        </p:nvSpPr>
        <p:spPr>
          <a:xfrm>
            <a:off x="457200" y="1752600"/>
            <a:ext cx="8229600" cy="4373563"/>
          </a:xfrm>
        </p:spPr>
        <p:txBody>
          <a:bodyPr/>
          <a:lstStyle/>
          <a:p>
            <a:r>
              <a:rPr lang="en-US" dirty="0"/>
              <a:t>During “Walk to Intervention” time, student receives learning extensions adapted for the individual’s needs and characteristics</a:t>
            </a:r>
          </a:p>
          <a:p>
            <a:r>
              <a:rPr lang="en-US" dirty="0"/>
              <a:t>Accelerated placement or advanced placement classes (if allowed for general education students)</a:t>
            </a:r>
          </a:p>
          <a:p>
            <a:r>
              <a:rPr lang="en-US" dirty="0"/>
              <a:t>Individual projects in an area of interest or strength</a:t>
            </a:r>
          </a:p>
          <a:p>
            <a:endParaRPr lang="en-US" dirty="0"/>
          </a:p>
        </p:txBody>
      </p:sp>
    </p:spTree>
    <p:extLst>
      <p:ext uri="{BB962C8B-B14F-4D97-AF65-F5344CB8AC3E}">
        <p14:creationId xmlns:p14="http://schemas.microsoft.com/office/powerpoint/2010/main" val="35890105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991600" cy="1143000"/>
          </a:xfrm>
        </p:spPr>
        <p:txBody>
          <a:bodyPr>
            <a:noAutofit/>
          </a:bodyPr>
          <a:lstStyle/>
          <a:p>
            <a:r>
              <a:rPr lang="en-US" sz="3600" dirty="0"/>
              <a:t>Challenges to Successful Interventions for </a:t>
            </a:r>
            <a:br>
              <a:rPr lang="en-US" sz="3600" dirty="0"/>
            </a:br>
            <a:r>
              <a:rPr lang="en-US" sz="3600" dirty="0"/>
              <a:t>High Performing Students</a:t>
            </a:r>
          </a:p>
        </p:txBody>
      </p:sp>
      <p:sp>
        <p:nvSpPr>
          <p:cNvPr id="3" name="Content Placeholder 2"/>
          <p:cNvSpPr>
            <a:spLocks noGrp="1"/>
          </p:cNvSpPr>
          <p:nvPr>
            <p:ph idx="1"/>
          </p:nvPr>
        </p:nvSpPr>
        <p:spPr>
          <a:xfrm>
            <a:off x="457200" y="1828800"/>
            <a:ext cx="8229600" cy="4297363"/>
          </a:xfrm>
        </p:spPr>
        <p:txBody>
          <a:bodyPr/>
          <a:lstStyle/>
          <a:p>
            <a:r>
              <a:rPr lang="en-US" dirty="0"/>
              <a:t>Peer pressure not to be a high achiever</a:t>
            </a:r>
          </a:p>
          <a:p>
            <a:r>
              <a:rPr lang="en-US" dirty="0"/>
              <a:t>Student may not wish to take on more (or more difficult) work</a:t>
            </a:r>
          </a:p>
          <a:p>
            <a:r>
              <a:rPr lang="en-US" dirty="0"/>
              <a:t>Social mores against high achievement (especially for girls)</a:t>
            </a:r>
          </a:p>
          <a:p>
            <a:r>
              <a:rPr lang="en-US" dirty="0"/>
              <a:t>Responsibilities for sibling care</a:t>
            </a:r>
          </a:p>
          <a:p>
            <a:r>
              <a:rPr lang="en-US" dirty="0"/>
              <a:t>For older students, job responsibilities</a:t>
            </a:r>
          </a:p>
        </p:txBody>
      </p:sp>
    </p:spTree>
    <p:extLst>
      <p:ext uri="{BB962C8B-B14F-4D97-AF65-F5344CB8AC3E}">
        <p14:creationId xmlns:p14="http://schemas.microsoft.com/office/powerpoint/2010/main" val="19254939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3429000"/>
            <a:ext cx="8037513" cy="1362075"/>
          </a:xfrm>
        </p:spPr>
        <p:txBody>
          <a:bodyPr>
            <a:normAutofit/>
          </a:bodyPr>
          <a:lstStyle/>
          <a:p>
            <a:r>
              <a:rPr lang="en-US" dirty="0"/>
              <a:t>Evaluation and Eligibility Determination</a:t>
            </a:r>
          </a:p>
        </p:txBody>
      </p:sp>
      <p:sp>
        <p:nvSpPr>
          <p:cNvPr id="3" name="Text Placeholder 2"/>
          <p:cNvSpPr>
            <a:spLocks noGrp="1"/>
          </p:cNvSpPr>
          <p:nvPr>
            <p:ph type="body" idx="1"/>
          </p:nvPr>
        </p:nvSpPr>
        <p:spPr>
          <a:xfrm>
            <a:off x="609600" y="4800600"/>
            <a:ext cx="7885113" cy="914400"/>
          </a:xfrm>
        </p:spPr>
        <p:txBody>
          <a:bodyPr>
            <a:normAutofit/>
          </a:bodyPr>
          <a:lstStyle/>
          <a:p>
            <a:r>
              <a:rPr lang="en-US" sz="4000" b="1" dirty="0"/>
              <a:t>Using Response To Intervention </a:t>
            </a:r>
          </a:p>
        </p:txBody>
      </p:sp>
    </p:spTree>
    <p:extLst>
      <p:ext uri="{BB962C8B-B14F-4D97-AF65-F5344CB8AC3E}">
        <p14:creationId xmlns:p14="http://schemas.microsoft.com/office/powerpoint/2010/main" val="30883235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026"/>
          <p:cNvSpPr>
            <a:spLocks noGrp="1" noChangeArrowheads="1"/>
          </p:cNvSpPr>
          <p:nvPr>
            <p:ph type="title"/>
          </p:nvPr>
        </p:nvSpPr>
        <p:spPr/>
        <p:txBody>
          <a:bodyPr>
            <a:normAutofit fontScale="90000"/>
          </a:bodyPr>
          <a:lstStyle/>
          <a:p>
            <a:r>
              <a:rPr lang="en-US" dirty="0">
                <a:solidFill>
                  <a:srgbClr val="0000FF"/>
                </a:solidFill>
              </a:rPr>
              <a:t>Basic Premises of Response to Intervention</a:t>
            </a:r>
          </a:p>
        </p:txBody>
      </p:sp>
      <p:sp>
        <p:nvSpPr>
          <p:cNvPr id="9219" name="Rectangle 1027"/>
          <p:cNvSpPr>
            <a:spLocks noGrp="1" noChangeArrowheads="1"/>
          </p:cNvSpPr>
          <p:nvPr>
            <p:ph idx="1"/>
          </p:nvPr>
        </p:nvSpPr>
        <p:spPr>
          <a:xfrm>
            <a:off x="457200" y="1752600"/>
            <a:ext cx="8229600" cy="4495800"/>
          </a:xfrm>
        </p:spPr>
        <p:txBody>
          <a:bodyPr>
            <a:normAutofit/>
          </a:bodyPr>
          <a:lstStyle/>
          <a:p>
            <a:r>
              <a:rPr lang="en-US" dirty="0"/>
              <a:t>GEI data are available from district and classroom assessments, including universal screening and perhaps the diagnostic process.</a:t>
            </a:r>
          </a:p>
          <a:p>
            <a:r>
              <a:rPr lang="en-US" dirty="0"/>
              <a:t>GEI data are available from progress monitoring individually planned interventions.</a:t>
            </a:r>
          </a:p>
          <a:p>
            <a:r>
              <a:rPr lang="en-US" dirty="0"/>
              <a:t>Decisions about additional assessments, interventions, and evaluation are based upon the referral question and student needs.</a:t>
            </a:r>
          </a:p>
        </p:txBody>
      </p:sp>
    </p:spTree>
    <p:extLst>
      <p:ext uri="{BB962C8B-B14F-4D97-AF65-F5344CB8AC3E}">
        <p14:creationId xmlns:p14="http://schemas.microsoft.com/office/powerpoint/2010/main" val="38830860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solidFill>
                  <a:srgbClr val="0000FF"/>
                </a:solidFill>
              </a:rPr>
              <a:t>Moving into an Initial Evaluation</a:t>
            </a:r>
          </a:p>
        </p:txBody>
      </p:sp>
      <p:sp>
        <p:nvSpPr>
          <p:cNvPr id="49155" name="Rectangle 3"/>
          <p:cNvSpPr>
            <a:spLocks noGrp="1" noChangeArrowheads="1"/>
          </p:cNvSpPr>
          <p:nvPr>
            <p:ph idx="1"/>
          </p:nvPr>
        </p:nvSpPr>
        <p:spPr/>
        <p:txBody>
          <a:bodyPr>
            <a:normAutofit/>
          </a:bodyPr>
          <a:lstStyle/>
          <a:p>
            <a:r>
              <a:rPr lang="en-US" dirty="0"/>
              <a:t>Referral from Parents</a:t>
            </a:r>
          </a:p>
          <a:p>
            <a:r>
              <a:rPr lang="en-US" dirty="0"/>
              <a:t>Self-Referral from Adult Student</a:t>
            </a:r>
          </a:p>
          <a:p>
            <a:r>
              <a:rPr lang="en-US" dirty="0"/>
              <a:t>At the point that school staff suspect the student may be a student with an exceptionality and needs special education, a referral must be made</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Documentation Needed </a:t>
            </a:r>
            <a:br>
              <a:rPr lang="en-US" dirty="0"/>
            </a:br>
            <a:r>
              <a:rPr lang="en-US" dirty="0"/>
              <a:t>Prior to Referral</a:t>
            </a:r>
          </a:p>
        </p:txBody>
      </p:sp>
      <p:sp>
        <p:nvSpPr>
          <p:cNvPr id="86019" name="Rectangle 3"/>
          <p:cNvSpPr>
            <a:spLocks noGrp="1" noChangeArrowheads="1"/>
          </p:cNvSpPr>
          <p:nvPr>
            <p:ph idx="1"/>
          </p:nvPr>
        </p:nvSpPr>
        <p:spPr/>
        <p:txBody>
          <a:bodyPr>
            <a:normAutofit fontScale="92500" lnSpcReduction="10000"/>
          </a:bodyPr>
          <a:lstStyle/>
          <a:p>
            <a:pPr>
              <a:buFont typeface="Wingdings" charset="2"/>
              <a:buChar char="ü"/>
            </a:pPr>
            <a:r>
              <a:rPr lang="en-US" dirty="0"/>
              <a:t>That appropriate instruction was provided to the student,</a:t>
            </a:r>
          </a:p>
          <a:p>
            <a:pPr>
              <a:buFont typeface="Wingdings" charset="2"/>
              <a:buChar char="ü"/>
            </a:pPr>
            <a:r>
              <a:rPr lang="en-US" dirty="0"/>
              <a:t>What education interventions and strategies have been implemented,</a:t>
            </a:r>
          </a:p>
          <a:p>
            <a:pPr>
              <a:buFont typeface="Wingdings" charset="2"/>
              <a:buChar char="ü"/>
            </a:pPr>
            <a:r>
              <a:rPr lang="en-US" dirty="0"/>
              <a:t>The results of repeated assessments of achievement which reflect the formal assessment of the student’s progress during instruction,</a:t>
            </a:r>
          </a:p>
          <a:p>
            <a:pPr>
              <a:buFont typeface="Wingdings" charset="2"/>
              <a:buChar char="ü"/>
            </a:pPr>
            <a:r>
              <a:rPr lang="en-US" dirty="0"/>
              <a:t>That parents have been provided the results</a:t>
            </a:r>
          </a:p>
          <a:p>
            <a:pPr>
              <a:buFont typeface="Wingdings" charset="2"/>
              <a:buChar char="ü"/>
            </a:pPr>
            <a:r>
              <a:rPr lang="en-US" dirty="0"/>
              <a:t>The results indicate an evaluation is appropriate</a:t>
            </a:r>
          </a:p>
        </p:txBody>
      </p:sp>
      <p:sp>
        <p:nvSpPr>
          <p:cNvPr id="86021" name="Rectangle 5">
            <a:extLst>
              <a:ext uri="{C183D7F6-B498-43B3-948B-1728B52AA6E4}">
                <adec:decorative xmlns:adec="http://schemas.microsoft.com/office/drawing/2017/decorative" val="1"/>
              </a:ext>
            </a:extLst>
          </p:cNvPr>
          <p:cNvSpPr>
            <a:spLocks noChangeArrowheads="1"/>
          </p:cNvSpPr>
          <p:nvPr/>
        </p:nvSpPr>
        <p:spPr bwMode="auto">
          <a:xfrm>
            <a:off x="457200" y="304800"/>
            <a:ext cx="8229600" cy="1143000"/>
          </a:xfrm>
          <a:prstGeom prst="rect">
            <a:avLst/>
          </a:prstGeom>
          <a:noFill/>
          <a:ln w="9525">
            <a:noFill/>
            <a:miter lim="800000"/>
            <a:headEnd/>
            <a:tailEnd/>
          </a:ln>
          <a:effectLst/>
        </p:spPr>
        <p:txBody>
          <a:bodyPr anchor="ctr"/>
          <a:lstStyle/>
          <a:p>
            <a:pPr algn="ctr">
              <a:defRPr/>
            </a:pPr>
            <a:endParaRPr lang="en-US" sz="4000" dirty="0">
              <a:solidFill>
                <a:srgbClr val="002060"/>
              </a:solidFill>
              <a:effectLst>
                <a:outerShdw blurRad="38100" dist="38100" dir="2700000" algn="tl">
                  <a:srgbClr val="C0C0C0"/>
                </a:outerShdw>
              </a:effectLst>
            </a:endParaRPr>
          </a:p>
        </p:txBody>
      </p:sp>
    </p:spTree>
    <p:custDataLst>
      <p:tags r:id="rId1"/>
    </p:custData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rPr>
              <a:t>Outline of Initial Evaluation and Eligibility Determination Process</a:t>
            </a:r>
          </a:p>
        </p:txBody>
      </p:sp>
      <p:sp>
        <p:nvSpPr>
          <p:cNvPr id="3" name="Content Placeholder 2"/>
          <p:cNvSpPr>
            <a:spLocks noGrp="1"/>
          </p:cNvSpPr>
          <p:nvPr>
            <p:ph idx="1"/>
          </p:nvPr>
        </p:nvSpPr>
        <p:spPr>
          <a:xfrm>
            <a:off x="457200" y="1752600"/>
            <a:ext cx="8229600" cy="4373563"/>
          </a:xfrm>
        </p:spPr>
        <p:txBody>
          <a:bodyPr>
            <a:normAutofit fontScale="92500" lnSpcReduction="10000"/>
          </a:bodyPr>
          <a:lstStyle/>
          <a:p>
            <a:pPr marL="514350" lvl="0" indent="-514350">
              <a:buFont typeface="+mj-lt"/>
              <a:buAutoNum type="arabicPeriod"/>
            </a:pPr>
            <a:r>
              <a:rPr lang="en-US" dirty="0"/>
              <a:t>Determine additional data needed</a:t>
            </a:r>
          </a:p>
          <a:p>
            <a:pPr lvl="1"/>
            <a:r>
              <a:rPr lang="en-US" dirty="0"/>
              <a:t>What, if any, additional assessment is needed?</a:t>
            </a:r>
          </a:p>
          <a:p>
            <a:pPr lvl="1"/>
            <a:r>
              <a:rPr lang="en-US" dirty="0"/>
              <a:t>What, if any, additional intervention is needed?</a:t>
            </a:r>
          </a:p>
          <a:p>
            <a:pPr marL="514350" lvl="0" indent="-514350">
              <a:buFont typeface="+mj-lt"/>
              <a:buAutoNum type="arabicPeriod"/>
            </a:pPr>
            <a:r>
              <a:rPr lang="en-US" dirty="0"/>
              <a:t>Obtain informed parent consent, then collect needed data</a:t>
            </a:r>
          </a:p>
          <a:p>
            <a:pPr marL="514350" lvl="0" indent="-514350">
              <a:buFont typeface="+mj-lt"/>
              <a:buAutoNum type="arabicPeriod"/>
            </a:pPr>
            <a:r>
              <a:rPr lang="en-US" dirty="0"/>
              <a:t>Determine eligibility using two-prong test of eligibility </a:t>
            </a:r>
          </a:p>
          <a:p>
            <a:pPr marL="857250" lvl="1" indent="-457200">
              <a:buFont typeface="Wingdings" charset="2"/>
              <a:buChar char="§"/>
            </a:pPr>
            <a:r>
              <a:rPr lang="en-US" dirty="0"/>
              <a:t>Consider Prong 1—presence of an exceptionality</a:t>
            </a:r>
          </a:p>
          <a:p>
            <a:pPr marL="857250" lvl="1" indent="-457200">
              <a:buFont typeface="Wingdings" charset="2"/>
              <a:buChar char="§"/>
            </a:pPr>
            <a:r>
              <a:rPr lang="en-US" dirty="0"/>
              <a:t>Consider Prong 2—need for special education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normAutofit fontScale="90000"/>
          </a:bodyPr>
          <a:lstStyle/>
          <a:p>
            <a:r>
              <a:rPr lang="en-US" dirty="0">
                <a:solidFill>
                  <a:srgbClr val="0000FF"/>
                </a:solidFill>
              </a:rPr>
              <a:t>1. Determine Additional Data Needed</a:t>
            </a:r>
          </a:p>
        </p:txBody>
      </p:sp>
      <p:sp>
        <p:nvSpPr>
          <p:cNvPr id="61443" name="Rectangle 3"/>
          <p:cNvSpPr>
            <a:spLocks noGrp="1" noChangeArrowheads="1"/>
          </p:cNvSpPr>
          <p:nvPr>
            <p:ph idx="1"/>
          </p:nvPr>
        </p:nvSpPr>
        <p:spPr>
          <a:xfrm>
            <a:off x="457200" y="1524000"/>
            <a:ext cx="8229600" cy="4602163"/>
          </a:xfrm>
        </p:spPr>
        <p:txBody>
          <a:bodyPr/>
          <a:lstStyle/>
          <a:p>
            <a:r>
              <a:rPr lang="en-US" dirty="0"/>
              <a:t>Conduct a review of the existing data on the child, including:</a:t>
            </a:r>
          </a:p>
          <a:p>
            <a:pPr lvl="1"/>
            <a:r>
              <a:rPr lang="en-US" dirty="0"/>
              <a:t>Evaluations and information provided by the parents of the child</a:t>
            </a:r>
          </a:p>
          <a:p>
            <a:pPr lvl="1"/>
            <a:r>
              <a:rPr lang="en-US" dirty="0"/>
              <a:t>Current classroom-based, local, and state assessments and classroom-based observations</a:t>
            </a:r>
          </a:p>
          <a:p>
            <a:pPr lvl="1"/>
            <a:r>
              <a:rPr lang="en-US" dirty="0"/>
              <a:t>Observations by teachers and related services providers</a:t>
            </a:r>
          </a:p>
          <a:p>
            <a:pPr lvl="1"/>
            <a:r>
              <a:rPr lang="en-US" dirty="0"/>
              <a:t>Intervention data collected during GEI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dirty="0">
                <a:solidFill>
                  <a:srgbClr val="0000FF"/>
                </a:solidFill>
              </a:rPr>
              <a:t>Determine Additional Data Needed</a:t>
            </a:r>
          </a:p>
        </p:txBody>
      </p:sp>
      <p:sp>
        <p:nvSpPr>
          <p:cNvPr id="61443" name="Rectangle 3"/>
          <p:cNvSpPr>
            <a:spLocks noGrp="1" noChangeArrowheads="1"/>
          </p:cNvSpPr>
          <p:nvPr>
            <p:ph idx="1"/>
          </p:nvPr>
        </p:nvSpPr>
        <p:spPr/>
        <p:txBody>
          <a:bodyPr/>
          <a:lstStyle/>
          <a:p>
            <a:r>
              <a:rPr lang="en-US" dirty="0"/>
              <a:t>Identify what additional data, if any, are needed to determine:</a:t>
            </a:r>
          </a:p>
          <a:p>
            <a:pPr lvl="1"/>
            <a:r>
              <a:rPr lang="en-US" dirty="0"/>
              <a:t>The present levels of academic achievement and functional performance of the child.  If the child is identified as eligible, this information will constitute the PLAAFPs of the IEP </a:t>
            </a:r>
          </a:p>
          <a:p>
            <a:pPr lvl="1"/>
            <a:r>
              <a:rPr lang="en-US" dirty="0"/>
              <a:t>Whether the child a child with an exceptionality</a:t>
            </a:r>
          </a:p>
          <a:p>
            <a:pPr lvl="1"/>
            <a:r>
              <a:rPr lang="en-US" dirty="0"/>
              <a:t>Whether the child has a need for special education and related services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792162"/>
          </a:xfrm>
        </p:spPr>
        <p:txBody>
          <a:bodyPr>
            <a:noAutofit/>
          </a:bodyPr>
          <a:lstStyle/>
          <a:p>
            <a:r>
              <a:rPr lang="en-US" sz="3600" dirty="0">
                <a:solidFill>
                  <a:srgbClr val="0000FF"/>
                </a:solidFill>
              </a:rPr>
              <a:t>Think Carefully about Needed Assessment</a:t>
            </a:r>
          </a:p>
        </p:txBody>
      </p:sp>
      <p:sp>
        <p:nvSpPr>
          <p:cNvPr id="3" name="Content Placeholder 2"/>
          <p:cNvSpPr>
            <a:spLocks noGrp="1"/>
          </p:cNvSpPr>
          <p:nvPr>
            <p:ph idx="1"/>
          </p:nvPr>
        </p:nvSpPr>
        <p:spPr>
          <a:xfrm>
            <a:off x="304800" y="1371600"/>
            <a:ext cx="8534400" cy="4754563"/>
          </a:xfrm>
        </p:spPr>
        <p:txBody>
          <a:bodyPr>
            <a:normAutofit/>
          </a:bodyPr>
          <a:lstStyle/>
          <a:p>
            <a:r>
              <a:rPr lang="en-US" dirty="0"/>
              <a:t>The definition of gifted has three requirements:</a:t>
            </a:r>
          </a:p>
          <a:p>
            <a:pPr marL="914400" lvl="1" indent="-514350">
              <a:buFont typeface="+mj-lt"/>
              <a:buAutoNum type="arabicPeriod"/>
            </a:pPr>
            <a:r>
              <a:rPr lang="en-US" dirty="0"/>
              <a:t>performing or demonstrating the potential for performing at significantly higher levels of accomplishment in one or more academic fields</a:t>
            </a:r>
          </a:p>
          <a:p>
            <a:pPr marL="914400" lvl="1" indent="-514350">
              <a:buFont typeface="+mj-lt"/>
              <a:buAutoNum type="arabicPeriod"/>
            </a:pPr>
            <a:r>
              <a:rPr lang="en-US" dirty="0"/>
              <a:t>due to intellectual ability</a:t>
            </a:r>
          </a:p>
          <a:p>
            <a:pPr marL="914400" lvl="1" indent="-514350">
              <a:buFont typeface="+mj-lt"/>
              <a:buAutoNum type="arabicPeriod"/>
            </a:pPr>
            <a:r>
              <a:rPr lang="en-US" dirty="0"/>
              <a:t>when compared to others of similar age, experience, and environment</a:t>
            </a:r>
          </a:p>
          <a:p>
            <a:r>
              <a:rPr lang="en-US" dirty="0"/>
              <a:t>Do you have data that provides evidence of these three requirements?</a:t>
            </a:r>
          </a:p>
        </p:txBody>
      </p:sp>
    </p:spTree>
    <p:extLst>
      <p:ext uri="{BB962C8B-B14F-4D97-AF65-F5344CB8AC3E}">
        <p14:creationId xmlns:p14="http://schemas.microsoft.com/office/powerpoint/2010/main" val="1013780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a:solidFill>
                  <a:srgbClr val="0000FF"/>
                </a:solidFill>
              </a:rPr>
              <a:t>Agenda</a:t>
            </a:r>
          </a:p>
        </p:txBody>
      </p:sp>
      <p:sp>
        <p:nvSpPr>
          <p:cNvPr id="3" name="Content Placeholder 2"/>
          <p:cNvSpPr>
            <a:spLocks noGrp="1"/>
          </p:cNvSpPr>
          <p:nvPr>
            <p:ph idx="1"/>
          </p:nvPr>
        </p:nvSpPr>
        <p:spPr>
          <a:xfrm>
            <a:off x="457200" y="1371600"/>
            <a:ext cx="8229600" cy="4754563"/>
          </a:xfrm>
        </p:spPr>
        <p:txBody>
          <a:bodyPr>
            <a:normAutofit lnSpcReduction="10000"/>
          </a:bodyPr>
          <a:lstStyle/>
          <a:p>
            <a:r>
              <a:rPr lang="en-US" dirty="0"/>
              <a:t>New Gifted Resources</a:t>
            </a:r>
          </a:p>
          <a:p>
            <a:r>
              <a:rPr lang="en-US" dirty="0"/>
              <a:t>Why Use Response to Intervention?</a:t>
            </a:r>
          </a:p>
          <a:p>
            <a:r>
              <a:rPr lang="en-US" dirty="0"/>
              <a:t>General Education Interventions (GEI) </a:t>
            </a:r>
          </a:p>
          <a:p>
            <a:r>
              <a:rPr lang="en-US" dirty="0"/>
              <a:t>The Evaluation and Eligibility Determination Process</a:t>
            </a:r>
          </a:p>
          <a:p>
            <a:pPr lvl="1"/>
            <a:r>
              <a:rPr lang="en-US" dirty="0"/>
              <a:t>Response to Intervention Method of Evaluation</a:t>
            </a:r>
          </a:p>
          <a:p>
            <a:pPr lvl="1"/>
            <a:r>
              <a:rPr lang="en-US" dirty="0"/>
              <a:t>The Two-Prong Test of Eligibility</a:t>
            </a:r>
          </a:p>
          <a:p>
            <a:pPr lvl="1"/>
            <a:r>
              <a:rPr lang="en-US" dirty="0"/>
              <a:t>Using the Indicators Document</a:t>
            </a:r>
          </a:p>
          <a:p>
            <a:r>
              <a:rPr lang="en-US" dirty="0"/>
              <a:t>Linking evaluation data to the IEP</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a:solidFill>
                  <a:srgbClr val="0000FF"/>
                </a:solidFill>
              </a:rPr>
              <a:t>Plan a Non-biased Assessment</a:t>
            </a:r>
          </a:p>
        </p:txBody>
      </p:sp>
      <p:sp>
        <p:nvSpPr>
          <p:cNvPr id="3" name="Content Placeholder 2"/>
          <p:cNvSpPr>
            <a:spLocks noGrp="1"/>
          </p:cNvSpPr>
          <p:nvPr>
            <p:ph idx="1"/>
          </p:nvPr>
        </p:nvSpPr>
        <p:spPr>
          <a:xfrm>
            <a:off x="457200" y="1371600"/>
            <a:ext cx="8229600" cy="4754563"/>
          </a:xfrm>
        </p:spPr>
        <p:txBody>
          <a:bodyPr>
            <a:normAutofit lnSpcReduction="10000"/>
          </a:bodyPr>
          <a:lstStyle/>
          <a:p>
            <a:r>
              <a:rPr lang="en-US" dirty="0"/>
              <a:t>Tests must be selected based on their appropriateness for use with students with the characteristics of the referred student</a:t>
            </a:r>
          </a:p>
          <a:p>
            <a:r>
              <a:rPr lang="en-US" dirty="0"/>
              <a:t>Consider: language background, ethnicity, cultural background, socio-economic background, educational history, etc. </a:t>
            </a:r>
          </a:p>
          <a:p>
            <a:r>
              <a:rPr lang="en-US" dirty="0"/>
              <a:t>Think about those factors </a:t>
            </a:r>
            <a:r>
              <a:rPr lang="en-US" u="sng" dirty="0"/>
              <a:t>before</a:t>
            </a:r>
            <a:r>
              <a:rPr lang="en-US" dirty="0"/>
              <a:t> planning the evaluation and select assessment methods and processes that take those factors into account. </a:t>
            </a:r>
          </a:p>
        </p:txBody>
      </p:sp>
    </p:spTree>
    <p:extLst>
      <p:ext uri="{BB962C8B-B14F-4D97-AF65-F5344CB8AC3E}">
        <p14:creationId xmlns:p14="http://schemas.microsoft.com/office/powerpoint/2010/main" val="36691082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0000FF"/>
                </a:solidFill>
              </a:rPr>
              <a:t>Considerations for the Determination of any Necessary Additional Data</a:t>
            </a:r>
          </a:p>
        </p:txBody>
      </p:sp>
      <p:sp>
        <p:nvSpPr>
          <p:cNvPr id="3" name="Content Placeholder 2"/>
          <p:cNvSpPr>
            <a:spLocks noGrp="1"/>
          </p:cNvSpPr>
          <p:nvPr>
            <p:ph idx="1"/>
          </p:nvPr>
        </p:nvSpPr>
        <p:spPr/>
        <p:txBody>
          <a:bodyPr>
            <a:normAutofit lnSpcReduction="10000"/>
          </a:bodyPr>
          <a:lstStyle/>
          <a:p>
            <a:r>
              <a:rPr lang="en-US" dirty="0"/>
              <a:t>What information is needed to ensure a comprehensive evaluation?</a:t>
            </a:r>
          </a:p>
          <a:p>
            <a:r>
              <a:rPr lang="en-US" dirty="0"/>
              <a:t>Is any information needed to identify services and supports needed by the student?</a:t>
            </a:r>
          </a:p>
          <a:p>
            <a:r>
              <a:rPr lang="en-US" dirty="0"/>
              <a:t>The need for additional data must be decided on an individual basis.  The team could decide no additional data is needed.</a:t>
            </a:r>
          </a:p>
          <a:p>
            <a:r>
              <a:rPr lang="en-US" dirty="0"/>
              <a:t>The evaluation teams identifies which measures to use and who will collect the data.</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0000FF"/>
                </a:solidFill>
              </a:rPr>
              <a:t>2. Obtain Informed Parent Consent Then Collect Needed Data</a:t>
            </a:r>
          </a:p>
        </p:txBody>
      </p:sp>
      <p:sp>
        <p:nvSpPr>
          <p:cNvPr id="3" name="Content Placeholder 2"/>
          <p:cNvSpPr>
            <a:spLocks noGrp="1"/>
          </p:cNvSpPr>
          <p:nvPr>
            <p:ph idx="1"/>
          </p:nvPr>
        </p:nvSpPr>
        <p:spPr>
          <a:xfrm>
            <a:off x="457200" y="1752600"/>
            <a:ext cx="8229600" cy="4343399"/>
          </a:xfrm>
        </p:spPr>
        <p:txBody>
          <a:bodyPr>
            <a:normAutofit fontScale="92500" lnSpcReduction="10000"/>
          </a:bodyPr>
          <a:lstStyle/>
          <a:p>
            <a:r>
              <a:rPr lang="en-US" dirty="0"/>
              <a:t>Provide PWN and obtain parent consent for the evaluation.</a:t>
            </a:r>
          </a:p>
          <a:p>
            <a:r>
              <a:rPr lang="en-US" dirty="0"/>
              <a:t>Complete the initial evaluation by collecting the needed additional data.</a:t>
            </a:r>
          </a:p>
          <a:p>
            <a:r>
              <a:rPr lang="en-US" dirty="0"/>
              <a:t>Make sure that you have completed a </a:t>
            </a:r>
            <a:r>
              <a:rPr lang="en-US" u="sng" dirty="0"/>
              <a:t>comprehensive</a:t>
            </a:r>
            <a:r>
              <a:rPr lang="en-US" dirty="0"/>
              <a:t> evaluation.</a:t>
            </a:r>
          </a:p>
          <a:p>
            <a:r>
              <a:rPr lang="en-US" dirty="0"/>
              <a:t>Make sure you have conducted a </a:t>
            </a:r>
            <a:r>
              <a:rPr lang="en-US" u="sng" dirty="0"/>
              <a:t>nondiscriminatory</a:t>
            </a:r>
            <a:r>
              <a:rPr lang="en-US" dirty="0"/>
              <a:t> evaluation.</a:t>
            </a:r>
          </a:p>
          <a:p>
            <a:r>
              <a:rPr lang="en-US" dirty="0"/>
              <a:t>Make sure you follow the 60 school day timeline</a:t>
            </a:r>
          </a:p>
        </p:txBody>
      </p:sp>
    </p:spTree>
    <p:extLst>
      <p:ext uri="{BB962C8B-B14F-4D97-AF65-F5344CB8AC3E}">
        <p14:creationId xmlns:p14="http://schemas.microsoft.com/office/powerpoint/2010/main" val="13360866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AC0DD-C29D-5045-A856-40C1E6A03BF0}"/>
              </a:ext>
            </a:extLst>
          </p:cNvPr>
          <p:cNvSpPr>
            <a:spLocks noGrp="1"/>
          </p:cNvSpPr>
          <p:nvPr>
            <p:ph type="title"/>
          </p:nvPr>
        </p:nvSpPr>
        <p:spPr>
          <a:xfrm>
            <a:off x="457200" y="274638"/>
            <a:ext cx="8229600" cy="868362"/>
          </a:xfrm>
        </p:spPr>
        <p:txBody>
          <a:bodyPr/>
          <a:lstStyle/>
          <a:p>
            <a:r>
              <a:rPr lang="en-US" dirty="0"/>
              <a:t>RTI Practices</a:t>
            </a:r>
          </a:p>
        </p:txBody>
      </p:sp>
      <p:sp>
        <p:nvSpPr>
          <p:cNvPr id="3" name="Content Placeholder 2">
            <a:extLst>
              <a:ext uri="{FF2B5EF4-FFF2-40B4-BE49-F238E27FC236}">
                <a16:creationId xmlns:a16="http://schemas.microsoft.com/office/drawing/2014/main" id="{3515E7AF-9ABB-DB46-95ED-B831C2B969F9}"/>
              </a:ext>
            </a:extLst>
          </p:cNvPr>
          <p:cNvSpPr>
            <a:spLocks noGrp="1"/>
          </p:cNvSpPr>
          <p:nvPr>
            <p:ph idx="1"/>
          </p:nvPr>
        </p:nvSpPr>
        <p:spPr>
          <a:xfrm>
            <a:off x="457200" y="1295400"/>
            <a:ext cx="8229600" cy="4830763"/>
          </a:xfrm>
        </p:spPr>
        <p:txBody>
          <a:bodyPr>
            <a:normAutofit lnSpcReduction="10000"/>
          </a:bodyPr>
          <a:lstStyle/>
          <a:p>
            <a:r>
              <a:rPr lang="en-US" dirty="0"/>
              <a:t>Assess educationally relevant cultural and linguistic factors</a:t>
            </a:r>
          </a:p>
          <a:p>
            <a:r>
              <a:rPr lang="en-US" dirty="0"/>
              <a:t>Provide opportunities for learning and monitor rate of progress</a:t>
            </a:r>
          </a:p>
          <a:p>
            <a:r>
              <a:rPr lang="en-US" dirty="0"/>
              <a:t>Compare the student to other students who possess similar background and educational experiences (may need to develop local norms)</a:t>
            </a:r>
          </a:p>
          <a:p>
            <a:r>
              <a:rPr lang="en-US" dirty="0"/>
              <a:t>Support conclusions via data convergence and multiple indicators</a:t>
            </a:r>
          </a:p>
        </p:txBody>
      </p:sp>
    </p:spTree>
    <p:extLst>
      <p:ext uri="{BB962C8B-B14F-4D97-AF65-F5344CB8AC3E}">
        <p14:creationId xmlns:p14="http://schemas.microsoft.com/office/powerpoint/2010/main" val="38452376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dirty="0">
                <a:solidFill>
                  <a:srgbClr val="0000FF"/>
                </a:solidFill>
              </a:rPr>
              <a:t>3. Determine Eligibility</a:t>
            </a:r>
          </a:p>
        </p:txBody>
      </p:sp>
      <p:sp>
        <p:nvSpPr>
          <p:cNvPr id="62467" name="Rectangle 3"/>
          <p:cNvSpPr>
            <a:spLocks noGrp="1" noChangeArrowheads="1"/>
          </p:cNvSpPr>
          <p:nvPr>
            <p:ph idx="1"/>
          </p:nvPr>
        </p:nvSpPr>
        <p:spPr>
          <a:xfrm>
            <a:off x="457200" y="1981200"/>
            <a:ext cx="8229600" cy="4144963"/>
          </a:xfrm>
        </p:spPr>
        <p:txBody>
          <a:bodyPr/>
          <a:lstStyle/>
          <a:p>
            <a:r>
              <a:rPr lang="en-US" sz="3600" dirty="0"/>
              <a:t>The Two-Prong Test:</a:t>
            </a:r>
          </a:p>
          <a:p>
            <a:endParaRPr lang="en-US" dirty="0"/>
          </a:p>
          <a:p>
            <a:pPr marL="0" indent="0">
              <a:buNone/>
            </a:pPr>
            <a:r>
              <a:rPr lang="en-US" dirty="0"/>
              <a:t>		</a:t>
            </a:r>
            <a:r>
              <a:rPr lang="en-US" sz="4000" dirty="0"/>
              <a:t>Exceptionality + Need</a:t>
            </a:r>
          </a:p>
        </p:txBody>
      </p:sp>
      <p:sp>
        <p:nvSpPr>
          <p:cNvPr id="62468" name="Text Box 4"/>
          <p:cNvSpPr txBox="1">
            <a:spLocks noChangeArrowheads="1"/>
          </p:cNvSpPr>
          <p:nvPr/>
        </p:nvSpPr>
        <p:spPr bwMode="auto">
          <a:xfrm>
            <a:off x="7391400" y="5827713"/>
            <a:ext cx="1362075" cy="366712"/>
          </a:xfrm>
          <a:prstGeom prst="rect">
            <a:avLst/>
          </a:prstGeom>
          <a:noFill/>
          <a:ln w="9525">
            <a:noFill/>
            <a:miter lim="800000"/>
            <a:headEnd/>
            <a:tailEnd/>
          </a:ln>
        </p:spPr>
        <p:txBody>
          <a:bodyPr>
            <a:spAutoFit/>
          </a:bodyPr>
          <a:lstStyle/>
          <a:p>
            <a:pPr algn="ctr"/>
            <a:r>
              <a:rPr lang="en-US" dirty="0">
                <a:solidFill>
                  <a:schemeClr val="bg1"/>
                </a:solidFill>
              </a:rPr>
              <a:t>Eligibility</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Eligibility Determination</a:t>
            </a:r>
          </a:p>
        </p:txBody>
      </p:sp>
      <p:sp>
        <p:nvSpPr>
          <p:cNvPr id="10" name="Text Placeholder 9"/>
          <p:cNvSpPr>
            <a:spLocks noGrp="1"/>
          </p:cNvSpPr>
          <p:nvPr>
            <p:ph type="body" idx="1"/>
          </p:nvPr>
        </p:nvSpPr>
        <p:spPr/>
        <p:txBody>
          <a:bodyPr/>
          <a:lstStyle/>
          <a:p>
            <a:r>
              <a:rPr lang="en-US" u="sng" dirty="0"/>
              <a:t>Is</a:t>
            </a:r>
          </a:p>
        </p:txBody>
      </p:sp>
      <p:sp>
        <p:nvSpPr>
          <p:cNvPr id="11" name="Content Placeholder 10"/>
          <p:cNvSpPr>
            <a:spLocks noGrp="1"/>
          </p:cNvSpPr>
          <p:nvPr>
            <p:ph sz="half" idx="2"/>
          </p:nvPr>
        </p:nvSpPr>
        <p:spPr/>
        <p:txBody>
          <a:bodyPr/>
          <a:lstStyle/>
          <a:p>
            <a:r>
              <a:rPr lang="en-US" dirty="0"/>
              <a:t>Application of critical thinking skills to the evaluation process</a:t>
            </a:r>
          </a:p>
          <a:p>
            <a:r>
              <a:rPr lang="en-US" dirty="0"/>
              <a:t>Data-based team decision making</a:t>
            </a:r>
          </a:p>
          <a:p>
            <a:r>
              <a:rPr lang="en-US" dirty="0"/>
              <a:t>Professional judgment</a:t>
            </a:r>
          </a:p>
        </p:txBody>
      </p:sp>
      <p:sp>
        <p:nvSpPr>
          <p:cNvPr id="12" name="Text Placeholder 11"/>
          <p:cNvSpPr>
            <a:spLocks noGrp="1"/>
          </p:cNvSpPr>
          <p:nvPr>
            <p:ph type="body" sz="quarter" idx="3"/>
          </p:nvPr>
        </p:nvSpPr>
        <p:spPr/>
        <p:txBody>
          <a:bodyPr/>
          <a:lstStyle/>
          <a:p>
            <a:r>
              <a:rPr lang="en-US" u="sng" dirty="0"/>
              <a:t>Is Not</a:t>
            </a:r>
          </a:p>
        </p:txBody>
      </p:sp>
      <p:sp>
        <p:nvSpPr>
          <p:cNvPr id="13" name="Content Placeholder 12"/>
          <p:cNvSpPr>
            <a:spLocks noGrp="1"/>
          </p:cNvSpPr>
          <p:nvPr>
            <p:ph sz="quarter" idx="4"/>
          </p:nvPr>
        </p:nvSpPr>
        <p:spPr>
          <a:xfrm>
            <a:off x="4645025" y="2174874"/>
            <a:ext cx="4041775" cy="4149725"/>
          </a:xfrm>
        </p:spPr>
        <p:txBody>
          <a:bodyPr>
            <a:normAutofit/>
          </a:bodyPr>
          <a:lstStyle/>
          <a:p>
            <a:r>
              <a:rPr lang="en-US" dirty="0"/>
              <a:t>The application of rules</a:t>
            </a:r>
          </a:p>
          <a:p>
            <a:r>
              <a:rPr lang="en-US" dirty="0"/>
              <a:t>The administration and interpretation of any specific assessments</a:t>
            </a:r>
          </a:p>
          <a:p>
            <a:r>
              <a:rPr lang="en-US" dirty="0"/>
              <a:t>Based on a single score</a:t>
            </a:r>
          </a:p>
        </p:txBody>
      </p:sp>
    </p:spTree>
    <p:extLst>
      <p:ext uri="{BB962C8B-B14F-4D97-AF65-F5344CB8AC3E}">
        <p14:creationId xmlns:p14="http://schemas.microsoft.com/office/powerpoint/2010/main" val="41322752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dirty="0">
                <a:solidFill>
                  <a:srgbClr val="0000FF"/>
                </a:solidFill>
              </a:rPr>
              <a:t>Eligibility Determination</a:t>
            </a:r>
          </a:p>
        </p:txBody>
      </p:sp>
      <p:sp>
        <p:nvSpPr>
          <p:cNvPr id="63491" name="Rectangle 3"/>
          <p:cNvSpPr>
            <a:spLocks noGrp="1" noChangeArrowheads="1"/>
          </p:cNvSpPr>
          <p:nvPr>
            <p:ph idx="1"/>
          </p:nvPr>
        </p:nvSpPr>
        <p:spPr/>
        <p:txBody>
          <a:bodyPr/>
          <a:lstStyle/>
          <a:p>
            <a:pPr algn="ctr">
              <a:buNone/>
            </a:pPr>
            <a:endParaRPr lang="en-US" dirty="0"/>
          </a:p>
          <a:p>
            <a:pPr algn="ctr">
              <a:buNone/>
            </a:pPr>
            <a:r>
              <a:rPr lang="en-US" sz="4400" b="1" dirty="0"/>
              <a:t>Prong 1</a:t>
            </a:r>
          </a:p>
          <a:p>
            <a:endParaRPr lang="en-US" dirty="0"/>
          </a:p>
          <a:p>
            <a:pPr algn="ctr">
              <a:buNone/>
            </a:pPr>
            <a:r>
              <a:rPr lang="en-US" dirty="0"/>
              <a:t>Is the child a child with an exceptionality?</a:t>
            </a:r>
          </a:p>
        </p:txBody>
      </p:sp>
      <p:sp>
        <p:nvSpPr>
          <p:cNvPr id="63492" name="Text Box 4"/>
          <p:cNvSpPr txBox="1">
            <a:spLocks noChangeArrowheads="1"/>
          </p:cNvSpPr>
          <p:nvPr/>
        </p:nvSpPr>
        <p:spPr bwMode="auto">
          <a:xfrm>
            <a:off x="7315200" y="5800725"/>
            <a:ext cx="1524000" cy="641350"/>
          </a:xfrm>
          <a:prstGeom prst="rect">
            <a:avLst/>
          </a:prstGeom>
          <a:noFill/>
          <a:ln w="9525">
            <a:noFill/>
            <a:miter lim="800000"/>
            <a:headEnd/>
            <a:tailEnd/>
          </a:ln>
        </p:spPr>
        <p:txBody>
          <a:bodyPr>
            <a:spAutoFit/>
          </a:bodyPr>
          <a:lstStyle/>
          <a:p>
            <a:pPr algn="ctr">
              <a:spcBef>
                <a:spcPct val="50000"/>
              </a:spcBef>
            </a:pPr>
            <a:r>
              <a:rPr lang="en-US" b="1" dirty="0">
                <a:solidFill>
                  <a:schemeClr val="bg1"/>
                </a:solidFill>
              </a:rPr>
              <a:t>4</a:t>
            </a:r>
            <a:br>
              <a:rPr lang="en-US" b="1" dirty="0">
                <a:solidFill>
                  <a:schemeClr val="bg1"/>
                </a:solidFill>
              </a:rPr>
            </a:br>
            <a:r>
              <a:rPr lang="en-US" b="1" dirty="0">
                <a:solidFill>
                  <a:schemeClr val="bg1"/>
                </a:solidFill>
              </a:rPr>
              <a:t>Decision</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7" name="Rectangle 5"/>
          <p:cNvSpPr>
            <a:spLocks noGrp="1" noChangeArrowheads="1"/>
          </p:cNvSpPr>
          <p:nvPr>
            <p:ph type="title"/>
          </p:nvPr>
        </p:nvSpPr>
        <p:spPr/>
        <p:txBody>
          <a:bodyPr>
            <a:normAutofit/>
          </a:bodyPr>
          <a:lstStyle/>
          <a:p>
            <a:r>
              <a:rPr lang="en-US" dirty="0"/>
              <a:t>Steps to Answering Prong 1</a:t>
            </a:r>
          </a:p>
        </p:txBody>
      </p:sp>
      <p:sp>
        <p:nvSpPr>
          <p:cNvPr id="64515" name="Rectangle 6"/>
          <p:cNvSpPr>
            <a:spLocks noGrp="1" noChangeArrowheads="1"/>
          </p:cNvSpPr>
          <p:nvPr>
            <p:ph idx="1"/>
          </p:nvPr>
        </p:nvSpPr>
        <p:spPr/>
        <p:txBody>
          <a:bodyPr/>
          <a:lstStyle/>
          <a:p>
            <a:pPr marL="514350" indent="-514350">
              <a:buFont typeface="+mj-lt"/>
              <a:buAutoNum type="arabicPeriod"/>
            </a:pPr>
            <a:r>
              <a:rPr lang="en-US" dirty="0"/>
              <a:t>Do the evaluation data match one of the definitions of exceptionality in state/federal regulations? </a:t>
            </a:r>
          </a:p>
          <a:p>
            <a:pPr marL="514350" indent="-514350">
              <a:buFont typeface="+mj-lt"/>
              <a:buAutoNum type="arabicPeriod"/>
            </a:pPr>
            <a:r>
              <a:rPr lang="en-US" dirty="0"/>
              <a:t>Are the data congruent with indicators for that exceptionality?</a:t>
            </a:r>
          </a:p>
          <a:p>
            <a:pPr marL="514350" indent="-514350">
              <a:buFont typeface="+mj-lt"/>
              <a:buAutoNum type="arabicPeriod"/>
            </a:pPr>
            <a:r>
              <a:rPr lang="en-US" dirty="0"/>
              <a:t>Note that exclusionary criteria do </a:t>
            </a:r>
            <a:r>
              <a:rPr lang="en-US" u="sng" dirty="0"/>
              <a:t>not</a:t>
            </a:r>
            <a:r>
              <a:rPr lang="en-US" dirty="0"/>
              <a:t> apply to the category of gifted.</a:t>
            </a:r>
          </a:p>
          <a:p>
            <a:pPr marL="514350" indent="-514350">
              <a:buFont typeface="+mj-lt"/>
              <a:buAutoNum type="arabicPeriod"/>
            </a:pP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Match the Definition</a:t>
            </a:r>
          </a:p>
        </p:txBody>
      </p:sp>
      <p:sp>
        <p:nvSpPr>
          <p:cNvPr id="3" name="Content Placeholder 2"/>
          <p:cNvSpPr>
            <a:spLocks noGrp="1"/>
          </p:cNvSpPr>
          <p:nvPr>
            <p:ph idx="1"/>
          </p:nvPr>
        </p:nvSpPr>
        <p:spPr/>
        <p:txBody>
          <a:bodyPr>
            <a:normAutofit lnSpcReduction="10000"/>
          </a:bodyPr>
          <a:lstStyle/>
          <a:p>
            <a:r>
              <a:rPr lang="en-US" dirty="0"/>
              <a:t>The definitions for each of the exceptionality categories are listed in the Eligibility Indicators Document (August, 2018).  </a:t>
            </a:r>
          </a:p>
          <a:p>
            <a:r>
              <a:rPr lang="en-US" dirty="0"/>
              <a:t>The team considers whether the student’s data match or do not match the definition of the exceptionality category under consideration.</a:t>
            </a:r>
          </a:p>
          <a:p>
            <a:r>
              <a:rPr lang="en-US" dirty="0"/>
              <a:t>There are 3 requirements for Prong 1 for Gifted.</a:t>
            </a:r>
          </a:p>
        </p:txBody>
      </p:sp>
    </p:spTree>
    <p:extLst>
      <p:ext uri="{BB962C8B-B14F-4D97-AF65-F5344CB8AC3E}">
        <p14:creationId xmlns:p14="http://schemas.microsoft.com/office/powerpoint/2010/main" val="3571415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4000" dirty="0">
                <a:solidFill>
                  <a:srgbClr val="0000FF"/>
                </a:solidFill>
              </a:rPr>
              <a:t>Using the Indicators Document</a:t>
            </a:r>
          </a:p>
        </p:txBody>
      </p:sp>
      <p:sp>
        <p:nvSpPr>
          <p:cNvPr id="3" name="Content Placeholder 2"/>
          <p:cNvSpPr>
            <a:spLocks noGrp="1"/>
          </p:cNvSpPr>
          <p:nvPr>
            <p:ph idx="1"/>
          </p:nvPr>
        </p:nvSpPr>
        <p:spPr>
          <a:xfrm>
            <a:off x="457200" y="1524000"/>
            <a:ext cx="8229600" cy="4602163"/>
          </a:xfrm>
        </p:spPr>
        <p:txBody>
          <a:bodyPr>
            <a:normAutofit/>
          </a:bodyPr>
          <a:lstStyle/>
          <a:p>
            <a:pPr marL="0" indent="0">
              <a:buNone/>
            </a:pPr>
            <a:r>
              <a:rPr lang="en-US" b="1" dirty="0"/>
              <a:t>Prong 1</a:t>
            </a:r>
            <a:r>
              <a:rPr lang="en-US" dirty="0"/>
              <a:t>: Definition of gifted—3 Requirements: </a:t>
            </a:r>
          </a:p>
          <a:p>
            <a:pPr marL="514350" indent="-514350">
              <a:buFont typeface="+mj-lt"/>
              <a:buAutoNum type="arabicPeriod"/>
            </a:pPr>
            <a:r>
              <a:rPr lang="en-US" dirty="0"/>
              <a:t>performing or demonstrating the potential for performing at significantly higher levels of accomplishment in one or more academic fields</a:t>
            </a:r>
          </a:p>
          <a:p>
            <a:pPr marL="514350" indent="-514350">
              <a:buFont typeface="+mj-lt"/>
              <a:buAutoNum type="arabicPeriod"/>
            </a:pPr>
            <a:r>
              <a:rPr lang="en-US" dirty="0"/>
              <a:t>due to intellectual ability</a:t>
            </a:r>
          </a:p>
          <a:p>
            <a:pPr marL="514350" indent="-514350">
              <a:buFont typeface="+mj-lt"/>
              <a:buAutoNum type="arabicPeriod"/>
            </a:pPr>
            <a:r>
              <a:rPr lang="en-US" dirty="0"/>
              <a:t>when compared to others of similar age, experience, and environment</a:t>
            </a:r>
          </a:p>
        </p:txBody>
      </p:sp>
    </p:spTree>
    <p:extLst>
      <p:ext uri="{BB962C8B-B14F-4D97-AF65-F5344CB8AC3E}">
        <p14:creationId xmlns:p14="http://schemas.microsoft.com/office/powerpoint/2010/main" val="39085430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02CDB-38F7-1B4E-A432-6ACEC31E27B2}"/>
              </a:ext>
            </a:extLst>
          </p:cNvPr>
          <p:cNvSpPr>
            <a:spLocks noGrp="1"/>
          </p:cNvSpPr>
          <p:nvPr>
            <p:ph type="title"/>
          </p:nvPr>
        </p:nvSpPr>
        <p:spPr/>
        <p:txBody>
          <a:bodyPr>
            <a:normAutofit/>
          </a:bodyPr>
          <a:lstStyle/>
          <a:p>
            <a:r>
              <a:rPr lang="en-US" dirty="0"/>
              <a:t>New </a:t>
            </a:r>
            <a:r>
              <a:rPr lang="en-US"/>
              <a:t>Gifted Resources</a:t>
            </a:r>
            <a:endParaRPr lang="en-US" dirty="0"/>
          </a:p>
        </p:txBody>
      </p:sp>
      <p:sp>
        <p:nvSpPr>
          <p:cNvPr id="3" name="Content Placeholder 2">
            <a:extLst>
              <a:ext uri="{FF2B5EF4-FFF2-40B4-BE49-F238E27FC236}">
                <a16:creationId xmlns:a16="http://schemas.microsoft.com/office/drawing/2014/main" id="{098A034B-08EE-FA49-9E58-98C145DB096B}"/>
              </a:ext>
            </a:extLst>
          </p:cNvPr>
          <p:cNvSpPr>
            <a:spLocks noGrp="1"/>
          </p:cNvSpPr>
          <p:nvPr>
            <p:ph idx="1"/>
          </p:nvPr>
        </p:nvSpPr>
        <p:spPr>
          <a:xfrm>
            <a:off x="457200" y="1905000"/>
            <a:ext cx="8229600" cy="4221163"/>
          </a:xfrm>
        </p:spPr>
        <p:txBody>
          <a:bodyPr/>
          <a:lstStyle/>
          <a:p>
            <a:r>
              <a:rPr lang="en-US" dirty="0"/>
              <a:t>Gifted FAQs</a:t>
            </a:r>
          </a:p>
          <a:p>
            <a:pPr marL="400050" lvl="1" indent="0">
              <a:buNone/>
            </a:pPr>
            <a:r>
              <a:rPr lang="en-US" u="sng" dirty="0">
                <a:hlinkClick r:id="rId3"/>
              </a:rPr>
              <a:t>https://www.ksdetasn.org/resources/2483</a:t>
            </a:r>
            <a:endParaRPr lang="en-US" u="sng" dirty="0"/>
          </a:p>
          <a:p>
            <a:pPr marL="400050" lvl="1" indent="0">
              <a:buNone/>
            </a:pPr>
            <a:endParaRPr lang="en-US" u="sng"/>
          </a:p>
          <a:p>
            <a:pPr marL="457200" indent="-457200"/>
            <a:endParaRPr lang="en-US" dirty="0"/>
          </a:p>
          <a:p>
            <a:endParaRPr lang="en-US" dirty="0"/>
          </a:p>
          <a:p>
            <a:pPr marL="0" indent="0">
              <a:buNone/>
            </a:pPr>
            <a:endParaRPr lang="en-US" dirty="0"/>
          </a:p>
        </p:txBody>
      </p:sp>
    </p:spTree>
    <p:extLst>
      <p:ext uri="{BB962C8B-B14F-4D97-AF65-F5344CB8AC3E}">
        <p14:creationId xmlns:p14="http://schemas.microsoft.com/office/powerpoint/2010/main" val="20803421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dirty="0">
                <a:solidFill>
                  <a:srgbClr val="0000FF"/>
                </a:solidFill>
              </a:rPr>
              <a:t>Eligibility Determination</a:t>
            </a:r>
          </a:p>
        </p:txBody>
      </p:sp>
      <p:sp>
        <p:nvSpPr>
          <p:cNvPr id="66563" name="Rectangle 3"/>
          <p:cNvSpPr>
            <a:spLocks noGrp="1" noChangeArrowheads="1"/>
          </p:cNvSpPr>
          <p:nvPr>
            <p:ph idx="1"/>
          </p:nvPr>
        </p:nvSpPr>
        <p:spPr/>
        <p:txBody>
          <a:bodyPr/>
          <a:lstStyle/>
          <a:p>
            <a:pPr algn="ctr">
              <a:buNone/>
            </a:pPr>
            <a:r>
              <a:rPr lang="en-US" sz="4400" b="1" dirty="0"/>
              <a:t>Prong 2</a:t>
            </a:r>
          </a:p>
          <a:p>
            <a:pPr algn="ctr"/>
            <a:endParaRPr lang="en-US" dirty="0"/>
          </a:p>
          <a:p>
            <a:pPr algn="ctr">
              <a:buNone/>
            </a:pPr>
            <a:r>
              <a:rPr lang="en-US" dirty="0"/>
              <a:t>Does the child need special education and related services?</a:t>
            </a:r>
          </a:p>
        </p:txBody>
      </p:sp>
      <p:sp>
        <p:nvSpPr>
          <p:cNvPr id="66564" name="Text Box 4"/>
          <p:cNvSpPr txBox="1">
            <a:spLocks noChangeArrowheads="1"/>
          </p:cNvSpPr>
          <p:nvPr/>
        </p:nvSpPr>
        <p:spPr bwMode="auto">
          <a:xfrm>
            <a:off x="7315200" y="5800725"/>
            <a:ext cx="1524000" cy="641350"/>
          </a:xfrm>
          <a:prstGeom prst="rect">
            <a:avLst/>
          </a:prstGeom>
          <a:noFill/>
          <a:ln w="9525">
            <a:noFill/>
            <a:miter lim="800000"/>
            <a:headEnd/>
            <a:tailEnd/>
          </a:ln>
        </p:spPr>
        <p:txBody>
          <a:bodyPr>
            <a:spAutoFit/>
          </a:bodyPr>
          <a:lstStyle/>
          <a:p>
            <a:pPr algn="ctr">
              <a:spcBef>
                <a:spcPct val="50000"/>
              </a:spcBef>
            </a:pPr>
            <a:r>
              <a:rPr lang="en-US" b="1" dirty="0">
                <a:solidFill>
                  <a:schemeClr val="bg1"/>
                </a:solidFill>
              </a:rPr>
              <a:t>4</a:t>
            </a:r>
            <a:br>
              <a:rPr lang="en-US" b="1" dirty="0">
                <a:solidFill>
                  <a:schemeClr val="bg1"/>
                </a:solidFill>
              </a:rPr>
            </a:br>
            <a:r>
              <a:rPr lang="en-US" b="1" dirty="0">
                <a:solidFill>
                  <a:schemeClr val="bg1"/>
                </a:solidFill>
              </a:rPr>
              <a:t>Decision</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Prong 2</a:t>
            </a:r>
          </a:p>
        </p:txBody>
      </p:sp>
      <p:sp>
        <p:nvSpPr>
          <p:cNvPr id="3" name="Content Placeholder 2"/>
          <p:cNvSpPr>
            <a:spLocks noGrp="1"/>
          </p:cNvSpPr>
          <p:nvPr>
            <p:ph idx="1"/>
          </p:nvPr>
        </p:nvSpPr>
        <p:spPr/>
        <p:txBody>
          <a:bodyPr>
            <a:normAutofit lnSpcReduction="10000"/>
          </a:bodyPr>
          <a:lstStyle/>
          <a:p>
            <a:r>
              <a:rPr lang="en-US" dirty="0"/>
              <a:t>Determine Whether the Child Needs Special Education and Related Services as a Result of the Exceptionality.</a:t>
            </a:r>
          </a:p>
          <a:p>
            <a:pPr lvl="1"/>
            <a:r>
              <a:rPr lang="en-US" dirty="0"/>
              <a:t>What are the child’s needs related to the intensity of instruction and supports required for the child to be successful?</a:t>
            </a:r>
          </a:p>
          <a:p>
            <a:pPr lvl="1"/>
            <a:r>
              <a:rPr lang="en-US" dirty="0"/>
              <a:t>Does the child have specific needs which are so unique as to require specially designed instruction in order to access and make progress in the general education curriculum?</a:t>
            </a:r>
          </a:p>
          <a:p>
            <a:pPr lvl="1"/>
            <a:endParaRPr lang="en-US" dirty="0"/>
          </a:p>
          <a:p>
            <a:pPr lvl="1"/>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Steps to Answering Prong 2</a:t>
            </a:r>
          </a:p>
        </p:txBody>
      </p:sp>
      <p:sp>
        <p:nvSpPr>
          <p:cNvPr id="67586" name="Rectangle 3"/>
          <p:cNvSpPr>
            <a:spLocks noGrp="1" noChangeArrowheads="1"/>
          </p:cNvSpPr>
          <p:nvPr>
            <p:ph idx="1"/>
          </p:nvPr>
        </p:nvSpPr>
        <p:spPr/>
        <p:txBody>
          <a:bodyPr>
            <a:normAutofit lnSpcReduction="10000"/>
          </a:bodyPr>
          <a:lstStyle/>
          <a:p>
            <a:r>
              <a:rPr lang="en-US" dirty="0"/>
              <a:t>What is needed for the student to participate in the general or an advanced curriculum?</a:t>
            </a:r>
          </a:p>
          <a:p>
            <a:r>
              <a:rPr lang="en-US" dirty="0"/>
              <a:t>Is there a need for specially designed instruction?</a:t>
            </a:r>
          </a:p>
          <a:p>
            <a:r>
              <a:rPr lang="en-US" dirty="0"/>
              <a:t>Is the child’s need for having adapted content, methodology, or delivery of instruction so great that it cannot be provided in regular education without the support of special education?</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rgbClr val="0000FF"/>
                </a:solidFill>
              </a:rPr>
              <a:t>Using the Indicators Document</a:t>
            </a:r>
          </a:p>
        </p:txBody>
      </p:sp>
      <p:sp>
        <p:nvSpPr>
          <p:cNvPr id="3" name="Content Placeholder 2"/>
          <p:cNvSpPr>
            <a:spLocks noGrp="1"/>
          </p:cNvSpPr>
          <p:nvPr>
            <p:ph idx="1"/>
          </p:nvPr>
        </p:nvSpPr>
        <p:spPr>
          <a:xfrm>
            <a:off x="533400" y="1981200"/>
            <a:ext cx="8229600" cy="4144963"/>
          </a:xfrm>
        </p:spPr>
        <p:txBody>
          <a:bodyPr>
            <a:normAutofit/>
          </a:bodyPr>
          <a:lstStyle/>
          <a:p>
            <a:pPr marL="0" indent="0">
              <a:buNone/>
            </a:pPr>
            <a:r>
              <a:rPr lang="en-US" b="1" dirty="0"/>
              <a:t>Prong 2</a:t>
            </a:r>
            <a:r>
              <a:rPr lang="en-US" dirty="0"/>
              <a:t>: Need for special education (specially designed instruction) and related services</a:t>
            </a:r>
          </a:p>
          <a:p>
            <a:r>
              <a:rPr lang="en-US" dirty="0"/>
              <a:t>Examples of evidence:</a:t>
            </a:r>
          </a:p>
          <a:p>
            <a:pPr lvl="1"/>
            <a:r>
              <a:rPr lang="en-US" dirty="0"/>
              <a:t>Progress monitoring data</a:t>
            </a:r>
          </a:p>
          <a:p>
            <a:pPr lvl="1"/>
            <a:r>
              <a:rPr lang="en-US" dirty="0"/>
              <a:t>Evidence of mastery</a:t>
            </a:r>
          </a:p>
          <a:p>
            <a:pPr lvl="1"/>
            <a:r>
              <a:rPr lang="en-US" dirty="0"/>
              <a:t>Changes/modifications needed</a:t>
            </a:r>
          </a:p>
          <a:p>
            <a:pPr lvl="1"/>
            <a:r>
              <a:rPr lang="en-US" dirty="0"/>
              <a:t>Intensity of supports needed</a:t>
            </a:r>
          </a:p>
        </p:txBody>
      </p:sp>
    </p:spTree>
    <p:extLst>
      <p:ext uri="{BB962C8B-B14F-4D97-AF65-F5344CB8AC3E}">
        <p14:creationId xmlns:p14="http://schemas.microsoft.com/office/powerpoint/2010/main" val="21491735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00FF"/>
                </a:solidFill>
              </a:rPr>
              <a:t>Complete Eligibility Report</a:t>
            </a:r>
          </a:p>
        </p:txBody>
      </p:sp>
      <p:sp>
        <p:nvSpPr>
          <p:cNvPr id="3" name="Content Placeholder 2"/>
          <p:cNvSpPr>
            <a:spLocks noGrp="1"/>
          </p:cNvSpPr>
          <p:nvPr>
            <p:ph idx="1"/>
          </p:nvPr>
        </p:nvSpPr>
        <p:spPr>
          <a:xfrm>
            <a:off x="457200" y="1417638"/>
            <a:ext cx="8458200" cy="4708525"/>
          </a:xfrm>
        </p:spPr>
        <p:txBody>
          <a:bodyPr>
            <a:normAutofit fontScale="70000" lnSpcReduction="20000"/>
          </a:bodyPr>
          <a:lstStyle/>
          <a:p>
            <a:pPr marL="0" indent="0">
              <a:buNone/>
            </a:pPr>
            <a:r>
              <a:rPr lang="en-US" sz="3800" u="sng" dirty="0"/>
              <a:t>Specific to RTI</a:t>
            </a:r>
            <a:r>
              <a:rPr lang="en-US" sz="3800" dirty="0"/>
              <a:t>:</a:t>
            </a:r>
          </a:p>
          <a:p>
            <a:pPr marL="0" indent="0">
              <a:buNone/>
            </a:pPr>
            <a:r>
              <a:rPr lang="en-US" dirty="0"/>
              <a:t>(iv) If the child has participated in a process that assesses the child’s response to scientific, research-based intervention, the report must also document</a:t>
            </a:r>
          </a:p>
          <a:p>
            <a:pPr lvl="1"/>
            <a:r>
              <a:rPr lang="en-US" dirty="0"/>
              <a:t>the instructional strategies used; and</a:t>
            </a:r>
          </a:p>
          <a:p>
            <a:pPr lvl="1"/>
            <a:r>
              <a:rPr lang="en-US" dirty="0"/>
              <a:t>the student-centered data collected.</a:t>
            </a:r>
          </a:p>
          <a:p>
            <a:pPr marL="0" indent="0">
              <a:buNone/>
            </a:pPr>
            <a:r>
              <a:rPr lang="en-US" dirty="0"/>
              <a:t>Documentation that the child’s parents were notified about the process, including the following information:</a:t>
            </a:r>
          </a:p>
          <a:p>
            <a:pPr lvl="1"/>
            <a:r>
              <a:rPr lang="en-US" dirty="0"/>
              <a:t>the State’s policies regarding the amount and nature of student performance data that would be collected and the general education services that would be provided;</a:t>
            </a:r>
          </a:p>
          <a:p>
            <a:pPr lvl="1"/>
            <a:r>
              <a:rPr lang="en-US" dirty="0"/>
              <a:t>strategies for increasing the child’s rate of learning; and</a:t>
            </a:r>
          </a:p>
          <a:p>
            <a:pPr lvl="1"/>
            <a:r>
              <a:rPr lang="en-US" dirty="0"/>
              <a:t>the parent’s right to request an evaluation (K.A.R. 91-40-10(e), (f); K.A.R. 91-40-9(a)(2)(3); 34 C.F.R. 300.309(a)(3); 34 C.F.R. 300.311(a)).</a:t>
            </a:r>
          </a:p>
        </p:txBody>
      </p:sp>
    </p:spTree>
    <p:extLst>
      <p:ext uri="{BB962C8B-B14F-4D97-AF65-F5344CB8AC3E}">
        <p14:creationId xmlns:p14="http://schemas.microsoft.com/office/powerpoint/2010/main" val="12458013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6835"/>
          </a:xfrm>
        </p:spPr>
        <p:txBody>
          <a:bodyPr/>
          <a:lstStyle/>
          <a:p>
            <a:r>
              <a:rPr lang="en-US" dirty="0">
                <a:solidFill>
                  <a:srgbClr val="FF0000"/>
                </a:solidFill>
              </a:rPr>
              <a:t>Linking Evaluation to IEP</a:t>
            </a:r>
          </a:p>
        </p:txBody>
      </p:sp>
      <p:sp>
        <p:nvSpPr>
          <p:cNvPr id="3" name="Content Placeholder 2"/>
          <p:cNvSpPr>
            <a:spLocks noGrp="1"/>
          </p:cNvSpPr>
          <p:nvPr>
            <p:ph idx="1"/>
          </p:nvPr>
        </p:nvSpPr>
        <p:spPr>
          <a:xfrm>
            <a:off x="457200" y="1259686"/>
            <a:ext cx="8229600" cy="4866477"/>
          </a:xfrm>
        </p:spPr>
        <p:txBody>
          <a:bodyPr>
            <a:normAutofit/>
          </a:bodyPr>
          <a:lstStyle/>
          <a:p>
            <a:r>
              <a:rPr lang="en-US" sz="3000" dirty="0"/>
              <a:t>The evaluation provides information for the Present Levels of Academic Achievement and Functional Performance (PLAAFPs)</a:t>
            </a:r>
          </a:p>
          <a:p>
            <a:r>
              <a:rPr lang="en-US" sz="3000" dirty="0"/>
              <a:t>Information required in the PLAAFPs:</a:t>
            </a:r>
          </a:p>
          <a:p>
            <a:pPr lvl="1"/>
            <a:r>
              <a:rPr lang="en-US" sz="2600" dirty="0"/>
              <a:t>Current performance for both academic achievement </a:t>
            </a:r>
            <a:r>
              <a:rPr lang="en-US" sz="2600" u="sng" dirty="0"/>
              <a:t>and</a:t>
            </a:r>
            <a:r>
              <a:rPr lang="en-US" sz="2600" dirty="0"/>
              <a:t> functional performance</a:t>
            </a:r>
          </a:p>
          <a:p>
            <a:pPr lvl="1"/>
            <a:r>
              <a:rPr lang="en-US" sz="2600" dirty="0"/>
              <a:t>Statement describing the impact of the child’s exceptionality on his/her ability to access and make progress in the general education curriculum</a:t>
            </a:r>
          </a:p>
          <a:p>
            <a:pPr lvl="1"/>
            <a:r>
              <a:rPr lang="en-US" sz="2600" dirty="0"/>
              <a:t>Baseline data for goals</a:t>
            </a:r>
            <a:endParaRPr lang="en-US" dirty="0"/>
          </a:p>
        </p:txBody>
      </p:sp>
    </p:spTree>
    <p:extLst>
      <p:ext uri="{BB962C8B-B14F-4D97-AF65-F5344CB8AC3E}">
        <p14:creationId xmlns:p14="http://schemas.microsoft.com/office/powerpoint/2010/main" val="28567596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A1FCE-76AB-2D4C-86A5-11BC02631017}"/>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216D590F-5B1C-4546-BB66-88AC98EE008B}"/>
              </a:ext>
            </a:extLst>
          </p:cNvPr>
          <p:cNvSpPr>
            <a:spLocks noGrp="1"/>
          </p:cNvSpPr>
          <p:nvPr>
            <p:ph idx="1"/>
          </p:nvPr>
        </p:nvSpPr>
        <p:spPr>
          <a:xfrm>
            <a:off x="457200" y="1828800"/>
            <a:ext cx="8229600" cy="4297363"/>
          </a:xfrm>
        </p:spPr>
        <p:txBody>
          <a:bodyPr/>
          <a:lstStyle/>
          <a:p>
            <a:pPr marL="0" indent="0">
              <a:buNone/>
            </a:pPr>
            <a:r>
              <a:rPr lang="en-US" dirty="0"/>
              <a:t>Deb McVey (TASN)</a:t>
            </a:r>
          </a:p>
          <a:p>
            <a:pPr marL="457200" lvl="1" indent="0">
              <a:buNone/>
            </a:pPr>
            <a:r>
              <a:rPr lang="en-US" dirty="0">
                <a:hlinkClick r:id="rId3"/>
              </a:rPr>
              <a:t>deb4tasn@sunflower.com</a:t>
            </a:r>
            <a:endParaRPr lang="en-US" dirty="0"/>
          </a:p>
          <a:p>
            <a:pPr lvl="1"/>
            <a:endParaRPr lang="en-US" dirty="0"/>
          </a:p>
          <a:p>
            <a:pPr marL="57150" indent="0">
              <a:buNone/>
            </a:pPr>
            <a:r>
              <a:rPr lang="en-US" dirty="0"/>
              <a:t>Melissa </a:t>
            </a:r>
            <a:r>
              <a:rPr lang="en-US" dirty="0" err="1"/>
              <a:t>Valenza</a:t>
            </a:r>
            <a:r>
              <a:rPr lang="en-US" dirty="0"/>
              <a:t> (KSDE)</a:t>
            </a:r>
          </a:p>
          <a:p>
            <a:pPr marL="457200" lvl="1" indent="0">
              <a:buNone/>
            </a:pPr>
            <a:r>
              <a:rPr lang="en-US" dirty="0">
                <a:hlinkClick r:id="rId4"/>
              </a:rPr>
              <a:t>mvalenza@ksde.org</a:t>
            </a:r>
            <a:endParaRPr lang="en-US" dirty="0"/>
          </a:p>
          <a:p>
            <a:pPr marL="457200" lvl="1" indent="0">
              <a:buNone/>
            </a:pPr>
            <a:endParaRPr lang="en-US" dirty="0"/>
          </a:p>
        </p:txBody>
      </p:sp>
    </p:spTree>
    <p:extLst>
      <p:ext uri="{BB962C8B-B14F-4D97-AF65-F5344CB8AC3E}">
        <p14:creationId xmlns:p14="http://schemas.microsoft.com/office/powerpoint/2010/main" val="671956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26A08-921D-344E-A6C7-4E0199941537}"/>
              </a:ext>
            </a:extLst>
          </p:cNvPr>
          <p:cNvSpPr>
            <a:spLocks noGrp="1"/>
          </p:cNvSpPr>
          <p:nvPr>
            <p:ph type="title"/>
          </p:nvPr>
        </p:nvSpPr>
        <p:spPr>
          <a:xfrm>
            <a:off x="457200" y="274638"/>
            <a:ext cx="8229600" cy="868362"/>
          </a:xfrm>
        </p:spPr>
        <p:txBody>
          <a:bodyPr>
            <a:normAutofit fontScale="90000"/>
          </a:bodyPr>
          <a:lstStyle/>
          <a:p>
            <a:r>
              <a:rPr lang="en-US" dirty="0"/>
              <a:t>Underrepresented Populations in Gifted Services In Kansas</a:t>
            </a:r>
          </a:p>
        </p:txBody>
      </p:sp>
      <p:graphicFrame>
        <p:nvGraphicFramePr>
          <p:cNvPr id="4" name="Content Placeholder 3">
            <a:extLst>
              <a:ext uri="{FF2B5EF4-FFF2-40B4-BE49-F238E27FC236}">
                <a16:creationId xmlns:a16="http://schemas.microsoft.com/office/drawing/2014/main" id="{A30087C0-E3C4-5D42-B203-AA57ACD73AB9}"/>
              </a:ext>
            </a:extLst>
          </p:cNvPr>
          <p:cNvGraphicFramePr>
            <a:graphicFrameLocks noGrp="1"/>
          </p:cNvGraphicFramePr>
          <p:nvPr>
            <p:ph idx="1"/>
            <p:extLst>
              <p:ext uri="{D42A27DB-BD31-4B8C-83A1-F6EECF244321}">
                <p14:modId xmlns:p14="http://schemas.microsoft.com/office/powerpoint/2010/main" val="3805533230"/>
              </p:ext>
            </p:extLst>
          </p:nvPr>
        </p:nvGraphicFramePr>
        <p:xfrm>
          <a:off x="414337" y="1524000"/>
          <a:ext cx="8382000" cy="5181600"/>
        </p:xfrm>
        <a:graphic>
          <a:graphicData uri="http://schemas.openxmlformats.org/drawingml/2006/table">
            <a:tbl>
              <a:tblPr firstRow="1" firstCol="1" bandRow="1">
                <a:tableStyleId>{5C22544A-7EE6-4342-B048-85BDC9FD1C3A}</a:tableStyleId>
              </a:tblPr>
              <a:tblGrid>
                <a:gridCol w="4271683">
                  <a:extLst>
                    <a:ext uri="{9D8B030D-6E8A-4147-A177-3AD203B41FA5}">
                      <a16:colId xmlns:a16="http://schemas.microsoft.com/office/drawing/2014/main" val="1361402848"/>
                    </a:ext>
                  </a:extLst>
                </a:gridCol>
                <a:gridCol w="2054710">
                  <a:extLst>
                    <a:ext uri="{9D8B030D-6E8A-4147-A177-3AD203B41FA5}">
                      <a16:colId xmlns:a16="http://schemas.microsoft.com/office/drawing/2014/main" val="460401379"/>
                    </a:ext>
                  </a:extLst>
                </a:gridCol>
                <a:gridCol w="2055607">
                  <a:extLst>
                    <a:ext uri="{9D8B030D-6E8A-4147-A177-3AD203B41FA5}">
                      <a16:colId xmlns:a16="http://schemas.microsoft.com/office/drawing/2014/main" val="260020546"/>
                    </a:ext>
                  </a:extLst>
                </a:gridCol>
              </a:tblGrid>
              <a:tr h="582706">
                <a:tc>
                  <a:txBody>
                    <a:bodyPr/>
                    <a:lstStyle/>
                    <a:p>
                      <a:pPr marL="0" marR="0" algn="ctr">
                        <a:spcBef>
                          <a:spcPts val="0"/>
                        </a:spcBef>
                        <a:spcAft>
                          <a:spcPts val="0"/>
                        </a:spcAft>
                      </a:pPr>
                      <a:r>
                        <a:rPr lang="en-US" sz="1800" dirty="0">
                          <a:effectLst/>
                        </a:rPr>
                        <a:t>Subgroup</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effectLst/>
                        </a:rPr>
                        <a:t>Percent of state enrollment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effectLst/>
                        </a:rPr>
                        <a:t>Percent of state </a:t>
                      </a:r>
                    </a:p>
                    <a:p>
                      <a:pPr marL="0" marR="0" algn="ctr">
                        <a:spcBef>
                          <a:spcPts val="0"/>
                        </a:spcBef>
                        <a:spcAft>
                          <a:spcPts val="0"/>
                        </a:spcAft>
                      </a:pPr>
                      <a:r>
                        <a:rPr lang="en-US" sz="1800">
                          <a:effectLst/>
                        </a:rPr>
                        <a:t>gifted placement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41416850"/>
                  </a:ext>
                </a:extLst>
              </a:tr>
              <a:tr h="874059">
                <a:tc>
                  <a:txBody>
                    <a:bodyPr/>
                    <a:lstStyle/>
                    <a:p>
                      <a:pPr marL="0" marR="0">
                        <a:spcBef>
                          <a:spcPts val="0"/>
                        </a:spcBef>
                        <a:spcAft>
                          <a:spcPts val="0"/>
                        </a:spcAft>
                      </a:pPr>
                      <a:r>
                        <a:rPr lang="en-US" sz="1800">
                          <a:effectLst/>
                        </a:rPr>
                        <a:t>SES</a:t>
                      </a:r>
                    </a:p>
                    <a:p>
                      <a:pPr marL="342900" marR="0" lvl="0" indent="-342900">
                        <a:spcBef>
                          <a:spcPts val="0"/>
                        </a:spcBef>
                        <a:spcAft>
                          <a:spcPts val="0"/>
                        </a:spcAft>
                        <a:buFont typeface="Symbol" pitchFamily="2" charset="2"/>
                        <a:buChar char=""/>
                      </a:pPr>
                      <a:r>
                        <a:rPr lang="en-US" sz="1800">
                          <a:effectLst/>
                        </a:rPr>
                        <a:t>Eligible for Free/Reduced lunch</a:t>
                      </a:r>
                    </a:p>
                    <a:p>
                      <a:pPr marL="342900" marR="0" lvl="0" indent="-342900">
                        <a:spcBef>
                          <a:spcPts val="0"/>
                        </a:spcBef>
                        <a:spcAft>
                          <a:spcPts val="0"/>
                        </a:spcAft>
                        <a:buFont typeface="Symbol" pitchFamily="2" charset="2"/>
                        <a:buChar char=""/>
                      </a:pPr>
                      <a:r>
                        <a:rPr lang="en-US" sz="1800">
                          <a:effectLst/>
                        </a:rPr>
                        <a:t>Not eligible for F/R lunch (paid)</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dirty="0">
                          <a:effectLst/>
                        </a:rPr>
                        <a:t> </a:t>
                      </a:r>
                    </a:p>
                    <a:p>
                      <a:pPr marL="0" marR="0" algn="ctr">
                        <a:spcBef>
                          <a:spcPts val="0"/>
                        </a:spcBef>
                        <a:spcAft>
                          <a:spcPts val="0"/>
                        </a:spcAft>
                      </a:pPr>
                      <a:r>
                        <a:rPr lang="en-US" sz="1800" dirty="0">
                          <a:effectLst/>
                        </a:rPr>
                        <a:t>45.7%</a:t>
                      </a:r>
                    </a:p>
                    <a:p>
                      <a:pPr marL="0" marR="0" algn="ctr">
                        <a:spcBef>
                          <a:spcPts val="0"/>
                        </a:spcBef>
                        <a:spcAft>
                          <a:spcPts val="0"/>
                        </a:spcAft>
                      </a:pPr>
                      <a:r>
                        <a:rPr lang="en-US" sz="1800" dirty="0">
                          <a:effectLst/>
                        </a:rPr>
                        <a:t>54.3%</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effectLst/>
                        </a:rPr>
                        <a:t> </a:t>
                      </a:r>
                    </a:p>
                    <a:p>
                      <a:pPr marL="0" marR="0" algn="ctr">
                        <a:spcBef>
                          <a:spcPts val="0"/>
                        </a:spcBef>
                        <a:spcAft>
                          <a:spcPts val="0"/>
                        </a:spcAft>
                      </a:pPr>
                      <a:r>
                        <a:rPr lang="en-US" sz="1800">
                          <a:effectLst/>
                        </a:rPr>
                        <a:t>14.7%</a:t>
                      </a:r>
                    </a:p>
                    <a:p>
                      <a:pPr marL="0" marR="0" algn="ctr">
                        <a:spcBef>
                          <a:spcPts val="0"/>
                        </a:spcBef>
                        <a:spcAft>
                          <a:spcPts val="0"/>
                        </a:spcAft>
                      </a:pPr>
                      <a:r>
                        <a:rPr lang="en-US" sz="1800">
                          <a:effectLst/>
                        </a:rPr>
                        <a:t>85.3%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26245883"/>
                  </a:ext>
                </a:extLst>
              </a:tr>
              <a:tr h="291353">
                <a:tc>
                  <a:txBody>
                    <a:bodyPr/>
                    <a:lstStyle/>
                    <a:p>
                      <a:pPr marL="0" marR="0">
                        <a:spcBef>
                          <a:spcPts val="0"/>
                        </a:spcBef>
                        <a:spcAft>
                          <a:spcPts val="0"/>
                        </a:spcAft>
                      </a:pPr>
                      <a:r>
                        <a:rPr lang="en-US" sz="1800">
                          <a:effectLst/>
                        </a:rPr>
                        <a:t>English Learners (EL)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dirty="0">
                          <a:effectLst/>
                        </a:rPr>
                        <a:t>5.0%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effectLst/>
                        </a:rPr>
                        <a:t>0.4%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37337964"/>
                  </a:ext>
                </a:extLst>
              </a:tr>
              <a:tr h="874059">
                <a:tc>
                  <a:txBody>
                    <a:bodyPr/>
                    <a:lstStyle/>
                    <a:p>
                      <a:pPr marL="0" marR="0">
                        <a:spcBef>
                          <a:spcPts val="0"/>
                        </a:spcBef>
                        <a:spcAft>
                          <a:spcPts val="0"/>
                        </a:spcAft>
                      </a:pPr>
                      <a:r>
                        <a:rPr lang="en-US" sz="1800">
                          <a:effectLst/>
                        </a:rPr>
                        <a:t>Gender</a:t>
                      </a:r>
                    </a:p>
                    <a:p>
                      <a:pPr marL="342900" marR="0" lvl="0" indent="-342900">
                        <a:spcBef>
                          <a:spcPts val="0"/>
                        </a:spcBef>
                        <a:spcAft>
                          <a:spcPts val="0"/>
                        </a:spcAft>
                        <a:buFont typeface="Symbol" pitchFamily="2" charset="2"/>
                        <a:buChar char=""/>
                      </a:pPr>
                      <a:r>
                        <a:rPr lang="en-US" sz="1800">
                          <a:effectLst/>
                        </a:rPr>
                        <a:t>Male</a:t>
                      </a:r>
                    </a:p>
                    <a:p>
                      <a:pPr marL="342900" marR="0" lvl="0" indent="-342900">
                        <a:spcBef>
                          <a:spcPts val="0"/>
                        </a:spcBef>
                        <a:spcAft>
                          <a:spcPts val="0"/>
                        </a:spcAft>
                        <a:buFont typeface="Symbol" pitchFamily="2" charset="2"/>
                        <a:buChar char=""/>
                      </a:pPr>
                      <a:r>
                        <a:rPr lang="en-US" sz="1800">
                          <a:effectLst/>
                        </a:rPr>
                        <a:t>Female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dirty="0">
                          <a:effectLst/>
                        </a:rPr>
                        <a:t> </a:t>
                      </a:r>
                    </a:p>
                    <a:p>
                      <a:pPr marL="0" marR="0" algn="ctr">
                        <a:spcBef>
                          <a:spcPts val="0"/>
                        </a:spcBef>
                        <a:spcAft>
                          <a:spcPts val="0"/>
                        </a:spcAft>
                      </a:pPr>
                      <a:r>
                        <a:rPr lang="en-US" sz="1800" dirty="0">
                          <a:effectLst/>
                        </a:rPr>
                        <a:t>51.3%</a:t>
                      </a:r>
                    </a:p>
                    <a:p>
                      <a:pPr marL="0" marR="0" algn="ctr">
                        <a:spcBef>
                          <a:spcPts val="0"/>
                        </a:spcBef>
                        <a:spcAft>
                          <a:spcPts val="0"/>
                        </a:spcAft>
                      </a:pPr>
                      <a:r>
                        <a:rPr lang="en-US" sz="1800" dirty="0">
                          <a:effectLst/>
                        </a:rPr>
                        <a:t>48.7%</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dirty="0">
                          <a:effectLst/>
                        </a:rPr>
                        <a:t> </a:t>
                      </a:r>
                    </a:p>
                    <a:p>
                      <a:pPr marL="0" marR="0" algn="ctr">
                        <a:spcBef>
                          <a:spcPts val="0"/>
                        </a:spcBef>
                        <a:spcAft>
                          <a:spcPts val="0"/>
                        </a:spcAft>
                      </a:pPr>
                      <a:r>
                        <a:rPr lang="en-US" sz="1800" dirty="0">
                          <a:effectLst/>
                        </a:rPr>
                        <a:t>57.2%</a:t>
                      </a:r>
                    </a:p>
                    <a:p>
                      <a:pPr marL="0" marR="0" algn="ctr">
                        <a:spcBef>
                          <a:spcPts val="0"/>
                        </a:spcBef>
                        <a:spcAft>
                          <a:spcPts val="0"/>
                        </a:spcAft>
                      </a:pPr>
                      <a:r>
                        <a:rPr lang="en-US" sz="1800" dirty="0">
                          <a:effectLst/>
                        </a:rPr>
                        <a:t>42.8%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72656655"/>
                  </a:ext>
                </a:extLst>
              </a:tr>
              <a:tr h="2559423">
                <a:tc>
                  <a:txBody>
                    <a:bodyPr/>
                    <a:lstStyle/>
                    <a:p>
                      <a:pPr marL="0" marR="0">
                        <a:spcBef>
                          <a:spcPts val="0"/>
                        </a:spcBef>
                        <a:spcAft>
                          <a:spcPts val="0"/>
                        </a:spcAft>
                      </a:pPr>
                      <a:r>
                        <a:rPr lang="en-US" sz="1800">
                          <a:effectLst/>
                        </a:rPr>
                        <a:t>Ethnicity</a:t>
                      </a:r>
                    </a:p>
                    <a:p>
                      <a:pPr marL="342900" marR="0" lvl="0" indent="-342900">
                        <a:spcBef>
                          <a:spcPts val="0"/>
                        </a:spcBef>
                        <a:spcAft>
                          <a:spcPts val="0"/>
                        </a:spcAft>
                        <a:buFont typeface="Symbol" pitchFamily="2" charset="2"/>
                        <a:buChar char=""/>
                      </a:pPr>
                      <a:r>
                        <a:rPr lang="en-US" sz="1800">
                          <a:effectLst/>
                        </a:rPr>
                        <a:t>White</a:t>
                      </a:r>
                    </a:p>
                    <a:p>
                      <a:pPr marL="342900" marR="0" lvl="0" indent="-342900">
                        <a:spcBef>
                          <a:spcPts val="0"/>
                        </a:spcBef>
                        <a:spcAft>
                          <a:spcPts val="0"/>
                        </a:spcAft>
                        <a:buFont typeface="Symbol" pitchFamily="2" charset="2"/>
                        <a:buChar char=""/>
                      </a:pPr>
                      <a:r>
                        <a:rPr lang="en-US" sz="1800">
                          <a:effectLst/>
                        </a:rPr>
                        <a:t>African American</a:t>
                      </a:r>
                    </a:p>
                    <a:p>
                      <a:pPr marL="342900" marR="0" lvl="0" indent="-342900">
                        <a:spcBef>
                          <a:spcPts val="0"/>
                        </a:spcBef>
                        <a:spcAft>
                          <a:spcPts val="0"/>
                        </a:spcAft>
                        <a:buFont typeface="Symbol" pitchFamily="2" charset="2"/>
                        <a:buChar char=""/>
                      </a:pPr>
                      <a:r>
                        <a:rPr lang="en-US" sz="1800">
                          <a:effectLst/>
                        </a:rPr>
                        <a:t>Hispanic</a:t>
                      </a:r>
                    </a:p>
                    <a:p>
                      <a:pPr marL="342900" marR="0" lvl="0" indent="-342900">
                        <a:spcBef>
                          <a:spcPts val="0"/>
                        </a:spcBef>
                        <a:spcAft>
                          <a:spcPts val="0"/>
                        </a:spcAft>
                        <a:buFont typeface="Symbol" pitchFamily="2" charset="2"/>
                        <a:buChar char=""/>
                      </a:pPr>
                      <a:r>
                        <a:rPr lang="en-US" sz="1800">
                          <a:effectLst/>
                        </a:rPr>
                        <a:t>Asian</a:t>
                      </a:r>
                    </a:p>
                    <a:p>
                      <a:pPr marL="342900" marR="0" lvl="0" indent="-342900">
                        <a:spcBef>
                          <a:spcPts val="0"/>
                        </a:spcBef>
                        <a:spcAft>
                          <a:spcPts val="0"/>
                        </a:spcAft>
                        <a:buFont typeface="Symbol" pitchFamily="2" charset="2"/>
                        <a:buChar char=""/>
                      </a:pPr>
                      <a:r>
                        <a:rPr lang="en-US" sz="1800">
                          <a:effectLst/>
                        </a:rPr>
                        <a:t>Multi-ethnic</a:t>
                      </a:r>
                    </a:p>
                    <a:p>
                      <a:pPr marL="342900" marR="0" lvl="0" indent="-342900">
                        <a:spcBef>
                          <a:spcPts val="0"/>
                        </a:spcBef>
                        <a:spcAft>
                          <a:spcPts val="0"/>
                        </a:spcAft>
                        <a:buFont typeface="Symbol" pitchFamily="2" charset="2"/>
                        <a:buChar char=""/>
                      </a:pPr>
                      <a:r>
                        <a:rPr lang="en-US" sz="1800">
                          <a:effectLst/>
                        </a:rPr>
                        <a:t>AI/AN (American Indian)</a:t>
                      </a:r>
                    </a:p>
                    <a:p>
                      <a:pPr marL="342900" marR="0" lvl="0" indent="-342900">
                        <a:spcBef>
                          <a:spcPts val="0"/>
                        </a:spcBef>
                        <a:spcAft>
                          <a:spcPts val="0"/>
                        </a:spcAft>
                        <a:buFont typeface="Symbol" pitchFamily="2" charset="2"/>
                        <a:buChar char=""/>
                      </a:pPr>
                      <a:r>
                        <a:rPr lang="en-US" sz="1800">
                          <a:effectLst/>
                        </a:rPr>
                        <a:t>NH/PI (Pacific Islander)</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dirty="0">
                          <a:effectLst/>
                        </a:rPr>
                        <a:t> </a:t>
                      </a:r>
                    </a:p>
                    <a:p>
                      <a:pPr marL="0" marR="0" algn="ctr">
                        <a:spcBef>
                          <a:spcPts val="0"/>
                        </a:spcBef>
                        <a:spcAft>
                          <a:spcPts val="0"/>
                        </a:spcAft>
                      </a:pPr>
                      <a:r>
                        <a:rPr lang="en-US" sz="1800" dirty="0">
                          <a:effectLst/>
                        </a:rPr>
                        <a:t>64.1%</a:t>
                      </a:r>
                    </a:p>
                    <a:p>
                      <a:pPr marL="0" marR="0" algn="ctr">
                        <a:spcBef>
                          <a:spcPts val="0"/>
                        </a:spcBef>
                        <a:spcAft>
                          <a:spcPts val="0"/>
                        </a:spcAft>
                      </a:pPr>
                      <a:r>
                        <a:rPr lang="en-US" sz="1800" dirty="0">
                          <a:effectLst/>
                        </a:rPr>
                        <a:t>6.7%</a:t>
                      </a:r>
                    </a:p>
                    <a:p>
                      <a:pPr marL="0" marR="0" algn="ctr">
                        <a:spcBef>
                          <a:spcPts val="0"/>
                        </a:spcBef>
                        <a:spcAft>
                          <a:spcPts val="0"/>
                        </a:spcAft>
                      </a:pPr>
                      <a:r>
                        <a:rPr lang="en-US" sz="1800" dirty="0">
                          <a:effectLst/>
                        </a:rPr>
                        <a:t>20.1%</a:t>
                      </a:r>
                    </a:p>
                    <a:p>
                      <a:pPr marL="0" marR="0" algn="ctr">
                        <a:spcBef>
                          <a:spcPts val="0"/>
                        </a:spcBef>
                        <a:spcAft>
                          <a:spcPts val="0"/>
                        </a:spcAft>
                      </a:pPr>
                      <a:r>
                        <a:rPr lang="en-US" sz="1800" dirty="0">
                          <a:effectLst/>
                        </a:rPr>
                        <a:t>3.1%</a:t>
                      </a:r>
                    </a:p>
                    <a:p>
                      <a:pPr marL="0" marR="0" algn="ctr">
                        <a:spcBef>
                          <a:spcPts val="0"/>
                        </a:spcBef>
                        <a:spcAft>
                          <a:spcPts val="0"/>
                        </a:spcAft>
                      </a:pPr>
                      <a:r>
                        <a:rPr lang="en-US" sz="1800" dirty="0">
                          <a:effectLst/>
                        </a:rPr>
                        <a:t>5.3%</a:t>
                      </a:r>
                    </a:p>
                    <a:p>
                      <a:pPr marL="0" marR="0" algn="ctr">
                        <a:spcBef>
                          <a:spcPts val="0"/>
                        </a:spcBef>
                        <a:spcAft>
                          <a:spcPts val="0"/>
                        </a:spcAft>
                      </a:pPr>
                      <a:r>
                        <a:rPr lang="en-US" sz="1800" dirty="0">
                          <a:effectLst/>
                        </a:rPr>
                        <a:t>1.8%</a:t>
                      </a:r>
                    </a:p>
                    <a:p>
                      <a:pPr marL="0" marR="0" algn="ctr">
                        <a:spcBef>
                          <a:spcPts val="0"/>
                        </a:spcBef>
                        <a:spcAft>
                          <a:spcPts val="0"/>
                        </a:spcAft>
                      </a:pPr>
                      <a:r>
                        <a:rPr lang="en-US" sz="1800" dirty="0">
                          <a:effectLst/>
                        </a:rPr>
                        <a:t>&lt;0.1%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dirty="0">
                          <a:effectLst/>
                        </a:rPr>
                        <a:t> </a:t>
                      </a:r>
                    </a:p>
                    <a:p>
                      <a:pPr marL="0" marR="0" algn="ctr">
                        <a:spcBef>
                          <a:spcPts val="0"/>
                        </a:spcBef>
                        <a:spcAft>
                          <a:spcPts val="0"/>
                        </a:spcAft>
                      </a:pPr>
                      <a:r>
                        <a:rPr lang="en-US" sz="1800" dirty="0">
                          <a:effectLst/>
                        </a:rPr>
                        <a:t>77.8%</a:t>
                      </a:r>
                    </a:p>
                    <a:p>
                      <a:pPr marL="0" marR="0" algn="ctr">
                        <a:spcBef>
                          <a:spcPts val="0"/>
                        </a:spcBef>
                        <a:spcAft>
                          <a:spcPts val="0"/>
                        </a:spcAft>
                      </a:pPr>
                      <a:r>
                        <a:rPr lang="en-US" sz="1800" dirty="0">
                          <a:effectLst/>
                        </a:rPr>
                        <a:t>1.8%</a:t>
                      </a:r>
                    </a:p>
                    <a:p>
                      <a:pPr marL="0" marR="0" algn="ctr">
                        <a:spcBef>
                          <a:spcPts val="0"/>
                        </a:spcBef>
                        <a:spcAft>
                          <a:spcPts val="0"/>
                        </a:spcAft>
                      </a:pPr>
                      <a:r>
                        <a:rPr lang="en-US" sz="1800" dirty="0">
                          <a:effectLst/>
                        </a:rPr>
                        <a:t>6.9%</a:t>
                      </a:r>
                    </a:p>
                    <a:p>
                      <a:pPr marL="0" marR="0" algn="ctr">
                        <a:spcBef>
                          <a:spcPts val="0"/>
                        </a:spcBef>
                        <a:spcAft>
                          <a:spcPts val="0"/>
                        </a:spcAft>
                      </a:pPr>
                      <a:r>
                        <a:rPr lang="en-US" sz="1800" dirty="0">
                          <a:effectLst/>
                        </a:rPr>
                        <a:t>7.8%</a:t>
                      </a:r>
                    </a:p>
                    <a:p>
                      <a:pPr marL="0" marR="0" algn="ctr">
                        <a:spcBef>
                          <a:spcPts val="0"/>
                        </a:spcBef>
                        <a:spcAft>
                          <a:spcPts val="0"/>
                        </a:spcAft>
                      </a:pPr>
                      <a:r>
                        <a:rPr lang="en-US" sz="1800" dirty="0">
                          <a:effectLst/>
                        </a:rPr>
                        <a:t>5.3%</a:t>
                      </a:r>
                    </a:p>
                    <a:p>
                      <a:pPr marL="0" marR="0" algn="ctr">
                        <a:spcBef>
                          <a:spcPts val="0"/>
                        </a:spcBef>
                        <a:spcAft>
                          <a:spcPts val="0"/>
                        </a:spcAft>
                      </a:pPr>
                      <a:r>
                        <a:rPr lang="en-US" sz="1800" dirty="0">
                          <a:effectLst/>
                        </a:rPr>
                        <a:t>0.4%</a:t>
                      </a:r>
                    </a:p>
                    <a:p>
                      <a:pPr marL="0" marR="0" algn="ctr">
                        <a:spcBef>
                          <a:spcPts val="0"/>
                        </a:spcBef>
                        <a:spcAft>
                          <a:spcPts val="0"/>
                        </a:spcAft>
                      </a:pPr>
                      <a:r>
                        <a:rPr lang="en-US" sz="1800" dirty="0">
                          <a:effectLst/>
                        </a:rPr>
                        <a:t>0.1%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38616563"/>
                  </a:ext>
                </a:extLst>
              </a:tr>
            </a:tbl>
          </a:graphicData>
        </a:graphic>
      </p:graphicFrame>
    </p:spTree>
    <p:extLst>
      <p:ext uri="{BB962C8B-B14F-4D97-AF65-F5344CB8AC3E}">
        <p14:creationId xmlns:p14="http://schemas.microsoft.com/office/powerpoint/2010/main" val="30643766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F5766-2EC7-C642-9708-6F0EDBB949E5}"/>
              </a:ext>
            </a:extLst>
          </p:cNvPr>
          <p:cNvSpPr>
            <a:spLocks noGrp="1"/>
          </p:cNvSpPr>
          <p:nvPr>
            <p:ph type="title"/>
          </p:nvPr>
        </p:nvSpPr>
        <p:spPr/>
        <p:txBody>
          <a:bodyPr>
            <a:normAutofit fontScale="90000"/>
          </a:bodyPr>
          <a:lstStyle/>
          <a:p>
            <a:r>
              <a:rPr lang="en-US" dirty="0"/>
              <a:t>Why Use Response to Intervention?</a:t>
            </a:r>
          </a:p>
        </p:txBody>
      </p:sp>
      <p:sp>
        <p:nvSpPr>
          <p:cNvPr id="3" name="Content Placeholder 2">
            <a:extLst>
              <a:ext uri="{FF2B5EF4-FFF2-40B4-BE49-F238E27FC236}">
                <a16:creationId xmlns:a16="http://schemas.microsoft.com/office/drawing/2014/main" id="{753B584A-C126-2D4F-8E68-9327E769ADB3}"/>
              </a:ext>
            </a:extLst>
          </p:cNvPr>
          <p:cNvSpPr>
            <a:spLocks noGrp="1"/>
          </p:cNvSpPr>
          <p:nvPr>
            <p:ph idx="1"/>
          </p:nvPr>
        </p:nvSpPr>
        <p:spPr>
          <a:xfrm>
            <a:off x="457200" y="1676400"/>
            <a:ext cx="8229600" cy="4449763"/>
          </a:xfrm>
        </p:spPr>
        <p:txBody>
          <a:bodyPr/>
          <a:lstStyle/>
          <a:p>
            <a:r>
              <a:rPr lang="en-US" dirty="0"/>
              <a:t>As a way to conduct a nondiscriminatory assessment for students of poverty or for students with racial, ethnic, or language differences.</a:t>
            </a:r>
          </a:p>
          <a:p>
            <a:r>
              <a:rPr lang="en-US" dirty="0"/>
              <a:t>As a way to utilize the information already available about a student, if your building uses Kansas MTSS, and thus reduce the time needed for testing.</a:t>
            </a:r>
          </a:p>
        </p:txBody>
      </p:sp>
    </p:spTree>
    <p:extLst>
      <p:ext uri="{BB962C8B-B14F-4D97-AF65-F5344CB8AC3E}">
        <p14:creationId xmlns:p14="http://schemas.microsoft.com/office/powerpoint/2010/main" val="1966095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Education Interventions</a:t>
            </a: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633471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dirty="0">
                <a:solidFill>
                  <a:srgbClr val="0000FF"/>
                </a:solidFill>
              </a:rPr>
              <a:t>General Education Interventions</a:t>
            </a:r>
          </a:p>
        </p:txBody>
      </p:sp>
      <p:sp>
        <p:nvSpPr>
          <p:cNvPr id="32771" name="Rectangle 3"/>
          <p:cNvSpPr>
            <a:spLocks noGrp="1" noChangeArrowheads="1"/>
          </p:cNvSpPr>
          <p:nvPr>
            <p:ph idx="1"/>
          </p:nvPr>
        </p:nvSpPr>
        <p:spPr/>
        <p:txBody>
          <a:bodyPr>
            <a:normAutofit fontScale="85000" lnSpcReduction="20000"/>
          </a:bodyPr>
          <a:lstStyle/>
          <a:p>
            <a:r>
              <a:rPr lang="en-US" dirty="0"/>
              <a:t>Kansas describes two models of GEI</a:t>
            </a:r>
          </a:p>
          <a:p>
            <a:pPr lvl="1"/>
            <a:r>
              <a:rPr lang="en-US" dirty="0"/>
              <a:t>MTSS (protocol interventions + systemic problem-solving)</a:t>
            </a:r>
          </a:p>
          <a:p>
            <a:pPr lvl="1"/>
            <a:r>
              <a:rPr lang="en-US" dirty="0"/>
              <a:t>Individual problem-solving</a:t>
            </a:r>
          </a:p>
          <a:p>
            <a:pPr lvl="1"/>
            <a:endParaRPr lang="en-US" dirty="0"/>
          </a:p>
          <a:p>
            <a:r>
              <a:rPr lang="en-US" dirty="0"/>
              <a:t>In both models the school must carry out interventions and document the child’s progress</a:t>
            </a:r>
          </a:p>
          <a:p>
            <a:endParaRPr lang="en-US" dirty="0"/>
          </a:p>
          <a:p>
            <a:r>
              <a:rPr lang="en-US" dirty="0"/>
              <a:t>The interventions and progress monitoring data will provide information about the child’s needs, including</a:t>
            </a:r>
          </a:p>
          <a:p>
            <a:pPr lvl="1"/>
            <a:r>
              <a:rPr lang="en-US" dirty="0"/>
              <a:t>the intensity of instruction needed </a:t>
            </a:r>
          </a:p>
          <a:p>
            <a:pPr lvl="1"/>
            <a:r>
              <a:rPr lang="en-US" dirty="0"/>
              <a:t>the supports required for the child to be successful</a:t>
            </a:r>
          </a:p>
        </p:txBody>
      </p:sp>
      <p:sp>
        <p:nvSpPr>
          <p:cNvPr id="32772" name="Text Box 4"/>
          <p:cNvSpPr txBox="1">
            <a:spLocks noChangeArrowheads="1"/>
          </p:cNvSpPr>
          <p:nvPr/>
        </p:nvSpPr>
        <p:spPr bwMode="auto">
          <a:xfrm>
            <a:off x="7604125" y="5980113"/>
            <a:ext cx="577850" cy="366712"/>
          </a:xfrm>
          <a:prstGeom prst="rect">
            <a:avLst/>
          </a:prstGeom>
          <a:noFill/>
          <a:ln w="9525">
            <a:noFill/>
            <a:miter lim="800000"/>
            <a:headEnd/>
            <a:tailEnd/>
          </a:ln>
        </p:spPr>
        <p:txBody>
          <a:bodyPr wrap="none">
            <a:spAutoFit/>
          </a:bodyPr>
          <a:lstStyle/>
          <a:p>
            <a:r>
              <a:rPr lang="en-US" b="1" dirty="0">
                <a:solidFill>
                  <a:schemeClr val="bg1"/>
                </a:solidFill>
              </a:rPr>
              <a:t>GEI</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dirty="0"/>
              <a:t>GEI Using MTSS</a:t>
            </a:r>
          </a:p>
        </p:txBody>
      </p:sp>
      <p:sp>
        <p:nvSpPr>
          <p:cNvPr id="3" name="Content Placeholder 2"/>
          <p:cNvSpPr>
            <a:spLocks noGrp="1"/>
          </p:cNvSpPr>
          <p:nvPr>
            <p:ph sz="quarter" idx="1"/>
          </p:nvPr>
        </p:nvSpPr>
        <p:spPr>
          <a:xfrm>
            <a:off x="304800" y="1371600"/>
            <a:ext cx="8534400" cy="4754563"/>
          </a:xfrm>
        </p:spPr>
        <p:txBody>
          <a:bodyPr>
            <a:normAutofit/>
          </a:bodyPr>
          <a:lstStyle/>
          <a:p>
            <a:r>
              <a:rPr lang="en-US" dirty="0"/>
              <a:t>Universal screening, the diagnostic process, and other available information is used to determine student intervention.</a:t>
            </a:r>
          </a:p>
          <a:p>
            <a:r>
              <a:rPr lang="en-US" dirty="0"/>
              <a:t>Interventions are refined &amp; intensified based on progress monitoring data and data-based decision making for adjusting instruction.</a:t>
            </a:r>
          </a:p>
          <a:p>
            <a:r>
              <a:rPr lang="en-US" dirty="0"/>
              <a:t>Collaborative teams have charts and intervention logs that show the results from all the steps above.</a:t>
            </a:r>
          </a:p>
        </p:txBody>
      </p:sp>
    </p:spTree>
    <p:extLst>
      <p:ext uri="{BB962C8B-B14F-4D97-AF65-F5344CB8AC3E}">
        <p14:creationId xmlns:p14="http://schemas.microsoft.com/office/powerpoint/2010/main" val="23600078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GEI Using</a:t>
            </a:r>
            <a:br>
              <a:rPr lang="en-US" dirty="0"/>
            </a:br>
            <a:r>
              <a:rPr lang="en-US" dirty="0"/>
              <a:t>Individual-Student Problem Solving</a:t>
            </a:r>
          </a:p>
        </p:txBody>
      </p:sp>
      <p:sp>
        <p:nvSpPr>
          <p:cNvPr id="3" name="Content Placeholder 2"/>
          <p:cNvSpPr>
            <a:spLocks noGrp="1"/>
          </p:cNvSpPr>
          <p:nvPr>
            <p:ph idx="1"/>
          </p:nvPr>
        </p:nvSpPr>
        <p:spPr/>
        <p:txBody>
          <a:bodyPr>
            <a:normAutofit/>
          </a:bodyPr>
          <a:lstStyle/>
          <a:p>
            <a:r>
              <a:rPr lang="en-US" dirty="0"/>
              <a:t>GEI/SIT/SAT/CARE teams meet to conduct individual problem-solving.  </a:t>
            </a:r>
          </a:p>
          <a:p>
            <a:r>
              <a:rPr lang="en-US" dirty="0"/>
              <a:t>Progress monitoring data is used to refine intervention.</a:t>
            </a:r>
          </a:p>
          <a:p>
            <a:r>
              <a:rPr lang="en-US" dirty="0"/>
              <a:t>GEI/SIT/SAT/CARE teams have charts and meeting notes or intervention logs that show the results from the steps above.</a:t>
            </a:r>
          </a:p>
        </p:txBody>
      </p:sp>
    </p:spTree>
    <p:extLst>
      <p:ext uri="{BB962C8B-B14F-4D97-AF65-F5344CB8AC3E}">
        <p14:creationId xmlns:p14="http://schemas.microsoft.com/office/powerpoint/2010/main" val="48632099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36"/>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TASN PP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DDFC4FF7145E94FA8398B26ED4BA360" ma:contentTypeVersion="0" ma:contentTypeDescription="Create a new document." ma:contentTypeScope="" ma:versionID="148bc083e07214630e7b337fb34305e6">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B121C89-D584-413E-9A37-E862E67E86B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CA539830-3940-4D58-B667-D44B76117295}">
  <ds:schemaRefs>
    <ds:schemaRef ds:uri="http://purl.org/dc/terms/"/>
    <ds:schemaRef ds:uri="http://schemas.microsoft.com/office/2006/documentManagement/types"/>
    <ds:schemaRef ds:uri="http://schemas.openxmlformats.org/package/2006/metadata/core-properties"/>
    <ds:schemaRef ds:uri="http://www.w3.org/XML/1998/namespace"/>
    <ds:schemaRef ds:uri="http://purl.org/dc/elements/1.1/"/>
    <ds:schemaRef ds:uri="http://purl.org/dc/dcmitype/"/>
    <ds:schemaRef ds:uri="http://schemas.microsoft.com/office/2006/metadata/properties"/>
  </ds:schemaRefs>
</ds:datastoreItem>
</file>

<file path=customXml/itemProps3.xml><?xml version="1.0" encoding="utf-8"?>
<ds:datastoreItem xmlns:ds="http://schemas.openxmlformats.org/officeDocument/2006/customXml" ds:itemID="{1B5E966D-F849-420C-9651-18D1E13EF4C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TASN PPT Template</Template>
  <TotalTime>4534</TotalTime>
  <Words>5239</Words>
  <Application>Microsoft Office PowerPoint</Application>
  <PresentationFormat>On-screen Show (4:3)</PresentationFormat>
  <Paragraphs>391</Paragraphs>
  <Slides>36</Slides>
  <Notes>36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36</vt:i4>
      </vt:variant>
    </vt:vector>
  </HeadingPairs>
  <TitlesOfParts>
    <vt:vector size="43" baseType="lpstr">
      <vt:lpstr>Arial</vt:lpstr>
      <vt:lpstr>Arial Black</vt:lpstr>
      <vt:lpstr>Calibri</vt:lpstr>
      <vt:lpstr>Courier New</vt:lpstr>
      <vt:lpstr>Symbol</vt:lpstr>
      <vt:lpstr>Wingdings</vt:lpstr>
      <vt:lpstr>TASN PPT Template</vt:lpstr>
      <vt:lpstr>Evaluation and Eligibility Determination for Gifted</vt:lpstr>
      <vt:lpstr>Agenda</vt:lpstr>
      <vt:lpstr>New Gifted Resources</vt:lpstr>
      <vt:lpstr>Underrepresented Populations in Gifted Services In Kansas</vt:lpstr>
      <vt:lpstr>Why Use Response to Intervention?</vt:lpstr>
      <vt:lpstr>General Education Interventions</vt:lpstr>
      <vt:lpstr>General Education Interventions</vt:lpstr>
      <vt:lpstr>GEI Using MTSS</vt:lpstr>
      <vt:lpstr>GEI Using Individual-Student Problem Solving</vt:lpstr>
      <vt:lpstr>What are examples of GEIs for potential gifted students?</vt:lpstr>
      <vt:lpstr>Challenges to Successful Interventions for  High Performing Students</vt:lpstr>
      <vt:lpstr>Evaluation and Eligibility Determination</vt:lpstr>
      <vt:lpstr>Basic Premises of Response to Intervention</vt:lpstr>
      <vt:lpstr>Moving into an Initial Evaluation</vt:lpstr>
      <vt:lpstr>Documentation Needed  Prior to Referral</vt:lpstr>
      <vt:lpstr>Outline of Initial Evaluation and Eligibility Determination Process</vt:lpstr>
      <vt:lpstr>1. Determine Additional Data Needed</vt:lpstr>
      <vt:lpstr>Determine Additional Data Needed</vt:lpstr>
      <vt:lpstr>Think Carefully about Needed Assessment</vt:lpstr>
      <vt:lpstr>Plan a Non-biased Assessment</vt:lpstr>
      <vt:lpstr>Considerations for the Determination of any Necessary Additional Data</vt:lpstr>
      <vt:lpstr>2. Obtain Informed Parent Consent Then Collect Needed Data</vt:lpstr>
      <vt:lpstr>RTI Practices</vt:lpstr>
      <vt:lpstr>3. Determine Eligibility</vt:lpstr>
      <vt:lpstr>Eligibility Determination</vt:lpstr>
      <vt:lpstr>Eligibility Determination</vt:lpstr>
      <vt:lpstr>Steps to Answering Prong 1</vt:lpstr>
      <vt:lpstr>Match the Definition</vt:lpstr>
      <vt:lpstr>Using the Indicators Document</vt:lpstr>
      <vt:lpstr>Eligibility Determination</vt:lpstr>
      <vt:lpstr>Prong 2</vt:lpstr>
      <vt:lpstr>Steps to Answering Prong 2</vt:lpstr>
      <vt:lpstr>Using the Indicators Document</vt:lpstr>
      <vt:lpstr>Complete Eligibility Report</vt:lpstr>
      <vt:lpstr>Linking Evaluation to IEP</vt:lpstr>
      <vt:lpstr>Questions?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Pattern of Strengths &amp; Weaknesses</dc:title>
  <dc:creator>Deb</dc:creator>
  <cp:lastModifiedBy>Brad Schwartz</cp:lastModifiedBy>
  <cp:revision>470</cp:revision>
  <cp:lastPrinted>2019-10-13T19:58:51Z</cp:lastPrinted>
  <dcterms:created xsi:type="dcterms:W3CDTF">2012-12-21T14:16:21Z</dcterms:created>
  <dcterms:modified xsi:type="dcterms:W3CDTF">2024-04-25T16:31:08Z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0x0101007DDFC4FF7145E94FA8398B26ED4BA360</vt:lpwstr>
  </property>
  <property fmtid="{D5CDD505-2E9C-101B-9397-08002B2CF9AE}" pid="3" name="ArticulateGUID">
    <vt:lpwstr>5D3CB27D-0A3C-4D02-AF9C-22D1CDCC7E7A</vt:lpwstr>
  </property>
  <property fmtid="{D5CDD505-2E9C-101B-9397-08002B2CF9AE}" pid="4" name="ArticulatePath">
    <vt:lpwstr>Evaluation and Eligibility Gifted RTI</vt:lpwstr>
  </property>
</Properties>
</file>