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Average" panose="02000503040000020003" pitchFamily="2" charset="77"/>
      <p:regular r:id="rId10"/>
    </p:embeddedFont>
    <p:embeddedFont>
      <p:font typeface="Oswald" pitchFamily="2" charset="77"/>
      <p:regular r:id="rId11"/>
      <p:bold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86"/>
  </p:normalViewPr>
  <p:slideViewPr>
    <p:cSldViewPr snapToGrid="0" snapToObjects="1">
      <p:cViewPr varScale="1">
        <p:scale>
          <a:sx n="145" d="100"/>
          <a:sy n="145" d="100"/>
        </p:scale>
        <p:origin x="6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ee3d1881c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ee3d1881c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Give diretions to group and introduce myself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ee3d1881c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ee3d1881c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ee3d1881c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ee3d1881c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2ee3d1881c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2ee3d1881c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ee3d1881c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ee3d1881c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ee3d1881c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ee3d1881c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Person-Centered Planning</a:t>
            </a:r>
            <a:endParaRPr/>
          </a:p>
        </p:txBody>
      </p:sp>
      <p:sp>
        <p:nvSpPr>
          <p:cNvPr id="60" name="Google Shape;60;p13"/>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 Team Approach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Notecard Activity and Introductions</a:t>
            </a:r>
            <a:endParaRPr/>
          </a:p>
        </p:txBody>
      </p:sp>
      <p:sp>
        <p:nvSpPr>
          <p:cNvPr id="66" name="Google Shape;66;p14"/>
          <p:cNvSpPr txBox="1">
            <a:spLocks noGrp="1"/>
          </p:cNvSpPr>
          <p:nvPr>
            <p:ph type="subTitle" idx="1"/>
          </p:nvPr>
        </p:nvSpPr>
        <p:spPr>
          <a:xfrm>
            <a:off x="671250" y="3174875"/>
            <a:ext cx="7801500" cy="1273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is ______                    Kaitlyn is happy at school. </a:t>
            </a:r>
            <a:endParaRPr/>
          </a:p>
          <a:p>
            <a:pPr marL="0" lvl="0" indent="0" algn="l" rtl="0">
              <a:spcBef>
                <a:spcPts val="0"/>
              </a:spcBef>
              <a:spcAft>
                <a:spcPts val="0"/>
              </a:spcAft>
              <a:buNone/>
            </a:pPr>
            <a:r>
              <a:rPr lang="en"/>
              <a:t>Student  can_____                    Kaitlyn can put on her own backpack. </a:t>
            </a:r>
            <a:endParaRPr/>
          </a:p>
          <a:p>
            <a:pPr marL="0" lvl="0" indent="0" algn="l" rtl="0">
              <a:spcBef>
                <a:spcPts val="0"/>
              </a:spcBef>
              <a:spcAft>
                <a:spcPts val="0"/>
              </a:spcAft>
              <a:buNone/>
            </a:pPr>
            <a:r>
              <a:rPr lang="en"/>
              <a:t>Student  loves_____                 Kaitlyn loves anything with glitter.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 Person-Centered Planning Meeting? </a:t>
            </a:r>
            <a:r>
              <a:rPr lang="en" sz="900"/>
              <a:t>http://www.personcenteredplanning.org/index.cfm</a:t>
            </a:r>
            <a:endParaRPr sz="900"/>
          </a:p>
        </p:txBody>
      </p:sp>
      <p:sp>
        <p:nvSpPr>
          <p:cNvPr id="72" name="Google Shape;72;p15"/>
          <p:cNvSpPr txBox="1">
            <a:spLocks noGrp="1"/>
          </p:cNvSpPr>
          <p:nvPr>
            <p:ph type="body" idx="1"/>
          </p:nvPr>
        </p:nvSpPr>
        <p:spPr>
          <a:xfrm>
            <a:off x="311700" y="116740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Person-Centered Planning is a process-oriented approach empowering students with exceptionalities to reach goals through purposeful learning. A team of people who know the student well and work consistently with the student take part in the process of developing the person-centered plan. </a:t>
            </a:r>
            <a:endParaRPr/>
          </a:p>
          <a:p>
            <a:pPr marL="0" lvl="0" indent="0" algn="l" rtl="0">
              <a:spcBef>
                <a:spcPts val="1600"/>
              </a:spcBef>
              <a:spcAft>
                <a:spcPts val="0"/>
              </a:spcAft>
              <a:buNone/>
            </a:pPr>
            <a:r>
              <a:rPr lang="en"/>
              <a:t>Allows teams to share ideas and collaborate to create the best plan possible for the learner. </a:t>
            </a:r>
            <a:endParaRPr/>
          </a:p>
          <a:p>
            <a:pPr marL="0" lvl="0" indent="0" algn="l" rtl="0">
              <a:spcBef>
                <a:spcPts val="1600"/>
              </a:spcBef>
              <a:spcAft>
                <a:spcPts val="0"/>
              </a:spcAft>
              <a:buNone/>
            </a:pPr>
            <a:r>
              <a:rPr lang="en"/>
              <a:t>Opportunities are created that empowers the learner to reach new goals which will maximize the daily  learning environment. </a:t>
            </a:r>
            <a:endParaRPr/>
          </a:p>
          <a:p>
            <a:pPr marL="0" lvl="0" indent="0" algn="l" rtl="0">
              <a:spcBef>
                <a:spcPts val="1600"/>
              </a:spcBef>
              <a:spcAft>
                <a:spcPts val="0"/>
              </a:spcAft>
              <a:buNone/>
            </a:pPr>
            <a:r>
              <a:rPr lang="en"/>
              <a:t>It is </a:t>
            </a:r>
            <a:r>
              <a:rPr lang="en" i="1"/>
              <a:t>not </a:t>
            </a:r>
            <a:r>
              <a:rPr lang="en"/>
              <a:t>a one-shot meeting, a set of forms to complete, a quick fix to all problems, a place to reflect on all that has not worked in the past. </a:t>
            </a:r>
            <a:endParaRPr/>
          </a:p>
          <a:p>
            <a:pPr marL="0" lvl="0" indent="0" algn="l" rtl="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Norms </a:t>
            </a:r>
            <a:endParaRPr/>
          </a:p>
        </p:txBody>
      </p:sp>
      <p:sp>
        <p:nvSpPr>
          <p:cNvPr id="78" name="Google Shape;78;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Focus on the positives, have a solution-based mindset </a:t>
            </a:r>
            <a:endParaRPr/>
          </a:p>
          <a:p>
            <a:pPr marL="0" lvl="0" indent="0" algn="l" rtl="0">
              <a:spcBef>
                <a:spcPts val="1600"/>
              </a:spcBef>
              <a:spcAft>
                <a:spcPts val="0"/>
              </a:spcAft>
              <a:buNone/>
            </a:pPr>
            <a:r>
              <a:rPr lang="en"/>
              <a:t>Treat this meeting as coffee shop conversation </a:t>
            </a:r>
            <a:endParaRPr/>
          </a:p>
          <a:p>
            <a:pPr marL="0" lvl="0" indent="0" algn="l" rtl="0">
              <a:spcBef>
                <a:spcPts val="1600"/>
              </a:spcBef>
              <a:spcAft>
                <a:spcPts val="0"/>
              </a:spcAft>
              <a:buNone/>
            </a:pPr>
            <a:r>
              <a:rPr lang="en"/>
              <a:t>Focus on the opportunities for learning </a:t>
            </a:r>
            <a:endParaRPr/>
          </a:p>
          <a:p>
            <a:pPr marL="0" lvl="0" indent="0" algn="l" rtl="0">
              <a:spcBef>
                <a:spcPts val="1600"/>
              </a:spcBef>
              <a:spcAft>
                <a:spcPts val="0"/>
              </a:spcAft>
              <a:buNone/>
            </a:pPr>
            <a:r>
              <a:rPr lang="en"/>
              <a:t>Respect others opinion and perceptions </a:t>
            </a:r>
            <a:endParaRPr/>
          </a:p>
          <a:p>
            <a:pPr marL="0" lvl="0" indent="0" algn="l" rtl="0">
              <a:spcBef>
                <a:spcPts val="1600"/>
              </a:spcBef>
              <a:spcAft>
                <a:spcPts val="0"/>
              </a:spcAft>
              <a:buNone/>
            </a:pPr>
            <a:r>
              <a:rPr lang="en"/>
              <a:t>Communicate with the student at the focus </a:t>
            </a:r>
            <a:endParaRPr/>
          </a:p>
          <a:p>
            <a:pPr marL="0" lvl="0" indent="0" algn="l" rtl="0">
              <a:spcBef>
                <a:spcPts val="1600"/>
              </a:spcBef>
              <a:spcAft>
                <a:spcPts val="0"/>
              </a:spcAft>
              <a:buNone/>
            </a:pPr>
            <a:r>
              <a:rPr lang="en"/>
              <a:t>Expect and accept non-closure (Things to problem solve…)</a:t>
            </a:r>
            <a:endParaRPr/>
          </a:p>
          <a:p>
            <a:pPr marL="0" lvl="0" indent="0" algn="l" rtl="0">
              <a:spcBef>
                <a:spcPts val="1600"/>
              </a:spcBef>
              <a:spcAft>
                <a:spcPts val="1600"/>
              </a:spcAft>
              <a:buNone/>
            </a:pPr>
            <a:r>
              <a:rPr lang="en"/>
              <a:t>Remember we are a team working together towards the common goal (the student)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S.H.A.P.E </a:t>
            </a:r>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 Specialized and Holistic Approach to Personalized Education </a:t>
            </a:r>
            <a:endParaRPr/>
          </a:p>
          <a:p>
            <a:pPr marL="0" lvl="0" indent="0" algn="ctr" rtl="0">
              <a:spcBef>
                <a:spcPts val="1600"/>
              </a:spcBef>
              <a:spcAft>
                <a:spcPts val="0"/>
              </a:spcAft>
              <a:buNone/>
            </a:pPr>
            <a:endParaRPr/>
          </a:p>
          <a:p>
            <a:pPr marL="0" lvl="0" indent="0" algn="ctr" rtl="0">
              <a:spcBef>
                <a:spcPts val="1600"/>
              </a:spcBef>
              <a:spcAft>
                <a:spcPts val="1600"/>
              </a:spcAft>
              <a:buNone/>
            </a:pPr>
            <a:endParaRPr/>
          </a:p>
        </p:txBody>
      </p:sp>
      <p:pic>
        <p:nvPicPr>
          <p:cNvPr id="85" name="Google Shape;85;p17"/>
          <p:cNvPicPr preferRelativeResize="0"/>
          <p:nvPr/>
        </p:nvPicPr>
        <p:blipFill>
          <a:blip r:embed="rId3">
            <a:alphaModFix/>
          </a:blip>
          <a:stretch>
            <a:fillRect/>
          </a:stretch>
        </p:blipFill>
        <p:spPr>
          <a:xfrm>
            <a:off x="2236900" y="1556473"/>
            <a:ext cx="4935025" cy="33033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“Why” and Goals of the Meeting </a:t>
            </a: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 take stock of student’s abilities at school and home </a:t>
            </a:r>
            <a:endParaRPr/>
          </a:p>
          <a:p>
            <a:pPr marL="0" lvl="0" indent="0" algn="l" rtl="0">
              <a:spcBef>
                <a:spcPts val="1600"/>
              </a:spcBef>
              <a:spcAft>
                <a:spcPts val="0"/>
              </a:spcAft>
              <a:buNone/>
            </a:pPr>
            <a:r>
              <a:rPr lang="en"/>
              <a:t>To consider the big picture (now - ten years from now)  </a:t>
            </a:r>
            <a:endParaRPr/>
          </a:p>
          <a:p>
            <a:pPr marL="0" lvl="0" indent="0" algn="l" rtl="0">
              <a:spcBef>
                <a:spcPts val="1600"/>
              </a:spcBef>
              <a:spcAft>
                <a:spcPts val="0"/>
              </a:spcAft>
              <a:buNone/>
            </a:pPr>
            <a:r>
              <a:rPr lang="en"/>
              <a:t>To listen to each other's hopes for student (home and school) in the areas of daily living, communication, social skills, programming,  independent skills, general education and special education and anything else the team determines as a priority. </a:t>
            </a:r>
            <a:endParaRPr/>
          </a:p>
          <a:p>
            <a:pPr marL="0" lvl="0" indent="0" algn="l" rtl="0">
              <a:spcBef>
                <a:spcPts val="1600"/>
              </a:spcBef>
              <a:spcAft>
                <a:spcPts val="0"/>
              </a:spcAft>
              <a:buNone/>
            </a:pPr>
            <a:r>
              <a:rPr lang="en"/>
              <a:t>To avoid repeating instruction and skills </a:t>
            </a:r>
            <a:endParaRPr/>
          </a:p>
          <a:p>
            <a:pPr marL="0" lvl="0" indent="0" algn="l" rtl="0">
              <a:spcBef>
                <a:spcPts val="1600"/>
              </a:spcBef>
              <a:spcAft>
                <a:spcPts val="0"/>
              </a:spcAft>
              <a:buNone/>
            </a:pPr>
            <a:r>
              <a:rPr lang="en"/>
              <a:t>To create purposeful and meaningful short term and long term goals </a:t>
            </a:r>
            <a:endParaRPr/>
          </a:p>
          <a:p>
            <a:pPr marL="0" lvl="0" indent="0" algn="l" rtl="0">
              <a:spcBef>
                <a:spcPts val="1600"/>
              </a:spcBef>
              <a:spcAft>
                <a:spcPts val="1600"/>
              </a:spcAft>
              <a:buNone/>
            </a:pPr>
            <a:r>
              <a:rPr lang="en"/>
              <a:t>To craft ideas that will help the student be successful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Areas of Focus, Fluid Thinking  </a:t>
            </a:r>
            <a:endParaRPr/>
          </a:p>
        </p:txBody>
      </p:sp>
      <p:sp>
        <p:nvSpPr>
          <p:cNvPr id="97" name="Google Shape;97;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Strengths, Gained Skills and Abilities (home and school) </a:t>
            </a:r>
            <a:endParaRPr/>
          </a:p>
          <a:p>
            <a:pPr marL="0" lvl="0" indent="0" algn="l" rtl="0">
              <a:spcBef>
                <a:spcPts val="1600"/>
              </a:spcBef>
              <a:spcAft>
                <a:spcPts val="0"/>
              </a:spcAft>
              <a:buNone/>
            </a:pPr>
            <a:r>
              <a:rPr lang="en"/>
              <a:t>Hopes and Dreams the team has for the student (now and the near future) </a:t>
            </a:r>
            <a:endParaRPr/>
          </a:p>
          <a:p>
            <a:pPr marL="0" lvl="0" indent="0" algn="l" rtl="0">
              <a:spcBef>
                <a:spcPts val="1600"/>
              </a:spcBef>
              <a:spcAft>
                <a:spcPts val="0"/>
              </a:spcAft>
              <a:buNone/>
            </a:pPr>
            <a:r>
              <a:rPr lang="en"/>
              <a:t>Parts of the day (determining all opportunities for learning) </a:t>
            </a:r>
            <a:endParaRPr/>
          </a:p>
          <a:p>
            <a:pPr marL="0" lvl="0" indent="0" algn="l" rtl="0">
              <a:spcBef>
                <a:spcPts val="1600"/>
              </a:spcBef>
              <a:spcAft>
                <a:spcPts val="0"/>
              </a:spcAft>
              <a:buNone/>
            </a:pPr>
            <a:r>
              <a:rPr lang="en"/>
              <a:t>Instructional Supports/The Vehicle for Learning (social stories, curriculum, programming, routines, visuals, communication device instruction etc.) </a:t>
            </a:r>
            <a:endParaRPr/>
          </a:p>
          <a:p>
            <a:pPr marL="0" lvl="0" indent="0" algn="l" rtl="0">
              <a:spcBef>
                <a:spcPts val="1600"/>
              </a:spcBef>
              <a:spcAft>
                <a:spcPts val="0"/>
              </a:spcAft>
              <a:buNone/>
            </a:pPr>
            <a:r>
              <a:rPr lang="en"/>
              <a:t>Action Plan and Next Steps </a:t>
            </a:r>
            <a:endParaRPr/>
          </a:p>
          <a:p>
            <a:pPr marL="0" lvl="0" indent="0" algn="l" rtl="0">
              <a:spcBef>
                <a:spcPts val="1600"/>
              </a:spcBef>
              <a:spcAft>
                <a:spcPts val="0"/>
              </a:spcAft>
              <a:buNone/>
            </a:pPr>
            <a:r>
              <a:rPr lang="en"/>
              <a:t>Things to problem solve </a:t>
            </a:r>
            <a:endParaRPr/>
          </a:p>
          <a:p>
            <a:pPr marL="0" lvl="0" indent="0" algn="l" rtl="0">
              <a:spcBef>
                <a:spcPts val="1600"/>
              </a:spcBef>
              <a:spcAft>
                <a:spcPts val="0"/>
              </a:spcAft>
              <a:buNone/>
            </a:pPr>
            <a:r>
              <a:rPr lang="en"/>
              <a:t> </a:t>
            </a:r>
            <a:endParaRPr/>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436</Words>
  <Application>Microsoft Macintosh PowerPoint</Application>
  <PresentationFormat>On-screen Show (16:9)</PresentationFormat>
  <Paragraphs>37</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Oswald</vt:lpstr>
      <vt:lpstr>Average</vt:lpstr>
      <vt:lpstr>Arial</vt:lpstr>
      <vt:lpstr>Slate</vt:lpstr>
      <vt:lpstr>Person-Centered Planning</vt:lpstr>
      <vt:lpstr>Notecard Activity and Introductions</vt:lpstr>
      <vt:lpstr>What is A Person-Centered Planning Meeting? http://www.personcenteredplanning.org/index.cfm</vt:lpstr>
      <vt:lpstr>Norms </vt:lpstr>
      <vt:lpstr>S.H.A.P.E </vt:lpstr>
      <vt:lpstr>The “Why” and Goals of the Meeting </vt:lpstr>
      <vt:lpstr>Areas of Focus, Fluid Thinking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Person-Centered Planning</dc:title>
  <cp:lastModifiedBy>Lisa Holt</cp:lastModifiedBy>
  <cp:revision>1</cp:revision>
  <dcterms:modified xsi:type="dcterms:W3CDTF">2019-11-25T22:07:09Z</dcterms:modified>
</cp:coreProperties>
</file>