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72" r:id="rId1"/>
  </p:sldMasterIdLst>
  <p:notesMasterIdLst>
    <p:notesMasterId r:id="rId45"/>
  </p:notesMasterIdLst>
  <p:sldIdLst>
    <p:sldId id="257" r:id="rId2"/>
    <p:sldId id="445" r:id="rId3"/>
    <p:sldId id="428" r:id="rId4"/>
    <p:sldId id="260" r:id="rId5"/>
    <p:sldId id="335" r:id="rId6"/>
    <p:sldId id="354" r:id="rId7"/>
    <p:sldId id="326" r:id="rId8"/>
    <p:sldId id="336" r:id="rId9"/>
    <p:sldId id="457" r:id="rId10"/>
    <p:sldId id="377" r:id="rId11"/>
    <p:sldId id="337" r:id="rId12"/>
    <p:sldId id="259" r:id="rId13"/>
    <p:sldId id="338" r:id="rId14"/>
    <p:sldId id="340" r:id="rId15"/>
    <p:sldId id="341" r:id="rId16"/>
    <p:sldId id="462" r:id="rId17"/>
    <p:sldId id="458" r:id="rId18"/>
    <p:sldId id="459" r:id="rId19"/>
    <p:sldId id="463" r:id="rId20"/>
    <p:sldId id="450" r:id="rId21"/>
    <p:sldId id="464" r:id="rId22"/>
    <p:sldId id="465" r:id="rId23"/>
    <p:sldId id="455" r:id="rId24"/>
    <p:sldId id="451" r:id="rId25"/>
    <p:sldId id="334" r:id="rId26"/>
    <p:sldId id="453" r:id="rId27"/>
    <p:sldId id="454" r:id="rId28"/>
    <p:sldId id="446" r:id="rId29"/>
    <p:sldId id="433" r:id="rId30"/>
    <p:sldId id="434" r:id="rId31"/>
    <p:sldId id="435" r:id="rId32"/>
    <p:sldId id="436" r:id="rId33"/>
    <p:sldId id="456" r:id="rId34"/>
    <p:sldId id="437" r:id="rId35"/>
    <p:sldId id="447" r:id="rId36"/>
    <p:sldId id="438" r:id="rId37"/>
    <p:sldId id="439" r:id="rId38"/>
    <p:sldId id="448" r:id="rId39"/>
    <p:sldId id="452" r:id="rId40"/>
    <p:sldId id="461" r:id="rId41"/>
    <p:sldId id="405" r:id="rId42"/>
    <p:sldId id="460" r:id="rId43"/>
    <p:sldId id="46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67781"/>
  </p:normalViewPr>
  <p:slideViewPr>
    <p:cSldViewPr snapToGrid="0" snapToObjects="1">
      <p:cViewPr varScale="1">
        <p:scale>
          <a:sx n="85" d="100"/>
          <a:sy n="85" d="100"/>
        </p:scale>
        <p:origin x="168" y="192"/>
      </p:cViewPr>
      <p:guideLst/>
    </p:cSldViewPr>
  </p:slideViewPr>
  <p:outlineViewPr>
    <p:cViewPr>
      <p:scale>
        <a:sx n="33" d="100"/>
        <a:sy n="33" d="100"/>
      </p:scale>
      <p:origin x="0" y="0"/>
    </p:cViewPr>
  </p:outlineViewPr>
  <p:notesTextViewPr>
    <p:cViewPr>
      <p:scale>
        <a:sx n="1" d="1"/>
        <a:sy n="1" d="1"/>
      </p:scale>
      <p:origin x="0" y="-368"/>
    </p:cViewPr>
  </p:notesTextViewPr>
  <p:sorterViewPr>
    <p:cViewPr>
      <p:scale>
        <a:sx n="95" d="100"/>
        <a:sy n="95" d="100"/>
      </p:scale>
      <p:origin x="0" y="0"/>
    </p:cViewPr>
  </p:sorter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AB04F-C392-C14B-8ACA-D401EB1B4EEA}" type="datetimeFigureOut">
              <a:rPr lang="en-US" smtClean="0"/>
              <a:t>4/25/24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5952D-34C1-5047-A1BF-E7479F0DE70C}" type="slidenum">
              <a:rPr lang="en-US" smtClean="0"/>
              <a:t>‹#›</a:t>
            </a:fld>
            <a:endParaRPr lang="en-US"/>
          </a:p>
        </p:txBody>
      </p:sp>
    </p:spTree>
    <p:extLst>
      <p:ext uri="{BB962C8B-B14F-4D97-AF65-F5344CB8AC3E}">
        <p14:creationId xmlns:p14="http://schemas.microsoft.com/office/powerpoint/2010/main" val="1748267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100" baseline="0" dirty="0"/>
              <a:t>It would be helpful for the training if you have the IDEA and Gifted File Review Self-Assessment available as a reference.  This document can be downloaded from </a:t>
            </a:r>
            <a:r>
              <a:rPr lang="en-US" sz="1100" baseline="0" dirty="0" err="1"/>
              <a:t>www.ksde.org</a:t>
            </a:r>
            <a:r>
              <a:rPr lang="en-US" sz="1100" baseline="0" dirty="0"/>
              <a:t> on the KIAS page.  This training is aligned with the File Review Self-Assessment checklist and the self-assessment questions are referenced within the relevant content.  The checklist’s Method for analyzing whether the information in the student’s file matches the requirements of the File Review checklist is also included in the notes.  Another helpful document is the </a:t>
            </a:r>
            <a:r>
              <a:rPr lang="en-US" sz="1200" b="0" kern="1200" dirty="0">
                <a:solidFill>
                  <a:schemeClr val="tx1"/>
                </a:solidFill>
                <a:effectLst/>
                <a:latin typeface="+mn-lt"/>
                <a:ea typeface="+mn-ea"/>
                <a:cs typeface="+mn-cs"/>
              </a:rPr>
              <a:t>IDEA &amp; Gifted Requirements File Review: Frequently Asked Questions, found in the same location.  </a:t>
            </a:r>
            <a:endParaRPr lang="en-US" sz="1100" b="0" dirty="0"/>
          </a:p>
          <a:p>
            <a:pPr eaLnBrk="1" hangingPunct="1">
              <a:spcBef>
                <a:spcPct val="0"/>
              </a:spcBef>
            </a:pPr>
            <a:endParaRPr lang="en-US" sz="1100" baseline="0" dirty="0"/>
          </a:p>
          <a:p>
            <a:pPr eaLnBrk="1" hangingPunct="1">
              <a:spcBef>
                <a:spcPct val="0"/>
              </a:spcBef>
            </a:pPr>
            <a:r>
              <a:rPr lang="en-US" sz="1100" baseline="0" dirty="0"/>
              <a:t>Not all requirements for Evaluation &amp; Eligibility are included in the File Review checklist, so other content of this training may reflect additional requirements.  </a:t>
            </a:r>
          </a:p>
          <a:p>
            <a:pPr eaLnBrk="1" hangingPunct="1">
              <a:spcBef>
                <a:spcPct val="0"/>
              </a:spcBef>
            </a:pPr>
            <a:endParaRPr lang="en-US" sz="1100" baseline="0" dirty="0"/>
          </a:p>
          <a:p>
            <a:pPr eaLnBrk="1" hangingPunct="1">
              <a:spcBef>
                <a:spcPct val="0"/>
              </a:spcBef>
            </a:pPr>
            <a:r>
              <a:rPr lang="en-US" sz="1100" baseline="0" dirty="0"/>
              <a:t>Additional information about Evaluation and Eligibility Determination may be found in the KSDE Process Handbook in Chapter 3.  The Process Handbook is available on the KSDE website, at </a:t>
            </a:r>
            <a:r>
              <a:rPr lang="en-US" sz="1100" baseline="0" dirty="0" err="1"/>
              <a:t>www.ksde.org</a:t>
            </a:r>
            <a:r>
              <a:rPr lang="en-US" sz="1100" baseline="0" dirty="0"/>
              <a:t>.</a:t>
            </a:r>
          </a:p>
          <a:p>
            <a:pPr eaLnBrk="1" hangingPunct="1">
              <a:spcBef>
                <a:spcPct val="0"/>
              </a:spcBef>
            </a:pPr>
            <a:endParaRPr lang="en-US" sz="1100" dirty="0"/>
          </a:p>
          <a:p>
            <a:pPr eaLnBrk="1" hangingPunct="1">
              <a:spcBef>
                <a:spcPct val="0"/>
              </a:spcBef>
            </a:pPr>
            <a:r>
              <a:rPr lang="en-US" sz="1100" dirty="0"/>
              <a:t>This training is a cooperative effort of the members of the Technical Assistance Team (TAT) and other projects of the Kansas Technical Assistance System Network (TASN)</a:t>
            </a:r>
            <a:endParaRPr lang="en-US" dirty="0"/>
          </a:p>
          <a:p>
            <a:pPr eaLnBrk="1" hangingPunct="1">
              <a:spcBef>
                <a:spcPct val="0"/>
              </a:spcBef>
            </a:pPr>
            <a:endParaRPr lang="en-US" dirty="0"/>
          </a:p>
          <a:p>
            <a:pPr eaLnBrk="1" hangingPunct="1">
              <a:spcBef>
                <a:spcPct val="0"/>
              </a:spcBef>
            </a:pPr>
            <a:endParaRPr lang="en-US" dirty="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1144C8A2-3B83-4149-8BB4-FC5F742AF63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seem to be some common misconceptions about MTSS and RtI among educators.  Some important issues that needed to be clarified are the following:</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a:t>A student must be referred for an initial evaluation at anytime there is an suspected exceptionality.  A student does NOT have to move through the tiers before a referral for a special education evaluation is made. </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a:t>Students</a:t>
            </a:r>
            <a:r>
              <a:rPr lang="en-US" baseline="0" dirty="0"/>
              <a:t> do not necessarily move from Tier 1 to Tier 2 to Tier 3 in sequential order.  When students are screened, the results indicate which tier of intervention is needed and students are provided with the intensity of intervention matching their level of need.</a:t>
            </a:r>
            <a:endParaRPr lang="en-US" dirty="0"/>
          </a:p>
          <a:p>
            <a:pPr marL="228600" indent="-228600">
              <a:buFont typeface="+mj-lt"/>
              <a:buAutoNum type="arabicPeriod"/>
            </a:pPr>
            <a:r>
              <a:rPr lang="en-US" dirty="0"/>
              <a:t>Much writing about Response to Intervention equates Tier 3 to Special Education.</a:t>
            </a:r>
            <a:r>
              <a:rPr lang="en-US" baseline="0" dirty="0"/>
              <a:t>  </a:t>
            </a:r>
            <a:r>
              <a:rPr lang="en-US" dirty="0"/>
              <a:t>In the Kansas MTSS framework, Tier 3 is NOT the same thing as Special Education.</a:t>
            </a:r>
            <a:r>
              <a:rPr lang="en-US" baseline="0" dirty="0"/>
              <a:t>  </a:t>
            </a:r>
            <a:r>
              <a:rPr lang="en-US" dirty="0"/>
              <a:t>Tier 3 is intensive instruction.  Some students who need intensive instruction may be eligible for special education.  Other students who need Tier 3 will not be eligible for Special Education. </a:t>
            </a:r>
          </a:p>
          <a:p>
            <a:pPr marL="228600" indent="-228600">
              <a:buFont typeface="+mj-lt"/>
              <a:buAutoNum type="arabicPeriod"/>
            </a:pPr>
            <a:r>
              <a:rPr lang="en-US" dirty="0"/>
              <a:t>A</a:t>
            </a:r>
            <a:r>
              <a:rPr lang="en-US" baseline="0" dirty="0"/>
              <a:t> student’s h</a:t>
            </a:r>
            <a:r>
              <a:rPr lang="en-US" dirty="0"/>
              <a:t>aving received all tiers of instruction or needing Tier 3 instruction does not indicate in and of itself that a student should be referred for a special education evaluation.  Students</a:t>
            </a:r>
            <a:r>
              <a:rPr lang="en-US" baseline="0" dirty="0"/>
              <a:t> should be referred only when school teams suspect the student may be a student with an exceptionality who needs special education and related services.</a:t>
            </a:r>
            <a:r>
              <a:rPr lang="en-US" dirty="0"/>
              <a:t> </a:t>
            </a:r>
          </a:p>
          <a:p>
            <a:pPr marL="228600" indent="-228600">
              <a:buFont typeface="+mj-lt"/>
              <a:buAutoNum type="arabicPeriod"/>
            </a:pPr>
            <a:r>
              <a:rPr lang="en-US" dirty="0"/>
              <a:t>A school implementing the MTSS framework needs to provide all tiers of instruction for the students who need it, no matter the impact of their eligibility or non-eligibility for any given entitlement program (e.g., special education or Title services).</a:t>
            </a:r>
          </a:p>
          <a:p>
            <a:pPr marL="228600" indent="-228600">
              <a:buFont typeface="+mj-lt"/>
              <a:buAutoNum type="arabicPeriod"/>
            </a:pPr>
            <a:endParaRPr lang="en-US" dirty="0"/>
          </a:p>
          <a:p>
            <a:pPr marL="228600" indent="-228600">
              <a:buFont typeface="+mj-lt"/>
              <a:buAutoNum type="arabicPeriod"/>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11</a:t>
            </a:fld>
            <a:endParaRPr lang="en-US"/>
          </a:p>
        </p:txBody>
      </p:sp>
    </p:spTree>
    <p:extLst>
      <p:ext uri="{BB962C8B-B14F-4D97-AF65-F5344CB8AC3E}">
        <p14:creationId xmlns:p14="http://schemas.microsoft.com/office/powerpoint/2010/main" val="4100295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four</a:t>
            </a:r>
            <a:r>
              <a:rPr lang="en-US" baseline="0" dirty="0"/>
              <a:t> things happen in this order at the time of referral.  </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lvl="0" eaLnBrk="1" hangingPunct="1">
              <a:spcBef>
                <a:spcPct val="0"/>
              </a:spcBef>
              <a:buFont typeface="Wingdings" pitchFamily="2" charset="2"/>
              <a:buNone/>
            </a:pPr>
            <a:r>
              <a:rPr lang="en-US" dirty="0"/>
              <a:t>There should be a lot of currently available information for any student being considered for referral.  Most of this will probably come from school files, or reports from the current classroom teacher.  A school-age child should have information from the MTSS system or from the GEI or SIT process in that building.  Make sure the information collected for the evaluation team review goes into the evaluation file, as some of this information may be used to document meeting requirements for the file review. Make sure you ask the parents if they have any information they would like to contribute to the review of currently available information.  They may have medical or psychological information they want the team to consider.</a:t>
            </a:r>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44358A2-1D67-4EF5-B89D-0233C74AB98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14</a:t>
            </a:fld>
            <a:endParaRPr lang="en-US" dirty="0"/>
          </a:p>
        </p:txBody>
      </p:sp>
    </p:spTree>
    <p:extLst>
      <p:ext uri="{BB962C8B-B14F-4D97-AF65-F5344CB8AC3E}">
        <p14:creationId xmlns:p14="http://schemas.microsoft.com/office/powerpoint/2010/main" val="3345402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6D3FA0BE-A884-4B45-BC0D-4E0AC7B9C98A}" type="slidenum">
              <a:rPr lang="en-US" smtClean="0"/>
              <a:pPr/>
              <a:t>15</a:t>
            </a:fld>
            <a:endParaRPr lang="en-US" dirty="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marL="241653" indent="-241653"/>
            <a:r>
              <a:rPr lang="en-US" dirty="0">
                <a:latin typeface="Arial" charset="0"/>
              </a:rPr>
              <a:t>The evaluation team needs to consider all data that is currently available including evaluations and information provided by the parents, current classroom-based, local, or State assessments, and classroom-based observations, and observations by teachers and related service providers; and the child’s response to scientifically, research-based interventions, if implemented. The review of existing data, as part of the evaluation, may be conducted without a meeting and without consent from the parents (K.A.R. 91-40-8(c)(d); K.A.R. 91-40-27(e); 34 C.F.R. 300.305(b); 34 C.F.R. 300.300(d)(1)). </a:t>
            </a:r>
          </a:p>
          <a:p>
            <a:pPr marL="241653" indent="-241653"/>
            <a:endParaRPr lang="en-US" dirty="0">
              <a:latin typeface="Arial" charset="0"/>
            </a:endParaRPr>
          </a:p>
          <a:p>
            <a:pPr marL="241653" indent="-241653"/>
            <a:r>
              <a:rPr lang="en-US" dirty="0">
                <a:latin typeface="Arial" charset="0"/>
              </a:rPr>
              <a:t>Review is based on data obtained during GEI process. It is possible to decide no additional data is needed to complete the evaluation.</a:t>
            </a:r>
          </a:p>
          <a:p>
            <a:pPr marL="241653" indent="-241653"/>
            <a:endParaRPr lang="en-US" dirty="0">
              <a:latin typeface="Arial" charset="0"/>
            </a:endParaRPr>
          </a:p>
          <a:p>
            <a:pPr marL="241653" indent="-241653"/>
            <a:r>
              <a:rPr lang="en-US" b="1" dirty="0">
                <a:latin typeface="Arial" charset="0"/>
              </a:rPr>
              <a:t>FAQ:</a:t>
            </a:r>
            <a:r>
              <a:rPr lang="en-US" b="0" dirty="0">
                <a:latin typeface="Arial" charset="0"/>
              </a:rPr>
              <a:t> What are functional skills for gifted students?</a:t>
            </a:r>
          </a:p>
          <a:p>
            <a:pPr eaLnBrk="1" hangingPunct="1"/>
            <a:r>
              <a:rPr lang="en-US" dirty="0"/>
              <a:t>Some examples of the type of information that is considered </a:t>
            </a:r>
            <a:r>
              <a:rPr lang="ja-JP" altLang="en-US"/>
              <a:t>“</a:t>
            </a:r>
            <a:r>
              <a:rPr lang="en-US" dirty="0"/>
              <a:t>current performance in functional performance</a:t>
            </a:r>
            <a:r>
              <a:rPr lang="ja-JP" altLang="en-US"/>
              <a:t>”</a:t>
            </a:r>
            <a:r>
              <a:rPr lang="en-US" dirty="0"/>
              <a:t> for gifted students are the following:</a:t>
            </a:r>
          </a:p>
          <a:p>
            <a:pPr eaLnBrk="1" hangingPunct="1">
              <a:buFontTx/>
              <a:buChar char="•"/>
            </a:pPr>
            <a:r>
              <a:rPr lang="en-US" dirty="0"/>
              <a:t>Social/emotional</a:t>
            </a:r>
            <a:r>
              <a:rPr lang="en-US" baseline="0" dirty="0"/>
              <a:t> </a:t>
            </a:r>
            <a:r>
              <a:rPr lang="en-US" dirty="0"/>
              <a:t>Issues</a:t>
            </a:r>
          </a:p>
          <a:p>
            <a:pPr eaLnBrk="1" hangingPunct="1">
              <a:buFontTx/>
              <a:buChar char="•"/>
            </a:pPr>
            <a:r>
              <a:rPr lang="en-US" dirty="0"/>
              <a:t>Social skills with peers (e.g.: can the student work with a group in the classroom to complete a project?) </a:t>
            </a:r>
          </a:p>
          <a:p>
            <a:pPr eaLnBrk="1" hangingPunct="1">
              <a:buFontTx/>
              <a:buChar char="•"/>
            </a:pPr>
            <a:r>
              <a:rPr lang="en-US" dirty="0"/>
              <a:t>Career interests and skills related to those interests</a:t>
            </a:r>
          </a:p>
          <a:p>
            <a:pPr eaLnBrk="1" hangingPunct="1">
              <a:buFontTx/>
              <a:buChar char="•"/>
            </a:pPr>
            <a:r>
              <a:rPr lang="en-US" dirty="0"/>
              <a:t>Task persistence</a:t>
            </a:r>
          </a:p>
          <a:p>
            <a:pPr eaLnBrk="1" hangingPunct="1">
              <a:buFontTx/>
              <a:buChar char="•"/>
            </a:pPr>
            <a:r>
              <a:rPr lang="en-US" dirty="0"/>
              <a:t>Memory issues</a:t>
            </a:r>
          </a:p>
          <a:p>
            <a:pPr eaLnBrk="1" hangingPunct="1">
              <a:buFontTx/>
              <a:buChar char="•"/>
            </a:pPr>
            <a:r>
              <a:rPr lang="en-US" dirty="0"/>
              <a:t>Communication with adults and peers</a:t>
            </a:r>
          </a:p>
          <a:p>
            <a:pPr eaLnBrk="1" hangingPunct="1">
              <a:buFontTx/>
              <a:buChar char="•"/>
            </a:pPr>
            <a:r>
              <a:rPr lang="en-US" dirty="0"/>
              <a:t>Impact of perceptual or attention issues</a:t>
            </a:r>
          </a:p>
          <a:p>
            <a:pPr eaLnBrk="1" hangingPunct="1">
              <a:buFontTx/>
              <a:buChar char="•"/>
            </a:pPr>
            <a:r>
              <a:rPr lang="en-US" dirty="0"/>
              <a:t>Time management (e.g., turning projects in on time)</a:t>
            </a:r>
          </a:p>
          <a:p>
            <a:pPr marL="241653" indent="-241653"/>
            <a:endParaRPr lang="en-US" b="1" dirty="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information is needed to assure a comprehensive evaluation?</a:t>
            </a:r>
          </a:p>
          <a:p>
            <a:pPr lvl="1"/>
            <a:r>
              <a:rPr lang="en-US" dirty="0"/>
              <a:t>What domains and abilities need to be assessed related to the child’s presenting concern?</a:t>
            </a:r>
          </a:p>
          <a:p>
            <a:pPr lvl="1"/>
            <a:r>
              <a:rPr lang="en-US" dirty="0"/>
              <a:t>Are there any issues related to attention, behavior, etc.?</a:t>
            </a:r>
          </a:p>
          <a:p>
            <a:endParaRPr lang="en-US" dirty="0"/>
          </a:p>
          <a:p>
            <a:r>
              <a:rPr lang="en-US" dirty="0"/>
              <a:t>Is any information needed to identify services and supports needed by the student?</a:t>
            </a:r>
          </a:p>
          <a:p>
            <a:pPr lvl="1"/>
            <a:r>
              <a:rPr lang="en-US" dirty="0"/>
              <a:t>Are there any interventions that need to be conducted during evaluation to identify needed services and supports?</a:t>
            </a:r>
          </a:p>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When deciding what additional data is needed and completing the PWN and consent form, make sure that the student will be assessed in all areas related to the suspected exceptionality.  This needs to be an individualized decision based on the student’s presenting problem and what information is already available.  You can use the PWN or some other form of documentation to indicate what areas were considered and why the team decided not to assess certain areas.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File Review Q 4: </a:t>
            </a:r>
            <a:r>
              <a:rPr lang="en-US" sz="1200" b="0" kern="1200" dirty="0">
                <a:solidFill>
                  <a:schemeClr val="tx1"/>
                </a:solidFill>
                <a:effectLst/>
                <a:latin typeface="+mn-lt"/>
                <a:ea typeface="+mn-ea"/>
                <a:cs typeface="+mn-cs"/>
              </a:rPr>
              <a:t>During the most recent evaluation or reevaluation of the student, was the student assessed in ALL areas related to the suspected exceptionality, including, if appropriate, health, vision, hearing, social and emotional status, general intelligence, academic performance, communicative status, and motor abilities? </a:t>
            </a:r>
          </a:p>
          <a:p>
            <a:endParaRPr lang="en-US" dirty="0"/>
          </a:p>
          <a:p>
            <a:r>
              <a:rPr lang="en-US" sz="1200" b="0" kern="1200" dirty="0">
                <a:solidFill>
                  <a:schemeClr val="tx1"/>
                </a:solidFill>
                <a:effectLst/>
                <a:latin typeface="+mn-lt"/>
                <a:ea typeface="+mn-ea"/>
                <a:cs typeface="+mn-cs"/>
              </a:rPr>
              <a:t>METHOD: First, review the education record to determine the student’s suspected needs and areas of concern that were observed or contemplated at the time of the referral for evaluation or reevaluation. This information could be found in communications or information provided by the parent, teacher notes and observations, Student Intervention Team (SIT) notes/documents, discipline records, emergency safety intervention (ESI) records, health and vision screenings, etc.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Next, review the education record to determine whether the evaluation assessed the student in ALL suspected needs and areas of concern that were observed or contemplated at the time of the referral for evaluation or reevaluation, whether or not commonly linked to the disability category in which the child has been classified. If ALL areas were not assessed, review the education record for information showing which areas were selected and why those not selected were not assessed. This information could be found in a prior written notice form, an evaluation/eligibility report, teacher/provider notes, or other documentation in the education record. </a:t>
            </a:r>
          </a:p>
          <a:p>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FAQ: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Are teams required to assess the child in every area listed in the question (health, vision, hearing, social/emotional, general intelligence, academic performance, communicative status, and motor abilities)?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text in this question is taken directly from the regulations, which state “Each public agency must ensure that the child is assessed in all areas related to the suspected exceptionality, including, if appropriate, health, vision, hearing, social and emotional status, general intelligence, academic performance, communicative status, and motor abilities” [see 34 C.F.R. 300.304(c)(4); K.A.R. 91-40-9(b)(1)(A) through (H)]. As stated in the SPECIAL NOTES section under Question 4 in the Kansas IDEA and Gifted File Review Self-Assessment document, the list of areas in the question is not an exhaustive list of areas that must be assessed. Decisions regarding the areas to be assessed are determined by the suspected needs of the child.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Teams often look at the areas listed above during the General Education Intervention (GEI) process.  If the GEI record indicates that the team considered any of these areas and there was information that indicated this area was not a problem, then those results could be included in the psychological or team report.  For example, GEI information might indicate that the Physical Education teacher reports that this student’s gross motor skills are typical for students of his age and grade.  Or the classroom teacher or art teacher might indicate that the student doesn’t have any difficulty with fine motor skills.  That information would be included with the reported assessment results so that it is available for consideration by the eligibility determination team.</a:t>
            </a:r>
          </a:p>
          <a:p>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17</a:t>
            </a:fld>
            <a:endParaRPr lang="en-US"/>
          </a:p>
        </p:txBody>
      </p:sp>
    </p:spTree>
    <p:extLst>
      <p:ext uri="{BB962C8B-B14F-4D97-AF65-F5344CB8AC3E}">
        <p14:creationId xmlns:p14="http://schemas.microsoft.com/office/powerpoint/2010/main" val="1254324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PWN could also be used to document what areas the team members are not going to assess because they already have information regarding the student’s functioning in that area.  Remember that the consent form does not need to list the exact assessment instruments that will be used.  That choice is the responsibility of the professional.</a:t>
            </a:r>
          </a:p>
          <a:p>
            <a:endParaRPr lang="en-US" dirty="0"/>
          </a:p>
          <a:p>
            <a:r>
              <a:rPr lang="en-US" dirty="0"/>
              <a:t>It is important that the school document the date the signed parent consent was received in order to show then the 60 school day timeline began.  Sometimes parents are delayed in returning the signed consent form to the school.</a:t>
            </a:r>
          </a:p>
        </p:txBody>
      </p:sp>
      <p:sp>
        <p:nvSpPr>
          <p:cNvPr id="4" name="Slide Number Placeholder 3"/>
          <p:cNvSpPr>
            <a:spLocks noGrp="1"/>
          </p:cNvSpPr>
          <p:nvPr>
            <p:ph type="sldNum" sz="quarter" idx="5"/>
          </p:nvPr>
        </p:nvSpPr>
        <p:spPr/>
        <p:txBody>
          <a:bodyPr/>
          <a:lstStyle/>
          <a:p>
            <a:fld id="{3485952D-34C1-5047-A1BF-E7479F0DE70C}" type="slidenum">
              <a:rPr lang="en-US" smtClean="0"/>
              <a:t>18</a:t>
            </a:fld>
            <a:endParaRPr lang="en-US"/>
          </a:p>
        </p:txBody>
      </p:sp>
    </p:spTree>
    <p:extLst>
      <p:ext uri="{BB962C8B-B14F-4D97-AF65-F5344CB8AC3E}">
        <p14:creationId xmlns:p14="http://schemas.microsoft.com/office/powerpoint/2010/main" val="4047707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lack of sufficient data to support the evaluation or reevaluation of a child may be due to several reasons, for example:</a:t>
            </a:r>
          </a:p>
          <a:p>
            <a:pPr marL="171450" indent="-171450">
              <a:buFont typeface="Arial" panose="020B0604020202020204" pitchFamily="34" charset="0"/>
              <a:buChar char="•"/>
            </a:pPr>
            <a:r>
              <a:rPr lang="en-US" dirty="0"/>
              <a:t>The child was recently evaluated and found not to be eligible</a:t>
            </a:r>
          </a:p>
          <a:p>
            <a:pPr marL="171450" indent="-171450">
              <a:buFont typeface="Arial" panose="020B0604020202020204" pitchFamily="34" charset="0"/>
              <a:buChar char="•"/>
            </a:pPr>
            <a:r>
              <a:rPr lang="en-US" dirty="0"/>
              <a:t>The child is not presenting any needs in the school setting </a:t>
            </a:r>
          </a:p>
        </p:txBody>
      </p:sp>
      <p:sp>
        <p:nvSpPr>
          <p:cNvPr id="4" name="Slide Number Placeholder 3"/>
          <p:cNvSpPr>
            <a:spLocks noGrp="1"/>
          </p:cNvSpPr>
          <p:nvPr>
            <p:ph type="sldNum" sz="quarter" idx="5"/>
          </p:nvPr>
        </p:nvSpPr>
        <p:spPr/>
        <p:txBody>
          <a:bodyPr/>
          <a:lstStyle/>
          <a:p>
            <a:fld id="{3485952D-34C1-5047-A1BF-E7479F0DE70C}" type="slidenum">
              <a:rPr lang="en-US" smtClean="0"/>
              <a:t>19</a:t>
            </a:fld>
            <a:endParaRPr lang="en-US"/>
          </a:p>
        </p:txBody>
      </p:sp>
    </p:spTree>
    <p:extLst>
      <p:ext uri="{BB962C8B-B14F-4D97-AF65-F5344CB8AC3E}">
        <p14:creationId xmlns:p14="http://schemas.microsoft.com/office/powerpoint/2010/main" val="1676772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team needs to make sure that there is a match between what was described on the consent for evaluation and what data was actually collected. </a:t>
            </a:r>
            <a:r>
              <a:rPr lang="en-US" sz="1200" kern="1200" dirty="0">
                <a:solidFill>
                  <a:schemeClr val="tx1"/>
                </a:solidFill>
                <a:effectLst/>
                <a:latin typeface="+mn-lt"/>
                <a:ea typeface="+mn-ea"/>
                <a:cs typeface="+mn-cs"/>
              </a:rPr>
              <a:t>Teams should p</a:t>
            </a:r>
            <a:r>
              <a:rPr lang="en-US" dirty="0"/>
              <a:t>lan on the evaluation of culturally and linguistically diverse students to take much more time than for native English speakers. The evaluation is not complete until the team has sufficient information to determine eligibility and, if the child is eligible, to develop the IEP.  Sometimes during the evaluation process, the team identifies a need to assess areas not identified on the consent form.  In this situation, the team needs to obtain consent to evaluate additional areas before proceeding.</a:t>
            </a:r>
          </a:p>
        </p:txBody>
      </p:sp>
      <p:sp>
        <p:nvSpPr>
          <p:cNvPr id="4" name="Slide Number Placeholder 3"/>
          <p:cNvSpPr>
            <a:spLocks noGrp="1"/>
          </p:cNvSpPr>
          <p:nvPr>
            <p:ph type="sldNum" sz="quarter" idx="5"/>
          </p:nvPr>
        </p:nvSpPr>
        <p:spPr/>
        <p:txBody>
          <a:bodyPr/>
          <a:lstStyle/>
          <a:p>
            <a:fld id="{3485952D-34C1-5047-A1BF-E7479F0DE70C}" type="slidenum">
              <a:rPr lang="en-US" smtClean="0"/>
              <a:t>20</a:t>
            </a:fld>
            <a:endParaRPr lang="en-US"/>
          </a:p>
        </p:txBody>
      </p:sp>
    </p:spTree>
    <p:extLst>
      <p:ext uri="{BB962C8B-B14F-4D97-AF65-F5344CB8AC3E}">
        <p14:creationId xmlns:p14="http://schemas.microsoft.com/office/powerpoint/2010/main" val="3089214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a:t>Many districts provide parents rights at the beginning of each year.  Other districts provide parents right at the time of the IEP annual review.  If the IEP meeting is for the initial IEP, then parents should have already received a copy of the parents’ rights at the time of referral for evaluation.  </a:t>
            </a:r>
            <a:endParaRPr lang="en-US" b="1"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File Review Question 1</a:t>
            </a:r>
            <a:r>
              <a:rPr lang="en-US" dirty="0"/>
              <a:t>:  </a:t>
            </a:r>
            <a:r>
              <a:rPr lang="en-US" sz="1200" b="0" kern="1200" dirty="0">
                <a:solidFill>
                  <a:schemeClr val="tx1"/>
                </a:solidFill>
                <a:effectLst/>
                <a:latin typeface="+mn-lt"/>
                <a:ea typeface="+mn-ea"/>
                <a:cs typeface="+mn-cs"/>
              </a:rPr>
              <a:t>Was a copy of parent rights/procedural safeguards provided to both of the student’s parents (or legal education decision-maker) and the student (if the student is 18 or older) in all required instances and in the native language of the parents/adult student or other mode of communication used by the parents/adult student?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METHOD: First determine the native language or other mode of communication used by the parents (or legal education decision-maker) and student (if 18 years or older). Next check the student’s file to determine whether a copy of parent rights/procedural safeguards was provided to both of the student’s parents (or legal education decision-maker) and the student (if 18 or older) in all required instances and in their native language or other mode of communication. To do this, determine all instances when the provision of parent rights/procedural safeguards was required. </a:t>
            </a:r>
            <a:endParaRPr lang="en-US" dirty="0"/>
          </a:p>
          <a:p>
            <a:endParaRPr lang="en-US" dirty="0"/>
          </a:p>
          <a:p>
            <a:r>
              <a:rPr lang="en-US" dirty="0"/>
              <a:t>NOTE: Make sure you document that you provided parent rights to both parents.  If the location of one parent is unknown, make sure you document your attempts to locate the other parent.  More information about this and other parent rights issues can be found in the IDEA and Gifted File Review FAQs.</a:t>
            </a:r>
          </a:p>
        </p:txBody>
      </p:sp>
      <p:sp>
        <p:nvSpPr>
          <p:cNvPr id="4" name="Slide Number Placeholder 3"/>
          <p:cNvSpPr>
            <a:spLocks noGrp="1"/>
          </p:cNvSpPr>
          <p:nvPr>
            <p:ph type="sldNum" sz="quarter" idx="5"/>
          </p:nvPr>
        </p:nvSpPr>
        <p:spPr/>
        <p:txBody>
          <a:bodyPr/>
          <a:lstStyle/>
          <a:p>
            <a:fld id="{85007E96-6924-C248-9832-2A2BDF45F733}" type="slidenum">
              <a:rPr lang="en-US" smtClean="0"/>
              <a:t>3</a:t>
            </a:fld>
            <a:endParaRPr lang="en-US"/>
          </a:p>
        </p:txBody>
      </p:sp>
    </p:spTree>
    <p:extLst>
      <p:ext uri="{BB962C8B-B14F-4D97-AF65-F5344CB8AC3E}">
        <p14:creationId xmlns:p14="http://schemas.microsoft.com/office/powerpoint/2010/main" val="1453486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File Review Q 2: </a:t>
            </a:r>
            <a:r>
              <a:rPr lang="en-US" sz="1200" b="0" kern="1200" dirty="0">
                <a:solidFill>
                  <a:schemeClr val="tx1"/>
                </a:solidFill>
                <a:effectLst/>
                <a:latin typeface="+mn-lt"/>
                <a:ea typeface="+mn-ea"/>
                <a:cs typeface="+mn-cs"/>
              </a:rPr>
              <a:t>Were the assessments and other evaluation materials used to assess the student (for an initial evaluation or reevaluation) selected and administered so as not to be discriminatory on a racial or cultural basis? </a:t>
            </a:r>
          </a:p>
          <a:p>
            <a:endParaRPr lang="en-US" dirty="0"/>
          </a:p>
          <a:p>
            <a:r>
              <a:rPr lang="en-US" sz="1200" b="0" kern="1200" dirty="0">
                <a:solidFill>
                  <a:schemeClr val="tx1"/>
                </a:solidFill>
                <a:effectLst/>
                <a:latin typeface="+mn-lt"/>
                <a:ea typeface="+mn-ea"/>
                <a:cs typeface="+mn-cs"/>
              </a:rPr>
              <a:t>METHOD: Review the education record to determine whether there is evidence that the group of people responsible for conducting the student’s most recent evaluation/reevaluation selected and administered assessments and other evaluation materials so as not to be discriminatory on a racial or cultural basis. There must be documentation to show that elimination of racial and cultural discrimination was considered when selecting and administering evaluation materials. This information could be found in assessment technical manuals, a prior written notice form, an evaluation/eligibility report, teacher/provider notes, or other documentation in the education record. Staff who conduct assessments could cite relevant information from the assessment technical manual, or refer to that information in professional notes, or provide some other type of documentation about how those findings were taken into consideration. </a:t>
            </a:r>
            <a:endParaRPr lang="en-US" dirty="0"/>
          </a:p>
          <a:p>
            <a:endParaRPr lang="en-US" dirty="0"/>
          </a:p>
          <a:p>
            <a:r>
              <a:rPr lang="en-US" sz="1200" b="1" kern="1200" dirty="0">
                <a:solidFill>
                  <a:schemeClr val="tx1"/>
                </a:solidFill>
                <a:effectLst/>
                <a:latin typeface="+mn-lt"/>
                <a:ea typeface="+mn-ea"/>
                <a:cs typeface="+mn-cs"/>
              </a:rPr>
              <a:t>File Review Q 3: </a:t>
            </a:r>
            <a:r>
              <a:rPr lang="en-US" sz="1200" b="0" kern="1200" dirty="0">
                <a:solidFill>
                  <a:schemeClr val="tx1"/>
                </a:solidFill>
                <a:effectLst/>
                <a:latin typeface="+mn-lt"/>
                <a:ea typeface="+mn-ea"/>
                <a:cs typeface="+mn-cs"/>
              </a:rPr>
              <a:t>Were the assessments and other evaluation materials used to assess the student (for an initial evaluation or reevaluation) provided and administered in the student’s native language or other mode of communication? </a:t>
            </a:r>
          </a:p>
          <a:p>
            <a:endParaRPr lang="en-US" dirty="0"/>
          </a:p>
          <a:p>
            <a:r>
              <a:rPr lang="en-US" sz="1200" b="0" kern="1200" dirty="0">
                <a:solidFill>
                  <a:schemeClr val="tx1"/>
                </a:solidFill>
                <a:effectLst/>
                <a:latin typeface="+mn-lt"/>
                <a:ea typeface="+mn-ea"/>
                <a:cs typeface="+mn-cs"/>
              </a:rPr>
              <a:t>METHOD: First, review the education record to determine the student’s native language or other mode of communication.</a:t>
            </a:r>
            <a:br>
              <a:rPr lang="en-US" sz="1200" b="0" kern="1200" dirty="0">
                <a:solidFill>
                  <a:schemeClr val="tx1"/>
                </a:solidFill>
                <a:effectLst/>
                <a:latin typeface="+mn-lt"/>
                <a:ea typeface="+mn-ea"/>
                <a:cs typeface="+mn-cs"/>
              </a:rPr>
            </a:br>
            <a:r>
              <a:rPr lang="en-US" sz="1200" b="0" kern="1200" dirty="0">
                <a:solidFill>
                  <a:schemeClr val="tx1"/>
                </a:solidFill>
                <a:effectLst/>
                <a:latin typeface="+mn-lt"/>
                <a:ea typeface="+mn-ea"/>
                <a:cs typeface="+mn-cs"/>
              </a:rPr>
              <a:t>Next, review the education record to determine whether the assessments and other evaluation materials used for the student’s most recent evaluation or reevaluation were provided and administered in the student’s native language or other mode of communication. If the assessments and other evaluation materials were not provided and administered in the native language or other mode of communication, review the education record for information showing that it was clearly not feasible to do so. This information could be found in a prior written notice form, an evaluation/eligibility report, teacher/provider notes, or other documentation in the education record. </a:t>
            </a:r>
          </a:p>
          <a:p>
            <a:endParaRPr lang="en-US" sz="1200" b="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21</a:t>
            </a:fld>
            <a:endParaRPr lang="en-US"/>
          </a:p>
        </p:txBody>
      </p:sp>
    </p:spTree>
    <p:extLst>
      <p:ext uri="{BB962C8B-B14F-4D97-AF65-F5344CB8AC3E}">
        <p14:creationId xmlns:p14="http://schemas.microsoft.com/office/powerpoint/2010/main" val="1844109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Samuel Ortiz (2008, 2014) in Best Practices in School Psychology.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important that teams select assessments and other evaluation materials so as not to be discriminatory on a racial or cultural basis.  It is critical that teams do not use a standard battery of tests with all students, and that they consider for each student what assessment instruments and practices will result in a non-biased assessment for that individual.  Teams need to consider this information prior to assessment, and not wait until there are concerns with the interpretation of test results.  Documentation for this question would likely include a description of the team’s consideration of how the selected instruments will contribute to a nondiscriminatory evaluation for this individual student.  For some students, this might include practices such as authentic assessment, or non-verbal assessment (or other alternatives to language-based assessment), or use of a response to intervention approach.  This information could be included in a prior written notice form, or in an evaluation/eligibility report, or in notes made by a member of the evaluation team, or some other type of documentation.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evaluation team needs to understand how to implement the quality indicators listed in the slide, and why they are important practices for nondiscriminatory assessment.  Documentation for Q2 should include the consideration of and/or reporting the use of at least some of these quality indicators.</a:t>
            </a: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22</a:t>
            </a:fld>
            <a:endParaRPr lang="en-US"/>
          </a:p>
        </p:txBody>
      </p:sp>
    </p:spTree>
    <p:extLst>
      <p:ext uri="{BB962C8B-B14F-4D97-AF65-F5344CB8AC3E}">
        <p14:creationId xmlns:p14="http://schemas.microsoft.com/office/powerpoint/2010/main" val="706507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M. Villegas-Gutierrez (2015), Education Evaluation Center, Western Oregon University.</a:t>
            </a:r>
          </a:p>
          <a:p>
            <a:endParaRPr lang="en-US" dirty="0"/>
          </a:p>
          <a:p>
            <a:r>
              <a:rPr lang="en-US" sz="1200" u="sng" kern="1200" dirty="0">
                <a:solidFill>
                  <a:schemeClr val="tx1"/>
                </a:solidFill>
                <a:effectLst/>
                <a:latin typeface="+mn-lt"/>
                <a:ea typeface="+mn-ea"/>
                <a:cs typeface="+mn-cs"/>
              </a:rPr>
              <a:t>Most Desirable Approach  </a:t>
            </a:r>
          </a:p>
          <a:p>
            <a:r>
              <a:rPr lang="en-US" sz="1200" kern="1200" dirty="0">
                <a:solidFill>
                  <a:schemeClr val="tx1"/>
                </a:solidFill>
                <a:effectLst/>
                <a:latin typeface="+mn-lt"/>
                <a:ea typeface="+mn-ea"/>
                <a:cs typeface="+mn-cs"/>
              </a:rPr>
              <a:t>A bilingual special education assessment professional fluent in the student’s native language uses standardized and alternative assessment in the student’s L1 and L2 languages. School districts should conduct a dual language assessment conducted by a bilingual examiner fluent in English and the student’s native language. </a:t>
            </a:r>
          </a:p>
          <a:p>
            <a:endParaRPr lang="en-US" dirty="0"/>
          </a:p>
          <a:p>
            <a:r>
              <a:rPr lang="en-US" sz="1200" u="sng" kern="1200" dirty="0">
                <a:solidFill>
                  <a:schemeClr val="tx1"/>
                </a:solidFill>
                <a:effectLst/>
                <a:latin typeface="+mn-lt"/>
                <a:ea typeface="+mn-ea"/>
                <a:cs typeface="+mn-cs"/>
              </a:rPr>
              <a:t>Least Desirable Approach </a:t>
            </a:r>
          </a:p>
          <a:p>
            <a:r>
              <a:rPr lang="en-US" sz="1200" kern="1200" dirty="0">
                <a:solidFill>
                  <a:schemeClr val="tx1"/>
                </a:solidFill>
                <a:effectLst/>
                <a:latin typeface="+mn-lt"/>
                <a:ea typeface="+mn-ea"/>
                <a:cs typeface="+mn-cs"/>
              </a:rPr>
              <a:t>The least desirable approach is having an English-speaking assessment professional using only nonverbal or performance intelligence assessment measures and alternative assessment. This is considered an acceptable practice only when testing in a low incidence language.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evaluation team needs to understand how to implement the quality indicators listed in the slide, and why they are important. Documentation for Q3 should include the consideration of and/or reporting the use of at least some of these quality indicators.</a:t>
            </a:r>
            <a:endParaRPr lang="en-US" dirty="0"/>
          </a:p>
          <a:p>
            <a:endParaRPr lang="en-US" dirty="0"/>
          </a:p>
          <a:p>
            <a:r>
              <a:rPr lang="en-US" dirty="0"/>
              <a:t>There is a training available on the TASN website regarding the “Evaluation of Limited English Proficiency Students” at: https://</a:t>
            </a:r>
            <a:r>
              <a:rPr lang="en-US" dirty="0" err="1"/>
              <a:t>www.ksdetasn.org</a:t>
            </a:r>
            <a:r>
              <a:rPr lang="en-US" dirty="0"/>
              <a:t>/resources/42.  The </a:t>
            </a:r>
            <a:r>
              <a:rPr lang="en-US" dirty="0" err="1"/>
              <a:t>powerpoint</a:t>
            </a:r>
            <a:r>
              <a:rPr lang="en-US" dirty="0"/>
              <a:t>, handout, and another resource are all available for download.</a:t>
            </a:r>
          </a:p>
        </p:txBody>
      </p:sp>
      <p:sp>
        <p:nvSpPr>
          <p:cNvPr id="4" name="Slide Number Placeholder 3"/>
          <p:cNvSpPr>
            <a:spLocks noGrp="1"/>
          </p:cNvSpPr>
          <p:nvPr>
            <p:ph type="sldNum" sz="quarter" idx="5"/>
          </p:nvPr>
        </p:nvSpPr>
        <p:spPr/>
        <p:txBody>
          <a:bodyPr/>
          <a:lstStyle/>
          <a:p>
            <a:fld id="{3485952D-34C1-5047-A1BF-E7479F0DE70C}" type="slidenum">
              <a:rPr lang="en-US" smtClean="0"/>
              <a:t>23</a:t>
            </a:fld>
            <a:endParaRPr lang="en-US"/>
          </a:p>
        </p:txBody>
      </p:sp>
    </p:spTree>
    <p:extLst>
      <p:ext uri="{BB962C8B-B14F-4D97-AF65-F5344CB8AC3E}">
        <p14:creationId xmlns:p14="http://schemas.microsoft.com/office/powerpoint/2010/main" val="182571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stated before, not all evaluation requirements are included in the File Review Self-Assessment checklist.  The Evaluation Procedures Reflection handout contains most IDEA evaluation requirements.  Follow the directions above to complete this activity.  Someone in the group should act as the notetaker for the plan developed in step 4.  As part of your team’s discuss, share about why you think these requirements were included in IDEA and why they are important.</a:t>
            </a:r>
          </a:p>
        </p:txBody>
      </p:sp>
      <p:sp>
        <p:nvSpPr>
          <p:cNvPr id="4" name="Slide Number Placeholder 3"/>
          <p:cNvSpPr>
            <a:spLocks noGrp="1"/>
          </p:cNvSpPr>
          <p:nvPr>
            <p:ph type="sldNum" sz="quarter" idx="5"/>
          </p:nvPr>
        </p:nvSpPr>
        <p:spPr/>
        <p:txBody>
          <a:bodyPr/>
          <a:lstStyle/>
          <a:p>
            <a:fld id="{3485952D-34C1-5047-A1BF-E7479F0DE70C}" type="slidenum">
              <a:rPr lang="en-US" smtClean="0"/>
              <a:t>24</a:t>
            </a:fld>
            <a:endParaRPr lang="en-US"/>
          </a:p>
        </p:txBody>
      </p:sp>
    </p:spTree>
    <p:extLst>
      <p:ext uri="{BB962C8B-B14F-4D97-AF65-F5344CB8AC3E}">
        <p14:creationId xmlns:p14="http://schemas.microsoft.com/office/powerpoint/2010/main" val="2824363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METHOD: First review the education record for documentation indicating whether the parent was required to obtain a medical diagnosis for the student as part of the evaluation or re-evaluation. If documentation shows that a medical diagnosis was required, review the education record for documentation that the public agency paid for the medical diagnosis or reimbursed the parent for the cost of obtaining the medical diagnosis. </a:t>
            </a:r>
            <a:endParaRPr lang="en-US" dirty="0"/>
          </a:p>
          <a:p>
            <a:endParaRPr lang="en-US" dirty="0"/>
          </a:p>
          <a:p>
            <a:r>
              <a:rPr lang="en-US" dirty="0"/>
              <a:t>Some examples of requiring a parent to pay for a medical diagnosis have happened for the categories of Other Health Impaired (e.g., children suspected of having ADHD), and for the category of Autism (i.e., students on the Autism spectrum).  If the district requires a medical diagnosis before identifying the student as being eligible as a student with a disability, then the district must pay for that medical evaluation.</a:t>
            </a:r>
          </a:p>
        </p:txBody>
      </p:sp>
      <p:sp>
        <p:nvSpPr>
          <p:cNvPr id="4" name="Slide Number Placeholder 3"/>
          <p:cNvSpPr>
            <a:spLocks noGrp="1"/>
          </p:cNvSpPr>
          <p:nvPr>
            <p:ph type="sldNum" sz="quarter" idx="5"/>
          </p:nvPr>
        </p:nvSpPr>
        <p:spPr/>
        <p:txBody>
          <a:bodyPr/>
          <a:lstStyle/>
          <a:p>
            <a:fld id="{3485952D-34C1-5047-A1BF-E7479F0DE70C}" type="slidenum">
              <a:rPr lang="en-US" smtClean="0"/>
              <a:t>25</a:t>
            </a:fld>
            <a:endParaRPr lang="en-US"/>
          </a:p>
        </p:txBody>
      </p:sp>
    </p:spTree>
    <p:extLst>
      <p:ext uri="{BB962C8B-B14F-4D97-AF65-F5344CB8AC3E}">
        <p14:creationId xmlns:p14="http://schemas.microsoft.com/office/powerpoint/2010/main" val="390636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66632AC5-7571-40AB-AE8A-224C5C89AFF2}" type="slidenum">
              <a:rPr lang="en-US"/>
              <a:pPr/>
              <a:t>26</a:t>
            </a:fld>
            <a:endParaRPr lang="en-US" dirty="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r>
              <a:rPr lang="en-US" dirty="0">
                <a:latin typeface="Arial" charset="0"/>
              </a:rPr>
              <a:t>When interpreting evaluation data for the purpose of making an eligibility determination, the team must ensure that the child meets the definition of one of the categories of exceptionality and, as a result of that exceptionality, needs special education and related services (KAR 91-40-1(k)(w); 34 CFR 300.8).  This is known as the two-prong test of eligibility.  If a child meets the definition of an exceptionality category but does not need special education and related services, s/he will not be determined to be eligible.  If the child has a need for special education and related services but does not meet the definition of an exceptionality category, s/he will not be determined to be eligible.  In the case of a child who is found to have a disability, but does not need special education and related services, a referral for a Section 504 evaluation may be considered.</a:t>
            </a:r>
          </a:p>
          <a:p>
            <a:pPr eaLnBrk="1" hangingPunct="1"/>
            <a:endParaRPr lang="en-US" dirty="0">
              <a:latin typeface="Arial" charset="0"/>
            </a:endParaRPr>
          </a:p>
          <a:p>
            <a:pPr eaLnBrk="1" hangingPunct="1"/>
            <a:endParaRPr lang="en-US" b="1" dirty="0">
              <a:latin typeface="Arial" charset="0"/>
            </a:endParaRPr>
          </a:p>
          <a:p>
            <a:endParaRPr lang="en-US" sz="1200" b="0" kern="1200" dirty="0">
              <a:solidFill>
                <a:schemeClr val="tx1"/>
              </a:solidFill>
              <a:effectLst/>
              <a:latin typeface="+mn-lt"/>
              <a:ea typeface="+mn-ea"/>
              <a:cs typeface="+mn-cs"/>
            </a:endParaRPr>
          </a:p>
          <a:p>
            <a:pPr eaLnBrk="1" hangingPunct="1"/>
            <a:endParaRPr lang="en-US" dirty="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METHOD: Review the education record for documentation indicating who was included as part of the group responsible for determining the student’s initial or continued eligibility. This information could be found in the evaluation/eligibility report, a meeting attendance record, meeting notes, etc. Note that K.A.R. 91-40-10(a)(2) requires each member of the team of qualified professionals (but not the parent) to certify in writing whether the evaluation report reflects the team member’s conclusion; this certification document would serve as evidence of who was on the team. Documentation must show that all professionals on the team provided input and contributed to the decision. For evidence of the parent’s involvement in the eligibility determination, look for documentation that they had the opportunity to provide input in the preparation of the evaluation report and at the eligibility meeting.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If the school is unable to get the parent to participate in the eligibility decision meeting, there must be documentation of at least two different attempts using two different methods of communication.  Even if the parent(s) chose not to participate in the eligibility meeting, the school should continue to document attempts to gain their input regarding the eligibility decision, and, if eligible, planning for the development of the IEP.</a:t>
            </a:r>
            <a:endParaRPr lang="en-US" dirty="0"/>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27</a:t>
            </a:fld>
            <a:endParaRPr lang="en-US"/>
          </a:p>
        </p:txBody>
      </p:sp>
    </p:spTree>
    <p:extLst>
      <p:ext uri="{BB962C8B-B14F-4D97-AF65-F5344CB8AC3E}">
        <p14:creationId xmlns:p14="http://schemas.microsoft.com/office/powerpoint/2010/main" val="3816172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METHOD: First, review the education record to determine if the student was suspected to have a specific learning disability when the evaluation or reevaluation was conducted. This information could be found in a parent’s or teacher’s/provider’s referral, Student Intervention Team (SIT) notes/documents, a prior written notice form, an evaluation/eligibility report, the IEP, etc.</a:t>
            </a:r>
            <a:br>
              <a:rPr lang="en-US" sz="1200" b="0" kern="1200" dirty="0">
                <a:solidFill>
                  <a:schemeClr val="tx1"/>
                </a:solidFill>
                <a:effectLst/>
                <a:latin typeface="+mn-lt"/>
                <a:ea typeface="+mn-ea"/>
                <a:cs typeface="+mn-cs"/>
              </a:rPr>
            </a:br>
            <a:r>
              <a:rPr lang="en-US" sz="1200" b="0" kern="1200" dirty="0">
                <a:solidFill>
                  <a:schemeClr val="tx1"/>
                </a:solidFill>
                <a:effectLst/>
                <a:latin typeface="+mn-lt"/>
                <a:ea typeface="+mn-ea"/>
                <a:cs typeface="+mn-cs"/>
              </a:rPr>
              <a:t>Next, review the education record for documentation indicating who was included as part of the group responsible for determining the student’s initial or continued eligibility. This information could be found in the evaluation/eligibility report, a meeting attendance record, meeting notes, etc. Note that K.A.R. 91-40-10(a)(2) requires each member of the team of qualified professionals (but not the parent) to certify in writing whether the evaluation report reflects the team member’s conclusion; this certification document would serve as evidence of who was on the team. For evidence of the parent’s involvement in the eligibility determination, look for documentation that they had the opportunity to provide input in the preparation of the evaluation report and at the eligibility meeting. </a:t>
            </a:r>
            <a:endParaRPr lang="en-US" dirty="0"/>
          </a:p>
          <a:p>
            <a:pPr eaLnBrk="1" hangingPunct="1"/>
            <a:endParaRPr lang="en-US" dirty="0">
              <a:latin typeface="Arial" charset="0"/>
            </a:endParaRP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28</a:t>
            </a:fld>
            <a:endParaRPr lang="en-US"/>
          </a:p>
        </p:txBody>
      </p:sp>
    </p:spTree>
    <p:extLst>
      <p:ext uri="{BB962C8B-B14F-4D97-AF65-F5344CB8AC3E}">
        <p14:creationId xmlns:p14="http://schemas.microsoft.com/office/powerpoint/2010/main" val="32914791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B5FCD2B3-58E0-4714-A5B5-6429FFAFB362}" type="slidenum">
              <a:rPr lang="en-US"/>
              <a:pPr/>
              <a:t>29</a:t>
            </a:fld>
            <a:endParaRPr lang="en-US" dirty="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r>
              <a:rPr lang="en-US" dirty="0">
                <a:latin typeface="Arial" charset="0"/>
              </a:rPr>
              <a:t>"Exceptional children" means children with disabilities and gifted children (KAR 91-40-1 (</a:t>
            </a:r>
            <a:r>
              <a:rPr lang="en-US" dirty="0" err="1">
                <a:latin typeface="Arial" charset="0"/>
              </a:rPr>
              <a:t>w</a:t>
            </a:r>
            <a:r>
              <a:rPr lang="en-US" dirty="0">
                <a:latin typeface="Arial" charset="0"/>
              </a:rPr>
              <a:t>)).  "Child with a disability" means the following: (1) a child evaluated as having an intellectual disability, hearing impairments including deafness, speech or language impairments, visual impairments including blindness, emotional disturbance, orthopedic impairments, autism, traumatic brain injury, other health impairments, or specific learning disabilities, deaf-blindness, or multiple disabilities, and who, by reason thereof, needs special education and related services; and (2) for children ages three through nine, a child who is experiencing developmental delays and, by reason thereof, needs special education and related services ((KAR 91-40-1 (</a:t>
            </a:r>
            <a:r>
              <a:rPr lang="en-US" dirty="0" err="1">
                <a:latin typeface="Arial" charset="0"/>
              </a:rPr>
              <a:t>k</a:t>
            </a:r>
            <a:r>
              <a:rPr lang="en-US" dirty="0">
                <a:latin typeface="Arial" charset="0"/>
              </a:rPr>
              <a:t>); CFR 300).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361AE075-AFB5-4F73-B09E-D236147C94BE}" type="slidenum">
              <a:rPr lang="en-US"/>
              <a:pPr/>
              <a:t>30</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r>
              <a:rPr lang="en-US" dirty="0">
                <a:latin typeface="Arial" charset="0"/>
              </a:rPr>
              <a:t>When considering the first prong of the two-prong test of eligibility, the team reviews the initial evaluation and other data to determine whether or not the child is a child with an exceptionality.  To do this, team members compare the data about the child to see if there is a match to one of the exceptionality categories defined in the regulations.  However, even when the data point to a particular area of exceptionality, there are exclusionary factors that must be examined before determining the child is a child with an exceptionality.  The Indicators Document provides the definition and describes indicators of each category of exceptionality.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Note: A summary of the Prior Written Notice and Consent requirements is included in the handout on page 35.</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a:t>If you are using the IEP annual review as the time to provide parent rights one time each school year, then make sure you provide those rights in the native language of the parent or adult student.  Sometimes the IEP annual review may lead to changes in services or placement.  Make sure that you also provide any PWN or consent forms in the native language of the parent or adult student.</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File Review Question 1</a:t>
            </a:r>
            <a:r>
              <a:rPr lang="en-US" dirty="0"/>
              <a:t>: </a:t>
            </a:r>
            <a:r>
              <a:rPr lang="en-US" sz="1200" b="0" kern="1200" dirty="0">
                <a:solidFill>
                  <a:schemeClr val="tx1"/>
                </a:solidFill>
                <a:effectLst/>
                <a:latin typeface="+mn-lt"/>
                <a:ea typeface="+mn-ea"/>
                <a:cs typeface="+mn-cs"/>
              </a:rPr>
              <a:t>Was a copy of parent rights/procedural safeguards provided to both of the student’s parents (or legal education decision-maker) and the student (if the student is 18 or older) in all required instances and in the native language of the parents/adult student or other mode of communication used by the parents/adult student?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FAQ</a:t>
            </a:r>
            <a:r>
              <a:rPr lang="en-US" sz="1200" b="0" kern="1200" dirty="0">
                <a:solidFill>
                  <a:schemeClr val="tx1"/>
                </a:solidFill>
                <a:effectLst/>
                <a:latin typeface="+mn-lt"/>
                <a:ea typeface="+mn-ea"/>
                <a:cs typeface="+mn-cs"/>
              </a:rPr>
              <a:t>: The federal and state regulations require the Parent Rights notice to be provided in the native language or other mode of communication “unless it is clearly not feasible to do so” [see 34 C.F.R. 300.504(d), 300.503(c)(1)(ii); K.A.R. 91-40-26(b)]. In this instance, the district must provide documentation to show why it is clearly not feasible to provide the Parent Rights notice in the native language or other mode of communication used by the parent. In addition, if the native language or other mode of communication of a parent is not a written language, the regulations require the public agency to ensure the following: 1) the notice is translated orally or by other means, 2) the parent understands the content of the notice, and 3) there is written evidence that requirements 1) and 2) have been met [see 34 C.F.R. 300.504(d), 300.503(c)(2); K.A.R. 91-40-26(c)(1) through (3)]. </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5007E96-6924-C248-9832-2A2BDF45F733}" type="slidenum">
              <a:rPr lang="en-US" smtClean="0"/>
              <a:t>4</a:t>
            </a:fld>
            <a:endParaRPr lang="en-US"/>
          </a:p>
        </p:txBody>
      </p:sp>
    </p:spTree>
    <p:extLst>
      <p:ext uri="{BB962C8B-B14F-4D97-AF65-F5344CB8AC3E}">
        <p14:creationId xmlns:p14="http://schemas.microsoft.com/office/powerpoint/2010/main" val="6846507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a:t>
            </a:r>
            <a:r>
              <a:rPr lang="en-US" baseline="0" dirty="0"/>
              <a:t> have data that match one of the definitions of exceptionality in state/federal regulations?</a:t>
            </a:r>
          </a:p>
          <a:p>
            <a:endParaRPr lang="en-US" baseline="0" dirty="0"/>
          </a:p>
          <a:p>
            <a:r>
              <a:rPr lang="en-US" dirty="0"/>
              <a:t>The definitions for each of the exceptionality categories are listed in the Eligibility Indicators Document (July, 2023).  </a:t>
            </a:r>
          </a:p>
          <a:p>
            <a:endParaRPr lang="en-US" dirty="0"/>
          </a:p>
          <a:p>
            <a:r>
              <a:rPr lang="en-US" dirty="0"/>
              <a:t>The team considers whether the student’s data match or do not match the definition of the exceptionality category under consideration.</a:t>
            </a:r>
          </a:p>
          <a:p>
            <a:endParaRPr lang="en-US" dirty="0"/>
          </a:p>
          <a:p>
            <a:r>
              <a:rPr lang="en-US" dirty="0"/>
              <a:t>Remember</a:t>
            </a:r>
            <a:r>
              <a:rPr lang="en-US" baseline="0" dirty="0"/>
              <a:t> that for some exceptionalities you must have data to support each of several categories of information or evidence within Prong 1.</a:t>
            </a:r>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31</a:t>
            </a:fld>
            <a:endParaRPr lang="en-US"/>
          </a:p>
        </p:txBody>
      </p:sp>
    </p:spTree>
    <p:extLst>
      <p:ext uri="{BB962C8B-B14F-4D97-AF65-F5344CB8AC3E}">
        <p14:creationId xmlns:p14="http://schemas.microsoft.com/office/powerpoint/2010/main" val="3587085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9D0DE1B3-8F7B-4984-87AE-5F0C2938D34E}" type="slidenum">
              <a:rPr lang="en-US"/>
              <a:pPr/>
              <a:t>32</a:t>
            </a:fld>
            <a:endParaRPr 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1219200" y="4343400"/>
            <a:ext cx="4724400" cy="4114800"/>
          </a:xfrm>
          <a:noFill/>
          <a:ln/>
        </p:spPr>
        <p:txBody>
          <a:bodyPr/>
          <a:lstStyle/>
          <a:p>
            <a:r>
              <a:rPr lang="en-US" dirty="0"/>
              <a:t>Descriptions of how to evaluate the exclusionary factors for each exceptionality are provided in the Eligibility Indicators Document (July, 2023).</a:t>
            </a:r>
          </a:p>
          <a:p>
            <a:endParaRPr lang="en-US" dirty="0"/>
          </a:p>
          <a:p>
            <a:r>
              <a:rPr lang="en-US" dirty="0">
                <a:latin typeface="Arial" charset="0"/>
              </a:rPr>
              <a:t>Remember</a:t>
            </a:r>
            <a:r>
              <a:rPr lang="en-US" baseline="0" dirty="0">
                <a:latin typeface="Arial" charset="0"/>
              </a:rPr>
              <a:t> that in</a:t>
            </a:r>
            <a:r>
              <a:rPr lang="en-US" dirty="0">
                <a:latin typeface="Arial" charset="0"/>
              </a:rPr>
              <a:t> addition to the exclusionary factors on this and the next slide, which apply to all categories of exceptionality, there are exclusionary factors specific to certain disabilities that must also be ruled out. </a:t>
            </a:r>
            <a:endParaRPr lang="en-US" dirty="0"/>
          </a:p>
          <a:p>
            <a:endParaRPr lang="en-US" dirty="0"/>
          </a:p>
          <a:p>
            <a:pPr eaLnBrk="1" hangingPunct="1"/>
            <a:endParaRPr lang="en-US" dirty="0">
              <a:latin typeface="Arial" charset="0"/>
            </a:endParaRPr>
          </a:p>
          <a:p>
            <a:pPr eaLnBrk="1" hangingPunct="1"/>
            <a:endParaRPr lang="en-US" dirty="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9D0DE1B3-8F7B-4984-87AE-5F0C2938D34E}" type="slidenum">
              <a:rPr lang="en-US"/>
              <a:pPr/>
              <a:t>33</a:t>
            </a:fld>
            <a:endParaRPr 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1219200" y="4343400"/>
            <a:ext cx="4724400" cy="4114800"/>
          </a:xfrm>
          <a:noFill/>
          <a:ln/>
        </p:spPr>
        <p:txBody>
          <a:bodyPr/>
          <a:lstStyle/>
          <a:p>
            <a:pPr eaLnBrk="1" hangingPunct="1"/>
            <a:r>
              <a:rPr lang="en-US" dirty="0">
                <a:latin typeface="Arial" charset="0"/>
              </a:rPr>
              <a:t>If the evaluation data indicates there is a match with a particular category of exceptionality and the team has ruled out the presence of any exclusionary factors, the team may determine that the child meets one of the requirements of eligibility as a child with an exceptionality (Prong 1 of the test of eligibility).  If there is not a match or exclusionary factors are present, the team must determine that the child does not meet the eligibility of a child with an exceptionality.  However, being gifted or having a disability does not necessarily qualify a child for special education services.  Thus, teams must also consider the component of the definition which states: “and who, by reason thereof, needs special education and related services.”</a:t>
            </a:r>
          </a:p>
          <a:p>
            <a:pPr eaLnBrk="1" hangingPunct="1"/>
            <a:endParaRPr lang="en-US" dirty="0">
              <a:latin typeface="Arial" charset="0"/>
            </a:endParaRPr>
          </a:p>
          <a:p>
            <a:pPr eaLnBrk="1" hangingPunct="1"/>
            <a:endParaRPr lang="en-US" dirty="0">
              <a:latin typeface="Arial" charset="0"/>
            </a:endParaRPr>
          </a:p>
          <a:p>
            <a:pPr eaLnBrk="1" hangingPunct="1"/>
            <a:endParaRPr 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charset="0"/>
              </a:rPr>
              <a:t>File Review Q 9: </a:t>
            </a:r>
            <a:r>
              <a:rPr lang="en-US" sz="1200" b="0" kern="1200" dirty="0">
                <a:solidFill>
                  <a:schemeClr val="tx1"/>
                </a:solidFill>
                <a:effectLst/>
                <a:latin typeface="+mn-lt"/>
                <a:ea typeface="+mn-ea"/>
                <a:cs typeface="+mn-cs"/>
              </a:rPr>
              <a:t>Did the group responsible for determining the student’s (initial or continued) eligibility ensure that NONE of the following were the determinant factor? </a:t>
            </a:r>
            <a:endParaRPr lang="en-US" dirty="0"/>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Lack of appropriate instruction in reading, including the essential components of reading instruction (as defined in section 1208(3) of the ESEA as such section was in effect on the day before the date of enactment of the Every Student Succeeds Act (December 9, 2015)); or </a:t>
            </a:r>
            <a:endParaRPr lang="en-US" dirty="0"/>
          </a:p>
          <a:p>
            <a:pPr lvl="1"/>
            <a:r>
              <a:rPr lang="en-US" sz="1200" kern="1200" dirty="0">
                <a:solidFill>
                  <a:schemeClr val="tx1"/>
                </a:solidFill>
                <a:effectLst/>
                <a:latin typeface="+mn-lt"/>
                <a:ea typeface="+mn-ea"/>
                <a:cs typeface="+mn-cs"/>
              </a:rPr>
              <a:t>o </a:t>
            </a:r>
            <a:r>
              <a:rPr lang="en-US" sz="1200" b="0" kern="1200" dirty="0">
                <a:solidFill>
                  <a:schemeClr val="tx1"/>
                </a:solidFill>
                <a:effectLst/>
                <a:latin typeface="+mn-lt"/>
                <a:ea typeface="+mn-ea"/>
                <a:cs typeface="+mn-cs"/>
              </a:rPr>
              <a:t>“The term ‘essential components of reading instruction’ means explicit and systematic instruction in-- (A) Phonemic awareness; (B) Phonics; (C) Vocabulary development; (D) Reading fluency, including oral reading skills; and (E) Reading comprehension strategies” Federal Register, Vol. 71, August 14, 2006, p.46646 </a:t>
            </a:r>
            <a:endParaRPr lang="en-US" dirty="0"/>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Lack of appropriate instruction in math; or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Limited English proficiency </a:t>
            </a:r>
            <a:endParaRPr lang="en-US" sz="1200" kern="1200" dirty="0">
              <a:solidFill>
                <a:schemeClr val="tx1"/>
              </a:solidFill>
              <a:effectLst/>
              <a:latin typeface="+mn-lt"/>
              <a:ea typeface="+mn-ea"/>
              <a:cs typeface="+mn-cs"/>
            </a:endParaRPr>
          </a:p>
          <a:p>
            <a:pPr eaLnBrk="1" hangingPunct="1"/>
            <a:endParaRPr lang="en-US"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METHOD: Review the evaluation/eligibility report to determine whether the team and the parent examined ALL of these exclusionary factors before determining the student is or continues to be a student with an exceptionality.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34</a:t>
            </a:fld>
            <a:endParaRPr lang="en-US"/>
          </a:p>
        </p:txBody>
      </p:sp>
    </p:spTree>
    <p:extLst>
      <p:ext uri="{BB962C8B-B14F-4D97-AF65-F5344CB8AC3E}">
        <p14:creationId xmlns:p14="http://schemas.microsoft.com/office/powerpoint/2010/main" val="26958586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t>In</a:t>
            </a:r>
            <a:r>
              <a:rPr lang="en-US" b="0" baseline="0" dirty="0"/>
              <a:t> order for the child to be eligible,</a:t>
            </a:r>
            <a:endParaRPr lang="en-US" b="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t>Question 1:</a:t>
            </a:r>
            <a:r>
              <a:rPr lang="en-US" b="1" baseline="0" dirty="0"/>
              <a:t> Must be answered YES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baseline="0" dirty="0"/>
              <a:t>Question 2: Must be answered NO</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baseline="0" dirty="0"/>
              <a:t>Question 3: Must be answered YES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Think about these issues:</a:t>
            </a:r>
          </a:p>
          <a:p>
            <a:pPr lvl="1"/>
            <a:r>
              <a:rPr lang="en-US" dirty="0"/>
              <a:t>Are the data congruent</a:t>
            </a:r>
            <a:r>
              <a:rPr lang="en-US" baseline="0" dirty="0"/>
              <a:t> with the indicators under that definition, or do the data contradict or conflict with the indicators?</a:t>
            </a:r>
          </a:p>
          <a:p>
            <a:pPr lvl="1"/>
            <a:r>
              <a:rPr lang="en-US" baseline="0" dirty="0"/>
              <a:t>Look for convergence of evidence</a:t>
            </a:r>
          </a:p>
          <a:p>
            <a:pPr lvl="1"/>
            <a:r>
              <a:rPr lang="en-US" baseline="0" dirty="0"/>
              <a:t>Consider what the preponderance of evidence is indicating</a:t>
            </a:r>
          </a:p>
          <a:p>
            <a:pPr lvl="1"/>
            <a:r>
              <a:rPr lang="en-US" baseline="0" dirty="0"/>
              <a:t>Consider the quality of the data</a:t>
            </a:r>
          </a:p>
          <a:p>
            <a:pPr lvl="1"/>
            <a:r>
              <a:rPr lang="en-US" baseline="0" dirty="0"/>
              <a:t>Consider amount of match with all the pieces of the definition </a:t>
            </a:r>
          </a:p>
          <a:p>
            <a:endParaRPr lang="en-US" dirty="0">
              <a:solidFill>
                <a:srgbClr val="FF0000"/>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35</a:t>
            </a:fld>
            <a:endParaRPr lang="en-US"/>
          </a:p>
        </p:txBody>
      </p:sp>
    </p:spTree>
    <p:extLst>
      <p:ext uri="{BB962C8B-B14F-4D97-AF65-F5344CB8AC3E}">
        <p14:creationId xmlns:p14="http://schemas.microsoft.com/office/powerpoint/2010/main" val="33562950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0CD119E5-9779-4502-940A-13062FA35569}" type="slidenum">
              <a:rPr lang="en-US"/>
              <a:pPr/>
              <a:t>36</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r>
              <a:rPr lang="en-US">
                <a:latin typeface="Arial" charset="0"/>
              </a:rPr>
              <a:t>The second prong of the test of eligibility is to determine whether or not the child needs special education and related services as a result of the exceptionality.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these two points</a:t>
            </a:r>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15830079-0BAB-4547-A106-2F624F6561D6}" type="slidenum">
              <a:rPr lang="en-US"/>
              <a:pPr/>
              <a:t>38</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r>
              <a:rPr lang="en-US" dirty="0">
                <a:latin typeface="Arial" charset="0"/>
              </a:rPr>
              <a:t>It is helpful for teams to remember that by definition special education means specially designed instruction (KAR 91-40-1(</a:t>
            </a:r>
            <a:r>
              <a:rPr lang="en-US" dirty="0" err="1">
                <a:latin typeface="Arial" charset="0"/>
              </a:rPr>
              <a:t>kkk</a:t>
            </a:r>
            <a:r>
              <a:rPr lang="en-US" dirty="0">
                <a:latin typeface="Arial" charset="0"/>
              </a:rPr>
              <a:t>); 34 CFR 300.39(a)(1)), and, that specially designed instruction means adapting the content, methodology or delivery of instruction to address the unique needs of a child that result from the child’s exceptionality to ensure access of the child to the general education curriculum in order to meet the educational standards that apply to all children (KAR 91-40-1 (</a:t>
            </a:r>
            <a:r>
              <a:rPr lang="en-US" dirty="0" err="1">
                <a:latin typeface="Arial" charset="0"/>
              </a:rPr>
              <a:t>lll</a:t>
            </a:r>
            <a:r>
              <a:rPr lang="en-US" dirty="0">
                <a:latin typeface="Arial" charset="0"/>
              </a:rPr>
              <a:t>); 34 CFR 300.39(b)(3)(</a:t>
            </a:r>
            <a:r>
              <a:rPr lang="en-US" dirty="0" err="1">
                <a:latin typeface="Arial" charset="0"/>
              </a:rPr>
              <a:t>i</a:t>
            </a:r>
            <a:r>
              <a:rPr lang="en-US" dirty="0">
                <a:latin typeface="Arial" charset="0"/>
              </a:rPr>
              <a:t>-(ii)).  This implies that in order to have a need for special education, the child has specific needs which are so unique as to require specially designed instruction in order to access and progress in the general education curriculum. </a:t>
            </a:r>
          </a:p>
          <a:p>
            <a:pPr eaLnBrk="1" hangingPunct="1"/>
            <a:r>
              <a:rPr lang="en-US" dirty="0">
                <a:latin typeface="Arial" charset="0"/>
              </a:rPr>
              <a:t>The team must review the evaluation data in such a way as to understand the extent of the child’s needs with regard to specially designed instruction.  Teams should be able to use the data to describe the intensity of the support needed to assist the child in accessing and progressing in the general education curriculum.  It is only through this discussion that the team can determine whether or not the child’s need for having adapted content, methodology, or delivery of instruction is so great that it cannot be provided without the support of special education. </a:t>
            </a:r>
          </a:p>
          <a:p>
            <a:pPr eaLnBrk="1" hangingPunct="1"/>
            <a:endParaRPr lang="en-US" dirty="0">
              <a:latin typeface="Arial" charset="0"/>
            </a:endParaRPr>
          </a:p>
          <a:p>
            <a:r>
              <a:rPr lang="en-US" dirty="0"/>
              <a:t>The indicators for Prong 2 for each of the exceptionality categories are listed in the Eligibility Indicators Document (July, 2023).</a:t>
            </a:r>
          </a:p>
          <a:p>
            <a:endParaRPr lang="en-US" dirty="0"/>
          </a:p>
          <a:p>
            <a:r>
              <a:rPr lang="en-US" dirty="0"/>
              <a:t>Consider whether the data are congruent with the indicators for Prong 2.</a:t>
            </a:r>
          </a:p>
          <a:p>
            <a:endParaRPr lang="en-US" dirty="0"/>
          </a:p>
          <a:p>
            <a:r>
              <a:rPr lang="en-US" dirty="0"/>
              <a:t>Most data for Prong 2 comes from the General Education Interventions process or from interventions conducted during the evaluation process.</a:t>
            </a:r>
          </a:p>
          <a:p>
            <a:pPr eaLnBrk="1" hangingPunct="1"/>
            <a:endParaRPr lang="en-US" dirty="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IDEA gives states the authority to define certain related services as special education rather than a related service (34 C.F.R. 300.39(a)(2)(</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a:t>
            </a:r>
            <a:r>
              <a:rPr lang="en-US" sz="1200" dirty="0"/>
              <a:t>(K.A.R. 91-40-1(</a:t>
            </a:r>
            <a:r>
              <a:rPr lang="en-US" sz="1200" dirty="0" err="1"/>
              <a:t>kkk</a:t>
            </a:r>
            <a:r>
              <a:rPr lang="en-US" sz="1200" dirty="0"/>
              <a:t>)(2)), (K.A.R. 91-40-1(</a:t>
            </a:r>
            <a:r>
              <a:rPr lang="en-US" sz="1200" dirty="0" err="1"/>
              <a:t>kkk</a:t>
            </a:r>
            <a:r>
              <a:rPr lang="en-US" sz="1200" dirty="0"/>
              <a:t>)(3)).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03F7874-A3C7-43D5-AD19-DCF31038125E}" type="slidenum">
              <a:rPr lang="en-US" smtClean="0"/>
              <a:pPr/>
              <a:t>39</a:t>
            </a:fld>
            <a:endParaRPr lang="en-US" dirty="0"/>
          </a:p>
        </p:txBody>
      </p:sp>
    </p:spTree>
    <p:extLst>
      <p:ext uri="{BB962C8B-B14F-4D97-AF65-F5344CB8AC3E}">
        <p14:creationId xmlns:p14="http://schemas.microsoft.com/office/powerpoint/2010/main" val="13780583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File Review Q 8 METHOD: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112649"/>
                </a:solidFill>
                <a:effectLst/>
                <a:latin typeface="OpenSans"/>
              </a:rPr>
              <a:t>Review the evaluation/eligibility report, team meeting notes, prior written notice forms, and other documentation in the education record to determine if the team and the parent drew upon, documented, and carefully considered information from a variety of sources when determining eligibility and the educational needs of the student. A checklist of these sources alone would not be sufficient to show that the information was carefully considered and documented. </a:t>
            </a:r>
            <a:endParaRPr lang="en-US"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112649"/>
                </a:solidFill>
                <a:effectLst/>
                <a:latin typeface="OpenSans"/>
              </a:rPr>
              <a:t>SPECIAL NOTE</a:t>
            </a:r>
            <a:r>
              <a:rPr lang="en-US" sz="1800" b="0" dirty="0">
                <a:solidFill>
                  <a:srgbClr val="112649"/>
                </a:solidFill>
                <a:effectLst/>
                <a:latin typeface="OpenSans"/>
              </a:rPr>
              <a:t>: The list of sources in the question (aptitude and achievement tests, parent input, teacher recommendations, physical condition, social or cultural background, and adaptive behavior) is not an exhaustive list of sources that must be drawn upon, documented and carefully considered. The point of </a:t>
            </a:r>
            <a:r>
              <a:rPr lang="en-US" sz="1800" b="0" dirty="0">
                <a:solidFill>
                  <a:srgbClr val="0560BF"/>
                </a:solidFill>
                <a:effectLst/>
                <a:latin typeface="OpenSans"/>
              </a:rPr>
              <a:t>34 C.F.R. 300.306(c)(1)(</a:t>
            </a:r>
            <a:r>
              <a:rPr lang="en-US" sz="1800" b="0" dirty="0" err="1">
                <a:solidFill>
                  <a:srgbClr val="0560BF"/>
                </a:solidFill>
                <a:effectLst/>
                <a:latin typeface="OpenSans"/>
              </a:rPr>
              <a:t>i</a:t>
            </a:r>
            <a:r>
              <a:rPr lang="en-US" sz="1800" b="0" dirty="0">
                <a:solidFill>
                  <a:srgbClr val="0560BF"/>
                </a:solidFill>
                <a:effectLst/>
                <a:latin typeface="OpenSans"/>
              </a:rPr>
              <a:t>)-(ii) </a:t>
            </a:r>
            <a:r>
              <a:rPr lang="en-US" sz="1800" b="0" dirty="0">
                <a:solidFill>
                  <a:srgbClr val="112649"/>
                </a:solidFill>
                <a:effectLst/>
                <a:latin typeface="OpenSans"/>
              </a:rPr>
              <a:t>and </a:t>
            </a:r>
            <a:r>
              <a:rPr lang="en-US" sz="1800" b="0" dirty="0">
                <a:solidFill>
                  <a:srgbClr val="0560BF"/>
                </a:solidFill>
                <a:effectLst/>
                <a:latin typeface="OpenSans"/>
              </a:rPr>
              <a:t>K.A.R. 91-40-10(d)(1)-(2) </a:t>
            </a:r>
            <a:r>
              <a:rPr lang="en-US" sz="1800" b="0" dirty="0">
                <a:solidFill>
                  <a:srgbClr val="112649"/>
                </a:solidFill>
                <a:effectLst/>
                <a:latin typeface="OpenSans"/>
              </a:rPr>
              <a:t>is to ensure that more than one source is used in interpreting evaluation data and making these determinations, and although these regulations include a list of examples of sources that may be used, the public agency would not have to use all the sources in every instance. </a:t>
            </a:r>
            <a:r>
              <a:rPr lang="en-US" sz="1800" b="0" dirty="0">
                <a:solidFill>
                  <a:srgbClr val="0560BF"/>
                </a:solidFill>
                <a:effectLst/>
                <a:latin typeface="OpenSans"/>
              </a:rPr>
              <a:t>64 </a:t>
            </a:r>
            <a:r>
              <a:rPr lang="en-US" sz="1800" i="1" dirty="0">
                <a:solidFill>
                  <a:srgbClr val="0560BF"/>
                </a:solidFill>
                <a:effectLst/>
                <a:latin typeface="OpenSansLight"/>
              </a:rPr>
              <a:t>Federal Register </a:t>
            </a:r>
            <a:r>
              <a:rPr lang="en-US" sz="1800" b="0" dirty="0">
                <a:solidFill>
                  <a:srgbClr val="0560BF"/>
                </a:solidFill>
                <a:effectLst/>
                <a:latin typeface="OpenSans"/>
              </a:rPr>
              <a:t>12,636 (Mar. 12, 1999). </a:t>
            </a:r>
            <a:endParaRPr lang="en-US" dirty="0"/>
          </a:p>
          <a:p>
            <a:endParaRPr lang="en-US" b="1" dirty="0"/>
          </a:p>
        </p:txBody>
      </p:sp>
      <p:sp>
        <p:nvSpPr>
          <p:cNvPr id="4" name="Slide Number Placeholder 3"/>
          <p:cNvSpPr>
            <a:spLocks noGrp="1"/>
          </p:cNvSpPr>
          <p:nvPr>
            <p:ph type="sldNum" sz="quarter" idx="5"/>
          </p:nvPr>
        </p:nvSpPr>
        <p:spPr/>
        <p:txBody>
          <a:bodyPr/>
          <a:lstStyle/>
          <a:p>
            <a:fld id="{3485952D-34C1-5047-A1BF-E7479F0DE70C}" type="slidenum">
              <a:rPr lang="en-US" smtClean="0"/>
              <a:t>40</a:t>
            </a:fld>
            <a:endParaRPr lang="en-US"/>
          </a:p>
        </p:txBody>
      </p:sp>
    </p:spTree>
    <p:extLst>
      <p:ext uri="{BB962C8B-B14F-4D97-AF65-F5344CB8AC3E}">
        <p14:creationId xmlns:p14="http://schemas.microsoft.com/office/powerpoint/2010/main" val="90379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141413" y="685800"/>
            <a:ext cx="4316412" cy="3236913"/>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members of the evaluation team are the same as those who would serve on the child's IEP Team (should the child be found eligible), including the parents. If the child is suspected of having a specific learning disability the team may include other qualified professionals, as appropriate. </a:t>
            </a:r>
            <a:r>
              <a:rPr lang="en-US" sz="1100" kern="1200" dirty="0">
                <a:solidFill>
                  <a:schemeClr val="tx1"/>
                </a:solidFill>
                <a:effectLst/>
                <a:latin typeface="+mn-lt"/>
                <a:ea typeface="+mn-ea"/>
                <a:cs typeface="+mn-cs"/>
              </a:rPr>
              <a:t>(See Chapter 3 of the KSDE Process Handbook for more information.)</a:t>
            </a:r>
            <a:endParaRPr lang="en-US" sz="1050" dirty="0"/>
          </a:p>
          <a:p>
            <a:endParaRPr lang="en-US" sz="1100" dirty="0"/>
          </a:p>
          <a:p>
            <a:r>
              <a:rPr lang="en-US" sz="1200" kern="1200" dirty="0">
                <a:solidFill>
                  <a:schemeClr val="tx1"/>
                </a:solidFill>
                <a:effectLst/>
                <a:latin typeface="+mn-lt"/>
                <a:ea typeface="+mn-ea"/>
                <a:cs typeface="+mn-cs"/>
              </a:rPr>
              <a:t>Team members on each evaluation team may differ; however, there are specific members and skills that must be represented on the team. The makeup of this team would include: </a:t>
            </a:r>
            <a:endParaRPr lang="en-US" sz="1100"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parents of the child;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 less than one regular education teacher of the child (if the child is, or may be, participating in the regular education environment); If the child does not have a regular teacher, a regular classroom teacher qualified to teach a child of his or her age; or if the child is less than school age, an individual qualified to teach a child of his or her age;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 less than one special education teacher of the child, or where appropriate, not less than one special education service provider of the child;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 representative of the local education agency who:</a:t>
            </a:r>
          </a:p>
          <a:p>
            <a:pPr marL="628650" lvl="1" indent="-171450">
              <a:buFont typeface="Courier New" panose="02070309020205020404" pitchFamily="49" charset="0"/>
              <a:buChar char="o"/>
            </a:pPr>
            <a:r>
              <a:rPr lang="en-US" sz="1200" kern="1200" dirty="0">
                <a:solidFill>
                  <a:schemeClr val="tx1"/>
                </a:solidFill>
                <a:effectLst/>
                <a:latin typeface="+mn-lt"/>
                <a:ea typeface="+mn-ea"/>
                <a:cs typeface="+mn-cs"/>
              </a:rPr>
              <a:t>Is qualified to provide, or supervise the provision of, specially designed instruction to meet the unique </a:t>
            </a:r>
            <a:endParaRPr lang="en-US" sz="1100" dirty="0"/>
          </a:p>
          <a:p>
            <a:pPr marL="628650" lvl="1" indent="-171450">
              <a:buFont typeface="Courier New" panose="02070309020205020404" pitchFamily="49" charset="0"/>
              <a:buChar char="o"/>
            </a:pPr>
            <a:r>
              <a:rPr lang="en-US" sz="1200" kern="1200" dirty="0">
                <a:solidFill>
                  <a:schemeClr val="tx1"/>
                </a:solidFill>
                <a:effectLst/>
                <a:latin typeface="+mn-lt"/>
                <a:ea typeface="+mn-ea"/>
                <a:cs typeface="+mn-cs"/>
              </a:rPr>
              <a:t>needs of children with exceptionalities,</a:t>
            </a:r>
          </a:p>
          <a:p>
            <a:pPr marL="628650" lvl="1" indent="-171450">
              <a:buFont typeface="Courier New" panose="02070309020205020404" pitchFamily="49" charset="0"/>
              <a:buChar char="o"/>
            </a:pPr>
            <a:r>
              <a:rPr lang="en-US" sz="1200" kern="1200" dirty="0">
                <a:solidFill>
                  <a:schemeClr val="tx1"/>
                </a:solidFill>
                <a:effectLst/>
                <a:latin typeface="+mn-lt"/>
                <a:ea typeface="+mn-ea"/>
                <a:cs typeface="+mn-cs"/>
              </a:rPr>
              <a:t>Is knowledgeable about the general education curriculum, and</a:t>
            </a:r>
          </a:p>
          <a:p>
            <a:pPr marL="628650" lvl="1" indent="-171450">
              <a:buFont typeface="Courier New" panose="02070309020205020404" pitchFamily="49" charset="0"/>
              <a:buChar char="o"/>
            </a:pPr>
            <a:r>
              <a:rPr lang="en-US" sz="1200" kern="1200" dirty="0">
                <a:solidFill>
                  <a:schemeClr val="tx1"/>
                </a:solidFill>
                <a:effectLst/>
                <a:latin typeface="+mn-lt"/>
                <a:ea typeface="+mn-ea"/>
                <a:cs typeface="+mn-cs"/>
              </a:rPr>
              <a:t>Is knowledgeable about the availability of resources of the public agency; </a:t>
            </a:r>
            <a:endParaRPr lang="en-US" sz="1100"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 individual who can interpret the instructional implications of evaluation results;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At least one person qualified to conduct individual diagnostic examinations of children; and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At the discretion of the parent or agency, other individuals who have knowledge or special expertise regarding the child, including related services personnel as appropriate. </a:t>
            </a:r>
          </a:p>
          <a:p>
            <a:pPr eaLnBrk="1" hangingPunct="1">
              <a:spcBef>
                <a:spcPct val="0"/>
              </a:spcBef>
            </a:pPr>
            <a:endParaRPr lang="en-US" sz="1100" dirty="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448323E-3424-4E58-A001-B0C41AC51B6E}" type="slidenum">
              <a:rPr lang="en-US">
                <a:solidFill>
                  <a:prstClr val="black"/>
                </a:solidFill>
              </a:rPr>
              <a:pPr>
                <a:defRPr/>
              </a:pPr>
              <a:t>5</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if the child is eligible, the 60 school day timeline ends on the first day of the initial IEP, in other words, on the first day that special education services are provided.</a:t>
            </a:r>
          </a:p>
          <a:p>
            <a:r>
              <a:rPr lang="en-US" dirty="0"/>
              <a:t>If the child is not eligible, the date of the eligibility meeting and the PWN that the child is not eligible, would end the timeline.</a:t>
            </a:r>
          </a:p>
          <a:p>
            <a:endParaRPr lang="en-US" dirty="0"/>
          </a:p>
          <a:p>
            <a:r>
              <a:rPr lang="en-US" dirty="0"/>
              <a:t>If the child is not eligible, the team could consider a referral for evaluation for a 504 Plan, or refer the student to the building’s General Education Intervention team to provide supports and monitor </a:t>
            </a:r>
            <a:r>
              <a:rPr lang="en-US"/>
              <a:t>progress.</a:t>
            </a:r>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41</a:t>
            </a:fld>
            <a:endParaRPr lang="en-US"/>
          </a:p>
        </p:txBody>
      </p:sp>
    </p:spTree>
    <p:extLst>
      <p:ext uri="{BB962C8B-B14F-4D97-AF65-F5344CB8AC3E}">
        <p14:creationId xmlns:p14="http://schemas.microsoft.com/office/powerpoint/2010/main" val="8910483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are next steps for the future to ensure compliance with requirements and nondiscriminatory practices?  Identify someone to take notes </a:t>
            </a:r>
            <a:r>
              <a:rPr lang="en-US"/>
              <a:t>for your team.</a:t>
            </a:r>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options if you have questions.</a:t>
            </a:r>
          </a:p>
        </p:txBody>
      </p:sp>
      <p:sp>
        <p:nvSpPr>
          <p:cNvPr id="4" name="Slide Number Placeholder 3"/>
          <p:cNvSpPr>
            <a:spLocks noGrp="1"/>
          </p:cNvSpPr>
          <p:nvPr>
            <p:ph type="sldNum" sz="quarter" idx="5"/>
          </p:nvPr>
        </p:nvSpPr>
        <p:spPr/>
        <p:txBody>
          <a:bodyPr/>
          <a:lstStyle/>
          <a:p>
            <a:fld id="{3485952D-34C1-5047-A1BF-E7479F0DE70C}" type="slidenum">
              <a:rPr lang="en-US" smtClean="0"/>
              <a:t>43</a:t>
            </a:fld>
            <a:endParaRPr lang="en-US"/>
          </a:p>
        </p:txBody>
      </p:sp>
    </p:spTree>
    <p:extLst>
      <p:ext uri="{BB962C8B-B14F-4D97-AF65-F5344CB8AC3E}">
        <p14:creationId xmlns:p14="http://schemas.microsoft.com/office/powerpoint/2010/main" val="26802735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references were cited in the notes.</a:t>
            </a:r>
          </a:p>
        </p:txBody>
      </p:sp>
      <p:sp>
        <p:nvSpPr>
          <p:cNvPr id="4" name="Slide Number Placeholder 3"/>
          <p:cNvSpPr>
            <a:spLocks noGrp="1"/>
          </p:cNvSpPr>
          <p:nvPr>
            <p:ph type="sldNum" sz="quarter" idx="5"/>
          </p:nvPr>
        </p:nvSpPr>
        <p:spPr/>
        <p:txBody>
          <a:bodyPr/>
          <a:lstStyle/>
          <a:p>
            <a:fld id="{3485952D-34C1-5047-A1BF-E7479F0DE70C}" type="slidenum">
              <a:rPr lang="en-US" smtClean="0"/>
              <a:t>44</a:t>
            </a:fld>
            <a:endParaRPr lang="en-US"/>
          </a:p>
        </p:txBody>
      </p:sp>
    </p:spTree>
    <p:extLst>
      <p:ext uri="{BB962C8B-B14F-4D97-AF65-F5344CB8AC3E}">
        <p14:creationId xmlns:p14="http://schemas.microsoft.com/office/powerpoint/2010/main" val="2780923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4B2A807-DFB6-423A-B273-BAF62688D17C}" type="slidenum">
              <a:rPr lang="en-US" smtClean="0"/>
              <a:pPr/>
              <a:t>6</a:t>
            </a:fld>
            <a:endParaRPr lang="en-US" dirty="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r>
              <a:rPr lang="en-US" dirty="0">
                <a:latin typeface="Arial" charset="0"/>
              </a:rPr>
              <a:t>There</a:t>
            </a:r>
            <a:r>
              <a:rPr lang="en-US" baseline="0" dirty="0">
                <a:latin typeface="Arial" charset="0"/>
              </a:rPr>
              <a:t> are 3 ways that a child may end up at an initial evaluation:</a:t>
            </a:r>
          </a:p>
          <a:p>
            <a:pPr marL="241653" indent="-241653">
              <a:buAutoNum type="arabicParenR"/>
            </a:pPr>
            <a:r>
              <a:rPr lang="en-US" baseline="0" dirty="0">
                <a:latin typeface="Arial" charset="0"/>
              </a:rPr>
              <a:t>The parent requests an initial evaluation</a:t>
            </a:r>
          </a:p>
          <a:p>
            <a:pPr marL="241653" indent="-241653">
              <a:buAutoNum type="arabicParenR"/>
            </a:pPr>
            <a:r>
              <a:rPr lang="en-US" baseline="0" dirty="0">
                <a:latin typeface="Arial" charset="0"/>
              </a:rPr>
              <a:t>An adult student (age 18+) requests an initial evaluation</a:t>
            </a:r>
          </a:p>
          <a:p>
            <a:pPr marL="241653" indent="-241653">
              <a:buAutoNum type="arabicParenR"/>
            </a:pPr>
            <a:r>
              <a:rPr lang="en-US" baseline="0" dirty="0">
                <a:latin typeface="Arial" charset="0"/>
              </a:rPr>
              <a:t>School staff suspect that a student may be a student with an exceptionality and need special education services. Typically school staff determine this through the GEI process of intervention and progress monitoring and requires specific documentation prior to moving into an Initial Evaluation as discussed on the next slide.</a:t>
            </a:r>
            <a:endParaRPr lang="en-US"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charset="0"/>
                <a:cs typeface="ＭＳ Ｐゴシック" charset="0"/>
              </a:defRPr>
            </a:lvl1pPr>
            <a:lvl2pPr marL="40097626" indent="-39614320">
              <a:defRPr sz="2500">
                <a:solidFill>
                  <a:schemeClr val="tx1"/>
                </a:solidFill>
                <a:latin typeface="Arial" charset="0"/>
                <a:ea typeface="ＭＳ Ｐゴシック" charset="0"/>
              </a:defRPr>
            </a:lvl2pPr>
            <a:lvl3pPr>
              <a:defRPr sz="2500">
                <a:solidFill>
                  <a:schemeClr val="tx1"/>
                </a:solidFill>
                <a:latin typeface="Arial" charset="0"/>
                <a:ea typeface="ＭＳ Ｐゴシック" charset="0"/>
              </a:defRPr>
            </a:lvl3pPr>
            <a:lvl4pPr>
              <a:defRPr sz="2500">
                <a:solidFill>
                  <a:schemeClr val="tx1"/>
                </a:solidFill>
                <a:latin typeface="Arial" charset="0"/>
                <a:ea typeface="ＭＳ Ｐゴシック" charset="0"/>
              </a:defRPr>
            </a:lvl4pPr>
            <a:lvl5pPr>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fld id="{29376D3E-24B4-9E4B-9695-559A2B1FBBC7}" type="slidenum">
              <a:rPr lang="en-US" sz="1300"/>
              <a:pPr/>
              <a:t>7</a:t>
            </a:fld>
            <a:endParaRPr 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975360" y="4560570"/>
            <a:ext cx="5364480" cy="43205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sz="1500" dirty="0">
                <a:latin typeface="Arial" charset="0"/>
                <a:ea typeface="ＭＳ Ｐゴシック" charset="0"/>
                <a:cs typeface="ＭＳ Ｐゴシック" charset="0"/>
              </a:rPr>
              <a:t>Young children who are not yet in kindergarten may be identified for an initial</a:t>
            </a:r>
            <a:r>
              <a:rPr lang="en-US" sz="1300" dirty="0">
                <a:latin typeface="Arial" pitchFamily="-109" charset="0"/>
                <a:ea typeface="ＭＳ Ｐゴシック" pitchFamily="-109" charset="-128"/>
                <a:cs typeface="ＭＳ Ｐゴシック" pitchFamily="-111" charset="-128"/>
              </a:rPr>
              <a:t> evaluation in a variety of ways.  Given that general education preschool programs are not always administered by school districts, and/or that young children are not required to attend such programs, the entry point for the evaluation and eligibility process is different from the school age population.  Some children may be located and referred through a formal developmental screening process, others are referred through the Part C program prior to their 3rd birthday, while other children are brought for an evaluation at the request of their parents. If a child is in a preschool setting that is part of an elementary building, the teacher might wish to use general education interventions within the preschool classroom to help identify students appropriate for referral for evaluation.</a:t>
            </a:r>
          </a:p>
          <a:p>
            <a:pPr eaLnBrk="1" hangingPunct="1"/>
            <a:endParaRPr lang="en-US" sz="1300" dirty="0">
              <a:latin typeface="Arial" pitchFamily="-109" charset="0"/>
              <a:ea typeface="ＭＳ Ｐゴシック" pitchFamily="-109" charset="-128"/>
              <a:cs typeface="ＭＳ Ｐゴシック" pitchFamily="-11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GEI</a:t>
            </a:r>
            <a:r>
              <a:rPr lang="en-US" baseline="0" dirty="0"/>
              <a:t>s are how Kansas implements the federal child find requirement, and it is the first step in the evaluation and eligibility determination process.</a:t>
            </a:r>
          </a:p>
          <a:p>
            <a:endParaRPr lang="en-US" baseline="0" dirty="0"/>
          </a:p>
          <a:p>
            <a:r>
              <a:rPr lang="en-US" baseline="0" dirty="0"/>
              <a:t>Parents may make a request for initial evaluation at any time.  The request may be written or oral, and requires a response from the school within 15 school days.  This response should take the form of a PWN, and indicate whether the school intends to conduct an evaluation or refuses to conduct an evaluation.</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E79581B2-A00E-484B-B70E-2A6A80A27EFA}" type="slidenum">
              <a:rPr lang="en-US" smtClean="0"/>
              <a:pPr/>
              <a:t>9</a:t>
            </a:fld>
            <a:endParaRPr lang="en-US" dirty="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r>
              <a:rPr lang="en-US" dirty="0">
                <a:latin typeface="Arial" charset="0"/>
              </a:rPr>
              <a:t>Remember</a:t>
            </a:r>
            <a:r>
              <a:rPr lang="en-US" baseline="0" dirty="0">
                <a:latin typeface="Arial" charset="0"/>
              </a:rPr>
              <a:t> that there are additional parent notification requirements within the MTSS model.  Review the legal requirements webinar for more information about these.</a:t>
            </a:r>
          </a:p>
          <a:p>
            <a:pPr eaLnBrk="1" hangingPunct="1"/>
            <a:endParaRPr lang="en-US" baseline="0" dirty="0">
              <a:latin typeface="Arial" charset="0"/>
            </a:endParaRPr>
          </a:p>
          <a:p>
            <a:pPr eaLnBrk="1" hangingPunct="1"/>
            <a:r>
              <a:rPr lang="en-US" baseline="0" dirty="0">
                <a:latin typeface="Arial" charset="0"/>
              </a:rPr>
              <a:t>What is needed for referral:</a:t>
            </a:r>
          </a:p>
          <a:p>
            <a:pPr>
              <a:buFont typeface="Arial"/>
              <a:buChar char="•"/>
            </a:pPr>
            <a:r>
              <a:rPr lang="en-US" dirty="0"/>
              <a:t>Interventions and strategies have been implemented to support the student’s presenting academic or behavior concern</a:t>
            </a:r>
          </a:p>
          <a:p>
            <a:pPr>
              <a:buFont typeface="Arial"/>
              <a:buChar char="•"/>
            </a:pPr>
            <a:r>
              <a:rPr lang="en-US" dirty="0"/>
              <a:t>Only when the student’s progress indicates a potential exceptionality should the student be moved into initial evaluation for special education</a:t>
            </a:r>
          </a:p>
          <a:p>
            <a:pPr>
              <a:buFont typeface="Arial"/>
              <a:buChar char="•"/>
            </a:pPr>
            <a:r>
              <a:rPr lang="en-US" dirty="0"/>
              <a:t>School personnel have specific data as evidence the student’s needs are beyond what general education can provide and an evaluation is appropriate</a:t>
            </a:r>
            <a:endParaRPr lang="en-US" dirty="0">
              <a:latin typeface="Arial" charset="0"/>
            </a:endParaRPr>
          </a:p>
          <a:p>
            <a:pPr>
              <a:buFont typeface="Arial"/>
              <a:buChar cha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school should make a referral for an initial evaluation if any of the following situations exist:</a:t>
            </a:r>
          </a:p>
          <a:p>
            <a:pPr marL="182880" lvl="0" indent="-182880">
              <a:buFont typeface="Arial" panose="020B0604020202020204" pitchFamily="34" charset="0"/>
              <a:buChar char="•"/>
            </a:pPr>
            <a:r>
              <a:rPr lang="en-US" sz="2800" dirty="0"/>
              <a:t>The data collected indicate that the resources needed for student support are beyond the scope of regular education. </a:t>
            </a:r>
          </a:p>
          <a:p>
            <a:pPr marL="182880" lvl="0" indent="-182880">
              <a:buFont typeface="Arial" panose="020B0604020202020204" pitchFamily="34" charset="0"/>
              <a:buChar char="•"/>
            </a:pPr>
            <a:r>
              <a:rPr lang="en-US" sz="2800" dirty="0"/>
              <a:t>The data collected indicate the possible presence of an exceptionality and a need for special education. </a:t>
            </a:r>
          </a:p>
          <a:p>
            <a:pPr marL="182880" lvl="0" indent="-182880">
              <a:buFont typeface="Arial" panose="020B0604020202020204" pitchFamily="34" charset="0"/>
              <a:buChar char="•"/>
            </a:pPr>
            <a:r>
              <a:rPr lang="en-US" sz="2800" dirty="0"/>
              <a:t>The parent requests an evaluation and the school agrees that an evaluation is appropriate. </a:t>
            </a: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10</a:t>
            </a:fld>
            <a:endParaRPr lang="en-US"/>
          </a:p>
        </p:txBody>
      </p:sp>
    </p:spTree>
    <p:extLst>
      <p:ext uri="{BB962C8B-B14F-4D97-AF65-F5344CB8AC3E}">
        <p14:creationId xmlns:p14="http://schemas.microsoft.com/office/powerpoint/2010/main" val="3476946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078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1669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032896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endParaRPr lang="en-US" dirty="0">
              <a:solidFill>
                <a:prstClr val="black">
                  <a:tint val="75000"/>
                </a:prstClr>
              </a:solidFill>
              <a:latin typeface="Calibri"/>
            </a:endParaRPr>
          </a:p>
        </p:txBody>
      </p:sp>
    </p:spTree>
    <p:extLst>
      <p:ext uri="{BB962C8B-B14F-4D97-AF65-F5344CB8AC3E}">
        <p14:creationId xmlns:p14="http://schemas.microsoft.com/office/powerpoint/2010/main" val="45400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147E6C13-1499-3849-8869-67899A6078EB}"/>
              </a:ext>
            </a:extLst>
          </p:cNvPr>
          <p:cNvSpPr>
            <a:spLocks noGrp="1"/>
          </p:cNvSpPr>
          <p:nvPr>
            <p:ph type="sldNum" sz="quarter" idx="10"/>
          </p:nvPr>
        </p:nvSpPr>
        <p:spPr>
          <a:xfrm>
            <a:off x="7568418" y="6356354"/>
            <a:ext cx="1118381" cy="365125"/>
          </a:xfrm>
        </p:spPr>
        <p:txBody>
          <a:bodyPr/>
          <a:lstStyle/>
          <a:p>
            <a:endParaRPr lang="en-US" dirty="0">
              <a:solidFill>
                <a:prstClr val="black">
                  <a:tint val="75000"/>
                </a:prstClr>
              </a:solidFill>
              <a:latin typeface="Calibri"/>
            </a:endParaRPr>
          </a:p>
        </p:txBody>
      </p:sp>
    </p:spTree>
    <p:extLst>
      <p:ext uri="{BB962C8B-B14F-4D97-AF65-F5344CB8AC3E}">
        <p14:creationId xmlns:p14="http://schemas.microsoft.com/office/powerpoint/2010/main" val="4128270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08781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177956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106175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42157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77031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21161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68906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8" name="Picture 6"/>
          <p:cNvPicPr>
            <a:picLocks noChangeAspect="1"/>
          </p:cNvPicPr>
          <p:nvPr/>
        </p:nvPicPr>
        <p:blipFill>
          <a:blip r:embed="rId14" cstate="email">
            <a:clrChange>
              <a:clrFrom>
                <a:srgbClr val="FFFFFD"/>
              </a:clrFrom>
              <a:clrTo>
                <a:srgbClr val="FFFFFD">
                  <a:alpha val="0"/>
                </a:srgbClr>
              </a:clrTo>
            </a:clrChange>
            <a:extLst>
              <a:ext uri="{28A0092B-C50C-407E-A947-70E740481C1C}">
                <a14:useLocalDpi xmlns:a14="http://schemas.microsoft.com/office/drawing/2010/main" val="0"/>
              </a:ext>
            </a:extLst>
          </a:blip>
          <a:srcRect/>
          <a:stretch>
            <a:fillRect/>
          </a:stretch>
        </p:blipFill>
        <p:spPr bwMode="auto">
          <a:xfrm>
            <a:off x="76200" y="6172200"/>
            <a:ext cx="1981200" cy="649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Connector 8"/>
          <p:cNvCxnSpPr/>
          <p:nvPr/>
        </p:nvCxnSpPr>
        <p:spPr>
          <a:xfrm>
            <a:off x="457200" y="228600"/>
            <a:ext cx="8229600" cy="0"/>
          </a:xfrm>
          <a:prstGeom prst="line">
            <a:avLst/>
          </a:prstGeom>
          <a:ln w="28575">
            <a:solidFill>
              <a:srgbClr val="554E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08639" y="6381753"/>
            <a:ext cx="1969835" cy="265457"/>
          </a:xfrm>
          <a:prstGeom prst="rect">
            <a:avLst/>
          </a:prstGeom>
          <a:noFill/>
        </p:spPr>
        <p:txBody>
          <a:bodyPr wrap="none">
            <a:spAutoFit/>
          </a:bodyPr>
          <a:lstStyle/>
          <a:p>
            <a:pPr defTabSz="514350">
              <a:defRPr/>
            </a:pPr>
            <a:r>
              <a:rPr lang="en-US" sz="1125" spc="338" dirty="0">
                <a:solidFill>
                  <a:srgbClr val="554E50"/>
                </a:solidFill>
                <a:latin typeface="Calibri"/>
                <a:ea typeface="ＭＳ Ｐゴシック" charset="0"/>
                <a:cs typeface="Arial" charset="0"/>
              </a:rPr>
              <a:t>www.ksdetasn.org</a:t>
            </a:r>
          </a:p>
        </p:txBody>
      </p:sp>
      <p:sp>
        <p:nvSpPr>
          <p:cNvPr id="2" name="Slide Number Placeholder 1"/>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675">
                <a:solidFill>
                  <a:schemeClr val="tx1">
                    <a:tint val="75000"/>
                  </a:schemeClr>
                </a:solidFill>
              </a:defRPr>
            </a:lvl1pPr>
          </a:lstStyle>
          <a:p>
            <a:endParaRPr lang="en-US" dirty="0">
              <a:solidFill>
                <a:prstClr val="black">
                  <a:tint val="75000"/>
                </a:prstClr>
              </a:solidFill>
              <a:latin typeface="Calibri"/>
            </a:endParaRPr>
          </a:p>
        </p:txBody>
      </p:sp>
    </p:spTree>
    <p:extLst>
      <p:ext uri="{BB962C8B-B14F-4D97-AF65-F5344CB8AC3E}">
        <p14:creationId xmlns:p14="http://schemas.microsoft.com/office/powerpoint/2010/main" val="9021143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1" fontAlgn="base" hangingPunct="1">
        <a:spcBef>
          <a:spcPct val="0"/>
        </a:spcBef>
        <a:spcAft>
          <a:spcPct val="0"/>
        </a:spcAft>
        <a:defRPr sz="2475" kern="1200">
          <a:solidFill>
            <a:schemeClr val="tx1"/>
          </a:solidFill>
          <a:latin typeface="+mj-lt"/>
          <a:ea typeface="ＭＳ Ｐゴシック" charset="0"/>
          <a:cs typeface="+mj-cs"/>
        </a:defRPr>
      </a:lvl1pPr>
      <a:lvl2pPr algn="ctr" rtl="0" eaLnBrk="1" fontAlgn="base" hangingPunct="1">
        <a:spcBef>
          <a:spcPct val="0"/>
        </a:spcBef>
        <a:spcAft>
          <a:spcPct val="0"/>
        </a:spcAft>
        <a:defRPr sz="2475">
          <a:solidFill>
            <a:schemeClr val="tx1"/>
          </a:solidFill>
          <a:latin typeface="Calibri" charset="0"/>
          <a:ea typeface="ＭＳ Ｐゴシック" charset="0"/>
        </a:defRPr>
      </a:lvl2pPr>
      <a:lvl3pPr algn="ctr" rtl="0" eaLnBrk="1" fontAlgn="base" hangingPunct="1">
        <a:spcBef>
          <a:spcPct val="0"/>
        </a:spcBef>
        <a:spcAft>
          <a:spcPct val="0"/>
        </a:spcAft>
        <a:defRPr sz="2475">
          <a:solidFill>
            <a:schemeClr val="tx1"/>
          </a:solidFill>
          <a:latin typeface="Calibri" charset="0"/>
          <a:ea typeface="ＭＳ Ｐゴシック" charset="0"/>
        </a:defRPr>
      </a:lvl3pPr>
      <a:lvl4pPr algn="ctr" rtl="0" eaLnBrk="1" fontAlgn="base" hangingPunct="1">
        <a:spcBef>
          <a:spcPct val="0"/>
        </a:spcBef>
        <a:spcAft>
          <a:spcPct val="0"/>
        </a:spcAft>
        <a:defRPr sz="2475">
          <a:solidFill>
            <a:schemeClr val="tx1"/>
          </a:solidFill>
          <a:latin typeface="Calibri" charset="0"/>
          <a:ea typeface="ＭＳ Ｐゴシック" charset="0"/>
        </a:defRPr>
      </a:lvl4pPr>
      <a:lvl5pPr algn="ctr" rtl="0" eaLnBrk="1" fontAlgn="base" hangingPunct="1">
        <a:spcBef>
          <a:spcPct val="0"/>
        </a:spcBef>
        <a:spcAft>
          <a:spcPct val="0"/>
        </a:spcAft>
        <a:defRPr sz="2475">
          <a:solidFill>
            <a:schemeClr val="tx1"/>
          </a:solidFill>
          <a:latin typeface="Calibri" charset="0"/>
          <a:ea typeface="ＭＳ Ｐゴシック" charset="0"/>
        </a:defRPr>
      </a:lvl5pPr>
      <a:lvl6pPr marL="257175" algn="ctr" rtl="0" eaLnBrk="1" fontAlgn="base" hangingPunct="1">
        <a:spcBef>
          <a:spcPct val="0"/>
        </a:spcBef>
        <a:spcAft>
          <a:spcPct val="0"/>
        </a:spcAft>
        <a:defRPr sz="2475">
          <a:solidFill>
            <a:schemeClr val="tx1"/>
          </a:solidFill>
          <a:latin typeface="Calibri" charset="0"/>
          <a:ea typeface="ＭＳ Ｐゴシック" charset="0"/>
        </a:defRPr>
      </a:lvl6pPr>
      <a:lvl7pPr marL="514350" algn="ctr" rtl="0" eaLnBrk="1" fontAlgn="base" hangingPunct="1">
        <a:spcBef>
          <a:spcPct val="0"/>
        </a:spcBef>
        <a:spcAft>
          <a:spcPct val="0"/>
        </a:spcAft>
        <a:defRPr sz="2475">
          <a:solidFill>
            <a:schemeClr val="tx1"/>
          </a:solidFill>
          <a:latin typeface="Calibri" charset="0"/>
          <a:ea typeface="ＭＳ Ｐゴシック" charset="0"/>
        </a:defRPr>
      </a:lvl7pPr>
      <a:lvl8pPr marL="771525" algn="ctr" rtl="0" eaLnBrk="1" fontAlgn="base" hangingPunct="1">
        <a:spcBef>
          <a:spcPct val="0"/>
        </a:spcBef>
        <a:spcAft>
          <a:spcPct val="0"/>
        </a:spcAft>
        <a:defRPr sz="2475">
          <a:solidFill>
            <a:schemeClr val="tx1"/>
          </a:solidFill>
          <a:latin typeface="Calibri" charset="0"/>
          <a:ea typeface="ＭＳ Ｐゴシック" charset="0"/>
        </a:defRPr>
      </a:lvl8pPr>
      <a:lvl9pPr marL="1028700" algn="ctr" rtl="0" eaLnBrk="1" fontAlgn="base" hangingPunct="1">
        <a:spcBef>
          <a:spcPct val="0"/>
        </a:spcBef>
        <a:spcAft>
          <a:spcPct val="0"/>
        </a:spcAft>
        <a:defRPr sz="2475">
          <a:solidFill>
            <a:schemeClr val="tx1"/>
          </a:solidFill>
          <a:latin typeface="Calibri" charset="0"/>
          <a:ea typeface="ＭＳ Ｐゴシック" charset="0"/>
        </a:defRPr>
      </a:lvl9pPr>
    </p:titleStyle>
    <p:bodyStyle>
      <a:lvl1pPr marL="192881" indent="-192881" algn="l" rtl="0" eaLnBrk="1" fontAlgn="base" hangingPunct="1">
        <a:spcBef>
          <a:spcPct val="20000"/>
        </a:spcBef>
        <a:spcAft>
          <a:spcPct val="0"/>
        </a:spcAft>
        <a:buFont typeface="Arial" charset="0"/>
        <a:buChar char="•"/>
        <a:defRPr sz="1800" kern="1200">
          <a:solidFill>
            <a:schemeClr val="tx1"/>
          </a:solidFill>
          <a:latin typeface="+mn-lt"/>
          <a:ea typeface="ＭＳ Ｐゴシック" charset="0"/>
          <a:cs typeface="+mn-cs"/>
        </a:defRPr>
      </a:lvl1pPr>
      <a:lvl2pPr marL="417910" indent="-160735" algn="l" rtl="0" eaLnBrk="1" fontAlgn="base" hangingPunct="1">
        <a:spcBef>
          <a:spcPct val="20000"/>
        </a:spcBef>
        <a:spcAft>
          <a:spcPct val="0"/>
        </a:spcAft>
        <a:buFont typeface="Arial" charset="0"/>
        <a:buChar char="–"/>
        <a:defRPr sz="1575" kern="1200">
          <a:solidFill>
            <a:schemeClr val="tx1"/>
          </a:solidFill>
          <a:latin typeface="+mn-lt"/>
          <a:ea typeface="ＭＳ Ｐゴシック" charset="0"/>
          <a:cs typeface="+mn-cs"/>
        </a:defRPr>
      </a:lvl2pPr>
      <a:lvl3pPr marL="642938" indent="-128588" algn="l" rtl="0" eaLnBrk="1" fontAlgn="base" hangingPunct="1">
        <a:spcBef>
          <a:spcPct val="20000"/>
        </a:spcBef>
        <a:spcAft>
          <a:spcPct val="0"/>
        </a:spcAft>
        <a:buFont typeface="Arial" charset="0"/>
        <a:buChar char="•"/>
        <a:defRPr sz="1350" kern="1200">
          <a:solidFill>
            <a:schemeClr val="tx1"/>
          </a:solidFill>
          <a:latin typeface="+mn-lt"/>
          <a:ea typeface="ＭＳ Ｐゴシック" charset="0"/>
          <a:cs typeface="+mn-cs"/>
        </a:defRPr>
      </a:lvl3pPr>
      <a:lvl4pPr marL="900113" indent="-128588" algn="l" rtl="0" eaLnBrk="1" fontAlgn="base" hangingPunct="1">
        <a:spcBef>
          <a:spcPct val="20000"/>
        </a:spcBef>
        <a:spcAft>
          <a:spcPct val="0"/>
        </a:spcAft>
        <a:buFont typeface="Arial" charset="0"/>
        <a:buChar char="–"/>
        <a:defRPr sz="1125" kern="1200">
          <a:solidFill>
            <a:schemeClr val="tx1"/>
          </a:solidFill>
          <a:latin typeface="+mn-lt"/>
          <a:ea typeface="ＭＳ Ｐゴシック" charset="0"/>
          <a:cs typeface="+mn-cs"/>
        </a:defRPr>
      </a:lvl4pPr>
      <a:lvl5pPr marL="1157288" indent="-128588" algn="l" rtl="0" eaLnBrk="1" fontAlgn="base" hangingPunct="1">
        <a:spcBef>
          <a:spcPct val="20000"/>
        </a:spcBef>
        <a:spcAft>
          <a:spcPct val="0"/>
        </a:spcAft>
        <a:buFont typeface="Arial" charset="0"/>
        <a:buChar char="»"/>
        <a:defRPr sz="1125" kern="1200">
          <a:solidFill>
            <a:schemeClr val="tx1"/>
          </a:solidFill>
          <a:latin typeface="+mn-lt"/>
          <a:ea typeface="ＭＳ Ｐゴシック" charset="0"/>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ksde.org/"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www.ksdetasn.org/"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E473-4B87-EE4E-A373-9B3C6F2A77C0}"/>
              </a:ext>
            </a:extLst>
          </p:cNvPr>
          <p:cNvSpPr>
            <a:spLocks noGrp="1"/>
          </p:cNvSpPr>
          <p:nvPr>
            <p:ph type="ctrTitle"/>
          </p:nvPr>
        </p:nvSpPr>
        <p:spPr>
          <a:xfrm>
            <a:off x="685800" y="781878"/>
            <a:ext cx="7772400" cy="2189922"/>
          </a:xfrm>
        </p:spPr>
        <p:txBody>
          <a:bodyPr>
            <a:noAutofit/>
          </a:bodyPr>
          <a:lstStyle/>
          <a:p>
            <a:r>
              <a:rPr lang="en-US" sz="4400" b="1" dirty="0">
                <a:solidFill>
                  <a:srgbClr val="FF0000"/>
                </a:solidFill>
                <a:cs typeface="Calibri" panose="020F0502020204030204" pitchFamily="34" charset="0"/>
              </a:rPr>
              <a:t>Evaluation &amp; Eligibility:</a:t>
            </a:r>
            <a:br>
              <a:rPr lang="en-US" sz="4400" b="1" dirty="0">
                <a:solidFill>
                  <a:srgbClr val="FF0000"/>
                </a:solidFill>
                <a:cs typeface="Calibri" panose="020F0502020204030204" pitchFamily="34" charset="0"/>
              </a:rPr>
            </a:br>
            <a:r>
              <a:rPr lang="en-US" sz="4400" b="1" dirty="0">
                <a:solidFill>
                  <a:srgbClr val="FF0000"/>
                </a:solidFill>
                <a:cs typeface="Calibri" panose="020F0502020204030204" pitchFamily="34" charset="0"/>
              </a:rPr>
              <a:t>Requirements and File Review</a:t>
            </a:r>
            <a:endParaRPr lang="en-US" sz="4400" dirty="0"/>
          </a:p>
        </p:txBody>
      </p:sp>
      <p:sp>
        <p:nvSpPr>
          <p:cNvPr id="7" name="Subtitle 6"/>
          <p:cNvSpPr>
            <a:spLocks noGrp="1"/>
          </p:cNvSpPr>
          <p:nvPr>
            <p:ph type="subTitle" idx="1"/>
          </p:nvPr>
        </p:nvSpPr>
        <p:spPr>
          <a:xfrm>
            <a:off x="0" y="3640015"/>
            <a:ext cx="9143999" cy="1998785"/>
          </a:xfrm>
        </p:spPr>
        <p:txBody>
          <a:bodyPr>
            <a:normAutofit fontScale="92500" lnSpcReduction="10000"/>
          </a:bodyPr>
          <a:lstStyle/>
          <a:p>
            <a:pPr>
              <a:spcBef>
                <a:spcPts val="0"/>
              </a:spcBef>
              <a:defRPr/>
            </a:pPr>
            <a:r>
              <a:rPr lang="en-US" sz="2800" b="1" dirty="0">
                <a:solidFill>
                  <a:schemeClr val="tx1"/>
                </a:solidFill>
                <a:latin typeface="+mj-lt"/>
                <a:cs typeface="Monaco"/>
              </a:rPr>
              <a:t>Technical Assistance Team (TAT)</a:t>
            </a:r>
          </a:p>
          <a:p>
            <a:pPr>
              <a:spcBef>
                <a:spcPts val="0"/>
              </a:spcBef>
              <a:defRPr/>
            </a:pPr>
            <a:r>
              <a:rPr lang="en-US" sz="2800" b="1" dirty="0">
                <a:solidFill>
                  <a:schemeClr val="tx1"/>
                </a:solidFill>
                <a:latin typeface="+mj-lt"/>
                <a:cs typeface="Monaco"/>
              </a:rPr>
              <a:t>Kansas Technical Assistance System Network</a:t>
            </a:r>
          </a:p>
          <a:p>
            <a:pPr>
              <a:spcBef>
                <a:spcPts val="0"/>
              </a:spcBef>
              <a:defRPr/>
            </a:pPr>
            <a:r>
              <a:rPr lang="en-US" sz="2800" b="1" dirty="0">
                <a:solidFill>
                  <a:schemeClr val="tx1"/>
                </a:solidFill>
                <a:latin typeface="+mj-lt"/>
                <a:cs typeface="Monaco"/>
              </a:rPr>
              <a:t>(TASN)</a:t>
            </a:r>
          </a:p>
          <a:p>
            <a:pPr>
              <a:spcBef>
                <a:spcPts val="0"/>
              </a:spcBef>
              <a:defRPr/>
            </a:pPr>
            <a:endParaRPr lang="en-US" sz="2600" b="1" dirty="0">
              <a:solidFill>
                <a:schemeClr val="bg1">
                  <a:lumMod val="50000"/>
                </a:schemeClr>
              </a:solidFill>
              <a:latin typeface="+mj-lt"/>
              <a:cs typeface="Monaco"/>
            </a:endParaRPr>
          </a:p>
          <a:p>
            <a:pPr>
              <a:spcBef>
                <a:spcPts val="0"/>
              </a:spcBef>
              <a:defRPr/>
            </a:pPr>
            <a:r>
              <a:rPr lang="en-US" sz="2600" b="1" dirty="0">
                <a:solidFill>
                  <a:schemeClr val="bg1">
                    <a:lumMod val="50000"/>
                  </a:schemeClr>
                </a:solidFill>
                <a:latin typeface="+mj-lt"/>
                <a:cs typeface="Monaco"/>
              </a:rPr>
              <a:t>(April 25, 2024) </a:t>
            </a:r>
          </a:p>
          <a:p>
            <a:pPr>
              <a:spcBef>
                <a:spcPts val="0"/>
              </a:spcBef>
              <a:defRPr/>
            </a:pPr>
            <a:endParaRPr lang="en-US" b="1" dirty="0">
              <a:solidFill>
                <a:schemeClr val="bg1">
                  <a:lumMod val="50000"/>
                </a:schemeClr>
              </a:solidFill>
              <a:latin typeface="Monaco"/>
              <a:cs typeface="Monaco"/>
            </a:endParaRPr>
          </a:p>
          <a:p>
            <a:pPr>
              <a:spcBef>
                <a:spcPts val="0"/>
              </a:spcBef>
              <a:defRPr/>
            </a:pPr>
            <a:endParaRPr lang="en-US" sz="1500" b="1" dirty="0">
              <a:solidFill>
                <a:schemeClr val="bg1">
                  <a:lumMod val="50000"/>
                </a:schemeClr>
              </a:solidFill>
              <a:latin typeface="Monaco"/>
              <a:cs typeface="Monaco"/>
            </a:endParaRPr>
          </a:p>
          <a:p>
            <a:endParaRPr lang="en-US" sz="1800" dirty="0"/>
          </a:p>
        </p:txBody>
      </p:sp>
    </p:spTree>
    <p:extLst>
      <p:ext uri="{BB962C8B-B14F-4D97-AF65-F5344CB8AC3E}">
        <p14:creationId xmlns:p14="http://schemas.microsoft.com/office/powerpoint/2010/main" val="262588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FF0000"/>
                </a:solidFill>
              </a:rPr>
              <a:t>Clarifications Regarding Using </a:t>
            </a:r>
            <a:br>
              <a:rPr lang="en-US" sz="4000" dirty="0">
                <a:solidFill>
                  <a:srgbClr val="FF0000"/>
                </a:solidFill>
              </a:rPr>
            </a:br>
            <a:r>
              <a:rPr lang="en-US" sz="4000" dirty="0">
                <a:solidFill>
                  <a:srgbClr val="FF0000"/>
                </a:solidFill>
              </a:rPr>
              <a:t>Kansas MTSS for GEI</a:t>
            </a:r>
          </a:p>
        </p:txBody>
      </p:sp>
      <p:sp>
        <p:nvSpPr>
          <p:cNvPr id="3" name="Content Placeholder 2"/>
          <p:cNvSpPr>
            <a:spLocks noGrp="1"/>
          </p:cNvSpPr>
          <p:nvPr>
            <p:ph idx="1"/>
          </p:nvPr>
        </p:nvSpPr>
        <p:spPr>
          <a:xfrm>
            <a:off x="457200" y="2004646"/>
            <a:ext cx="8229600" cy="3786554"/>
          </a:xfrm>
        </p:spPr>
        <p:txBody>
          <a:bodyPr>
            <a:normAutofit/>
          </a:bodyPr>
          <a:lstStyle/>
          <a:p>
            <a:r>
              <a:rPr lang="en-US" sz="2800" dirty="0"/>
              <a:t>MTSS cannot delay or deny an initial evaluation.</a:t>
            </a:r>
          </a:p>
          <a:p>
            <a:r>
              <a:rPr lang="en-US" sz="2800" dirty="0"/>
              <a:t>Movement in the tiers may not be sequential.</a:t>
            </a:r>
          </a:p>
          <a:p>
            <a:r>
              <a:rPr lang="en-US" sz="2800" dirty="0"/>
              <a:t>Tier 3 is not special education.</a:t>
            </a:r>
          </a:p>
          <a:p>
            <a:r>
              <a:rPr lang="en-US" sz="2800" dirty="0"/>
              <a:t>Success or failure in any tier does not determine need for referral nor eligibility for special education.</a:t>
            </a:r>
          </a:p>
          <a:p>
            <a:r>
              <a:rPr lang="en-US" sz="2800" dirty="0"/>
              <a:t>All tiers of instruction must be available for all students regardless of entitlement eligibility.</a:t>
            </a:r>
          </a:p>
        </p:txBody>
      </p:sp>
      <p:sp>
        <p:nvSpPr>
          <p:cNvPr id="4" name="Slide Number Placeholder 3">
            <a:extLst>
              <a:ext uri="{FF2B5EF4-FFF2-40B4-BE49-F238E27FC236}">
                <a16:creationId xmlns:a16="http://schemas.microsoft.com/office/drawing/2014/main" id="{31C07FFA-62A4-9F41-A8A1-6518D592322F}"/>
              </a:ext>
            </a:extLst>
          </p:cNvPr>
          <p:cNvSpPr>
            <a:spLocks noGrp="1"/>
          </p:cNvSpPr>
          <p:nvPr>
            <p:ph type="sldNum" sz="quarter" idx="10"/>
          </p:nvPr>
        </p:nvSpPr>
        <p:spPr/>
        <p:txBody>
          <a:bodyPr/>
          <a:lstStyle/>
          <a:p>
            <a:r>
              <a:rPr lang="en-US" sz="1000" dirty="0">
                <a:solidFill>
                  <a:prstClr val="black">
                    <a:tint val="75000"/>
                  </a:prstClr>
                </a:solidFill>
                <a:latin typeface="Calibri"/>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FF0000"/>
                </a:solidFill>
              </a:rPr>
              <a:t>At the Time of Referral</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t>Data collected prior to the evaluation are provided to the evaluation team.</a:t>
            </a:r>
          </a:p>
          <a:p>
            <a:pPr marL="514350" indent="-514350">
              <a:buFont typeface="+mj-lt"/>
              <a:buAutoNum type="arabicPeriod"/>
            </a:pPr>
            <a:r>
              <a:rPr lang="en-US" sz="2800" dirty="0"/>
              <a:t>The team determines what data in addition to the existing data will be collected during the evaluation.</a:t>
            </a:r>
          </a:p>
          <a:p>
            <a:pPr marL="514350" indent="-514350">
              <a:buFont typeface="+mj-lt"/>
              <a:buAutoNum type="arabicPeriod"/>
            </a:pPr>
            <a:r>
              <a:rPr lang="en-US" sz="2800" dirty="0"/>
              <a:t>The team prepares the Prior Written Notice and Consent for Evaluation Form.</a:t>
            </a:r>
          </a:p>
          <a:p>
            <a:pPr marL="514350" indent="-514350">
              <a:buFont typeface="+mj-lt"/>
              <a:buAutoNum type="arabicPeriod"/>
            </a:pPr>
            <a:r>
              <a:rPr lang="en-US" sz="2800" dirty="0"/>
              <a:t>The school obtains informed consent from the parent.</a:t>
            </a:r>
          </a:p>
        </p:txBody>
      </p:sp>
      <p:sp>
        <p:nvSpPr>
          <p:cNvPr id="4" name="Slide Number Placeholder 3">
            <a:extLst>
              <a:ext uri="{FF2B5EF4-FFF2-40B4-BE49-F238E27FC236}">
                <a16:creationId xmlns:a16="http://schemas.microsoft.com/office/drawing/2014/main" id="{52BC0D06-FBFE-C04B-BE33-D25D7156EDDA}"/>
              </a:ext>
            </a:extLst>
          </p:cNvPr>
          <p:cNvSpPr>
            <a:spLocks noGrp="1"/>
          </p:cNvSpPr>
          <p:nvPr>
            <p:ph type="sldNum" sz="quarter" idx="10"/>
          </p:nvPr>
        </p:nvSpPr>
        <p:spPr/>
        <p:txBody>
          <a:bodyPr/>
          <a:lstStyle/>
          <a:p>
            <a:r>
              <a:rPr lang="en-US" sz="1000" dirty="0">
                <a:solidFill>
                  <a:prstClr val="black">
                    <a:tint val="75000"/>
                  </a:prstClr>
                </a:solidFill>
                <a:latin typeface="Calibri"/>
              </a:rPr>
              <a:t>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4000" dirty="0">
                <a:solidFill>
                  <a:srgbClr val="FF0000"/>
                </a:solidFill>
              </a:rPr>
              <a:t>Gathering Information for Review </a:t>
            </a:r>
          </a:p>
        </p:txBody>
      </p:sp>
      <p:sp>
        <p:nvSpPr>
          <p:cNvPr id="21508" name="Content Placeholder 2"/>
          <p:cNvSpPr>
            <a:spLocks noGrp="1"/>
          </p:cNvSpPr>
          <p:nvPr>
            <p:ph idx="1"/>
          </p:nvPr>
        </p:nvSpPr>
        <p:spPr>
          <a:xfrm>
            <a:off x="457200" y="1417638"/>
            <a:ext cx="8229600" cy="4708529"/>
          </a:xfrm>
        </p:spPr>
        <p:txBody>
          <a:bodyPr>
            <a:normAutofit/>
          </a:bodyPr>
          <a:lstStyle/>
          <a:p>
            <a:pPr marL="0" indent="0">
              <a:buClr>
                <a:srgbClr val="002060"/>
              </a:buClr>
              <a:buNone/>
            </a:pPr>
            <a:r>
              <a:rPr lang="en-US" sz="2800" dirty="0"/>
              <a:t>Examples of currently available information:</a:t>
            </a:r>
          </a:p>
          <a:p>
            <a:pPr lvl="1">
              <a:buClr>
                <a:srgbClr val="002060"/>
              </a:buClr>
            </a:pPr>
            <a:r>
              <a:rPr lang="en-US" sz="2400" dirty="0"/>
              <a:t>Current hearing, vision, and health information</a:t>
            </a:r>
          </a:p>
          <a:p>
            <a:pPr lvl="1">
              <a:buClr>
                <a:srgbClr val="002060"/>
              </a:buClr>
            </a:pPr>
            <a:r>
              <a:rPr lang="en-US" sz="2400" dirty="0"/>
              <a:t>Current classroom-based, local, and state assessments</a:t>
            </a:r>
          </a:p>
          <a:p>
            <a:pPr lvl="1">
              <a:buClr>
                <a:srgbClr val="002060"/>
              </a:buClr>
            </a:pPr>
            <a:r>
              <a:rPr lang="en-US" sz="2400" dirty="0"/>
              <a:t>Results of current screening and diagnostic assessments</a:t>
            </a:r>
          </a:p>
          <a:p>
            <a:pPr lvl="1">
              <a:buClr>
                <a:srgbClr val="002060"/>
              </a:buClr>
            </a:pPr>
            <a:r>
              <a:rPr lang="en-US" sz="2400" dirty="0"/>
              <a:t>Intervention progress monitoring data</a:t>
            </a:r>
          </a:p>
          <a:p>
            <a:pPr lvl="1">
              <a:buClr>
                <a:srgbClr val="002060"/>
              </a:buClr>
            </a:pPr>
            <a:r>
              <a:rPr lang="en-US" sz="2400" dirty="0"/>
              <a:t>Samples of student work</a:t>
            </a:r>
          </a:p>
          <a:p>
            <a:pPr lvl="1">
              <a:buClr>
                <a:srgbClr val="002060"/>
              </a:buClr>
            </a:pPr>
            <a:r>
              <a:rPr lang="en-US" sz="2400" dirty="0"/>
              <a:t>Behavioral observations</a:t>
            </a:r>
          </a:p>
          <a:p>
            <a:pPr lvl="1">
              <a:buClr>
                <a:srgbClr val="002060"/>
              </a:buClr>
            </a:pPr>
            <a:r>
              <a:rPr lang="en-US" sz="2400" dirty="0"/>
              <a:t>Impact of instructional or behavioral strategies during General Education Intervention process</a:t>
            </a:r>
          </a:p>
          <a:p>
            <a:pPr lvl="1">
              <a:buClr>
                <a:srgbClr val="002060"/>
              </a:buClr>
            </a:pPr>
            <a:r>
              <a:rPr lang="en-US" sz="2400" dirty="0"/>
              <a:t>Information from parents </a:t>
            </a:r>
          </a:p>
          <a:p>
            <a:pPr eaLnBrk="1" hangingPunct="1">
              <a:buFont typeface="Wingdings 2" pitchFamily="18" charset="2"/>
              <a:buNone/>
            </a:pPr>
            <a:endParaRPr lang="en-US" dirty="0"/>
          </a:p>
        </p:txBody>
      </p:sp>
      <p:sp>
        <p:nvSpPr>
          <p:cNvPr id="2" name="Slide Number Placeholder 1">
            <a:extLst>
              <a:ext uri="{FF2B5EF4-FFF2-40B4-BE49-F238E27FC236}">
                <a16:creationId xmlns:a16="http://schemas.microsoft.com/office/drawing/2014/main" id="{B7F29031-F38D-334C-BD2D-92DFDB4154E7}"/>
              </a:ext>
            </a:extLst>
          </p:cNvPr>
          <p:cNvSpPr>
            <a:spLocks noGrp="1"/>
          </p:cNvSpPr>
          <p:nvPr>
            <p:ph type="sldNum" sz="quarter" idx="10"/>
          </p:nvPr>
        </p:nvSpPr>
        <p:spPr/>
        <p:txBody>
          <a:bodyPr/>
          <a:lstStyle/>
          <a:p>
            <a:r>
              <a:rPr lang="en-US" sz="1000" dirty="0">
                <a:solidFill>
                  <a:prstClr val="black">
                    <a:tint val="75000"/>
                  </a:prstClr>
                </a:solidFill>
                <a:latin typeface="Calibri"/>
              </a:rPr>
              <a:t>12</a:t>
            </a:r>
          </a:p>
        </p:txBody>
      </p:sp>
    </p:spTree>
    <p:extLst>
      <p:ext uri="{BB962C8B-B14F-4D97-AF65-F5344CB8AC3E}">
        <p14:creationId xmlns:p14="http://schemas.microsoft.com/office/powerpoint/2010/main" val="2931480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89119"/>
          </a:xfrm>
        </p:spPr>
        <p:txBody>
          <a:bodyPr>
            <a:noAutofit/>
          </a:bodyPr>
          <a:lstStyle/>
          <a:p>
            <a:r>
              <a:rPr lang="en-US" sz="4000" dirty="0">
                <a:solidFill>
                  <a:srgbClr val="FF0000"/>
                </a:solidFill>
              </a:rPr>
              <a:t>Outline of Initial Evaluation and Eligibility Determination Process</a:t>
            </a:r>
          </a:p>
        </p:txBody>
      </p:sp>
      <p:sp>
        <p:nvSpPr>
          <p:cNvPr id="3" name="Content Placeholder 2"/>
          <p:cNvSpPr>
            <a:spLocks noGrp="1"/>
          </p:cNvSpPr>
          <p:nvPr>
            <p:ph idx="1"/>
          </p:nvPr>
        </p:nvSpPr>
        <p:spPr>
          <a:xfrm>
            <a:off x="457200" y="1842052"/>
            <a:ext cx="8229600" cy="4284111"/>
          </a:xfrm>
        </p:spPr>
        <p:txBody>
          <a:bodyPr>
            <a:noAutofit/>
          </a:bodyPr>
          <a:lstStyle/>
          <a:p>
            <a:pPr marL="514350" lvl="0" indent="-514350">
              <a:buFont typeface="+mj-lt"/>
              <a:buAutoNum type="arabicPeriod"/>
            </a:pPr>
            <a:r>
              <a:rPr lang="en-US" sz="2400" dirty="0"/>
              <a:t>Determine additional data needed.</a:t>
            </a:r>
          </a:p>
          <a:p>
            <a:pPr lvl="2"/>
            <a:r>
              <a:rPr lang="en-US" sz="2400" dirty="0"/>
              <a:t>What, if any, additional assessment is needed?</a:t>
            </a:r>
          </a:p>
          <a:p>
            <a:pPr lvl="2"/>
            <a:r>
              <a:rPr lang="en-US" sz="2400" dirty="0"/>
              <a:t>What, if any, additional intervention is needed?</a:t>
            </a:r>
          </a:p>
          <a:p>
            <a:pPr marL="514350" lvl="0" indent="-514350">
              <a:buFont typeface="+mj-lt"/>
              <a:buAutoNum type="arabicPeriod"/>
            </a:pPr>
            <a:r>
              <a:rPr lang="en-US" sz="2400" dirty="0"/>
              <a:t>Obtain informed parent consent, then collect needed data.</a:t>
            </a:r>
          </a:p>
          <a:p>
            <a:pPr marL="514350" lvl="0" indent="-514350">
              <a:buFont typeface="+mj-lt"/>
              <a:buAutoNum type="arabicPeriod"/>
            </a:pPr>
            <a:r>
              <a:rPr lang="en-US" sz="2400" dirty="0"/>
              <a:t>Conduct two-prong test of eligibility, using Eligibility Indicator Document.</a:t>
            </a:r>
          </a:p>
          <a:p>
            <a:pPr lvl="2"/>
            <a:r>
              <a:rPr lang="en-US" sz="2400" dirty="0"/>
              <a:t>Consider Prong 1, including exclusionary criteria</a:t>
            </a:r>
          </a:p>
          <a:p>
            <a:pPr lvl="2"/>
            <a:r>
              <a:rPr lang="en-US" sz="2400" dirty="0"/>
              <a:t>Consider Prong 2</a:t>
            </a:r>
          </a:p>
          <a:p>
            <a:pPr marL="514350" lvl="0" indent="-514350">
              <a:buFont typeface="+mj-lt"/>
              <a:buAutoNum type="arabicPeriod"/>
            </a:pPr>
            <a:r>
              <a:rPr lang="en-US" sz="2400" dirty="0"/>
              <a:t>Determine eligibility, team completes eligibility report.</a:t>
            </a:r>
          </a:p>
        </p:txBody>
      </p:sp>
      <p:sp>
        <p:nvSpPr>
          <p:cNvPr id="4" name="Slide Number Placeholder 3">
            <a:extLst>
              <a:ext uri="{FF2B5EF4-FFF2-40B4-BE49-F238E27FC236}">
                <a16:creationId xmlns:a16="http://schemas.microsoft.com/office/drawing/2014/main" id="{653425CA-A58A-5848-A902-9ABAED95838F}"/>
              </a:ext>
            </a:extLst>
          </p:cNvPr>
          <p:cNvSpPr>
            <a:spLocks noGrp="1"/>
          </p:cNvSpPr>
          <p:nvPr>
            <p:ph type="sldNum" sz="quarter" idx="10"/>
          </p:nvPr>
        </p:nvSpPr>
        <p:spPr/>
        <p:txBody>
          <a:bodyPr/>
          <a:lstStyle/>
          <a:p>
            <a:r>
              <a:rPr lang="en-US" sz="1000" dirty="0">
                <a:solidFill>
                  <a:prstClr val="black">
                    <a:tint val="75000"/>
                  </a:prstClr>
                </a:solidFill>
                <a:latin typeface="Calibri"/>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4000" dirty="0">
                <a:solidFill>
                  <a:srgbClr val="FF0000"/>
                </a:solidFill>
              </a:rPr>
              <a:t>Determine Additional Data Needed</a:t>
            </a:r>
          </a:p>
        </p:txBody>
      </p:sp>
      <p:sp>
        <p:nvSpPr>
          <p:cNvPr id="61443" name="Rectangle 3"/>
          <p:cNvSpPr>
            <a:spLocks noGrp="1" noChangeArrowheads="1"/>
          </p:cNvSpPr>
          <p:nvPr>
            <p:ph idx="1"/>
          </p:nvPr>
        </p:nvSpPr>
        <p:spPr/>
        <p:txBody>
          <a:bodyPr/>
          <a:lstStyle/>
          <a:p>
            <a:r>
              <a:rPr lang="en-US" sz="2800" dirty="0"/>
              <a:t>Identify what additional data, if any, are needed to determine:</a:t>
            </a:r>
          </a:p>
          <a:p>
            <a:pPr lvl="1"/>
            <a:r>
              <a:rPr lang="en-US" sz="2800" dirty="0"/>
              <a:t>The present levels of academic achievement and functional performance (related developmental needs) of the child</a:t>
            </a:r>
          </a:p>
          <a:p>
            <a:pPr lvl="1"/>
            <a:r>
              <a:rPr lang="en-US" sz="2800" dirty="0"/>
              <a:t>Whether the child is a child with an exceptionality</a:t>
            </a:r>
          </a:p>
          <a:p>
            <a:pPr lvl="1"/>
            <a:r>
              <a:rPr lang="en-US" sz="2800" dirty="0"/>
              <a:t>Whether the child has a need for special education and related services</a:t>
            </a:r>
          </a:p>
        </p:txBody>
      </p:sp>
      <p:sp>
        <p:nvSpPr>
          <p:cNvPr id="2" name="Slide Number Placeholder 1">
            <a:extLst>
              <a:ext uri="{FF2B5EF4-FFF2-40B4-BE49-F238E27FC236}">
                <a16:creationId xmlns:a16="http://schemas.microsoft.com/office/drawing/2014/main" id="{4DC5028F-36F3-9940-BFCE-0D39CEBC9D05}"/>
              </a:ext>
            </a:extLst>
          </p:cNvPr>
          <p:cNvSpPr>
            <a:spLocks noGrp="1"/>
          </p:cNvSpPr>
          <p:nvPr>
            <p:ph type="sldNum" sz="quarter" idx="10"/>
          </p:nvPr>
        </p:nvSpPr>
        <p:spPr/>
        <p:txBody>
          <a:bodyPr/>
          <a:lstStyle/>
          <a:p>
            <a:r>
              <a:rPr lang="en-US" sz="1000" dirty="0">
                <a:solidFill>
                  <a:prstClr val="black">
                    <a:tint val="75000"/>
                  </a:prstClr>
                </a:solidFill>
                <a:latin typeface="Calibri"/>
              </a:rPr>
              <a:t>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6"/>
          </a:xfrm>
        </p:spPr>
        <p:txBody>
          <a:bodyPr>
            <a:noAutofit/>
          </a:bodyPr>
          <a:lstStyle/>
          <a:p>
            <a:r>
              <a:rPr lang="en-US" sz="4000" dirty="0">
                <a:solidFill>
                  <a:srgbClr val="FF0000"/>
                </a:solidFill>
              </a:rPr>
              <a:t>Considerations for Determining Necessary Additional Data</a:t>
            </a:r>
          </a:p>
        </p:txBody>
      </p:sp>
      <p:sp>
        <p:nvSpPr>
          <p:cNvPr id="3" name="Content Placeholder 2"/>
          <p:cNvSpPr>
            <a:spLocks noGrp="1"/>
          </p:cNvSpPr>
          <p:nvPr>
            <p:ph idx="1"/>
          </p:nvPr>
        </p:nvSpPr>
        <p:spPr>
          <a:xfrm>
            <a:off x="457200" y="1863969"/>
            <a:ext cx="8229600" cy="4262198"/>
          </a:xfrm>
        </p:spPr>
        <p:txBody>
          <a:bodyPr>
            <a:normAutofit/>
          </a:bodyPr>
          <a:lstStyle/>
          <a:p>
            <a:r>
              <a:rPr lang="en-US" sz="2800" dirty="0"/>
              <a:t>What information is needed to assure a comprehensive evaluation?</a:t>
            </a:r>
          </a:p>
          <a:p>
            <a:r>
              <a:rPr lang="en-US" sz="2800" dirty="0"/>
              <a:t>Is any information needed to identify services and supports needed by the student?</a:t>
            </a:r>
          </a:p>
          <a:p>
            <a:r>
              <a:rPr lang="en-US" sz="2800" dirty="0"/>
              <a:t>The need for additional data must be decided on an individual basis. </a:t>
            </a:r>
          </a:p>
          <a:p>
            <a:r>
              <a:rPr lang="en-US" sz="2800" dirty="0"/>
              <a:t>The evaluation team identifies which measures to use and who will collect the data.</a:t>
            </a:r>
          </a:p>
        </p:txBody>
      </p:sp>
      <p:sp>
        <p:nvSpPr>
          <p:cNvPr id="4" name="Slide Number Placeholder 3">
            <a:extLst>
              <a:ext uri="{FF2B5EF4-FFF2-40B4-BE49-F238E27FC236}">
                <a16:creationId xmlns:a16="http://schemas.microsoft.com/office/drawing/2014/main" id="{B771F350-997B-FE45-889B-BEE852CBE4BF}"/>
              </a:ext>
            </a:extLst>
          </p:cNvPr>
          <p:cNvSpPr>
            <a:spLocks noGrp="1"/>
          </p:cNvSpPr>
          <p:nvPr>
            <p:ph type="sldNum" sz="quarter" idx="10"/>
          </p:nvPr>
        </p:nvSpPr>
        <p:spPr/>
        <p:txBody>
          <a:bodyPr/>
          <a:lstStyle/>
          <a:p>
            <a:r>
              <a:rPr lang="en-US" sz="1000" dirty="0">
                <a:solidFill>
                  <a:prstClr val="black">
                    <a:tint val="75000"/>
                  </a:prstClr>
                </a:solidFill>
                <a:latin typeface="Calibri"/>
              </a:rPr>
              <a:t>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65093-D046-1443-9EBB-21E74120FACA}"/>
              </a:ext>
            </a:extLst>
          </p:cNvPr>
          <p:cNvSpPr>
            <a:spLocks noGrp="1"/>
          </p:cNvSpPr>
          <p:nvPr>
            <p:ph type="title"/>
          </p:nvPr>
        </p:nvSpPr>
        <p:spPr>
          <a:xfrm>
            <a:off x="457200" y="274638"/>
            <a:ext cx="8229600" cy="1325566"/>
          </a:xfrm>
        </p:spPr>
        <p:txBody>
          <a:bodyPr/>
          <a:lstStyle/>
          <a:p>
            <a:r>
              <a:rPr lang="en-US" sz="4000" dirty="0">
                <a:solidFill>
                  <a:srgbClr val="FF0000"/>
                </a:solidFill>
              </a:rPr>
              <a:t>File Review: Requirements for Assessment</a:t>
            </a:r>
            <a:endParaRPr lang="en-US" dirty="0"/>
          </a:p>
        </p:txBody>
      </p:sp>
      <p:sp>
        <p:nvSpPr>
          <p:cNvPr id="3" name="Content Placeholder 2">
            <a:extLst>
              <a:ext uri="{FF2B5EF4-FFF2-40B4-BE49-F238E27FC236}">
                <a16:creationId xmlns:a16="http://schemas.microsoft.com/office/drawing/2014/main" id="{1AB431D4-93D5-6349-AA1A-46912FF464C9}"/>
              </a:ext>
            </a:extLst>
          </p:cNvPr>
          <p:cNvSpPr>
            <a:spLocks noGrp="1"/>
          </p:cNvSpPr>
          <p:nvPr>
            <p:ph idx="1"/>
          </p:nvPr>
        </p:nvSpPr>
        <p:spPr>
          <a:xfrm>
            <a:off x="457200" y="2293034"/>
            <a:ext cx="8229600" cy="3833133"/>
          </a:xfrm>
        </p:spPr>
        <p:txBody>
          <a:bodyPr/>
          <a:lstStyle/>
          <a:p>
            <a:pPr lvl="0"/>
            <a:r>
              <a:rPr lang="en-US" sz="3200" dirty="0">
                <a:solidFill>
                  <a:prstClr val="black"/>
                </a:solidFill>
              </a:rPr>
              <a:t>Ensure the student is assessed in all areas related to the suspected exceptionality </a:t>
            </a:r>
            <a:r>
              <a:rPr lang="en-US" sz="3200" dirty="0">
                <a:solidFill>
                  <a:srgbClr val="FF0000"/>
                </a:solidFill>
              </a:rPr>
              <a:t>(Q4)</a:t>
            </a:r>
            <a:r>
              <a:rPr lang="en-US" sz="3200" dirty="0"/>
              <a:t>.</a:t>
            </a:r>
          </a:p>
          <a:p>
            <a:endParaRPr lang="en-US" dirty="0"/>
          </a:p>
        </p:txBody>
      </p:sp>
      <p:sp>
        <p:nvSpPr>
          <p:cNvPr id="4" name="Slide Number Placeholder 3">
            <a:extLst>
              <a:ext uri="{FF2B5EF4-FFF2-40B4-BE49-F238E27FC236}">
                <a16:creationId xmlns:a16="http://schemas.microsoft.com/office/drawing/2014/main" id="{7F0AE67B-02C5-9949-8E38-EA5646D5ED06}"/>
              </a:ext>
            </a:extLst>
          </p:cNvPr>
          <p:cNvSpPr>
            <a:spLocks noGrp="1"/>
          </p:cNvSpPr>
          <p:nvPr>
            <p:ph type="sldNum" sz="quarter" idx="10"/>
          </p:nvPr>
        </p:nvSpPr>
        <p:spPr/>
        <p:txBody>
          <a:bodyPr/>
          <a:lstStyle/>
          <a:p>
            <a:r>
              <a:rPr lang="en-US" sz="1000" dirty="0">
                <a:solidFill>
                  <a:prstClr val="black">
                    <a:tint val="75000"/>
                  </a:prstClr>
                </a:solidFill>
                <a:latin typeface="Calibri"/>
              </a:rPr>
              <a:t>16</a:t>
            </a:r>
          </a:p>
        </p:txBody>
      </p:sp>
    </p:spTree>
    <p:extLst>
      <p:ext uri="{BB962C8B-B14F-4D97-AF65-F5344CB8AC3E}">
        <p14:creationId xmlns:p14="http://schemas.microsoft.com/office/powerpoint/2010/main" val="406723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493D2-948B-6D4E-8759-BFDF678D8013}"/>
              </a:ext>
            </a:extLst>
          </p:cNvPr>
          <p:cNvSpPr>
            <a:spLocks noGrp="1"/>
          </p:cNvSpPr>
          <p:nvPr>
            <p:ph type="title"/>
          </p:nvPr>
        </p:nvSpPr>
        <p:spPr/>
        <p:txBody>
          <a:bodyPr/>
          <a:lstStyle/>
          <a:p>
            <a:r>
              <a:rPr lang="en-US" sz="3600" dirty="0">
                <a:solidFill>
                  <a:srgbClr val="FF0000"/>
                </a:solidFill>
              </a:rPr>
              <a:t>Prior Written Notice for Evaluation and Request for Consent </a:t>
            </a:r>
          </a:p>
        </p:txBody>
      </p:sp>
      <p:sp>
        <p:nvSpPr>
          <p:cNvPr id="3" name="Content Placeholder 2">
            <a:extLst>
              <a:ext uri="{FF2B5EF4-FFF2-40B4-BE49-F238E27FC236}">
                <a16:creationId xmlns:a16="http://schemas.microsoft.com/office/drawing/2014/main" id="{DA927264-F104-F542-88E9-E60569F10E2B}"/>
              </a:ext>
            </a:extLst>
          </p:cNvPr>
          <p:cNvSpPr>
            <a:spLocks noGrp="1"/>
          </p:cNvSpPr>
          <p:nvPr>
            <p:ph idx="1"/>
          </p:nvPr>
        </p:nvSpPr>
        <p:spPr>
          <a:xfrm>
            <a:off x="457200" y="1548882"/>
            <a:ext cx="8229600" cy="4577285"/>
          </a:xfrm>
        </p:spPr>
        <p:txBody>
          <a:bodyPr/>
          <a:lstStyle/>
          <a:p>
            <a:r>
              <a:rPr lang="en-US" sz="2800" dirty="0"/>
              <a:t>Must clearly tell parents what the evaluation is going to consist of. </a:t>
            </a:r>
          </a:p>
          <a:p>
            <a:r>
              <a:rPr lang="en-US" sz="2800" dirty="0"/>
              <a:t>Must be obtained even if the team determines no additional data is needed. </a:t>
            </a:r>
          </a:p>
          <a:p>
            <a:r>
              <a:rPr lang="en-US" sz="2800" dirty="0"/>
              <a:t>Begins the 60 school day timeline between the date the school receives the signed parent consent and </a:t>
            </a:r>
          </a:p>
          <a:p>
            <a:pPr lvl="1"/>
            <a:r>
              <a:rPr lang="en-US" sz="2575" dirty="0"/>
              <a:t>If the student is found to be eligible, the date that special education services begin, or </a:t>
            </a:r>
          </a:p>
          <a:p>
            <a:pPr lvl="1"/>
            <a:r>
              <a:rPr lang="en-US" sz="2575" dirty="0"/>
              <a:t>if the student is found not to be eligible, the date the eligibility determination meeting is held. </a:t>
            </a:r>
          </a:p>
          <a:p>
            <a:endParaRPr lang="en-US" dirty="0"/>
          </a:p>
        </p:txBody>
      </p:sp>
      <p:sp>
        <p:nvSpPr>
          <p:cNvPr id="4" name="Slide Number Placeholder 3">
            <a:extLst>
              <a:ext uri="{FF2B5EF4-FFF2-40B4-BE49-F238E27FC236}">
                <a16:creationId xmlns:a16="http://schemas.microsoft.com/office/drawing/2014/main" id="{9AEE6464-ACB0-1B46-A78E-F104A10F24F3}"/>
              </a:ext>
            </a:extLst>
          </p:cNvPr>
          <p:cNvSpPr>
            <a:spLocks noGrp="1"/>
          </p:cNvSpPr>
          <p:nvPr>
            <p:ph type="sldNum" sz="quarter" idx="10"/>
          </p:nvPr>
        </p:nvSpPr>
        <p:spPr/>
        <p:txBody>
          <a:bodyPr/>
          <a:lstStyle/>
          <a:p>
            <a:r>
              <a:rPr lang="en-US" sz="1000" dirty="0">
                <a:solidFill>
                  <a:prstClr val="black">
                    <a:tint val="75000"/>
                  </a:prstClr>
                </a:solidFill>
                <a:latin typeface="Calibri"/>
              </a:rPr>
              <a:t>17</a:t>
            </a:r>
          </a:p>
        </p:txBody>
      </p:sp>
    </p:spTree>
    <p:extLst>
      <p:ext uri="{BB962C8B-B14F-4D97-AF65-F5344CB8AC3E}">
        <p14:creationId xmlns:p14="http://schemas.microsoft.com/office/powerpoint/2010/main" val="1559382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8EDAD-AB97-384A-9C58-CE1C58B011D4}"/>
              </a:ext>
            </a:extLst>
          </p:cNvPr>
          <p:cNvSpPr>
            <a:spLocks noGrp="1"/>
          </p:cNvSpPr>
          <p:nvPr>
            <p:ph type="title"/>
          </p:nvPr>
        </p:nvSpPr>
        <p:spPr/>
        <p:txBody>
          <a:bodyPr/>
          <a:lstStyle/>
          <a:p>
            <a:r>
              <a:rPr lang="en-US" sz="3600" dirty="0">
                <a:solidFill>
                  <a:srgbClr val="FF0000"/>
                </a:solidFill>
              </a:rPr>
              <a:t>Providing Prior Written Notice When Refusing to Conduct an Initial Evaluation </a:t>
            </a:r>
          </a:p>
        </p:txBody>
      </p:sp>
      <p:sp>
        <p:nvSpPr>
          <p:cNvPr id="3" name="Content Placeholder 2">
            <a:extLst>
              <a:ext uri="{FF2B5EF4-FFF2-40B4-BE49-F238E27FC236}">
                <a16:creationId xmlns:a16="http://schemas.microsoft.com/office/drawing/2014/main" id="{203DC239-BEED-DC42-AC5E-F0E52595F9F6}"/>
              </a:ext>
            </a:extLst>
          </p:cNvPr>
          <p:cNvSpPr>
            <a:spLocks noGrp="1"/>
          </p:cNvSpPr>
          <p:nvPr>
            <p:ph idx="1"/>
          </p:nvPr>
        </p:nvSpPr>
        <p:spPr>
          <a:xfrm>
            <a:off x="457200" y="1842868"/>
            <a:ext cx="8229600" cy="4283299"/>
          </a:xfrm>
        </p:spPr>
        <p:txBody>
          <a:bodyPr/>
          <a:lstStyle/>
          <a:p>
            <a:pPr marL="0" indent="0">
              <a:buNone/>
            </a:pPr>
            <a:r>
              <a:rPr lang="en-US" sz="2800" dirty="0"/>
              <a:t>What if there is not sufficient information to suggest that an evaluation of a child is appropriate? </a:t>
            </a:r>
          </a:p>
          <a:p>
            <a:r>
              <a:rPr lang="en-US" sz="2800" dirty="0"/>
              <a:t>Two possibilities: </a:t>
            </a:r>
          </a:p>
          <a:p>
            <a:pPr marL="739379" lvl="1" indent="-514350">
              <a:buFont typeface="+mj-lt"/>
              <a:buAutoNum type="arabicPeriod"/>
            </a:pPr>
            <a:r>
              <a:rPr lang="en-US" sz="2575" dirty="0"/>
              <a:t>School may, with parent consent, conduct the evaluation anyway. </a:t>
            </a:r>
          </a:p>
          <a:p>
            <a:pPr marL="739379" lvl="1" indent="-514350">
              <a:buFont typeface="+mj-lt"/>
              <a:buAutoNum type="arabicPeriod"/>
            </a:pPr>
            <a:r>
              <a:rPr lang="en-US" sz="2575" dirty="0"/>
              <a:t>School may provide Prior Written Notice of Refusal to Conduct an Evaluation to the parent. </a:t>
            </a:r>
          </a:p>
          <a:p>
            <a:pPr marL="0" indent="0">
              <a:buNone/>
            </a:pPr>
            <a:endParaRPr lang="en-US" dirty="0"/>
          </a:p>
        </p:txBody>
      </p:sp>
      <p:sp>
        <p:nvSpPr>
          <p:cNvPr id="4" name="Slide Number Placeholder 3">
            <a:extLst>
              <a:ext uri="{FF2B5EF4-FFF2-40B4-BE49-F238E27FC236}">
                <a16:creationId xmlns:a16="http://schemas.microsoft.com/office/drawing/2014/main" id="{22366A82-1962-094E-BEE0-BA87DDE876D9}"/>
              </a:ext>
            </a:extLst>
          </p:cNvPr>
          <p:cNvSpPr>
            <a:spLocks noGrp="1"/>
          </p:cNvSpPr>
          <p:nvPr>
            <p:ph type="sldNum" sz="quarter" idx="10"/>
          </p:nvPr>
        </p:nvSpPr>
        <p:spPr/>
        <p:txBody>
          <a:bodyPr/>
          <a:lstStyle/>
          <a:p>
            <a:r>
              <a:rPr lang="en-US" sz="1000" dirty="0">
                <a:solidFill>
                  <a:prstClr val="black">
                    <a:tint val="75000"/>
                  </a:prstClr>
                </a:solidFill>
                <a:latin typeface="Calibri"/>
              </a:rPr>
              <a:t>18</a:t>
            </a:r>
          </a:p>
        </p:txBody>
      </p:sp>
    </p:spTree>
    <p:extLst>
      <p:ext uri="{BB962C8B-B14F-4D97-AF65-F5344CB8AC3E}">
        <p14:creationId xmlns:p14="http://schemas.microsoft.com/office/powerpoint/2010/main" val="256414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38FED-1B1C-2245-B3DA-9BC3DEE6B36A}"/>
              </a:ext>
            </a:extLst>
          </p:cNvPr>
          <p:cNvSpPr>
            <a:spLocks noGrp="1"/>
          </p:cNvSpPr>
          <p:nvPr>
            <p:ph type="title"/>
          </p:nvPr>
        </p:nvSpPr>
        <p:spPr/>
        <p:txBody>
          <a:bodyPr/>
          <a:lstStyle/>
          <a:p>
            <a:r>
              <a:rPr lang="en-US" sz="3600" dirty="0">
                <a:solidFill>
                  <a:srgbClr val="FF0000"/>
                </a:solidFill>
              </a:rPr>
              <a:t>Conduct the Evaluation—</a:t>
            </a:r>
            <a:br>
              <a:rPr lang="en-US" sz="3600" dirty="0">
                <a:solidFill>
                  <a:srgbClr val="FF0000"/>
                </a:solidFill>
              </a:rPr>
            </a:br>
            <a:r>
              <a:rPr lang="en-US" sz="3600" dirty="0">
                <a:solidFill>
                  <a:srgbClr val="FF0000"/>
                </a:solidFill>
              </a:rPr>
              <a:t>Collect the Needed Data</a:t>
            </a:r>
          </a:p>
        </p:txBody>
      </p:sp>
      <p:sp>
        <p:nvSpPr>
          <p:cNvPr id="3" name="Content Placeholder 2">
            <a:extLst>
              <a:ext uri="{FF2B5EF4-FFF2-40B4-BE49-F238E27FC236}">
                <a16:creationId xmlns:a16="http://schemas.microsoft.com/office/drawing/2014/main" id="{F92DC028-74FF-A140-AE73-D59A4573409C}"/>
              </a:ext>
            </a:extLst>
          </p:cNvPr>
          <p:cNvSpPr>
            <a:spLocks noGrp="1"/>
          </p:cNvSpPr>
          <p:nvPr>
            <p:ph idx="1"/>
          </p:nvPr>
        </p:nvSpPr>
        <p:spPr>
          <a:xfrm>
            <a:off x="457200" y="1708879"/>
            <a:ext cx="8229600" cy="4417288"/>
          </a:xfrm>
        </p:spPr>
        <p:txBody>
          <a:bodyPr/>
          <a:lstStyle/>
          <a:p>
            <a:r>
              <a:rPr lang="en-US" sz="2800" dirty="0"/>
              <a:t>Collect the data that was described on the PWN and Consent form.</a:t>
            </a:r>
          </a:p>
          <a:p>
            <a:r>
              <a:rPr lang="en-US" sz="2800" dirty="0"/>
              <a:t>Ensure that the assessment instruments and procedures used result in a nondiscriminatory assessment.</a:t>
            </a:r>
          </a:p>
          <a:p>
            <a:r>
              <a:rPr lang="en-US" sz="2800" dirty="0"/>
              <a:t>Ensure that sufficient information is collected to determine eligibility.</a:t>
            </a:r>
          </a:p>
          <a:p>
            <a:r>
              <a:rPr lang="en-US" sz="2800" dirty="0"/>
              <a:t>Ensure that sufficient information is collected to develop the IEP if the child is eligible.</a:t>
            </a:r>
          </a:p>
          <a:p>
            <a:endParaRPr lang="en-US" sz="2400" dirty="0"/>
          </a:p>
        </p:txBody>
      </p:sp>
      <p:sp>
        <p:nvSpPr>
          <p:cNvPr id="4" name="Slide Number Placeholder 3">
            <a:extLst>
              <a:ext uri="{FF2B5EF4-FFF2-40B4-BE49-F238E27FC236}">
                <a16:creationId xmlns:a16="http://schemas.microsoft.com/office/drawing/2014/main" id="{E73FC82E-02BE-3F42-98EF-493952193666}"/>
              </a:ext>
            </a:extLst>
          </p:cNvPr>
          <p:cNvSpPr>
            <a:spLocks noGrp="1"/>
          </p:cNvSpPr>
          <p:nvPr>
            <p:ph type="sldNum" sz="quarter" idx="10"/>
          </p:nvPr>
        </p:nvSpPr>
        <p:spPr/>
        <p:txBody>
          <a:bodyPr/>
          <a:lstStyle/>
          <a:p>
            <a:r>
              <a:rPr lang="en-US" sz="1000" dirty="0">
                <a:solidFill>
                  <a:prstClr val="black">
                    <a:tint val="75000"/>
                  </a:prstClr>
                </a:solidFill>
                <a:latin typeface="Calibri"/>
              </a:rPr>
              <a:t>19</a:t>
            </a:r>
          </a:p>
        </p:txBody>
      </p:sp>
    </p:spTree>
    <p:extLst>
      <p:ext uri="{BB962C8B-B14F-4D97-AF65-F5344CB8AC3E}">
        <p14:creationId xmlns:p14="http://schemas.microsoft.com/office/powerpoint/2010/main" val="12617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8609E-2A34-9043-B293-8C3FD3D76D38}"/>
              </a:ext>
            </a:extLst>
          </p:cNvPr>
          <p:cNvSpPr>
            <a:spLocks noGrp="1"/>
          </p:cNvSpPr>
          <p:nvPr>
            <p:ph type="title"/>
          </p:nvPr>
        </p:nvSpPr>
        <p:spPr>
          <a:xfrm>
            <a:off x="103239" y="274638"/>
            <a:ext cx="8878529" cy="816743"/>
          </a:xfrm>
        </p:spPr>
        <p:txBody>
          <a:bodyPr/>
          <a:lstStyle/>
          <a:p>
            <a:r>
              <a:rPr lang="en-US" sz="4000" dirty="0">
                <a:solidFill>
                  <a:srgbClr val="FF0000"/>
                </a:solidFill>
              </a:rPr>
              <a:t>When Must Parent Rights Be Provided?</a:t>
            </a:r>
          </a:p>
        </p:txBody>
      </p:sp>
      <p:sp>
        <p:nvSpPr>
          <p:cNvPr id="3" name="Content Placeholder 2">
            <a:extLst>
              <a:ext uri="{FF2B5EF4-FFF2-40B4-BE49-F238E27FC236}">
                <a16:creationId xmlns:a16="http://schemas.microsoft.com/office/drawing/2014/main" id="{D4B9CF6D-CDB1-714E-8005-EED727DF8F6D}"/>
              </a:ext>
            </a:extLst>
          </p:cNvPr>
          <p:cNvSpPr>
            <a:spLocks noGrp="1"/>
          </p:cNvSpPr>
          <p:nvPr>
            <p:ph idx="1"/>
          </p:nvPr>
        </p:nvSpPr>
        <p:spPr>
          <a:xfrm>
            <a:off x="471949" y="1356852"/>
            <a:ext cx="8214852" cy="4704736"/>
          </a:xfrm>
        </p:spPr>
        <p:txBody>
          <a:bodyPr/>
          <a:lstStyle/>
          <a:p>
            <a:pPr marL="0" indent="0">
              <a:buNone/>
            </a:pPr>
            <a:r>
              <a:rPr lang="en-US" sz="2400" dirty="0"/>
              <a:t>One time </a:t>
            </a:r>
            <a:r>
              <a:rPr lang="en-US" sz="2400" u="sng" dirty="0"/>
              <a:t>each</a:t>
            </a:r>
            <a:r>
              <a:rPr lang="en-US" sz="2400" dirty="0"/>
              <a:t> school year, </a:t>
            </a:r>
            <a:r>
              <a:rPr lang="en-US" sz="2400" b="1" dirty="0"/>
              <a:t>AND</a:t>
            </a:r>
            <a:r>
              <a:rPr lang="en-US" sz="2400" dirty="0"/>
              <a:t> in each of the following instances:</a:t>
            </a:r>
          </a:p>
          <a:p>
            <a:r>
              <a:rPr lang="en-US" sz="2400" dirty="0"/>
              <a:t>Upon initial referral or parent request for evaluation; </a:t>
            </a:r>
          </a:p>
          <a:p>
            <a:r>
              <a:rPr lang="en-US" sz="2400" dirty="0"/>
              <a:t>Upon receipt of the first state complaint in a school year; </a:t>
            </a:r>
          </a:p>
          <a:p>
            <a:r>
              <a:rPr lang="en-US" sz="2400" dirty="0"/>
              <a:t>Upon receipt of the first due process complaint in a school year; </a:t>
            </a:r>
          </a:p>
          <a:p>
            <a:r>
              <a:rPr lang="en-US" sz="2400" dirty="0"/>
              <a:t>On the date the decision is made to subject a student with a disability (not applicable to gifted) to a disciplinary change of placement because of a violation of a code of student conduct; </a:t>
            </a:r>
          </a:p>
          <a:p>
            <a:r>
              <a:rPr lang="en-US" sz="2400" dirty="0"/>
              <a:t>Upon request by a parent. </a:t>
            </a:r>
          </a:p>
        </p:txBody>
      </p:sp>
      <p:sp>
        <p:nvSpPr>
          <p:cNvPr id="4" name="Slide Number Placeholder 3">
            <a:extLst>
              <a:ext uri="{FF2B5EF4-FFF2-40B4-BE49-F238E27FC236}">
                <a16:creationId xmlns:a16="http://schemas.microsoft.com/office/drawing/2014/main" id="{294E5C6B-0213-5E4C-87E6-1EE12457D4E0}"/>
              </a:ext>
            </a:extLst>
          </p:cNvPr>
          <p:cNvSpPr>
            <a:spLocks noGrp="1"/>
          </p:cNvSpPr>
          <p:nvPr>
            <p:ph type="sldNum" sz="quarter" idx="10"/>
          </p:nvPr>
        </p:nvSpPr>
        <p:spPr/>
        <p:txBody>
          <a:bodyPr/>
          <a:lstStyle/>
          <a:p>
            <a:r>
              <a:rPr lang="en-US" sz="1000" dirty="0">
                <a:solidFill>
                  <a:prstClr val="black">
                    <a:tint val="75000"/>
                  </a:prstClr>
                </a:solidFill>
                <a:latin typeface="Calibri"/>
              </a:rPr>
              <a:t>2</a:t>
            </a:r>
          </a:p>
        </p:txBody>
      </p:sp>
    </p:spTree>
    <p:extLst>
      <p:ext uri="{BB962C8B-B14F-4D97-AF65-F5344CB8AC3E}">
        <p14:creationId xmlns:p14="http://schemas.microsoft.com/office/powerpoint/2010/main" val="1813433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AB44-18F6-7941-8CE5-4E839A351842}"/>
              </a:ext>
            </a:extLst>
          </p:cNvPr>
          <p:cNvSpPr>
            <a:spLocks noGrp="1"/>
          </p:cNvSpPr>
          <p:nvPr>
            <p:ph type="title"/>
          </p:nvPr>
        </p:nvSpPr>
        <p:spPr>
          <a:xfrm>
            <a:off x="457200" y="274638"/>
            <a:ext cx="8229600" cy="1462722"/>
          </a:xfrm>
        </p:spPr>
        <p:txBody>
          <a:bodyPr/>
          <a:lstStyle/>
          <a:p>
            <a:r>
              <a:rPr lang="en-US" sz="4000" dirty="0">
                <a:solidFill>
                  <a:srgbClr val="FF0000"/>
                </a:solidFill>
              </a:rPr>
              <a:t>File Review: Requirements for Nondiscriminatory Assessment</a:t>
            </a:r>
          </a:p>
        </p:txBody>
      </p:sp>
      <p:sp>
        <p:nvSpPr>
          <p:cNvPr id="3" name="Content Placeholder 2">
            <a:extLst>
              <a:ext uri="{FF2B5EF4-FFF2-40B4-BE49-F238E27FC236}">
                <a16:creationId xmlns:a16="http://schemas.microsoft.com/office/drawing/2014/main" id="{3F97CA8F-3656-7648-984F-751E75F43A36}"/>
              </a:ext>
            </a:extLst>
          </p:cNvPr>
          <p:cNvSpPr>
            <a:spLocks noGrp="1"/>
          </p:cNvSpPr>
          <p:nvPr>
            <p:ph idx="1"/>
          </p:nvPr>
        </p:nvSpPr>
        <p:spPr>
          <a:xfrm>
            <a:off x="457200" y="2278966"/>
            <a:ext cx="8229600" cy="3847201"/>
          </a:xfrm>
        </p:spPr>
        <p:txBody>
          <a:bodyPr/>
          <a:lstStyle/>
          <a:p>
            <a:r>
              <a:rPr lang="en-US" sz="2800" dirty="0"/>
              <a:t>Select assessment instruments that will ensure a multi-method, nondiscriminatory evaluation </a:t>
            </a:r>
            <a:r>
              <a:rPr lang="en-US" sz="2800" dirty="0">
                <a:solidFill>
                  <a:srgbClr val="FF0000"/>
                </a:solidFill>
              </a:rPr>
              <a:t>(Q2).</a:t>
            </a:r>
          </a:p>
          <a:p>
            <a:r>
              <a:rPr lang="en-US" sz="2800" dirty="0"/>
              <a:t>Select assessment instruments that are appropriate based on the child’s language and other communication skills </a:t>
            </a:r>
            <a:r>
              <a:rPr lang="en-US" sz="2800" dirty="0">
                <a:solidFill>
                  <a:srgbClr val="FF0000"/>
                </a:solidFill>
              </a:rPr>
              <a:t>(Q3).</a:t>
            </a:r>
          </a:p>
        </p:txBody>
      </p:sp>
      <p:sp>
        <p:nvSpPr>
          <p:cNvPr id="4" name="Slide Number Placeholder 3">
            <a:extLst>
              <a:ext uri="{FF2B5EF4-FFF2-40B4-BE49-F238E27FC236}">
                <a16:creationId xmlns:a16="http://schemas.microsoft.com/office/drawing/2014/main" id="{F3040BE0-D7B9-6A44-A72C-D5CDC215D535}"/>
              </a:ext>
            </a:extLst>
          </p:cNvPr>
          <p:cNvSpPr>
            <a:spLocks noGrp="1"/>
          </p:cNvSpPr>
          <p:nvPr>
            <p:ph type="sldNum" sz="quarter" idx="10"/>
          </p:nvPr>
        </p:nvSpPr>
        <p:spPr/>
        <p:txBody>
          <a:bodyPr/>
          <a:lstStyle/>
          <a:p>
            <a:r>
              <a:rPr lang="en-US" sz="1000" dirty="0">
                <a:solidFill>
                  <a:prstClr val="black">
                    <a:tint val="75000"/>
                  </a:prstClr>
                </a:solidFill>
                <a:latin typeface="Calibri"/>
              </a:rPr>
              <a:t>20</a:t>
            </a:r>
          </a:p>
        </p:txBody>
      </p:sp>
    </p:spTree>
    <p:extLst>
      <p:ext uri="{BB962C8B-B14F-4D97-AF65-F5344CB8AC3E}">
        <p14:creationId xmlns:p14="http://schemas.microsoft.com/office/powerpoint/2010/main" val="2359094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B1AA-684D-8148-A49F-EBDB184A6FBC}"/>
              </a:ext>
            </a:extLst>
          </p:cNvPr>
          <p:cNvSpPr>
            <a:spLocks noGrp="1"/>
          </p:cNvSpPr>
          <p:nvPr>
            <p:ph type="title"/>
          </p:nvPr>
        </p:nvSpPr>
        <p:spPr>
          <a:xfrm>
            <a:off x="130629" y="274639"/>
            <a:ext cx="8864081" cy="542926"/>
          </a:xfrm>
        </p:spPr>
        <p:txBody>
          <a:bodyPr/>
          <a:lstStyle/>
          <a:p>
            <a:r>
              <a:rPr lang="en-US" sz="3200" dirty="0">
                <a:solidFill>
                  <a:srgbClr val="FF0000"/>
                </a:solidFill>
              </a:rPr>
              <a:t>Quality Indicators for Nondiscriminatory Assessment</a:t>
            </a:r>
          </a:p>
        </p:txBody>
      </p:sp>
      <p:sp>
        <p:nvSpPr>
          <p:cNvPr id="3" name="Content Placeholder 2">
            <a:extLst>
              <a:ext uri="{FF2B5EF4-FFF2-40B4-BE49-F238E27FC236}">
                <a16:creationId xmlns:a16="http://schemas.microsoft.com/office/drawing/2014/main" id="{6FD9A229-CD51-6A4D-8A11-0948E1A1FCF7}"/>
              </a:ext>
            </a:extLst>
          </p:cNvPr>
          <p:cNvSpPr>
            <a:spLocks noGrp="1"/>
          </p:cNvSpPr>
          <p:nvPr>
            <p:ph idx="1"/>
          </p:nvPr>
        </p:nvSpPr>
        <p:spPr>
          <a:xfrm>
            <a:off x="457200" y="1047750"/>
            <a:ext cx="8229600" cy="5078418"/>
          </a:xfrm>
        </p:spPr>
        <p:txBody>
          <a:bodyPr/>
          <a:lstStyle/>
          <a:p>
            <a:r>
              <a:rPr lang="en-US" sz="2400" dirty="0"/>
              <a:t>Assess initially with authentic and alternative procedures.</a:t>
            </a:r>
          </a:p>
          <a:p>
            <a:r>
              <a:rPr lang="en-US" sz="2400" dirty="0"/>
              <a:t>Establish an appropriate basis for comparison.</a:t>
            </a:r>
          </a:p>
          <a:p>
            <a:r>
              <a:rPr lang="en-US" sz="2400" dirty="0"/>
              <a:t>Assess and evaluate the learning ecology/environment.</a:t>
            </a:r>
          </a:p>
          <a:p>
            <a:r>
              <a:rPr lang="en-US" sz="2400" dirty="0"/>
              <a:t>Assess and evaluate the student’s opportunity for learning.</a:t>
            </a:r>
          </a:p>
          <a:p>
            <a:r>
              <a:rPr lang="en-US" sz="2400" dirty="0"/>
              <a:t>Ensure the test norms are adequate.  </a:t>
            </a:r>
          </a:p>
          <a:p>
            <a:pPr lvl="1"/>
            <a:r>
              <a:rPr lang="en-US" sz="2200" dirty="0"/>
              <a:t>What is the test supposed to measure?</a:t>
            </a:r>
          </a:p>
          <a:p>
            <a:pPr lvl="1"/>
            <a:r>
              <a:rPr lang="en-US" sz="2200" dirty="0"/>
              <a:t>What does the professional literature have to say about how diverse students perform on the test? </a:t>
            </a:r>
          </a:p>
          <a:p>
            <a:r>
              <a:rPr lang="en-US" sz="2400" dirty="0"/>
              <a:t>Consider how linguistic and/or cultural factors impacted the validity of the test/procedure.</a:t>
            </a:r>
          </a:p>
          <a:p>
            <a:r>
              <a:rPr lang="en-US" sz="2400" dirty="0"/>
              <a:t> Support conclusions through data convergence and multiple indicators.  Look for multiple data sources.</a:t>
            </a:r>
          </a:p>
        </p:txBody>
      </p:sp>
      <p:sp>
        <p:nvSpPr>
          <p:cNvPr id="4" name="Slide Number Placeholder 3">
            <a:extLst>
              <a:ext uri="{FF2B5EF4-FFF2-40B4-BE49-F238E27FC236}">
                <a16:creationId xmlns:a16="http://schemas.microsoft.com/office/drawing/2014/main" id="{32F33D46-EBD0-FF43-99AD-7E0C04A77C93}"/>
              </a:ext>
            </a:extLst>
          </p:cNvPr>
          <p:cNvSpPr>
            <a:spLocks noGrp="1"/>
          </p:cNvSpPr>
          <p:nvPr>
            <p:ph type="sldNum" sz="quarter" idx="10"/>
          </p:nvPr>
        </p:nvSpPr>
        <p:spPr/>
        <p:txBody>
          <a:bodyPr/>
          <a:lstStyle/>
          <a:p>
            <a:r>
              <a:rPr lang="en-US" sz="1000" dirty="0">
                <a:solidFill>
                  <a:prstClr val="black">
                    <a:tint val="75000"/>
                  </a:prstClr>
                </a:solidFill>
                <a:latin typeface="Calibri"/>
              </a:rPr>
              <a:t>21</a:t>
            </a:r>
          </a:p>
        </p:txBody>
      </p:sp>
    </p:spTree>
    <p:extLst>
      <p:ext uri="{BB962C8B-B14F-4D97-AF65-F5344CB8AC3E}">
        <p14:creationId xmlns:p14="http://schemas.microsoft.com/office/powerpoint/2010/main" val="340238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63AE2-59FD-324E-BB99-DECC3ADABCA1}"/>
              </a:ext>
            </a:extLst>
          </p:cNvPr>
          <p:cNvSpPr>
            <a:spLocks noGrp="1"/>
          </p:cNvSpPr>
          <p:nvPr>
            <p:ph type="title"/>
          </p:nvPr>
        </p:nvSpPr>
        <p:spPr>
          <a:xfrm>
            <a:off x="457200" y="274639"/>
            <a:ext cx="8229600" cy="465848"/>
          </a:xfrm>
        </p:spPr>
        <p:txBody>
          <a:bodyPr/>
          <a:lstStyle/>
          <a:p>
            <a:r>
              <a:rPr lang="en-US" sz="3200" dirty="0">
                <a:solidFill>
                  <a:srgbClr val="FF0000"/>
                </a:solidFill>
              </a:rPr>
              <a:t>Quality Indicators for Assessing English Learners </a:t>
            </a:r>
          </a:p>
        </p:txBody>
      </p:sp>
      <p:sp>
        <p:nvSpPr>
          <p:cNvPr id="3" name="Content Placeholder 2">
            <a:extLst>
              <a:ext uri="{FF2B5EF4-FFF2-40B4-BE49-F238E27FC236}">
                <a16:creationId xmlns:a16="http://schemas.microsoft.com/office/drawing/2014/main" id="{15530A16-F8CA-2E47-9B9D-23F83C69E32E}"/>
              </a:ext>
            </a:extLst>
          </p:cNvPr>
          <p:cNvSpPr>
            <a:spLocks noGrp="1"/>
          </p:cNvSpPr>
          <p:nvPr>
            <p:ph idx="1"/>
          </p:nvPr>
        </p:nvSpPr>
        <p:spPr>
          <a:xfrm>
            <a:off x="225083" y="886265"/>
            <a:ext cx="8750105" cy="5219113"/>
          </a:xfrm>
        </p:spPr>
        <p:txBody>
          <a:bodyPr/>
          <a:lstStyle/>
          <a:p>
            <a:r>
              <a:rPr lang="en-US" sz="2200" dirty="0"/>
              <a:t>Ensure parent involvement.</a:t>
            </a:r>
          </a:p>
          <a:p>
            <a:r>
              <a:rPr lang="en-US" sz="2200" dirty="0"/>
              <a:t>Conduct bilingual assessment.</a:t>
            </a:r>
          </a:p>
          <a:p>
            <a:r>
              <a:rPr lang="en-US" sz="2200" dirty="0"/>
              <a:t>Assess and evaluate the student’s developmental language proficiency in both L1 and L2.  What are the family’s patterns of use of L1 and L2?</a:t>
            </a:r>
          </a:p>
          <a:p>
            <a:r>
              <a:rPr lang="en-US" sz="2200" dirty="0"/>
              <a:t>Ensure the evaluator has knowledge related to second language acquisition.</a:t>
            </a:r>
          </a:p>
          <a:p>
            <a:r>
              <a:rPr lang="en-US" sz="2200" dirty="0"/>
              <a:t>Use alternative assessment procedures. Use both formal and informal assessment.</a:t>
            </a:r>
          </a:p>
          <a:p>
            <a:r>
              <a:rPr lang="en-US" sz="2200" dirty="0"/>
              <a:t>Minimize the use of standardized tests.  Assessments should be conducted in both the student’s L1 and L2.</a:t>
            </a:r>
          </a:p>
          <a:p>
            <a:r>
              <a:rPr lang="en-US" sz="2200" dirty="0"/>
              <a:t>Correlate standardized assessment results with informal assessment and intervention outcomes, referral reason, and student’s acculturation and bilingual development, as well as academic achievement history. </a:t>
            </a:r>
          </a:p>
        </p:txBody>
      </p:sp>
      <p:sp>
        <p:nvSpPr>
          <p:cNvPr id="4" name="Slide Number Placeholder 3">
            <a:extLst>
              <a:ext uri="{FF2B5EF4-FFF2-40B4-BE49-F238E27FC236}">
                <a16:creationId xmlns:a16="http://schemas.microsoft.com/office/drawing/2014/main" id="{55293D1A-16AC-BE44-8993-AEC45181746F}"/>
              </a:ext>
            </a:extLst>
          </p:cNvPr>
          <p:cNvSpPr>
            <a:spLocks noGrp="1"/>
          </p:cNvSpPr>
          <p:nvPr>
            <p:ph type="sldNum" sz="quarter" idx="10"/>
          </p:nvPr>
        </p:nvSpPr>
        <p:spPr/>
        <p:txBody>
          <a:bodyPr/>
          <a:lstStyle/>
          <a:p>
            <a:r>
              <a:rPr lang="en-US" sz="1000" dirty="0">
                <a:solidFill>
                  <a:prstClr val="black">
                    <a:tint val="75000"/>
                  </a:prstClr>
                </a:solidFill>
                <a:latin typeface="Calibri"/>
              </a:rPr>
              <a:t>22</a:t>
            </a:r>
          </a:p>
        </p:txBody>
      </p:sp>
    </p:spTree>
    <p:extLst>
      <p:ext uri="{BB962C8B-B14F-4D97-AF65-F5344CB8AC3E}">
        <p14:creationId xmlns:p14="http://schemas.microsoft.com/office/powerpoint/2010/main" val="2090922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C6F9E-2D47-B54F-9D89-7422315FCD65}"/>
              </a:ext>
            </a:extLst>
          </p:cNvPr>
          <p:cNvSpPr>
            <a:spLocks noGrp="1"/>
          </p:cNvSpPr>
          <p:nvPr>
            <p:ph type="title"/>
          </p:nvPr>
        </p:nvSpPr>
        <p:spPr/>
        <p:txBody>
          <a:bodyPr/>
          <a:lstStyle/>
          <a:p>
            <a:r>
              <a:rPr lang="en-US" sz="4000" dirty="0">
                <a:solidFill>
                  <a:srgbClr val="FF0000"/>
                </a:solidFill>
              </a:rPr>
              <a:t>Individual and Team Reflection</a:t>
            </a:r>
          </a:p>
        </p:txBody>
      </p:sp>
      <p:sp>
        <p:nvSpPr>
          <p:cNvPr id="3" name="Content Placeholder 2">
            <a:extLst>
              <a:ext uri="{FF2B5EF4-FFF2-40B4-BE49-F238E27FC236}">
                <a16:creationId xmlns:a16="http://schemas.microsoft.com/office/drawing/2014/main" id="{D70CE443-A60B-8D44-842D-7DF0E0E1EF6C}"/>
              </a:ext>
            </a:extLst>
          </p:cNvPr>
          <p:cNvSpPr>
            <a:spLocks noGrp="1"/>
          </p:cNvSpPr>
          <p:nvPr>
            <p:ph idx="1"/>
          </p:nvPr>
        </p:nvSpPr>
        <p:spPr>
          <a:xfrm>
            <a:off x="457200" y="1417638"/>
            <a:ext cx="8229600" cy="4708529"/>
          </a:xfrm>
        </p:spPr>
        <p:txBody>
          <a:bodyPr/>
          <a:lstStyle/>
          <a:p>
            <a:pPr marL="514350" indent="-514350">
              <a:buFont typeface="+mj-lt"/>
              <a:buAutoNum type="arabicParenR"/>
            </a:pPr>
            <a:r>
              <a:rPr lang="en-US" sz="2800" dirty="0"/>
              <a:t>Locate the Evaluation Procedures Reflection in your training materials.</a:t>
            </a:r>
          </a:p>
          <a:p>
            <a:pPr marL="514350" indent="-514350">
              <a:buFont typeface="+mj-lt"/>
              <a:buAutoNum type="arabicParenR"/>
            </a:pPr>
            <a:r>
              <a:rPr lang="en-US" sz="2800" dirty="0"/>
              <a:t>Individually rate each requirement as to how you think your evaluation team implements each practice.</a:t>
            </a:r>
          </a:p>
          <a:p>
            <a:pPr marL="514350" indent="-514350">
              <a:buFont typeface="+mj-lt"/>
              <a:buAutoNum type="arabicParenR"/>
            </a:pPr>
            <a:r>
              <a:rPr lang="en-US" sz="2800" dirty="0"/>
              <a:t>Then, as a team, share each person’s rating for each requirement, and discuss differences in ratings.</a:t>
            </a:r>
          </a:p>
          <a:p>
            <a:pPr marL="514350" indent="-514350">
              <a:buFont typeface="+mj-lt"/>
              <a:buAutoNum type="arabicParenR"/>
            </a:pPr>
            <a:r>
              <a:rPr lang="en-US" sz="2800" dirty="0"/>
              <a:t>As a team, plan how your team might improve their practices regarding these required evaluation procedures.</a:t>
            </a:r>
          </a:p>
        </p:txBody>
      </p:sp>
      <p:sp>
        <p:nvSpPr>
          <p:cNvPr id="4" name="Slide Number Placeholder 3">
            <a:extLst>
              <a:ext uri="{FF2B5EF4-FFF2-40B4-BE49-F238E27FC236}">
                <a16:creationId xmlns:a16="http://schemas.microsoft.com/office/drawing/2014/main" id="{B7A71096-5646-B04E-B4C8-D3D26B1A51AB}"/>
              </a:ext>
            </a:extLst>
          </p:cNvPr>
          <p:cNvSpPr>
            <a:spLocks noGrp="1"/>
          </p:cNvSpPr>
          <p:nvPr>
            <p:ph type="sldNum" sz="quarter" idx="10"/>
          </p:nvPr>
        </p:nvSpPr>
        <p:spPr/>
        <p:txBody>
          <a:bodyPr/>
          <a:lstStyle/>
          <a:p>
            <a:r>
              <a:rPr lang="en-US" sz="1000" dirty="0">
                <a:solidFill>
                  <a:prstClr val="black">
                    <a:tint val="75000"/>
                  </a:prstClr>
                </a:solidFill>
                <a:latin typeface="Calibri"/>
              </a:rPr>
              <a:t>23</a:t>
            </a:r>
          </a:p>
        </p:txBody>
      </p:sp>
    </p:spTree>
    <p:extLst>
      <p:ext uri="{BB962C8B-B14F-4D97-AF65-F5344CB8AC3E}">
        <p14:creationId xmlns:p14="http://schemas.microsoft.com/office/powerpoint/2010/main" val="493871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3CFE-07AE-8642-923A-310BD71367DB}"/>
              </a:ext>
            </a:extLst>
          </p:cNvPr>
          <p:cNvSpPr>
            <a:spLocks noGrp="1"/>
          </p:cNvSpPr>
          <p:nvPr>
            <p:ph type="title"/>
          </p:nvPr>
        </p:nvSpPr>
        <p:spPr/>
        <p:txBody>
          <a:bodyPr/>
          <a:lstStyle/>
          <a:p>
            <a:r>
              <a:rPr lang="en-US" sz="4000" dirty="0">
                <a:solidFill>
                  <a:srgbClr val="FF0000"/>
                </a:solidFill>
              </a:rPr>
              <a:t>File Review: Was the Parent asked to obtain a medical diagnosis?</a:t>
            </a:r>
          </a:p>
        </p:txBody>
      </p:sp>
      <p:sp>
        <p:nvSpPr>
          <p:cNvPr id="3" name="Content Placeholder 2">
            <a:extLst>
              <a:ext uri="{FF2B5EF4-FFF2-40B4-BE49-F238E27FC236}">
                <a16:creationId xmlns:a16="http://schemas.microsoft.com/office/drawing/2014/main" id="{718A6A4A-DB27-AE4C-A47D-67CB27E01C68}"/>
              </a:ext>
            </a:extLst>
          </p:cNvPr>
          <p:cNvSpPr>
            <a:spLocks noGrp="1"/>
          </p:cNvSpPr>
          <p:nvPr>
            <p:ph idx="1"/>
          </p:nvPr>
        </p:nvSpPr>
        <p:spPr>
          <a:xfrm>
            <a:off x="457200" y="2215662"/>
            <a:ext cx="8229600" cy="3910505"/>
          </a:xfrm>
        </p:spPr>
        <p:txBody>
          <a:bodyPr/>
          <a:lstStyle/>
          <a:p>
            <a:pPr marL="0" indent="0">
              <a:buNone/>
            </a:pPr>
            <a:r>
              <a:rPr lang="en-US" sz="2800" b="1" dirty="0">
                <a:solidFill>
                  <a:srgbClr val="FF0000"/>
                </a:solidFill>
              </a:rPr>
              <a:t>File Review Q 5</a:t>
            </a:r>
            <a:r>
              <a:rPr lang="en-US" sz="2800" b="1" dirty="0"/>
              <a:t>: </a:t>
            </a:r>
            <a:r>
              <a:rPr lang="en-US" sz="2800" dirty="0"/>
              <a:t>If the school required the parent to obtain a medical diagnosis as part of the evaluation or re-evaluation, did the public agency pay for it? </a:t>
            </a:r>
          </a:p>
          <a:p>
            <a:endParaRPr lang="en-US" dirty="0"/>
          </a:p>
        </p:txBody>
      </p:sp>
      <p:sp>
        <p:nvSpPr>
          <p:cNvPr id="4" name="Slide Number Placeholder 3">
            <a:extLst>
              <a:ext uri="{FF2B5EF4-FFF2-40B4-BE49-F238E27FC236}">
                <a16:creationId xmlns:a16="http://schemas.microsoft.com/office/drawing/2014/main" id="{B75C5475-898C-2248-8520-4A9392F5B5F3}"/>
              </a:ext>
            </a:extLst>
          </p:cNvPr>
          <p:cNvSpPr>
            <a:spLocks noGrp="1"/>
          </p:cNvSpPr>
          <p:nvPr>
            <p:ph type="sldNum" sz="quarter" idx="10"/>
          </p:nvPr>
        </p:nvSpPr>
        <p:spPr/>
        <p:txBody>
          <a:bodyPr/>
          <a:lstStyle/>
          <a:p>
            <a:r>
              <a:rPr lang="en-US" sz="1000" dirty="0">
                <a:solidFill>
                  <a:prstClr val="black">
                    <a:tint val="75000"/>
                  </a:prstClr>
                </a:solidFill>
                <a:latin typeface="Calibri"/>
              </a:rPr>
              <a:t>24</a:t>
            </a:r>
          </a:p>
        </p:txBody>
      </p:sp>
    </p:spTree>
    <p:extLst>
      <p:ext uri="{BB962C8B-B14F-4D97-AF65-F5344CB8AC3E}">
        <p14:creationId xmlns:p14="http://schemas.microsoft.com/office/powerpoint/2010/main" val="3939337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4000" dirty="0">
                <a:solidFill>
                  <a:srgbClr val="FF0000"/>
                </a:solidFill>
              </a:rPr>
              <a:t>Determine Eligibility</a:t>
            </a:r>
          </a:p>
        </p:txBody>
      </p:sp>
      <p:sp>
        <p:nvSpPr>
          <p:cNvPr id="62467" name="Rectangle 3"/>
          <p:cNvSpPr>
            <a:spLocks noGrp="1" noChangeArrowheads="1"/>
          </p:cNvSpPr>
          <p:nvPr>
            <p:ph idx="1"/>
          </p:nvPr>
        </p:nvSpPr>
        <p:spPr>
          <a:xfrm>
            <a:off x="457200" y="1802296"/>
            <a:ext cx="8229600" cy="3877535"/>
          </a:xfrm>
        </p:spPr>
        <p:txBody>
          <a:bodyPr/>
          <a:lstStyle/>
          <a:p>
            <a:pPr algn="ctr">
              <a:buNone/>
            </a:pPr>
            <a:endParaRPr lang="en-US" u="sng" dirty="0"/>
          </a:p>
          <a:p>
            <a:pPr algn="ctr">
              <a:buNone/>
            </a:pPr>
            <a:r>
              <a:rPr lang="en-US" sz="3600" u="sng" dirty="0"/>
              <a:t>Use the Two-Prong Test</a:t>
            </a:r>
            <a:endParaRPr lang="en-US" sz="3600" dirty="0"/>
          </a:p>
          <a:p>
            <a:pPr algn="ctr">
              <a:buNone/>
            </a:pPr>
            <a:endParaRPr lang="en-US" sz="3600" dirty="0"/>
          </a:p>
          <a:p>
            <a:pPr algn="ctr">
              <a:buNone/>
            </a:pPr>
            <a:r>
              <a:rPr lang="en-US" sz="3600" dirty="0"/>
              <a:t>Exceptionality + Need</a:t>
            </a:r>
            <a:endParaRPr lang="en-US" sz="3200" dirty="0"/>
          </a:p>
          <a:p>
            <a:pPr>
              <a:buNone/>
            </a:pPr>
            <a:endParaRPr lang="en-US" dirty="0"/>
          </a:p>
        </p:txBody>
      </p:sp>
      <p:sp>
        <p:nvSpPr>
          <p:cNvPr id="2" name="Slide Number Placeholder 1">
            <a:extLst>
              <a:ext uri="{FF2B5EF4-FFF2-40B4-BE49-F238E27FC236}">
                <a16:creationId xmlns:a16="http://schemas.microsoft.com/office/drawing/2014/main" id="{4160AD75-D450-F142-8D1A-E9DBF51DCA80}"/>
              </a:ext>
            </a:extLst>
          </p:cNvPr>
          <p:cNvSpPr>
            <a:spLocks noGrp="1"/>
          </p:cNvSpPr>
          <p:nvPr>
            <p:ph type="sldNum" sz="quarter" idx="10"/>
          </p:nvPr>
        </p:nvSpPr>
        <p:spPr/>
        <p:txBody>
          <a:bodyPr/>
          <a:lstStyle/>
          <a:p>
            <a:r>
              <a:rPr lang="en-US" sz="1000" dirty="0">
                <a:solidFill>
                  <a:prstClr val="black">
                    <a:tint val="75000"/>
                  </a:prstClr>
                </a:solidFill>
                <a:latin typeface="Calibri"/>
              </a:rPr>
              <a:t>25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7FC73-4473-0449-9F39-E2EB30EFEB0B}"/>
              </a:ext>
            </a:extLst>
          </p:cNvPr>
          <p:cNvSpPr>
            <a:spLocks noGrp="1"/>
          </p:cNvSpPr>
          <p:nvPr>
            <p:ph type="title"/>
          </p:nvPr>
        </p:nvSpPr>
        <p:spPr>
          <a:xfrm>
            <a:off x="457200" y="274637"/>
            <a:ext cx="8229600" cy="1290393"/>
          </a:xfrm>
        </p:spPr>
        <p:txBody>
          <a:bodyPr/>
          <a:lstStyle/>
          <a:p>
            <a:r>
              <a:rPr lang="en-US" sz="4000" dirty="0">
                <a:solidFill>
                  <a:srgbClr val="FF0000"/>
                </a:solidFill>
              </a:rPr>
              <a:t>File Review:  Using a Team to Determine Eligibility</a:t>
            </a:r>
          </a:p>
        </p:txBody>
      </p:sp>
      <p:sp>
        <p:nvSpPr>
          <p:cNvPr id="3" name="Content Placeholder 2">
            <a:extLst>
              <a:ext uri="{FF2B5EF4-FFF2-40B4-BE49-F238E27FC236}">
                <a16:creationId xmlns:a16="http://schemas.microsoft.com/office/drawing/2014/main" id="{37D96327-6BB7-5C46-94AA-D6DD9A4269CB}"/>
              </a:ext>
            </a:extLst>
          </p:cNvPr>
          <p:cNvSpPr>
            <a:spLocks noGrp="1"/>
          </p:cNvSpPr>
          <p:nvPr>
            <p:ph idx="1"/>
          </p:nvPr>
        </p:nvSpPr>
        <p:spPr>
          <a:xfrm>
            <a:off x="457200" y="2532185"/>
            <a:ext cx="8229600" cy="3593982"/>
          </a:xfrm>
        </p:spPr>
        <p:txBody>
          <a:bodyPr/>
          <a:lstStyle/>
          <a:p>
            <a:r>
              <a:rPr lang="en-US" sz="2800" b="1" dirty="0">
                <a:solidFill>
                  <a:srgbClr val="FF0000"/>
                </a:solidFill>
                <a:latin typeface="Arial" charset="0"/>
              </a:rPr>
              <a:t>File Review Q6</a:t>
            </a:r>
            <a:r>
              <a:rPr lang="en-US" sz="2800" b="1" dirty="0">
                <a:latin typeface="Arial" charset="0"/>
              </a:rPr>
              <a:t>: </a:t>
            </a:r>
            <a:r>
              <a:rPr lang="en-US" sz="2800" dirty="0"/>
              <a:t>Upon completing the most recent evaluation or reevaluation of the student, did a team of qualified professionals AND the parent determine whether the student is a student with an exceptionality? </a:t>
            </a:r>
          </a:p>
          <a:p>
            <a:endParaRPr lang="en-US" sz="2800" dirty="0"/>
          </a:p>
        </p:txBody>
      </p:sp>
      <p:sp>
        <p:nvSpPr>
          <p:cNvPr id="4" name="Slide Number Placeholder 3">
            <a:extLst>
              <a:ext uri="{FF2B5EF4-FFF2-40B4-BE49-F238E27FC236}">
                <a16:creationId xmlns:a16="http://schemas.microsoft.com/office/drawing/2014/main" id="{D91C87D0-1428-EC4C-A85C-858AB666CA5E}"/>
              </a:ext>
            </a:extLst>
          </p:cNvPr>
          <p:cNvSpPr>
            <a:spLocks noGrp="1"/>
          </p:cNvSpPr>
          <p:nvPr>
            <p:ph type="sldNum" sz="quarter" idx="10"/>
          </p:nvPr>
        </p:nvSpPr>
        <p:spPr/>
        <p:txBody>
          <a:bodyPr/>
          <a:lstStyle/>
          <a:p>
            <a:r>
              <a:rPr lang="en-US" sz="1000" dirty="0">
                <a:solidFill>
                  <a:prstClr val="black">
                    <a:tint val="75000"/>
                  </a:prstClr>
                </a:solidFill>
                <a:latin typeface="Calibri"/>
              </a:rPr>
              <a:t>26</a:t>
            </a:r>
          </a:p>
        </p:txBody>
      </p:sp>
    </p:spTree>
    <p:extLst>
      <p:ext uri="{BB962C8B-B14F-4D97-AF65-F5344CB8AC3E}">
        <p14:creationId xmlns:p14="http://schemas.microsoft.com/office/powerpoint/2010/main" val="3898749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FA2B-8E10-0841-92DB-95B267327F07}"/>
              </a:ext>
            </a:extLst>
          </p:cNvPr>
          <p:cNvSpPr>
            <a:spLocks noGrp="1"/>
          </p:cNvSpPr>
          <p:nvPr>
            <p:ph type="title"/>
          </p:nvPr>
        </p:nvSpPr>
        <p:spPr>
          <a:xfrm>
            <a:off x="0" y="274638"/>
            <a:ext cx="9144000" cy="850777"/>
          </a:xfrm>
        </p:spPr>
        <p:txBody>
          <a:bodyPr/>
          <a:lstStyle/>
          <a:p>
            <a:r>
              <a:rPr lang="en-US" sz="4000" dirty="0">
                <a:solidFill>
                  <a:srgbClr val="FF0000"/>
                </a:solidFill>
              </a:rPr>
              <a:t>File Review:  Suspected Learning Disability</a:t>
            </a:r>
          </a:p>
        </p:txBody>
      </p:sp>
      <p:sp>
        <p:nvSpPr>
          <p:cNvPr id="3" name="Content Placeholder 2">
            <a:extLst>
              <a:ext uri="{FF2B5EF4-FFF2-40B4-BE49-F238E27FC236}">
                <a16:creationId xmlns:a16="http://schemas.microsoft.com/office/drawing/2014/main" id="{28056371-64D7-6544-AEB7-2F9E41CCBBFA}"/>
              </a:ext>
            </a:extLst>
          </p:cNvPr>
          <p:cNvSpPr>
            <a:spLocks noGrp="1"/>
          </p:cNvSpPr>
          <p:nvPr>
            <p:ph idx="1"/>
          </p:nvPr>
        </p:nvSpPr>
        <p:spPr>
          <a:xfrm>
            <a:off x="457200" y="1301262"/>
            <a:ext cx="8229600" cy="4824905"/>
          </a:xfrm>
        </p:spPr>
        <p:txBody>
          <a:bodyPr/>
          <a:lstStyle/>
          <a:p>
            <a:r>
              <a:rPr lang="en-US" sz="2400" b="1" dirty="0">
                <a:solidFill>
                  <a:srgbClr val="FF0000"/>
                </a:solidFill>
              </a:rPr>
              <a:t>File Review Q 7</a:t>
            </a:r>
            <a:r>
              <a:rPr lang="en-US" sz="2400" b="1" dirty="0"/>
              <a:t>: </a:t>
            </a:r>
            <a:r>
              <a:rPr lang="en-US" sz="2400" dirty="0"/>
              <a:t>If the student was suspected to have a specific learning disability, did the group responsible for determining (initial or continued) eligibility include ALL of the following?</a:t>
            </a:r>
          </a:p>
          <a:p>
            <a:pPr marL="171450" indent="-171450">
              <a:buFont typeface="Arial" panose="020B0604020202020204" pitchFamily="34" charset="0"/>
              <a:buChar char="•"/>
            </a:pPr>
            <a:r>
              <a:rPr lang="en-US" sz="2400" dirty="0"/>
              <a:t>The student’s parents; and </a:t>
            </a:r>
          </a:p>
          <a:p>
            <a:pPr marL="171450" indent="-171450">
              <a:buFont typeface="Arial" panose="020B0604020202020204" pitchFamily="34" charset="0"/>
              <a:buChar char="•"/>
            </a:pPr>
            <a:r>
              <a:rPr lang="en-US" sz="2400" dirty="0"/>
              <a:t>The student’s regular teacher; or if the student does not have a regular teacher, a regular classroom teacher qualified to teach a student of his or her age; or for a child of less than school age, an individual qualified by the SEA to teach a child of his or her age; and </a:t>
            </a:r>
          </a:p>
          <a:p>
            <a:pPr marL="171450" indent="-171450">
              <a:buFont typeface="Arial" panose="020B0604020202020204" pitchFamily="34" charset="0"/>
              <a:buChar char="•"/>
            </a:pPr>
            <a:r>
              <a:rPr lang="en-US" sz="2400" dirty="0"/>
              <a:t>At least one person qualified to conduct individual diagnostic examinations of children, such as a school psychologist, speech-language pathologist, or remedial reading teacher </a:t>
            </a:r>
          </a:p>
          <a:p>
            <a:endParaRPr lang="en-US" sz="2400" dirty="0"/>
          </a:p>
        </p:txBody>
      </p:sp>
      <p:sp>
        <p:nvSpPr>
          <p:cNvPr id="4" name="Slide Number Placeholder 3">
            <a:extLst>
              <a:ext uri="{FF2B5EF4-FFF2-40B4-BE49-F238E27FC236}">
                <a16:creationId xmlns:a16="http://schemas.microsoft.com/office/drawing/2014/main" id="{07352E28-6363-F440-839E-DAE8432B67E7}"/>
              </a:ext>
            </a:extLst>
          </p:cNvPr>
          <p:cNvSpPr>
            <a:spLocks noGrp="1"/>
          </p:cNvSpPr>
          <p:nvPr>
            <p:ph type="sldNum" sz="quarter" idx="10"/>
          </p:nvPr>
        </p:nvSpPr>
        <p:spPr/>
        <p:txBody>
          <a:bodyPr/>
          <a:lstStyle/>
          <a:p>
            <a:r>
              <a:rPr lang="en-US" sz="1000" dirty="0">
                <a:solidFill>
                  <a:prstClr val="black">
                    <a:tint val="75000"/>
                  </a:prstClr>
                </a:solidFill>
                <a:latin typeface="Calibri"/>
              </a:rPr>
              <a:t>27</a:t>
            </a:r>
          </a:p>
        </p:txBody>
      </p:sp>
    </p:spTree>
    <p:extLst>
      <p:ext uri="{BB962C8B-B14F-4D97-AF65-F5344CB8AC3E}">
        <p14:creationId xmlns:p14="http://schemas.microsoft.com/office/powerpoint/2010/main" val="3263961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4000" dirty="0">
                <a:solidFill>
                  <a:srgbClr val="FF0000"/>
                </a:solidFill>
              </a:rPr>
              <a:t>Eligibility Determination, Part 1</a:t>
            </a:r>
          </a:p>
        </p:txBody>
      </p:sp>
      <p:sp>
        <p:nvSpPr>
          <p:cNvPr id="63491" name="Rectangle 3"/>
          <p:cNvSpPr>
            <a:spLocks noGrp="1" noChangeArrowheads="1"/>
          </p:cNvSpPr>
          <p:nvPr>
            <p:ph idx="1"/>
          </p:nvPr>
        </p:nvSpPr>
        <p:spPr/>
        <p:txBody>
          <a:bodyPr/>
          <a:lstStyle/>
          <a:p>
            <a:pPr algn="ctr">
              <a:buNone/>
            </a:pPr>
            <a:endParaRPr lang="en-US" dirty="0"/>
          </a:p>
          <a:p>
            <a:pPr algn="ctr">
              <a:buNone/>
            </a:pPr>
            <a:r>
              <a:rPr lang="en-US" sz="4400" dirty="0"/>
              <a:t>Prong 1</a:t>
            </a:r>
          </a:p>
          <a:p>
            <a:pPr algn="ctr">
              <a:buNone/>
            </a:pPr>
            <a:endParaRPr lang="en-US" dirty="0"/>
          </a:p>
          <a:p>
            <a:pPr algn="ctr">
              <a:buNone/>
            </a:pPr>
            <a:r>
              <a:rPr lang="en-US" sz="2800" dirty="0"/>
              <a:t>Is the child a child with an exceptionality?</a:t>
            </a:r>
          </a:p>
        </p:txBody>
      </p:sp>
      <p:sp>
        <p:nvSpPr>
          <p:cNvPr id="2" name="Slide Number Placeholder 1">
            <a:extLst>
              <a:ext uri="{FF2B5EF4-FFF2-40B4-BE49-F238E27FC236}">
                <a16:creationId xmlns:a16="http://schemas.microsoft.com/office/drawing/2014/main" id="{C0342AB8-B697-A646-8F94-0C911F691A77}"/>
              </a:ext>
            </a:extLst>
          </p:cNvPr>
          <p:cNvSpPr>
            <a:spLocks noGrp="1"/>
          </p:cNvSpPr>
          <p:nvPr>
            <p:ph type="sldNum" sz="quarter" idx="10"/>
          </p:nvPr>
        </p:nvSpPr>
        <p:spPr/>
        <p:txBody>
          <a:bodyPr/>
          <a:lstStyle/>
          <a:p>
            <a:r>
              <a:rPr lang="en-US" sz="1000" dirty="0">
                <a:solidFill>
                  <a:prstClr val="black">
                    <a:tint val="75000"/>
                  </a:prstClr>
                </a:solidFill>
                <a:latin typeface="Calibri"/>
              </a:rPr>
              <a:t>28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5"/>
          <p:cNvSpPr>
            <a:spLocks noGrp="1" noChangeArrowheads="1"/>
          </p:cNvSpPr>
          <p:nvPr>
            <p:ph type="title"/>
          </p:nvPr>
        </p:nvSpPr>
        <p:spPr/>
        <p:txBody>
          <a:bodyPr>
            <a:normAutofit/>
          </a:bodyPr>
          <a:lstStyle/>
          <a:p>
            <a:r>
              <a:rPr lang="en-US" sz="4000" dirty="0">
                <a:solidFill>
                  <a:srgbClr val="FF0000"/>
                </a:solidFill>
              </a:rPr>
              <a:t>Steps to Answering Prong 1</a:t>
            </a:r>
          </a:p>
        </p:txBody>
      </p:sp>
      <p:sp>
        <p:nvSpPr>
          <p:cNvPr id="64515" name="Rectangle 6"/>
          <p:cNvSpPr>
            <a:spLocks noGrp="1" noChangeArrowheads="1"/>
          </p:cNvSpPr>
          <p:nvPr>
            <p:ph idx="1"/>
          </p:nvPr>
        </p:nvSpPr>
        <p:spPr>
          <a:xfrm>
            <a:off x="457200" y="1881809"/>
            <a:ext cx="8229600" cy="4244358"/>
          </a:xfrm>
        </p:spPr>
        <p:txBody>
          <a:bodyPr/>
          <a:lstStyle/>
          <a:p>
            <a:pPr marL="514350" indent="-514350">
              <a:buFont typeface="+mj-lt"/>
              <a:buAutoNum type="arabicPeriod"/>
            </a:pPr>
            <a:r>
              <a:rPr lang="en-US" sz="2800" dirty="0"/>
              <a:t>Do the evaluation data match one of the definitions of exceptionality in state/federal regulations? </a:t>
            </a:r>
          </a:p>
          <a:p>
            <a:pPr marL="514350" indent="-514350">
              <a:buFont typeface="+mj-lt"/>
              <a:buAutoNum type="arabicPeriod"/>
            </a:pPr>
            <a:r>
              <a:rPr lang="en-US" sz="2800" dirty="0"/>
              <a:t>Do any exclusionary criteria apply?</a:t>
            </a:r>
          </a:p>
          <a:p>
            <a:pPr marL="514350" indent="-514350">
              <a:buFont typeface="+mj-lt"/>
              <a:buAutoNum type="arabicPeriod"/>
            </a:pPr>
            <a:r>
              <a:rPr lang="en-US" sz="2800" dirty="0"/>
              <a:t>Are the data congruent with indicators for that exceptionality?</a:t>
            </a:r>
          </a:p>
        </p:txBody>
      </p:sp>
      <p:sp>
        <p:nvSpPr>
          <p:cNvPr id="2" name="Slide Number Placeholder 1">
            <a:extLst>
              <a:ext uri="{FF2B5EF4-FFF2-40B4-BE49-F238E27FC236}">
                <a16:creationId xmlns:a16="http://schemas.microsoft.com/office/drawing/2014/main" id="{49F3CE31-430D-C447-9DF4-287A32098D12}"/>
              </a:ext>
            </a:extLst>
          </p:cNvPr>
          <p:cNvSpPr>
            <a:spLocks noGrp="1"/>
          </p:cNvSpPr>
          <p:nvPr>
            <p:ph type="sldNum" sz="quarter" idx="10"/>
          </p:nvPr>
        </p:nvSpPr>
        <p:spPr/>
        <p:txBody>
          <a:bodyPr/>
          <a:lstStyle/>
          <a:p>
            <a:r>
              <a:rPr lang="en-US" sz="1000" dirty="0">
                <a:solidFill>
                  <a:prstClr val="black">
                    <a:tint val="75000"/>
                  </a:prstClr>
                </a:solidFill>
                <a:latin typeface="Calibri"/>
              </a:rPr>
              <a:t>29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A370-EC89-7B44-A725-36D7106A0C3E}"/>
              </a:ext>
            </a:extLst>
          </p:cNvPr>
          <p:cNvSpPr>
            <a:spLocks noGrp="1"/>
          </p:cNvSpPr>
          <p:nvPr>
            <p:ph type="title"/>
          </p:nvPr>
        </p:nvSpPr>
        <p:spPr/>
        <p:txBody>
          <a:bodyPr/>
          <a:lstStyle/>
          <a:p>
            <a:r>
              <a:rPr lang="en-US" sz="4000" dirty="0">
                <a:solidFill>
                  <a:srgbClr val="FF0000"/>
                </a:solidFill>
              </a:rPr>
              <a:t>File Review: Parent Rights</a:t>
            </a:r>
          </a:p>
        </p:txBody>
      </p:sp>
      <p:sp>
        <p:nvSpPr>
          <p:cNvPr id="3" name="Content Placeholder 2">
            <a:extLst>
              <a:ext uri="{FF2B5EF4-FFF2-40B4-BE49-F238E27FC236}">
                <a16:creationId xmlns:a16="http://schemas.microsoft.com/office/drawing/2014/main" id="{94ECD215-3BCD-734E-B82F-D1643279ACC6}"/>
              </a:ext>
            </a:extLst>
          </p:cNvPr>
          <p:cNvSpPr>
            <a:spLocks noGrp="1"/>
          </p:cNvSpPr>
          <p:nvPr>
            <p:ph idx="1"/>
          </p:nvPr>
        </p:nvSpPr>
        <p:spPr>
          <a:xfrm>
            <a:off x="457201" y="1297858"/>
            <a:ext cx="8229600" cy="4542503"/>
          </a:xfrm>
        </p:spPr>
        <p:txBody>
          <a:bodyPr/>
          <a:lstStyle/>
          <a:p>
            <a:pPr>
              <a:buFont typeface="Wingdings" pitchFamily="2" charset="2"/>
              <a:buChar char="ü"/>
            </a:pPr>
            <a:r>
              <a:rPr lang="en-US" sz="2800" dirty="0"/>
              <a:t>Parent rights must be provided to the parents (or legal education decision-maker) and the student (if the student is 18 or older) in the native language of the parent/adult student or other mode of communication used by the parent/adult student     (Q 1).</a:t>
            </a:r>
          </a:p>
          <a:p>
            <a:pPr>
              <a:buFont typeface="Wingdings" pitchFamily="2" charset="2"/>
              <a:buChar char="ü"/>
            </a:pPr>
            <a:r>
              <a:rPr lang="en-US" sz="2800" dirty="0"/>
              <a:t>Prior written notice (PWN) and parent consent must also be provided in the native language of the parent/adult student. </a:t>
            </a:r>
          </a:p>
        </p:txBody>
      </p:sp>
      <p:sp>
        <p:nvSpPr>
          <p:cNvPr id="4" name="Slide Number Placeholder 3">
            <a:extLst>
              <a:ext uri="{FF2B5EF4-FFF2-40B4-BE49-F238E27FC236}">
                <a16:creationId xmlns:a16="http://schemas.microsoft.com/office/drawing/2014/main" id="{7B1E7DE5-114F-9A46-9651-AA823376F6A4}"/>
              </a:ext>
            </a:extLst>
          </p:cNvPr>
          <p:cNvSpPr>
            <a:spLocks noGrp="1"/>
          </p:cNvSpPr>
          <p:nvPr>
            <p:ph type="sldNum" sz="quarter" idx="10"/>
          </p:nvPr>
        </p:nvSpPr>
        <p:spPr/>
        <p:txBody>
          <a:bodyPr/>
          <a:lstStyle/>
          <a:p>
            <a:r>
              <a:rPr lang="en-US" sz="1000" dirty="0">
                <a:solidFill>
                  <a:prstClr val="black">
                    <a:tint val="75000"/>
                  </a:prstClr>
                </a:solidFill>
                <a:latin typeface="Calibri"/>
              </a:rPr>
              <a:t>3</a:t>
            </a:r>
          </a:p>
        </p:txBody>
      </p:sp>
    </p:spTree>
    <p:extLst>
      <p:ext uri="{BB962C8B-B14F-4D97-AF65-F5344CB8AC3E}">
        <p14:creationId xmlns:p14="http://schemas.microsoft.com/office/powerpoint/2010/main" val="4275749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FF0000"/>
                </a:solidFill>
              </a:rPr>
              <a:t>Match the Definition</a:t>
            </a:r>
          </a:p>
        </p:txBody>
      </p:sp>
      <p:sp>
        <p:nvSpPr>
          <p:cNvPr id="3" name="Content Placeholder 2"/>
          <p:cNvSpPr>
            <a:spLocks noGrp="1"/>
          </p:cNvSpPr>
          <p:nvPr>
            <p:ph idx="1"/>
          </p:nvPr>
        </p:nvSpPr>
        <p:spPr/>
        <p:txBody>
          <a:bodyPr>
            <a:normAutofit/>
          </a:bodyPr>
          <a:lstStyle/>
          <a:p>
            <a:r>
              <a:rPr lang="en-US" sz="2800" dirty="0"/>
              <a:t>The definitions for each of the exceptionality categories are listed in the Eligibility Indicators Document (July, 2023).</a:t>
            </a:r>
          </a:p>
          <a:p>
            <a:endParaRPr lang="en-US" sz="2800" dirty="0"/>
          </a:p>
          <a:p>
            <a:r>
              <a:rPr lang="en-US" sz="2800" dirty="0"/>
              <a:t>The team considers whether the student’s data match or do not match the definition of the exceptionality category under consideration.</a:t>
            </a:r>
          </a:p>
        </p:txBody>
      </p:sp>
      <p:sp>
        <p:nvSpPr>
          <p:cNvPr id="4" name="Slide Number Placeholder 3">
            <a:extLst>
              <a:ext uri="{FF2B5EF4-FFF2-40B4-BE49-F238E27FC236}">
                <a16:creationId xmlns:a16="http://schemas.microsoft.com/office/drawing/2014/main" id="{00BF474D-452C-8448-BAB2-A96766A87090}"/>
              </a:ext>
            </a:extLst>
          </p:cNvPr>
          <p:cNvSpPr>
            <a:spLocks noGrp="1"/>
          </p:cNvSpPr>
          <p:nvPr>
            <p:ph type="sldNum" sz="quarter" idx="10"/>
          </p:nvPr>
        </p:nvSpPr>
        <p:spPr/>
        <p:txBody>
          <a:bodyPr/>
          <a:lstStyle/>
          <a:p>
            <a:r>
              <a:rPr lang="en-US" sz="1000" dirty="0">
                <a:solidFill>
                  <a:prstClr val="black">
                    <a:tint val="75000"/>
                  </a:prstClr>
                </a:solidFill>
                <a:latin typeface="Calibri"/>
              </a:rPr>
              <a:t>30</a:t>
            </a:r>
          </a:p>
        </p:txBody>
      </p:sp>
    </p:spTree>
    <p:extLst>
      <p:ext uri="{BB962C8B-B14F-4D97-AF65-F5344CB8AC3E}">
        <p14:creationId xmlns:p14="http://schemas.microsoft.com/office/powerpoint/2010/main" val="357141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4000" dirty="0">
                <a:solidFill>
                  <a:srgbClr val="FF0000"/>
                </a:solidFill>
              </a:rPr>
              <a:t>Exclusionary Factors</a:t>
            </a:r>
          </a:p>
        </p:txBody>
      </p:sp>
      <p:sp>
        <p:nvSpPr>
          <p:cNvPr id="65539" name="Rectangle 3"/>
          <p:cNvSpPr>
            <a:spLocks noGrp="1" noChangeArrowheads="1"/>
          </p:cNvSpPr>
          <p:nvPr>
            <p:ph idx="1"/>
          </p:nvPr>
        </p:nvSpPr>
        <p:spPr/>
        <p:txBody>
          <a:bodyPr>
            <a:normAutofit/>
          </a:bodyPr>
          <a:lstStyle/>
          <a:p>
            <a:pPr marL="0" indent="0">
              <a:buNone/>
            </a:pPr>
            <a:r>
              <a:rPr lang="en-US" sz="2800" dirty="0"/>
              <a:t>An evaluation team shall not determine a child to be a child with an exceptionality if the determinant factor is:</a:t>
            </a:r>
          </a:p>
          <a:p>
            <a:r>
              <a:rPr lang="en-US" sz="2800" dirty="0"/>
              <a:t>lack of appropriate instruction in reading, including the essential components of reading instruction (phonemic awareness, phonics, vocabulary development, reading fluency including oral reading skills, and reading comprehension strategies); or</a:t>
            </a:r>
          </a:p>
        </p:txBody>
      </p:sp>
      <p:sp>
        <p:nvSpPr>
          <p:cNvPr id="2" name="Slide Number Placeholder 1">
            <a:extLst>
              <a:ext uri="{FF2B5EF4-FFF2-40B4-BE49-F238E27FC236}">
                <a16:creationId xmlns:a16="http://schemas.microsoft.com/office/drawing/2014/main" id="{8D324B07-546C-2347-8D90-40713BC4C891}"/>
              </a:ext>
            </a:extLst>
          </p:cNvPr>
          <p:cNvSpPr>
            <a:spLocks noGrp="1"/>
          </p:cNvSpPr>
          <p:nvPr>
            <p:ph type="sldNum" sz="quarter" idx="10"/>
          </p:nvPr>
        </p:nvSpPr>
        <p:spPr/>
        <p:txBody>
          <a:bodyPr/>
          <a:lstStyle/>
          <a:p>
            <a:r>
              <a:rPr lang="en-US" sz="1000" dirty="0">
                <a:solidFill>
                  <a:prstClr val="black">
                    <a:tint val="75000"/>
                  </a:prstClr>
                </a:solidFill>
                <a:latin typeface="Calibri"/>
              </a:rPr>
              <a:t>31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1325566"/>
          </a:xfrm>
        </p:spPr>
        <p:txBody>
          <a:bodyPr>
            <a:noAutofit/>
          </a:bodyPr>
          <a:lstStyle/>
          <a:p>
            <a:r>
              <a:rPr lang="en-US" sz="4000" dirty="0">
                <a:solidFill>
                  <a:srgbClr val="FF0000"/>
                </a:solidFill>
              </a:rPr>
              <a:t>Exclusionary Factors </a:t>
            </a:r>
            <a:br>
              <a:rPr lang="en-US" sz="4000" dirty="0">
                <a:solidFill>
                  <a:srgbClr val="FF0000"/>
                </a:solidFill>
              </a:rPr>
            </a:br>
            <a:r>
              <a:rPr lang="en-US" sz="4000" dirty="0">
                <a:solidFill>
                  <a:srgbClr val="FF0000"/>
                </a:solidFill>
              </a:rPr>
              <a:t>(</a:t>
            </a:r>
            <a:r>
              <a:rPr lang="en-US" sz="4000" i="1" dirty="0">
                <a:solidFill>
                  <a:srgbClr val="FF0000"/>
                </a:solidFill>
              </a:rPr>
              <a:t>continued)</a:t>
            </a:r>
            <a:endParaRPr lang="en-US" sz="4000" dirty="0">
              <a:solidFill>
                <a:srgbClr val="FF0000"/>
              </a:solidFill>
            </a:endParaRPr>
          </a:p>
        </p:txBody>
      </p:sp>
      <p:sp>
        <p:nvSpPr>
          <p:cNvPr id="65539" name="Rectangle 3"/>
          <p:cNvSpPr>
            <a:spLocks noGrp="1" noChangeArrowheads="1"/>
          </p:cNvSpPr>
          <p:nvPr>
            <p:ph idx="1"/>
          </p:nvPr>
        </p:nvSpPr>
        <p:spPr>
          <a:xfrm>
            <a:off x="457200" y="2001078"/>
            <a:ext cx="8229600" cy="4125089"/>
          </a:xfrm>
        </p:spPr>
        <p:txBody>
          <a:bodyPr>
            <a:normAutofit/>
          </a:bodyPr>
          <a:lstStyle/>
          <a:p>
            <a:r>
              <a:rPr lang="en-US" sz="2800" dirty="0"/>
              <a:t>lack of appropriate instruction in math; or</a:t>
            </a:r>
          </a:p>
          <a:p>
            <a:r>
              <a:rPr lang="en-US" sz="2800" dirty="0"/>
              <a:t>limited English proficiency; and</a:t>
            </a:r>
          </a:p>
          <a:p>
            <a:r>
              <a:rPr lang="en-US" sz="2800" dirty="0"/>
              <a:t>the child does not otherwise meet the eligibility criteria as a child with an exceptionality </a:t>
            </a:r>
            <a:r>
              <a:rPr lang="en-US" sz="2800" dirty="0">
                <a:solidFill>
                  <a:srgbClr val="FF0000"/>
                </a:solidFill>
              </a:rPr>
              <a:t>(Q 10)</a:t>
            </a:r>
          </a:p>
        </p:txBody>
      </p:sp>
      <p:sp>
        <p:nvSpPr>
          <p:cNvPr id="2" name="Slide Number Placeholder 1">
            <a:extLst>
              <a:ext uri="{FF2B5EF4-FFF2-40B4-BE49-F238E27FC236}">
                <a16:creationId xmlns:a16="http://schemas.microsoft.com/office/drawing/2014/main" id="{8F8E00BF-35DB-D947-9B80-104242C5E25D}"/>
              </a:ext>
            </a:extLst>
          </p:cNvPr>
          <p:cNvSpPr>
            <a:spLocks noGrp="1"/>
          </p:cNvSpPr>
          <p:nvPr>
            <p:ph type="sldNum" sz="quarter" idx="10"/>
          </p:nvPr>
        </p:nvSpPr>
        <p:spPr/>
        <p:txBody>
          <a:bodyPr/>
          <a:lstStyle/>
          <a:p>
            <a:r>
              <a:rPr lang="en-US" sz="1000" dirty="0">
                <a:solidFill>
                  <a:prstClr val="black">
                    <a:tint val="75000"/>
                  </a:prstClr>
                </a:solidFill>
                <a:latin typeface="Calibri"/>
              </a:rPr>
              <a:t>32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C813F-4454-D04E-84EF-F3127B1F395B}"/>
              </a:ext>
            </a:extLst>
          </p:cNvPr>
          <p:cNvSpPr>
            <a:spLocks noGrp="1"/>
          </p:cNvSpPr>
          <p:nvPr>
            <p:ph type="title"/>
          </p:nvPr>
        </p:nvSpPr>
        <p:spPr>
          <a:xfrm>
            <a:off x="457200" y="274638"/>
            <a:ext cx="8229600" cy="710100"/>
          </a:xfrm>
        </p:spPr>
        <p:txBody>
          <a:bodyPr/>
          <a:lstStyle/>
          <a:p>
            <a:r>
              <a:rPr lang="en-US" sz="4000" dirty="0">
                <a:solidFill>
                  <a:srgbClr val="FF0000"/>
                </a:solidFill>
              </a:rPr>
              <a:t>File Review: Exclusionary Factors</a:t>
            </a:r>
          </a:p>
        </p:txBody>
      </p:sp>
      <p:sp>
        <p:nvSpPr>
          <p:cNvPr id="3" name="Content Placeholder 2">
            <a:extLst>
              <a:ext uri="{FF2B5EF4-FFF2-40B4-BE49-F238E27FC236}">
                <a16:creationId xmlns:a16="http://schemas.microsoft.com/office/drawing/2014/main" id="{8F18A371-F040-9B43-A599-35FD1A91FDF9}"/>
              </a:ext>
            </a:extLst>
          </p:cNvPr>
          <p:cNvSpPr>
            <a:spLocks noGrp="1"/>
          </p:cNvSpPr>
          <p:nvPr>
            <p:ph idx="1"/>
          </p:nvPr>
        </p:nvSpPr>
        <p:spPr>
          <a:xfrm>
            <a:off x="457200" y="1230922"/>
            <a:ext cx="8229600" cy="5222631"/>
          </a:xfrm>
        </p:spPr>
        <p:txBody>
          <a:bodyPr/>
          <a:lstStyle/>
          <a:p>
            <a:pPr marL="0" indent="0">
              <a:buNone/>
            </a:pPr>
            <a:r>
              <a:rPr lang="en-US" sz="2400" b="1" dirty="0">
                <a:solidFill>
                  <a:srgbClr val="FF0000"/>
                </a:solidFill>
                <a:latin typeface="Arial" charset="0"/>
              </a:rPr>
              <a:t>File Review Q 9</a:t>
            </a:r>
            <a:r>
              <a:rPr lang="en-US" sz="2400" b="1" dirty="0">
                <a:latin typeface="Arial" charset="0"/>
              </a:rPr>
              <a:t>: </a:t>
            </a:r>
            <a:r>
              <a:rPr lang="en-US" sz="2400" dirty="0"/>
              <a:t>Did the group responsible for determining the student’s (initial or continued) eligibility ensure that NONE of the following were the determinant factor? </a:t>
            </a:r>
          </a:p>
          <a:p>
            <a:pPr marL="171450" indent="-171450">
              <a:buFont typeface="Arial" panose="020B0604020202020204" pitchFamily="34" charset="0"/>
              <a:buChar char="•"/>
            </a:pPr>
            <a:r>
              <a:rPr lang="en-US" sz="2400" dirty="0"/>
              <a:t>Lack of appropriate instruction in reading, including the essential components of reading instruction </a:t>
            </a:r>
            <a:r>
              <a:rPr lang="en-US" sz="2000" dirty="0"/>
              <a:t>(as defined in section 1208(3) of the ESEA as such section was in effect on the day before the date of enactment of the Every Student Succeeds Act (December 9, 2015)); or </a:t>
            </a:r>
          </a:p>
          <a:p>
            <a:pPr lvl="1"/>
            <a:r>
              <a:rPr lang="en-US" sz="2000" dirty="0"/>
              <a:t>“The term ‘essential components of reading instruction’ means explicit and systematic instruction in-- (A) Phonemic awareness; (B) Phonics; (C) Vocabulary development; (D) Reading fluency, including oral reading skills; and (E) Reading comprehension strategies” Federal Register, Vol. 71, August 14, 2006, p.46646 </a:t>
            </a:r>
          </a:p>
          <a:p>
            <a:pPr marL="171450" indent="-171450">
              <a:buFont typeface="Arial" panose="020B0604020202020204" pitchFamily="34" charset="0"/>
              <a:buChar char="•"/>
            </a:pPr>
            <a:r>
              <a:rPr lang="en-US" sz="2400" dirty="0"/>
              <a:t>Lack of appropriate instruction in math; or </a:t>
            </a:r>
          </a:p>
          <a:p>
            <a:pPr marL="171450" indent="-171450">
              <a:buFont typeface="Arial" panose="020B0604020202020204" pitchFamily="34" charset="0"/>
              <a:buChar char="•"/>
            </a:pPr>
            <a:r>
              <a:rPr lang="en-US" sz="2400" dirty="0"/>
              <a:t>Limited English proficiency </a:t>
            </a:r>
          </a:p>
          <a:p>
            <a:pPr marL="0" indent="0">
              <a:buNone/>
            </a:pPr>
            <a:endParaRPr lang="en-US" b="1" dirty="0">
              <a:latin typeface="Arial" charset="0"/>
            </a:endParaRPr>
          </a:p>
        </p:txBody>
      </p:sp>
      <p:sp>
        <p:nvSpPr>
          <p:cNvPr id="4" name="Slide Number Placeholder 3">
            <a:extLst>
              <a:ext uri="{FF2B5EF4-FFF2-40B4-BE49-F238E27FC236}">
                <a16:creationId xmlns:a16="http://schemas.microsoft.com/office/drawing/2014/main" id="{84608FAC-7EB9-6D40-AA62-C21767AEFF95}"/>
              </a:ext>
            </a:extLst>
          </p:cNvPr>
          <p:cNvSpPr>
            <a:spLocks noGrp="1"/>
          </p:cNvSpPr>
          <p:nvPr>
            <p:ph type="sldNum" sz="quarter" idx="10"/>
          </p:nvPr>
        </p:nvSpPr>
        <p:spPr/>
        <p:txBody>
          <a:bodyPr/>
          <a:lstStyle/>
          <a:p>
            <a:r>
              <a:rPr lang="en-US" sz="1000" dirty="0">
                <a:solidFill>
                  <a:prstClr val="black">
                    <a:tint val="75000"/>
                  </a:prstClr>
                </a:solidFill>
                <a:latin typeface="Calibri"/>
              </a:rPr>
              <a:t>33</a:t>
            </a:r>
          </a:p>
        </p:txBody>
      </p:sp>
    </p:spTree>
    <p:extLst>
      <p:ext uri="{BB962C8B-B14F-4D97-AF65-F5344CB8AC3E}">
        <p14:creationId xmlns:p14="http://schemas.microsoft.com/office/powerpoint/2010/main" val="22508577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a:solidFill>
                  <a:srgbClr val="FF0000"/>
                </a:solidFill>
              </a:rPr>
              <a:t>Answers Required for Meeting Prong 1</a:t>
            </a:r>
          </a:p>
        </p:txBody>
      </p:sp>
      <p:sp>
        <p:nvSpPr>
          <p:cNvPr id="3" name="Content Placeholder 2"/>
          <p:cNvSpPr>
            <a:spLocks noGrp="1"/>
          </p:cNvSpPr>
          <p:nvPr>
            <p:ph idx="1"/>
          </p:nvPr>
        </p:nvSpPr>
        <p:spPr>
          <a:xfrm>
            <a:off x="457200" y="2292626"/>
            <a:ext cx="8229600" cy="3833537"/>
          </a:xfrm>
        </p:spPr>
        <p:txBody>
          <a:bodyPr>
            <a:normAutofit/>
          </a:bodyPr>
          <a:lstStyle/>
          <a:p>
            <a:pPr marL="514350" indent="-514350">
              <a:buFont typeface="+mj-lt"/>
              <a:buAutoNum type="arabicPeriod"/>
            </a:pPr>
            <a:r>
              <a:rPr lang="en-US" sz="2800" dirty="0"/>
              <a:t>Do the evaluation data match one of the definitions of exceptionality in state/federal regulations?  </a:t>
            </a:r>
            <a:r>
              <a:rPr lang="en-US" sz="2800" b="1" dirty="0">
                <a:solidFill>
                  <a:srgbClr val="FF0000"/>
                </a:solidFill>
              </a:rPr>
              <a:t>YES</a:t>
            </a:r>
            <a:r>
              <a:rPr lang="en-US" sz="2800" dirty="0">
                <a:solidFill>
                  <a:srgbClr val="FF0000"/>
                </a:solidFill>
              </a:rPr>
              <a:t> </a:t>
            </a:r>
            <a:r>
              <a:rPr lang="en-US" sz="2800" dirty="0"/>
              <a:t> </a:t>
            </a:r>
          </a:p>
          <a:p>
            <a:pPr marL="514350" indent="-514350">
              <a:buFont typeface="+mj-lt"/>
              <a:buAutoNum type="arabicPeriod"/>
            </a:pPr>
            <a:r>
              <a:rPr lang="en-US" sz="2800" dirty="0"/>
              <a:t>Do any exclusionary criteria apply?  </a:t>
            </a:r>
            <a:r>
              <a:rPr lang="en-US" sz="2800" b="1" dirty="0">
                <a:solidFill>
                  <a:srgbClr val="FF0000"/>
                </a:solidFill>
              </a:rPr>
              <a:t>NO</a:t>
            </a:r>
          </a:p>
          <a:p>
            <a:pPr marL="514350" indent="-514350">
              <a:buFont typeface="+mj-lt"/>
              <a:buAutoNum type="arabicPeriod"/>
            </a:pPr>
            <a:r>
              <a:rPr lang="en-US" sz="2800" dirty="0"/>
              <a:t>Are the data congruent with indicators for that exceptionality? </a:t>
            </a:r>
            <a:r>
              <a:rPr lang="en-US" sz="2800" b="1" dirty="0">
                <a:solidFill>
                  <a:srgbClr val="FF0000"/>
                </a:solidFill>
              </a:rPr>
              <a:t>YES</a:t>
            </a:r>
            <a:r>
              <a:rPr lang="en-US" sz="2800" dirty="0">
                <a:solidFill>
                  <a:srgbClr val="FF0000"/>
                </a:solidFill>
              </a:rPr>
              <a:t> </a:t>
            </a:r>
          </a:p>
        </p:txBody>
      </p:sp>
      <p:sp>
        <p:nvSpPr>
          <p:cNvPr id="4" name="Slide Number Placeholder 3">
            <a:extLst>
              <a:ext uri="{FF2B5EF4-FFF2-40B4-BE49-F238E27FC236}">
                <a16:creationId xmlns:a16="http://schemas.microsoft.com/office/drawing/2014/main" id="{85823CD7-3AFC-2F4A-8A77-D31C8E6DB829}"/>
              </a:ext>
            </a:extLst>
          </p:cNvPr>
          <p:cNvSpPr>
            <a:spLocks noGrp="1"/>
          </p:cNvSpPr>
          <p:nvPr>
            <p:ph type="sldNum" sz="quarter" idx="10"/>
          </p:nvPr>
        </p:nvSpPr>
        <p:spPr/>
        <p:txBody>
          <a:bodyPr/>
          <a:lstStyle/>
          <a:p>
            <a:r>
              <a:rPr lang="en-US" sz="1000" dirty="0">
                <a:solidFill>
                  <a:prstClr val="black">
                    <a:tint val="75000"/>
                  </a:prstClr>
                </a:solidFill>
                <a:latin typeface="Calibri"/>
              </a:rPr>
              <a:t>34</a:t>
            </a:r>
          </a:p>
        </p:txBody>
      </p:sp>
    </p:spTree>
    <p:extLst>
      <p:ext uri="{BB962C8B-B14F-4D97-AF65-F5344CB8AC3E}">
        <p14:creationId xmlns:p14="http://schemas.microsoft.com/office/powerpoint/2010/main" val="2393107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dirty="0">
                <a:solidFill>
                  <a:srgbClr val="FF0000"/>
                </a:solidFill>
              </a:rPr>
              <a:t>Eligibility Determination, Part 2</a:t>
            </a:r>
          </a:p>
        </p:txBody>
      </p:sp>
      <p:sp>
        <p:nvSpPr>
          <p:cNvPr id="66563" name="Rectangle 3"/>
          <p:cNvSpPr>
            <a:spLocks noGrp="1" noChangeArrowheads="1"/>
          </p:cNvSpPr>
          <p:nvPr>
            <p:ph idx="1"/>
          </p:nvPr>
        </p:nvSpPr>
        <p:spPr/>
        <p:txBody>
          <a:bodyPr/>
          <a:lstStyle/>
          <a:p>
            <a:pPr algn="ctr">
              <a:buNone/>
            </a:pPr>
            <a:endParaRPr lang="en-US" dirty="0"/>
          </a:p>
          <a:p>
            <a:pPr algn="ctr">
              <a:buNone/>
            </a:pPr>
            <a:r>
              <a:rPr lang="en-US" sz="3200" b="1" dirty="0"/>
              <a:t>Prong 2</a:t>
            </a:r>
          </a:p>
          <a:p>
            <a:pPr algn="ctr">
              <a:buNone/>
            </a:pPr>
            <a:endParaRPr lang="en-US" sz="2800" dirty="0"/>
          </a:p>
          <a:p>
            <a:pPr algn="ctr">
              <a:buNone/>
            </a:pPr>
            <a:r>
              <a:rPr lang="en-US" sz="2800" dirty="0"/>
              <a:t>Does the child need special education and related services?</a:t>
            </a:r>
          </a:p>
        </p:txBody>
      </p:sp>
      <p:sp>
        <p:nvSpPr>
          <p:cNvPr id="66564" name="Text Box 4"/>
          <p:cNvSpPr txBox="1">
            <a:spLocks noChangeArrowheads="1"/>
          </p:cNvSpPr>
          <p:nvPr/>
        </p:nvSpPr>
        <p:spPr bwMode="auto">
          <a:xfrm>
            <a:off x="7315200" y="5800725"/>
            <a:ext cx="1524000" cy="641350"/>
          </a:xfrm>
          <a:prstGeom prst="rect">
            <a:avLst/>
          </a:prstGeom>
          <a:noFill/>
          <a:ln w="9525">
            <a:noFill/>
            <a:miter lim="800000"/>
            <a:headEnd/>
            <a:tailEnd/>
          </a:ln>
        </p:spPr>
        <p:txBody>
          <a:bodyPr>
            <a:spAutoFit/>
          </a:bodyPr>
          <a:lstStyle/>
          <a:p>
            <a:pPr algn="ctr">
              <a:spcBef>
                <a:spcPct val="50000"/>
              </a:spcBef>
            </a:pPr>
            <a:r>
              <a:rPr lang="en-US" b="1">
                <a:solidFill>
                  <a:schemeClr val="bg1"/>
                </a:solidFill>
              </a:rPr>
              <a:t>4</a:t>
            </a:r>
            <a:br>
              <a:rPr lang="en-US" b="1">
                <a:solidFill>
                  <a:schemeClr val="bg1"/>
                </a:solidFill>
              </a:rPr>
            </a:br>
            <a:r>
              <a:rPr lang="en-US" b="1">
                <a:solidFill>
                  <a:schemeClr val="bg1"/>
                </a:solidFill>
              </a:rPr>
              <a:t>Decision</a:t>
            </a:r>
          </a:p>
        </p:txBody>
      </p:sp>
      <p:sp>
        <p:nvSpPr>
          <p:cNvPr id="2" name="Slide Number Placeholder 1">
            <a:extLst>
              <a:ext uri="{FF2B5EF4-FFF2-40B4-BE49-F238E27FC236}">
                <a16:creationId xmlns:a16="http://schemas.microsoft.com/office/drawing/2014/main" id="{50E78192-F206-9D42-A867-8B953396907B}"/>
              </a:ext>
            </a:extLst>
          </p:cNvPr>
          <p:cNvSpPr>
            <a:spLocks noGrp="1"/>
          </p:cNvSpPr>
          <p:nvPr>
            <p:ph type="sldNum" sz="quarter" idx="10"/>
          </p:nvPr>
        </p:nvSpPr>
        <p:spPr/>
        <p:txBody>
          <a:bodyPr/>
          <a:lstStyle/>
          <a:p>
            <a:r>
              <a:rPr lang="en-US" sz="1000" dirty="0">
                <a:solidFill>
                  <a:prstClr val="black">
                    <a:tint val="75000"/>
                  </a:prstClr>
                </a:solidFill>
                <a:latin typeface="Calibri"/>
              </a:rPr>
              <a:t>35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FF0000"/>
                </a:solidFill>
              </a:rPr>
              <a:t>Eligibility Determination</a:t>
            </a:r>
          </a:p>
        </p:txBody>
      </p:sp>
      <p:sp>
        <p:nvSpPr>
          <p:cNvPr id="3" name="Content Placeholder 2"/>
          <p:cNvSpPr>
            <a:spLocks noGrp="1"/>
          </p:cNvSpPr>
          <p:nvPr>
            <p:ph idx="1"/>
          </p:nvPr>
        </p:nvSpPr>
        <p:spPr/>
        <p:txBody>
          <a:bodyPr>
            <a:normAutofit lnSpcReduction="10000"/>
          </a:bodyPr>
          <a:lstStyle/>
          <a:p>
            <a:r>
              <a:rPr lang="en-US" sz="2800" dirty="0"/>
              <a:t>Determine Whether the Child Needs Special Education and Related Services as a Result of the Exceptionality.</a:t>
            </a:r>
          </a:p>
          <a:p>
            <a:pPr lvl="1"/>
            <a:r>
              <a:rPr lang="en-US" sz="2800" dirty="0"/>
              <a:t>What are the child’s needs related to the intensity of instruction and supports required for the child to be successful?</a:t>
            </a:r>
          </a:p>
          <a:p>
            <a:pPr lvl="1"/>
            <a:r>
              <a:rPr lang="en-US" sz="2800" dirty="0"/>
              <a:t>Does the child have specific needs which are so unique as to require specially designed instruction in order to access and progress in the general education curriculum?</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F68A82CC-89EC-5347-8BB2-50A822F05988}"/>
              </a:ext>
            </a:extLst>
          </p:cNvPr>
          <p:cNvSpPr>
            <a:spLocks noGrp="1"/>
          </p:cNvSpPr>
          <p:nvPr>
            <p:ph type="sldNum" sz="quarter" idx="10"/>
          </p:nvPr>
        </p:nvSpPr>
        <p:spPr/>
        <p:txBody>
          <a:bodyPr/>
          <a:lstStyle/>
          <a:p>
            <a:r>
              <a:rPr lang="en-US" sz="1000" dirty="0">
                <a:solidFill>
                  <a:prstClr val="black">
                    <a:tint val="75000"/>
                  </a:prstClr>
                </a:solidFill>
                <a:latin typeface="Calibri"/>
              </a:rPr>
              <a:t>36</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68362"/>
          </a:xfrm>
        </p:spPr>
        <p:txBody>
          <a:bodyPr/>
          <a:lstStyle/>
          <a:p>
            <a:r>
              <a:rPr lang="en-US" sz="4000" dirty="0">
                <a:solidFill>
                  <a:srgbClr val="FF0000"/>
                </a:solidFill>
              </a:rPr>
              <a:t>Answers Required to Meet Prong 2</a:t>
            </a:r>
          </a:p>
        </p:txBody>
      </p:sp>
      <p:sp>
        <p:nvSpPr>
          <p:cNvPr id="67586" name="Rectangle 3"/>
          <p:cNvSpPr>
            <a:spLocks noGrp="1" noChangeArrowheads="1"/>
          </p:cNvSpPr>
          <p:nvPr>
            <p:ph idx="1"/>
          </p:nvPr>
        </p:nvSpPr>
        <p:spPr>
          <a:xfrm>
            <a:off x="457200" y="1484243"/>
            <a:ext cx="8229600" cy="4641920"/>
          </a:xfrm>
        </p:spPr>
        <p:txBody>
          <a:bodyPr>
            <a:normAutofit/>
          </a:bodyPr>
          <a:lstStyle/>
          <a:p>
            <a:r>
              <a:rPr lang="en-US" sz="2800" dirty="0"/>
              <a:t>What is needed for the student to participate in the general or an advanced curriculum or age-appropriate activities? </a:t>
            </a:r>
            <a:r>
              <a:rPr lang="en-US" sz="2800" b="1" dirty="0">
                <a:solidFill>
                  <a:srgbClr val="FF0000"/>
                </a:solidFill>
              </a:rPr>
              <a:t>Provide Data</a:t>
            </a:r>
          </a:p>
          <a:p>
            <a:r>
              <a:rPr lang="en-US" sz="2800" dirty="0"/>
              <a:t>Is there a need for specially designed instruction?  </a:t>
            </a:r>
            <a:r>
              <a:rPr lang="en-US" sz="2800" b="1" dirty="0">
                <a:solidFill>
                  <a:srgbClr val="FF0000"/>
                </a:solidFill>
              </a:rPr>
              <a:t>YES</a:t>
            </a:r>
          </a:p>
          <a:p>
            <a:r>
              <a:rPr lang="en-US" sz="2800" dirty="0"/>
              <a:t>Is the child’s need for having adapted content, methodology, or delivery of instruction so great that it cannot be provided in regular education without the support of special education? </a:t>
            </a:r>
            <a:r>
              <a:rPr lang="en-US" sz="2800" b="1" dirty="0">
                <a:solidFill>
                  <a:srgbClr val="FF0000"/>
                </a:solidFill>
              </a:rPr>
              <a:t>YES</a:t>
            </a:r>
          </a:p>
        </p:txBody>
      </p:sp>
      <p:sp>
        <p:nvSpPr>
          <p:cNvPr id="2" name="Slide Number Placeholder 1">
            <a:extLst>
              <a:ext uri="{FF2B5EF4-FFF2-40B4-BE49-F238E27FC236}">
                <a16:creationId xmlns:a16="http://schemas.microsoft.com/office/drawing/2014/main" id="{731256AA-50E1-BD4C-9E1B-BAA029F22BA0}"/>
              </a:ext>
            </a:extLst>
          </p:cNvPr>
          <p:cNvSpPr>
            <a:spLocks noGrp="1"/>
          </p:cNvSpPr>
          <p:nvPr>
            <p:ph type="sldNum" sz="quarter" idx="10"/>
          </p:nvPr>
        </p:nvSpPr>
        <p:spPr/>
        <p:txBody>
          <a:bodyPr/>
          <a:lstStyle/>
          <a:p>
            <a:r>
              <a:rPr lang="en-US" sz="1000" dirty="0">
                <a:solidFill>
                  <a:prstClr val="black">
                    <a:tint val="75000"/>
                  </a:prstClr>
                </a:solidFill>
                <a:latin typeface="Calibri"/>
              </a:rPr>
              <a:t>37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A03E-1256-BE40-BD3B-29E3E2304327}"/>
              </a:ext>
            </a:extLst>
          </p:cNvPr>
          <p:cNvSpPr>
            <a:spLocks noGrp="1"/>
          </p:cNvSpPr>
          <p:nvPr>
            <p:ph type="title"/>
          </p:nvPr>
        </p:nvSpPr>
        <p:spPr>
          <a:xfrm>
            <a:off x="457200" y="274638"/>
            <a:ext cx="8229600" cy="792162"/>
          </a:xfrm>
        </p:spPr>
        <p:txBody>
          <a:bodyPr>
            <a:normAutofit fontScale="90000"/>
          </a:bodyPr>
          <a:lstStyle/>
          <a:p>
            <a:r>
              <a:rPr lang="en-US" sz="4000" dirty="0">
                <a:solidFill>
                  <a:srgbClr val="FF0000"/>
                </a:solidFill>
              </a:rPr>
              <a:t>Related Services May Be Special Education</a:t>
            </a:r>
          </a:p>
        </p:txBody>
      </p:sp>
      <p:sp>
        <p:nvSpPr>
          <p:cNvPr id="3" name="Content Placeholder 2">
            <a:extLst>
              <a:ext uri="{FF2B5EF4-FFF2-40B4-BE49-F238E27FC236}">
                <a16:creationId xmlns:a16="http://schemas.microsoft.com/office/drawing/2014/main" id="{EDA4C77A-62E2-F144-B85C-CC5F93C192BE}"/>
              </a:ext>
            </a:extLst>
          </p:cNvPr>
          <p:cNvSpPr>
            <a:spLocks noGrp="1"/>
          </p:cNvSpPr>
          <p:nvPr>
            <p:ph idx="1"/>
          </p:nvPr>
        </p:nvSpPr>
        <p:spPr>
          <a:xfrm>
            <a:off x="304800" y="1341121"/>
            <a:ext cx="8534400" cy="4907280"/>
          </a:xfrm>
        </p:spPr>
        <p:txBody>
          <a:bodyPr>
            <a:noAutofit/>
          </a:bodyPr>
          <a:lstStyle/>
          <a:p>
            <a:r>
              <a:rPr lang="en-US" sz="2400" dirty="0"/>
              <a:t>Under Kansas law, any related service is special education, rather than a related service, if the service consists of specially designed instruction to meet the unique needs of the child. </a:t>
            </a:r>
          </a:p>
          <a:p>
            <a:r>
              <a:rPr lang="en-US" sz="2400" dirty="0"/>
              <a:t>Further, OT, PT, and interpreter services for deaf children are special education if a child would be educated in a more restrictive environment without any of these services.</a:t>
            </a:r>
          </a:p>
          <a:p>
            <a:r>
              <a:rPr lang="en-US" sz="2400" dirty="0"/>
              <a:t>If the team determines a child with a disability needs a service that meets these criteria, the child needs special education and meets the second prong of the eligibility test. </a:t>
            </a:r>
          </a:p>
          <a:p>
            <a:r>
              <a:rPr lang="en-US" sz="2400" dirty="0"/>
              <a:t>This determination must be made based on the child’s individual needs, NOT based on the child’s disability category.</a:t>
            </a:r>
          </a:p>
        </p:txBody>
      </p:sp>
      <p:sp>
        <p:nvSpPr>
          <p:cNvPr id="4" name="Slide Number Placeholder 3">
            <a:extLst>
              <a:ext uri="{FF2B5EF4-FFF2-40B4-BE49-F238E27FC236}">
                <a16:creationId xmlns:a16="http://schemas.microsoft.com/office/drawing/2014/main" id="{3AD08124-3FCA-764F-A482-C0EE0FA4B577}"/>
              </a:ext>
            </a:extLst>
          </p:cNvPr>
          <p:cNvSpPr>
            <a:spLocks noGrp="1"/>
          </p:cNvSpPr>
          <p:nvPr>
            <p:ph type="sldNum" sz="quarter" idx="10"/>
          </p:nvPr>
        </p:nvSpPr>
        <p:spPr/>
        <p:txBody>
          <a:bodyPr/>
          <a:lstStyle/>
          <a:p>
            <a:r>
              <a:rPr lang="en-US" sz="1000" dirty="0">
                <a:solidFill>
                  <a:prstClr val="black">
                    <a:tint val="75000"/>
                  </a:prstClr>
                </a:solidFill>
                <a:latin typeface="Calibri"/>
              </a:rPr>
              <a:t>38</a:t>
            </a:r>
          </a:p>
        </p:txBody>
      </p:sp>
    </p:spTree>
    <p:extLst>
      <p:ext uri="{BB962C8B-B14F-4D97-AF65-F5344CB8AC3E}">
        <p14:creationId xmlns:p14="http://schemas.microsoft.com/office/powerpoint/2010/main" val="3635964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192F6-8C8B-294E-8E97-41B36B205024}"/>
              </a:ext>
            </a:extLst>
          </p:cNvPr>
          <p:cNvSpPr>
            <a:spLocks noGrp="1"/>
          </p:cNvSpPr>
          <p:nvPr>
            <p:ph type="title"/>
          </p:nvPr>
        </p:nvSpPr>
        <p:spPr/>
        <p:txBody>
          <a:bodyPr/>
          <a:lstStyle/>
          <a:p>
            <a:r>
              <a:rPr lang="en-US" sz="4000" dirty="0">
                <a:solidFill>
                  <a:srgbClr val="FF0000"/>
                </a:solidFill>
              </a:rPr>
              <a:t>File Review: More About</a:t>
            </a:r>
            <a:br>
              <a:rPr lang="en-US" sz="4000" dirty="0">
                <a:solidFill>
                  <a:srgbClr val="FF0000"/>
                </a:solidFill>
              </a:rPr>
            </a:br>
            <a:r>
              <a:rPr lang="en-US" sz="4000" dirty="0">
                <a:solidFill>
                  <a:srgbClr val="FF0000"/>
                </a:solidFill>
              </a:rPr>
              <a:t>Eligibility Determination</a:t>
            </a:r>
          </a:p>
        </p:txBody>
      </p:sp>
      <p:sp>
        <p:nvSpPr>
          <p:cNvPr id="3" name="Content Placeholder 2">
            <a:extLst>
              <a:ext uri="{FF2B5EF4-FFF2-40B4-BE49-F238E27FC236}">
                <a16:creationId xmlns:a16="http://schemas.microsoft.com/office/drawing/2014/main" id="{2A29CA54-531B-0C4C-8F43-9A095286322A}"/>
              </a:ext>
            </a:extLst>
          </p:cNvPr>
          <p:cNvSpPr>
            <a:spLocks noGrp="1"/>
          </p:cNvSpPr>
          <p:nvPr>
            <p:ph idx="1"/>
          </p:nvPr>
        </p:nvSpPr>
        <p:spPr>
          <a:xfrm>
            <a:off x="457200" y="2008682"/>
            <a:ext cx="8229599" cy="4117485"/>
          </a:xfrm>
        </p:spPr>
        <p:txBody>
          <a:bodyPr/>
          <a:lstStyle/>
          <a:p>
            <a:r>
              <a:rPr lang="en-US" sz="2800" dirty="0">
                <a:solidFill>
                  <a:srgbClr val="FF0000"/>
                </a:solidFill>
              </a:rPr>
              <a:t>File Review Q 8: </a:t>
            </a:r>
            <a:r>
              <a:rPr lang="en-US" sz="2400" b="0" dirty="0">
                <a:solidFill>
                  <a:srgbClr val="112649"/>
                </a:solidFill>
                <a:effectLst/>
              </a:rPr>
              <a:t>When interpreting evaluation data to determine if the student is or continues to be a student with an exceptionality and the educational needs of the student, did the team of qualified professionals and the parent draw upon, document, and carefully consider information from a variety of sources including aptitude and achievement tests, parent input, teacher recommendations, physical condition, social or cultural background, and adaptive behavior? </a:t>
            </a:r>
            <a:endParaRPr lang="en-US" sz="2400" dirty="0"/>
          </a:p>
        </p:txBody>
      </p:sp>
      <p:sp>
        <p:nvSpPr>
          <p:cNvPr id="4" name="Slide Number Placeholder 3">
            <a:extLst>
              <a:ext uri="{FF2B5EF4-FFF2-40B4-BE49-F238E27FC236}">
                <a16:creationId xmlns:a16="http://schemas.microsoft.com/office/drawing/2014/main" id="{9D141E46-DE11-B147-926F-CE588641D75A}"/>
              </a:ext>
            </a:extLst>
          </p:cNvPr>
          <p:cNvSpPr>
            <a:spLocks noGrp="1"/>
          </p:cNvSpPr>
          <p:nvPr>
            <p:ph type="sldNum" sz="quarter" idx="10"/>
          </p:nvPr>
        </p:nvSpPr>
        <p:spPr/>
        <p:txBody>
          <a:bodyPr/>
          <a:lstStyle/>
          <a:p>
            <a:r>
              <a:rPr lang="en-US" sz="1000" dirty="0">
                <a:solidFill>
                  <a:prstClr val="black">
                    <a:tint val="75000"/>
                  </a:prstClr>
                </a:solidFill>
                <a:latin typeface="Calibri"/>
              </a:rPr>
              <a:t>39</a:t>
            </a:r>
          </a:p>
        </p:txBody>
      </p:sp>
    </p:spTree>
    <p:extLst>
      <p:ext uri="{BB962C8B-B14F-4D97-AF65-F5344CB8AC3E}">
        <p14:creationId xmlns:p14="http://schemas.microsoft.com/office/powerpoint/2010/main" val="330234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744693"/>
          </a:xfrm>
        </p:spPr>
        <p:txBody>
          <a:bodyPr>
            <a:normAutofit/>
          </a:bodyPr>
          <a:lstStyle/>
          <a:p>
            <a:pPr eaLnBrk="1" hangingPunct="1"/>
            <a:r>
              <a:rPr lang="en-US" sz="4000" dirty="0">
                <a:solidFill>
                  <a:srgbClr val="FF0000"/>
                </a:solidFill>
              </a:rPr>
              <a:t>Members of the Evaluation Team</a:t>
            </a:r>
          </a:p>
        </p:txBody>
      </p:sp>
      <p:sp>
        <p:nvSpPr>
          <p:cNvPr id="4" name="Content Placeholder 3"/>
          <p:cNvSpPr>
            <a:spLocks noGrp="1"/>
          </p:cNvSpPr>
          <p:nvPr>
            <p:ph idx="1"/>
          </p:nvPr>
        </p:nvSpPr>
        <p:spPr>
          <a:xfrm>
            <a:off x="457200" y="1169234"/>
            <a:ext cx="8229600" cy="4956934"/>
          </a:xfrm>
        </p:spPr>
        <p:txBody>
          <a:bodyPr>
            <a:noAutofit/>
          </a:bodyPr>
          <a:lstStyle/>
          <a:p>
            <a:pPr>
              <a:buClr>
                <a:srgbClr val="002060"/>
              </a:buClr>
            </a:pPr>
            <a:r>
              <a:rPr lang="en-US" sz="2400" dirty="0"/>
              <a:t>Parents/education advocate</a:t>
            </a:r>
          </a:p>
          <a:p>
            <a:pPr>
              <a:buClr>
                <a:srgbClr val="002060"/>
              </a:buClr>
            </a:pPr>
            <a:r>
              <a:rPr lang="en-US" sz="2400" dirty="0"/>
              <a:t>Not less than one regular education teacher of the child, if the child is or may be participating in the regular education environment</a:t>
            </a:r>
          </a:p>
          <a:p>
            <a:pPr>
              <a:buClr>
                <a:srgbClr val="002060"/>
              </a:buClr>
            </a:pPr>
            <a:r>
              <a:rPr lang="en-US" sz="2400" dirty="0"/>
              <a:t>Not less than one special education teacher </a:t>
            </a:r>
          </a:p>
          <a:p>
            <a:pPr>
              <a:buClr>
                <a:srgbClr val="002060"/>
              </a:buClr>
            </a:pPr>
            <a:r>
              <a:rPr lang="en-US" sz="2400" dirty="0"/>
              <a:t>Qualified LEA representative </a:t>
            </a:r>
          </a:p>
          <a:p>
            <a:pPr>
              <a:buClr>
                <a:srgbClr val="002060"/>
              </a:buClr>
            </a:pPr>
            <a:r>
              <a:rPr lang="en-US" sz="2400" dirty="0"/>
              <a:t>An individual who can interpret the instructional implications of evaluation results</a:t>
            </a:r>
          </a:p>
          <a:p>
            <a:pPr>
              <a:buClr>
                <a:srgbClr val="002060"/>
              </a:buClr>
            </a:pPr>
            <a:r>
              <a:rPr lang="en-US" sz="2400" dirty="0"/>
              <a:t>At least one person qualified to conduct individual diagnostic examinations of children</a:t>
            </a:r>
          </a:p>
          <a:p>
            <a:pPr>
              <a:buClr>
                <a:srgbClr val="002060"/>
              </a:buClr>
            </a:pPr>
            <a:r>
              <a:rPr lang="en-US" sz="2400" dirty="0"/>
              <a:t>Other individuals who have knowledge of special expertise regarding the child </a:t>
            </a:r>
          </a:p>
        </p:txBody>
      </p:sp>
      <p:sp>
        <p:nvSpPr>
          <p:cNvPr id="2" name="Slide Number Placeholder 1">
            <a:extLst>
              <a:ext uri="{FF2B5EF4-FFF2-40B4-BE49-F238E27FC236}">
                <a16:creationId xmlns:a16="http://schemas.microsoft.com/office/drawing/2014/main" id="{7F52EAEB-76ED-4947-A44D-331EC440E44D}"/>
              </a:ext>
            </a:extLst>
          </p:cNvPr>
          <p:cNvSpPr>
            <a:spLocks noGrp="1"/>
          </p:cNvSpPr>
          <p:nvPr>
            <p:ph type="sldNum" sz="quarter" idx="10"/>
          </p:nvPr>
        </p:nvSpPr>
        <p:spPr/>
        <p:txBody>
          <a:bodyPr/>
          <a:lstStyle/>
          <a:p>
            <a:r>
              <a:rPr lang="en-US" sz="1000" dirty="0">
                <a:solidFill>
                  <a:prstClr val="black">
                    <a:tint val="75000"/>
                  </a:prstClr>
                </a:solidFill>
                <a:latin typeface="Calibri"/>
              </a:rPr>
              <a:t>4</a:t>
            </a:r>
          </a:p>
        </p:txBody>
      </p:sp>
    </p:spTree>
    <p:extLst>
      <p:ext uri="{BB962C8B-B14F-4D97-AF65-F5344CB8AC3E}">
        <p14:creationId xmlns:p14="http://schemas.microsoft.com/office/powerpoint/2010/main" val="1188299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29522-32A1-7A46-8F29-0DB15EC776BD}"/>
              </a:ext>
            </a:extLst>
          </p:cNvPr>
          <p:cNvSpPr>
            <a:spLocks noGrp="1"/>
          </p:cNvSpPr>
          <p:nvPr>
            <p:ph type="title"/>
          </p:nvPr>
        </p:nvSpPr>
        <p:spPr/>
        <p:txBody>
          <a:bodyPr/>
          <a:lstStyle/>
          <a:p>
            <a:r>
              <a:rPr lang="en-US" sz="4000" dirty="0">
                <a:solidFill>
                  <a:srgbClr val="FF0000"/>
                </a:solidFill>
              </a:rPr>
              <a:t>Next Steps</a:t>
            </a:r>
          </a:p>
        </p:txBody>
      </p:sp>
      <p:sp>
        <p:nvSpPr>
          <p:cNvPr id="3" name="Content Placeholder 2">
            <a:extLst>
              <a:ext uri="{FF2B5EF4-FFF2-40B4-BE49-F238E27FC236}">
                <a16:creationId xmlns:a16="http://schemas.microsoft.com/office/drawing/2014/main" id="{4877779B-A2FF-2545-AA94-12DF98F19A51}"/>
              </a:ext>
            </a:extLst>
          </p:cNvPr>
          <p:cNvSpPr>
            <a:spLocks noGrp="1"/>
          </p:cNvSpPr>
          <p:nvPr>
            <p:ph idx="1"/>
          </p:nvPr>
        </p:nvSpPr>
        <p:spPr>
          <a:xfrm>
            <a:off x="457200" y="1996440"/>
            <a:ext cx="8229600" cy="4129727"/>
          </a:xfrm>
        </p:spPr>
        <p:txBody>
          <a:bodyPr/>
          <a:lstStyle/>
          <a:p>
            <a:r>
              <a:rPr lang="en-US" sz="2800" dirty="0"/>
              <a:t>If child is eligible, provide prior written notice for identification and develop the IEP.</a:t>
            </a:r>
          </a:p>
          <a:p>
            <a:pPr lvl="1"/>
            <a:r>
              <a:rPr lang="en-US" sz="2575" dirty="0"/>
              <a:t>Obtain consent for initial provision of services.</a:t>
            </a:r>
          </a:p>
          <a:p>
            <a:r>
              <a:rPr lang="en-US" sz="2800" dirty="0"/>
              <a:t>If child is not eligible, provide prior written notice that the child is not eligible.</a:t>
            </a:r>
          </a:p>
          <a:p>
            <a:r>
              <a:rPr lang="en-US" sz="2800" dirty="0"/>
              <a:t>Either of the above steps ends the 60 school day timeline.</a:t>
            </a:r>
          </a:p>
        </p:txBody>
      </p:sp>
      <p:sp>
        <p:nvSpPr>
          <p:cNvPr id="4" name="Slide Number Placeholder 3">
            <a:extLst>
              <a:ext uri="{FF2B5EF4-FFF2-40B4-BE49-F238E27FC236}">
                <a16:creationId xmlns:a16="http://schemas.microsoft.com/office/drawing/2014/main" id="{A8A8A5F0-69F1-CA4E-ACAF-1CD9A3AE22D0}"/>
              </a:ext>
            </a:extLst>
          </p:cNvPr>
          <p:cNvSpPr>
            <a:spLocks noGrp="1"/>
          </p:cNvSpPr>
          <p:nvPr>
            <p:ph type="sldNum" sz="quarter" idx="10"/>
          </p:nvPr>
        </p:nvSpPr>
        <p:spPr/>
        <p:txBody>
          <a:bodyPr/>
          <a:lstStyle/>
          <a:p>
            <a:r>
              <a:rPr lang="en-US" sz="1000" dirty="0">
                <a:solidFill>
                  <a:prstClr val="black">
                    <a:tint val="75000"/>
                  </a:prstClr>
                </a:solidFill>
                <a:latin typeface="Calibri"/>
              </a:rPr>
              <a:t>40</a:t>
            </a:r>
          </a:p>
        </p:txBody>
      </p:sp>
    </p:spTree>
    <p:extLst>
      <p:ext uri="{BB962C8B-B14F-4D97-AF65-F5344CB8AC3E}">
        <p14:creationId xmlns:p14="http://schemas.microsoft.com/office/powerpoint/2010/main" val="27689030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FF0000"/>
                </a:solidFill>
              </a:rPr>
              <a:t>Final Team Reflection</a:t>
            </a:r>
          </a:p>
        </p:txBody>
      </p:sp>
      <p:sp>
        <p:nvSpPr>
          <p:cNvPr id="3" name="Content Placeholder 2"/>
          <p:cNvSpPr>
            <a:spLocks noGrp="1"/>
          </p:cNvSpPr>
          <p:nvPr>
            <p:ph idx="1"/>
          </p:nvPr>
        </p:nvSpPr>
        <p:spPr>
          <a:xfrm>
            <a:off x="457200" y="2570922"/>
            <a:ext cx="8229600" cy="2809461"/>
          </a:xfrm>
        </p:spPr>
        <p:txBody>
          <a:bodyPr/>
          <a:lstStyle/>
          <a:p>
            <a:r>
              <a:rPr lang="en-US" sz="2800" dirty="0"/>
              <a:t>What skills do we need to develop?</a:t>
            </a:r>
          </a:p>
          <a:p>
            <a:r>
              <a:rPr lang="en-US" sz="2800" dirty="0"/>
              <a:t>What practices do we need to change?</a:t>
            </a:r>
          </a:p>
          <a:p>
            <a:r>
              <a:rPr lang="en-US" sz="2800" dirty="0"/>
              <a:t>What information do we need to share?</a:t>
            </a:r>
          </a:p>
        </p:txBody>
      </p:sp>
      <p:sp>
        <p:nvSpPr>
          <p:cNvPr id="4" name="Slide Number Placeholder 3">
            <a:extLst>
              <a:ext uri="{FF2B5EF4-FFF2-40B4-BE49-F238E27FC236}">
                <a16:creationId xmlns:a16="http://schemas.microsoft.com/office/drawing/2014/main" id="{FE7D7C6A-0906-0643-A998-3D5D893FEA2D}"/>
              </a:ext>
            </a:extLst>
          </p:cNvPr>
          <p:cNvSpPr>
            <a:spLocks noGrp="1"/>
          </p:cNvSpPr>
          <p:nvPr>
            <p:ph type="sldNum" sz="quarter" idx="10"/>
          </p:nvPr>
        </p:nvSpPr>
        <p:spPr/>
        <p:txBody>
          <a:bodyPr/>
          <a:lstStyle/>
          <a:p>
            <a:r>
              <a:rPr lang="en-US" sz="1000" dirty="0">
                <a:solidFill>
                  <a:prstClr val="black">
                    <a:tint val="75000"/>
                  </a:prstClr>
                </a:solidFill>
                <a:latin typeface="Calibri"/>
              </a:rPr>
              <a:t>41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9B1A-E747-5A47-8B76-6F4F32048C3D}"/>
              </a:ext>
            </a:extLst>
          </p:cNvPr>
          <p:cNvSpPr>
            <a:spLocks noGrp="1"/>
          </p:cNvSpPr>
          <p:nvPr>
            <p:ph type="title"/>
          </p:nvPr>
        </p:nvSpPr>
        <p:spPr>
          <a:xfrm>
            <a:off x="457200" y="274638"/>
            <a:ext cx="8229600" cy="731202"/>
          </a:xfrm>
        </p:spPr>
        <p:txBody>
          <a:bodyPr/>
          <a:lstStyle/>
          <a:p>
            <a:r>
              <a:rPr lang="en-US" sz="4000" dirty="0">
                <a:solidFill>
                  <a:srgbClr val="FF0000"/>
                </a:solidFill>
              </a:rPr>
              <a:t>Questions?</a:t>
            </a:r>
          </a:p>
        </p:txBody>
      </p:sp>
      <p:sp>
        <p:nvSpPr>
          <p:cNvPr id="3" name="Content Placeholder 2">
            <a:extLst>
              <a:ext uri="{FF2B5EF4-FFF2-40B4-BE49-F238E27FC236}">
                <a16:creationId xmlns:a16="http://schemas.microsoft.com/office/drawing/2014/main" id="{10DDDCAC-4195-FD4C-A4C1-D9A53A5CC1F9}"/>
              </a:ext>
            </a:extLst>
          </p:cNvPr>
          <p:cNvSpPr>
            <a:spLocks noGrp="1"/>
          </p:cNvSpPr>
          <p:nvPr>
            <p:ph idx="1"/>
          </p:nvPr>
        </p:nvSpPr>
        <p:spPr>
          <a:xfrm>
            <a:off x="309490" y="1325880"/>
            <a:ext cx="8377310" cy="4800287"/>
          </a:xfrm>
        </p:spPr>
        <p:txBody>
          <a:bodyPr/>
          <a:lstStyle/>
          <a:p>
            <a:r>
              <a:rPr lang="en-US" sz="2800" dirty="0"/>
              <a:t>Kansas Special Education Process Handbook, Chapter 3 </a:t>
            </a:r>
            <a:r>
              <a:rPr lang="en-US" sz="2800" dirty="0">
                <a:hlinkClick r:id="rId3"/>
              </a:rPr>
              <a:t>www.ksde.org</a:t>
            </a:r>
            <a:endParaRPr lang="en-US" sz="2800" dirty="0"/>
          </a:p>
          <a:p>
            <a:r>
              <a:rPr lang="en-US" sz="2800" dirty="0"/>
              <a:t>Kansas Eligibility Indicators Document </a:t>
            </a:r>
            <a:r>
              <a:rPr lang="en-US" sz="2800" dirty="0">
                <a:hlinkClick r:id="rId4"/>
              </a:rPr>
              <a:t>www.ksdetasn.org</a:t>
            </a:r>
            <a:endParaRPr lang="en-US" sz="2800" dirty="0"/>
          </a:p>
          <a:p>
            <a:r>
              <a:rPr lang="en-US" sz="2800" dirty="0"/>
              <a:t>IDEA and Gifted File Review Self-Assessment and FAQs </a:t>
            </a:r>
            <a:r>
              <a:rPr lang="en-US" sz="2800" dirty="0">
                <a:hlinkClick r:id="rId3"/>
              </a:rPr>
              <a:t>www.ksde.org</a:t>
            </a:r>
            <a:r>
              <a:rPr lang="en-US" sz="2800" dirty="0"/>
              <a:t> (on the KIAS page)</a:t>
            </a:r>
          </a:p>
          <a:p>
            <a:r>
              <a:rPr lang="en-US" sz="2800" dirty="0"/>
              <a:t>Search within Resources for Evaluation and Eligibility trainings and resources at </a:t>
            </a:r>
            <a:r>
              <a:rPr lang="en-US" sz="2800" dirty="0">
                <a:hlinkClick r:id="rId4"/>
              </a:rPr>
              <a:t>www.ksdetasn.org</a:t>
            </a:r>
            <a:endParaRPr lang="en-US" sz="2800" dirty="0"/>
          </a:p>
          <a:p>
            <a:r>
              <a:rPr lang="en-US" sz="2800" dirty="0"/>
              <a:t>Request assistance on the TASN website </a:t>
            </a:r>
            <a:r>
              <a:rPr lang="en-US" sz="2800" dirty="0">
                <a:hlinkClick r:id="rId4"/>
              </a:rPr>
              <a:t>www.ksdetasn.org</a:t>
            </a:r>
            <a:endParaRPr lang="en-US" sz="2800" dirty="0"/>
          </a:p>
          <a:p>
            <a:pPr marL="0" indent="0">
              <a:buNone/>
            </a:pPr>
            <a:endParaRPr lang="en-US" sz="2800" dirty="0"/>
          </a:p>
          <a:p>
            <a:pPr marL="0" indent="0">
              <a:buNone/>
            </a:pPr>
            <a:endParaRPr lang="en-US" sz="2800" dirty="0"/>
          </a:p>
        </p:txBody>
      </p:sp>
      <p:sp>
        <p:nvSpPr>
          <p:cNvPr id="4" name="Slide Number Placeholder 3">
            <a:extLst>
              <a:ext uri="{FF2B5EF4-FFF2-40B4-BE49-F238E27FC236}">
                <a16:creationId xmlns:a16="http://schemas.microsoft.com/office/drawing/2014/main" id="{F08B507B-14FB-8345-AF65-4108E524549F}"/>
              </a:ext>
            </a:extLst>
          </p:cNvPr>
          <p:cNvSpPr>
            <a:spLocks noGrp="1"/>
          </p:cNvSpPr>
          <p:nvPr>
            <p:ph type="sldNum" sz="quarter" idx="10"/>
          </p:nvPr>
        </p:nvSpPr>
        <p:spPr/>
        <p:txBody>
          <a:bodyPr/>
          <a:lstStyle/>
          <a:p>
            <a:r>
              <a:rPr lang="en-US" sz="1000" dirty="0">
                <a:solidFill>
                  <a:prstClr val="black">
                    <a:tint val="75000"/>
                  </a:prstClr>
                </a:solidFill>
                <a:latin typeface="Calibri"/>
              </a:rPr>
              <a:t>42</a:t>
            </a:r>
          </a:p>
        </p:txBody>
      </p:sp>
    </p:spTree>
    <p:extLst>
      <p:ext uri="{BB962C8B-B14F-4D97-AF65-F5344CB8AC3E}">
        <p14:creationId xmlns:p14="http://schemas.microsoft.com/office/powerpoint/2010/main" val="14814675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40B5-EFDA-A842-8AF6-CD13AA2136F7}"/>
              </a:ext>
            </a:extLst>
          </p:cNvPr>
          <p:cNvSpPr>
            <a:spLocks noGrp="1"/>
          </p:cNvSpPr>
          <p:nvPr>
            <p:ph type="title"/>
          </p:nvPr>
        </p:nvSpPr>
        <p:spPr>
          <a:xfrm>
            <a:off x="457200" y="274638"/>
            <a:ext cx="8229600" cy="851797"/>
          </a:xfrm>
        </p:spPr>
        <p:txBody>
          <a:bodyPr/>
          <a:lstStyle/>
          <a:p>
            <a:r>
              <a:rPr lang="en-US" sz="3200" dirty="0">
                <a:solidFill>
                  <a:srgbClr val="FF0000"/>
                </a:solidFill>
              </a:rPr>
              <a:t>References</a:t>
            </a:r>
          </a:p>
        </p:txBody>
      </p:sp>
      <p:sp>
        <p:nvSpPr>
          <p:cNvPr id="3" name="Content Placeholder 2">
            <a:extLst>
              <a:ext uri="{FF2B5EF4-FFF2-40B4-BE49-F238E27FC236}">
                <a16:creationId xmlns:a16="http://schemas.microsoft.com/office/drawing/2014/main" id="{CD83A824-3EC8-304A-849C-61470CBAC0AB}"/>
              </a:ext>
            </a:extLst>
          </p:cNvPr>
          <p:cNvSpPr>
            <a:spLocks noGrp="1"/>
          </p:cNvSpPr>
          <p:nvPr>
            <p:ph idx="1"/>
          </p:nvPr>
        </p:nvSpPr>
        <p:spPr>
          <a:xfrm>
            <a:off x="457200" y="1351722"/>
            <a:ext cx="8229600" cy="4774445"/>
          </a:xfrm>
        </p:spPr>
        <p:txBody>
          <a:bodyPr/>
          <a:lstStyle/>
          <a:p>
            <a:r>
              <a:rPr lang="en-US" dirty="0"/>
              <a:t>Ortiz, S. O. (2008). Best practices in nondiscriminatory assessment. In A. Thomas &amp; J. Grimes (Eds.) </a:t>
            </a:r>
            <a:r>
              <a:rPr lang="en-US" i="1" dirty="0"/>
              <a:t>Best practices in school psychology V</a:t>
            </a:r>
            <a:r>
              <a:rPr lang="en-US" dirty="0"/>
              <a:t>, (pp. 661-678). Washington, DC: National Association of School Psychologists. </a:t>
            </a:r>
          </a:p>
          <a:p>
            <a:pPr marL="0" indent="0">
              <a:buNone/>
            </a:pPr>
            <a:r>
              <a:rPr lang="en-US" dirty="0"/>
              <a:t> </a:t>
            </a:r>
          </a:p>
          <a:p>
            <a:r>
              <a:rPr lang="en-US" dirty="0"/>
              <a:t>Ortiz, S. O. (2014). Best practices in nondiscriminatory assessment. In P. Harrison &amp; A. Thomas (Eds.) </a:t>
            </a:r>
            <a:r>
              <a:rPr lang="en-US" i="1" dirty="0"/>
              <a:t>Best practices in school psychology: Foundations (61-74).  </a:t>
            </a:r>
            <a:r>
              <a:rPr lang="en-US" dirty="0"/>
              <a:t>Washington, DC: National Association of School Psychologists. </a:t>
            </a:r>
          </a:p>
          <a:p>
            <a:pPr marL="0" indent="0">
              <a:buNone/>
            </a:pPr>
            <a:endParaRPr lang="en-US" dirty="0"/>
          </a:p>
          <a:p>
            <a:r>
              <a:rPr lang="en-US" dirty="0"/>
              <a:t>Villegas-Gutierrez, M. (2015). Special education assessment process for Culturally and Linguistically Diverse (CLD) Students, 2015 Update. Monmouth, OR: Education Evaluation Center, Teaching Research Institute, Western Oregon University.</a:t>
            </a:r>
          </a:p>
          <a:p>
            <a:endParaRPr lang="en-US" dirty="0"/>
          </a:p>
        </p:txBody>
      </p:sp>
      <p:sp>
        <p:nvSpPr>
          <p:cNvPr id="4" name="Slide Number Placeholder 3">
            <a:extLst>
              <a:ext uri="{FF2B5EF4-FFF2-40B4-BE49-F238E27FC236}">
                <a16:creationId xmlns:a16="http://schemas.microsoft.com/office/drawing/2014/main" id="{DEFC0394-DFBE-A647-BCB4-5A25D2ADF1D1}"/>
              </a:ext>
            </a:extLst>
          </p:cNvPr>
          <p:cNvSpPr>
            <a:spLocks noGrp="1"/>
          </p:cNvSpPr>
          <p:nvPr>
            <p:ph type="sldNum" sz="quarter" idx="10"/>
          </p:nvPr>
        </p:nvSpPr>
        <p:spPr/>
        <p:txBody>
          <a:bodyPr/>
          <a:lstStyle/>
          <a:p>
            <a:r>
              <a:rPr lang="en-US" sz="1000" dirty="0">
                <a:solidFill>
                  <a:prstClr val="black">
                    <a:tint val="75000"/>
                  </a:prstClr>
                </a:solidFill>
                <a:latin typeface="Calibri"/>
              </a:rPr>
              <a:t>43</a:t>
            </a:r>
          </a:p>
        </p:txBody>
      </p:sp>
    </p:spTree>
    <p:extLst>
      <p:ext uri="{BB962C8B-B14F-4D97-AF65-F5344CB8AC3E}">
        <p14:creationId xmlns:p14="http://schemas.microsoft.com/office/powerpoint/2010/main" val="165875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solidFill>
                  <a:srgbClr val="FF0000"/>
                </a:solidFill>
              </a:rPr>
              <a:t>Moving into an Initial Evaluation</a:t>
            </a:r>
          </a:p>
        </p:txBody>
      </p:sp>
      <p:sp>
        <p:nvSpPr>
          <p:cNvPr id="49155" name="Rectangle 3"/>
          <p:cNvSpPr>
            <a:spLocks noGrp="1" noChangeArrowheads="1"/>
          </p:cNvSpPr>
          <p:nvPr>
            <p:ph idx="1"/>
          </p:nvPr>
        </p:nvSpPr>
        <p:spPr>
          <a:xfrm>
            <a:off x="457200" y="2133600"/>
            <a:ext cx="8229600" cy="3992567"/>
          </a:xfrm>
        </p:spPr>
        <p:txBody>
          <a:bodyPr>
            <a:normAutofit/>
          </a:bodyPr>
          <a:lstStyle/>
          <a:p>
            <a:r>
              <a:rPr lang="en-US" sz="2800" dirty="0"/>
              <a:t>Referral from Parents</a:t>
            </a:r>
          </a:p>
          <a:p>
            <a:r>
              <a:rPr lang="en-US" sz="2800" dirty="0"/>
              <a:t>Self-Referral from Adult Student</a:t>
            </a:r>
          </a:p>
          <a:p>
            <a:r>
              <a:rPr lang="en-US" sz="2800" dirty="0"/>
              <a:t>At the point that school staff suspect the student may be a student with an exceptionality and needs special education and related services</a:t>
            </a:r>
          </a:p>
          <a:p>
            <a:endParaRPr lang="en-US" dirty="0"/>
          </a:p>
        </p:txBody>
      </p:sp>
      <p:sp>
        <p:nvSpPr>
          <p:cNvPr id="2" name="Slide Number Placeholder 1">
            <a:extLst>
              <a:ext uri="{FF2B5EF4-FFF2-40B4-BE49-F238E27FC236}">
                <a16:creationId xmlns:a16="http://schemas.microsoft.com/office/drawing/2014/main" id="{5FA229ED-8A8F-4142-82F7-66BEC206B3F8}"/>
              </a:ext>
            </a:extLst>
          </p:cNvPr>
          <p:cNvSpPr>
            <a:spLocks noGrp="1"/>
          </p:cNvSpPr>
          <p:nvPr>
            <p:ph type="sldNum" sz="quarter" idx="10"/>
          </p:nvPr>
        </p:nvSpPr>
        <p:spPr/>
        <p:txBody>
          <a:bodyPr/>
          <a:lstStyle/>
          <a:p>
            <a:r>
              <a:rPr lang="en-US" sz="1000" dirty="0">
                <a:solidFill>
                  <a:prstClr val="black">
                    <a:tint val="75000"/>
                  </a:prstClr>
                </a:solidFill>
                <a:latin typeface="Calibri"/>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Autofit/>
          </a:bodyPr>
          <a:lstStyle/>
          <a:p>
            <a:r>
              <a:rPr lang="en-US" sz="3600" dirty="0">
                <a:solidFill>
                  <a:srgbClr val="FF0000"/>
                </a:solidFill>
              </a:rPr>
              <a:t>The Evaluation and Eligibility Process</a:t>
            </a:r>
            <a:br>
              <a:rPr lang="en-US" sz="3600" dirty="0">
                <a:solidFill>
                  <a:srgbClr val="FF0000"/>
                </a:solidFill>
              </a:rPr>
            </a:br>
            <a:r>
              <a:rPr lang="en-US" sz="3600" dirty="0">
                <a:solidFill>
                  <a:srgbClr val="FF0000"/>
                </a:solidFill>
              </a:rPr>
              <a:t>For Young Children</a:t>
            </a:r>
          </a:p>
        </p:txBody>
      </p:sp>
      <p:sp>
        <p:nvSpPr>
          <p:cNvPr id="16387" name="Rectangle 3"/>
          <p:cNvSpPr>
            <a:spLocks noGrp="1" noChangeArrowheads="1"/>
          </p:cNvSpPr>
          <p:nvPr>
            <p:ph idx="1"/>
          </p:nvPr>
        </p:nvSpPr>
        <p:spPr>
          <a:xfrm>
            <a:off x="457200" y="2120348"/>
            <a:ext cx="8229600" cy="4005819"/>
          </a:xfrm>
        </p:spPr>
        <p:txBody>
          <a:bodyPr>
            <a:normAutofit/>
          </a:bodyPr>
          <a:lstStyle/>
          <a:p>
            <a:r>
              <a:rPr lang="en-US" sz="2800" dirty="0"/>
              <a:t>For young children who are not yet in kindergarten the Evaluation and Eligibility Process may begin by:</a:t>
            </a:r>
          </a:p>
          <a:p>
            <a:pPr lvl="1"/>
            <a:r>
              <a:rPr lang="en-US" sz="2800" dirty="0"/>
              <a:t>Formal Developmental Screening Process</a:t>
            </a:r>
          </a:p>
          <a:p>
            <a:pPr lvl="1"/>
            <a:r>
              <a:rPr lang="en-US" sz="2800" dirty="0"/>
              <a:t>Referral through Part C</a:t>
            </a:r>
          </a:p>
          <a:p>
            <a:pPr lvl="1"/>
            <a:r>
              <a:rPr lang="en-US" sz="2800" dirty="0"/>
              <a:t>Parental Request</a:t>
            </a:r>
          </a:p>
          <a:p>
            <a:pPr lvl="1"/>
            <a:r>
              <a:rPr lang="en-US" sz="2800" dirty="0"/>
              <a:t>General Education Interventions within preschool</a:t>
            </a:r>
          </a:p>
        </p:txBody>
      </p:sp>
      <p:sp>
        <p:nvSpPr>
          <p:cNvPr id="2" name="Slide Number Placeholder 1">
            <a:extLst>
              <a:ext uri="{FF2B5EF4-FFF2-40B4-BE49-F238E27FC236}">
                <a16:creationId xmlns:a16="http://schemas.microsoft.com/office/drawing/2014/main" id="{DE40EFC4-3A0C-FB42-9565-96F5E6CFA3D2}"/>
              </a:ext>
            </a:extLst>
          </p:cNvPr>
          <p:cNvSpPr>
            <a:spLocks noGrp="1"/>
          </p:cNvSpPr>
          <p:nvPr>
            <p:ph type="sldNum" sz="quarter" idx="10"/>
          </p:nvPr>
        </p:nvSpPr>
        <p:spPr/>
        <p:txBody>
          <a:bodyPr/>
          <a:lstStyle/>
          <a:p>
            <a:r>
              <a:rPr lang="en-US" sz="1000" dirty="0">
                <a:solidFill>
                  <a:prstClr val="black">
                    <a:tint val="75000"/>
                  </a:prstClr>
                </a:solidFill>
                <a:latin typeface="Calibri"/>
              </a:rPr>
              <a:t>6</a:t>
            </a:r>
          </a:p>
        </p:txBody>
      </p:sp>
    </p:spTree>
    <p:extLst>
      <p:ext uri="{BB962C8B-B14F-4D97-AF65-F5344CB8AC3E}">
        <p14:creationId xmlns:p14="http://schemas.microsoft.com/office/powerpoint/2010/main" val="1973442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FF0000"/>
                </a:solidFill>
              </a:rPr>
              <a:t>The Evaluation and Eligibility Process for Students in School Begins with GEI</a:t>
            </a:r>
          </a:p>
        </p:txBody>
      </p:sp>
      <p:sp>
        <p:nvSpPr>
          <p:cNvPr id="3" name="Content Placeholder 2"/>
          <p:cNvSpPr>
            <a:spLocks noGrp="1"/>
          </p:cNvSpPr>
          <p:nvPr>
            <p:ph idx="1"/>
          </p:nvPr>
        </p:nvSpPr>
        <p:spPr/>
        <p:txBody>
          <a:bodyPr/>
          <a:lstStyle/>
          <a:p>
            <a:r>
              <a:rPr lang="en-US" sz="2800" dirty="0"/>
              <a:t>General Education Interventions are the way that Kansas implements the federal Child Find requirement.</a:t>
            </a:r>
          </a:p>
          <a:p>
            <a:r>
              <a:rPr lang="en-US" sz="2800" dirty="0"/>
              <a:t>For children in kindergarten through age 21, Child Find is conducted through the use of General Education Interventions and should also ensure the early identification and assessment of disabilities in children.</a:t>
            </a:r>
          </a:p>
          <a:p>
            <a:r>
              <a:rPr lang="en-US" sz="2800" dirty="0"/>
              <a:t>Remember that parents may request an initial evaluation at any time.</a:t>
            </a:r>
          </a:p>
        </p:txBody>
      </p:sp>
      <p:sp>
        <p:nvSpPr>
          <p:cNvPr id="4" name="Slide Number Placeholder 3">
            <a:extLst>
              <a:ext uri="{FF2B5EF4-FFF2-40B4-BE49-F238E27FC236}">
                <a16:creationId xmlns:a16="http://schemas.microsoft.com/office/drawing/2014/main" id="{A291224A-F4DE-084E-8235-23F56BDA7895}"/>
              </a:ext>
            </a:extLst>
          </p:cNvPr>
          <p:cNvSpPr>
            <a:spLocks noGrp="1"/>
          </p:cNvSpPr>
          <p:nvPr>
            <p:ph type="sldNum" sz="quarter" idx="10"/>
          </p:nvPr>
        </p:nvSpPr>
        <p:spPr/>
        <p:txBody>
          <a:bodyPr/>
          <a:lstStyle/>
          <a:p>
            <a:r>
              <a:rPr lang="en-US" sz="1000" dirty="0">
                <a:solidFill>
                  <a:prstClr val="black">
                    <a:tint val="75000"/>
                  </a:prstClr>
                </a:solidFill>
                <a:latin typeface="Calibri"/>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0A82AB-EE2A-5747-930F-E85CA8C0B797}"/>
              </a:ext>
            </a:extLst>
          </p:cNvPr>
          <p:cNvSpPr>
            <a:spLocks noGrp="1"/>
          </p:cNvSpPr>
          <p:nvPr>
            <p:ph type="title"/>
          </p:nvPr>
        </p:nvSpPr>
        <p:spPr/>
        <p:txBody>
          <a:bodyPr/>
          <a:lstStyle/>
          <a:p>
            <a:r>
              <a:rPr lang="en-US" sz="3600" dirty="0">
                <a:solidFill>
                  <a:srgbClr val="FF0000"/>
                </a:solidFill>
              </a:rPr>
              <a:t>GEI Documentation Needed </a:t>
            </a:r>
            <a:br>
              <a:rPr lang="en-US" sz="3600" dirty="0">
                <a:solidFill>
                  <a:srgbClr val="FF0000"/>
                </a:solidFill>
              </a:rPr>
            </a:br>
            <a:r>
              <a:rPr lang="en-US" sz="3600" dirty="0">
                <a:solidFill>
                  <a:srgbClr val="FF0000"/>
                </a:solidFill>
              </a:rPr>
              <a:t>Prior to Referral</a:t>
            </a:r>
            <a:endParaRPr lang="en-US" sz="3600" dirty="0"/>
          </a:p>
        </p:txBody>
      </p:sp>
      <p:sp>
        <p:nvSpPr>
          <p:cNvPr id="86019" name="Rectangle 3"/>
          <p:cNvSpPr>
            <a:spLocks noGrp="1" noChangeArrowheads="1"/>
          </p:cNvSpPr>
          <p:nvPr>
            <p:ph idx="1"/>
          </p:nvPr>
        </p:nvSpPr>
        <p:spPr>
          <a:xfrm>
            <a:off x="457200" y="1643270"/>
            <a:ext cx="8229600" cy="4482897"/>
          </a:xfrm>
        </p:spPr>
        <p:txBody>
          <a:bodyPr>
            <a:noAutofit/>
          </a:bodyPr>
          <a:lstStyle/>
          <a:p>
            <a:r>
              <a:rPr lang="en-US" sz="2600" dirty="0"/>
              <a:t>That appropriate instruction delivered by qualified personnel was provided to the student,</a:t>
            </a:r>
          </a:p>
          <a:p>
            <a:r>
              <a:rPr lang="en-US" sz="2600" dirty="0"/>
              <a:t>What education interventions and strategies have been implemented to support the student’s academic and/or behavior concern,</a:t>
            </a:r>
          </a:p>
          <a:p>
            <a:r>
              <a:rPr lang="en-US" sz="2600" dirty="0"/>
              <a:t>The results of repeated assessments of achievement which reflect the formal assessment of the student’s progress during instruction,</a:t>
            </a:r>
          </a:p>
          <a:p>
            <a:r>
              <a:rPr lang="en-US" sz="2600" dirty="0"/>
              <a:t>That parents have been provided the results, and</a:t>
            </a:r>
          </a:p>
          <a:p>
            <a:r>
              <a:rPr lang="en-US" sz="2600" dirty="0"/>
              <a:t>The results indicate an evaluation is appropriate</a:t>
            </a:r>
          </a:p>
        </p:txBody>
      </p:sp>
      <p:sp>
        <p:nvSpPr>
          <p:cNvPr id="2" name="Slide Number Placeholder 1">
            <a:extLst>
              <a:ext uri="{FF2B5EF4-FFF2-40B4-BE49-F238E27FC236}">
                <a16:creationId xmlns:a16="http://schemas.microsoft.com/office/drawing/2014/main" id="{584165CE-A43D-5F4F-9521-5643D1D9054A}"/>
              </a:ext>
            </a:extLst>
          </p:cNvPr>
          <p:cNvSpPr>
            <a:spLocks noGrp="1"/>
          </p:cNvSpPr>
          <p:nvPr>
            <p:ph type="sldNum" sz="quarter" idx="10"/>
          </p:nvPr>
        </p:nvSpPr>
        <p:spPr/>
        <p:txBody>
          <a:bodyPr/>
          <a:lstStyle/>
          <a:p>
            <a:r>
              <a:rPr lang="en-US" sz="1000" dirty="0">
                <a:solidFill>
                  <a:prstClr val="black">
                    <a:tint val="75000"/>
                  </a:prstClr>
                </a:solidFill>
                <a:latin typeface="Calibri"/>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4E20A-F5B5-424B-B2C7-9C500A3EBE42}"/>
              </a:ext>
            </a:extLst>
          </p:cNvPr>
          <p:cNvSpPr>
            <a:spLocks noGrp="1"/>
          </p:cNvSpPr>
          <p:nvPr>
            <p:ph type="title"/>
          </p:nvPr>
        </p:nvSpPr>
        <p:spPr>
          <a:xfrm>
            <a:off x="457200" y="274638"/>
            <a:ext cx="8229600" cy="853122"/>
          </a:xfrm>
        </p:spPr>
        <p:txBody>
          <a:bodyPr/>
          <a:lstStyle/>
          <a:p>
            <a:r>
              <a:rPr lang="en-US" sz="4000" dirty="0">
                <a:solidFill>
                  <a:srgbClr val="FF0000"/>
                </a:solidFill>
              </a:rPr>
              <a:t>Need for Referral</a:t>
            </a:r>
          </a:p>
        </p:txBody>
      </p:sp>
      <p:sp>
        <p:nvSpPr>
          <p:cNvPr id="3" name="Content Placeholder 2">
            <a:extLst>
              <a:ext uri="{FF2B5EF4-FFF2-40B4-BE49-F238E27FC236}">
                <a16:creationId xmlns:a16="http://schemas.microsoft.com/office/drawing/2014/main" id="{D379EAC6-BDD5-554A-9F52-73392DAC8C7F}"/>
              </a:ext>
            </a:extLst>
          </p:cNvPr>
          <p:cNvSpPr>
            <a:spLocks noGrp="1"/>
          </p:cNvSpPr>
          <p:nvPr>
            <p:ph idx="1"/>
          </p:nvPr>
        </p:nvSpPr>
        <p:spPr>
          <a:xfrm>
            <a:off x="457200" y="1249680"/>
            <a:ext cx="8229600" cy="4876487"/>
          </a:xfrm>
        </p:spPr>
        <p:txBody>
          <a:bodyPr/>
          <a:lstStyle/>
          <a:p>
            <a:pPr marL="0" indent="0">
              <a:buNone/>
            </a:pPr>
            <a:r>
              <a:rPr lang="en-US" sz="2800" dirty="0"/>
              <a:t>If ANY of the following are true, the school should make a referral for an initial evaluation: </a:t>
            </a:r>
          </a:p>
          <a:p>
            <a:pPr lvl="1"/>
            <a:r>
              <a:rPr lang="en-US" sz="2800" dirty="0"/>
              <a:t>The data collected indicate that the resources needed for student support are beyond the scope of regular education. </a:t>
            </a:r>
          </a:p>
          <a:p>
            <a:pPr lvl="1"/>
            <a:r>
              <a:rPr lang="en-US" sz="2800" dirty="0"/>
              <a:t>The data collected indicate the possible presence of an exceptionality and a need for special education. </a:t>
            </a:r>
          </a:p>
          <a:p>
            <a:pPr lvl="1"/>
            <a:r>
              <a:rPr lang="en-US" sz="2800" dirty="0"/>
              <a:t>The parent requests an evaluation and the school agrees that an evaluation is appropriate. </a:t>
            </a:r>
          </a:p>
        </p:txBody>
      </p:sp>
      <p:sp>
        <p:nvSpPr>
          <p:cNvPr id="4" name="Slide Number Placeholder 3">
            <a:extLst>
              <a:ext uri="{FF2B5EF4-FFF2-40B4-BE49-F238E27FC236}">
                <a16:creationId xmlns:a16="http://schemas.microsoft.com/office/drawing/2014/main" id="{26F30D09-25DC-D649-9C7D-0F3661839872}"/>
              </a:ext>
            </a:extLst>
          </p:cNvPr>
          <p:cNvSpPr>
            <a:spLocks noGrp="1"/>
          </p:cNvSpPr>
          <p:nvPr>
            <p:ph type="sldNum" sz="quarter" idx="10"/>
          </p:nvPr>
        </p:nvSpPr>
        <p:spPr/>
        <p:txBody>
          <a:bodyPr/>
          <a:lstStyle/>
          <a:p>
            <a:r>
              <a:rPr lang="en-US" sz="1000" dirty="0">
                <a:solidFill>
                  <a:prstClr val="black">
                    <a:tint val="75000"/>
                  </a:prstClr>
                </a:solidFill>
                <a:latin typeface="Calibri"/>
              </a:rPr>
              <a:t>9</a:t>
            </a:r>
          </a:p>
        </p:txBody>
      </p:sp>
    </p:spTree>
    <p:extLst>
      <p:ext uri="{BB962C8B-B14F-4D97-AF65-F5344CB8AC3E}">
        <p14:creationId xmlns:p14="http://schemas.microsoft.com/office/powerpoint/2010/main" val="233877744"/>
      </p:ext>
    </p:extLst>
  </p:cSld>
  <p:clrMapOvr>
    <a:masterClrMapping/>
  </p:clrMapOvr>
</p:sld>
</file>

<file path=ppt/theme/theme1.xml><?xml version="1.0" encoding="utf-8"?>
<a:theme xmlns:a="http://schemas.openxmlformats.org/drawingml/2006/main" name="1_TAS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9402</Words>
  <Application>Microsoft Macintosh PowerPoint</Application>
  <PresentationFormat>On-screen Show (4:3)</PresentationFormat>
  <Paragraphs>503</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Courier New</vt:lpstr>
      <vt:lpstr>Monaco</vt:lpstr>
      <vt:lpstr>OpenSans</vt:lpstr>
      <vt:lpstr>OpenSansLight</vt:lpstr>
      <vt:lpstr>Wingdings</vt:lpstr>
      <vt:lpstr>Wingdings 2</vt:lpstr>
      <vt:lpstr>1_TASN</vt:lpstr>
      <vt:lpstr>Evaluation &amp; Eligibility: Requirements and File Review</vt:lpstr>
      <vt:lpstr>When Must Parent Rights Be Provided?</vt:lpstr>
      <vt:lpstr>File Review: Parent Rights</vt:lpstr>
      <vt:lpstr>Members of the Evaluation Team</vt:lpstr>
      <vt:lpstr>Moving into an Initial Evaluation</vt:lpstr>
      <vt:lpstr>The Evaluation and Eligibility Process For Young Children</vt:lpstr>
      <vt:lpstr>The Evaluation and Eligibility Process for Students in School Begins with GEI</vt:lpstr>
      <vt:lpstr>GEI Documentation Needed  Prior to Referral</vt:lpstr>
      <vt:lpstr>Need for Referral</vt:lpstr>
      <vt:lpstr>Clarifications Regarding Using  Kansas MTSS for GEI</vt:lpstr>
      <vt:lpstr>At the Time of Referral</vt:lpstr>
      <vt:lpstr>Gathering Information for Review </vt:lpstr>
      <vt:lpstr>Outline of Initial Evaluation and Eligibility Determination Process</vt:lpstr>
      <vt:lpstr>Determine Additional Data Needed</vt:lpstr>
      <vt:lpstr>Considerations for Determining Necessary Additional Data</vt:lpstr>
      <vt:lpstr>File Review: Requirements for Assessment</vt:lpstr>
      <vt:lpstr>Prior Written Notice for Evaluation and Request for Consent </vt:lpstr>
      <vt:lpstr>Providing Prior Written Notice When Refusing to Conduct an Initial Evaluation </vt:lpstr>
      <vt:lpstr>Conduct the Evaluation— Collect the Needed Data</vt:lpstr>
      <vt:lpstr>File Review: Requirements for Nondiscriminatory Assessment</vt:lpstr>
      <vt:lpstr>Quality Indicators for Nondiscriminatory Assessment</vt:lpstr>
      <vt:lpstr>Quality Indicators for Assessing English Learners </vt:lpstr>
      <vt:lpstr>Individual and Team Reflection</vt:lpstr>
      <vt:lpstr>File Review: Was the Parent asked to obtain a medical diagnosis?</vt:lpstr>
      <vt:lpstr>Determine Eligibility</vt:lpstr>
      <vt:lpstr>File Review:  Using a Team to Determine Eligibility</vt:lpstr>
      <vt:lpstr>File Review:  Suspected Learning Disability</vt:lpstr>
      <vt:lpstr>Eligibility Determination, Part 1</vt:lpstr>
      <vt:lpstr>Steps to Answering Prong 1</vt:lpstr>
      <vt:lpstr>Match the Definition</vt:lpstr>
      <vt:lpstr>Exclusionary Factors</vt:lpstr>
      <vt:lpstr>Exclusionary Factors  (continued)</vt:lpstr>
      <vt:lpstr>File Review: Exclusionary Factors</vt:lpstr>
      <vt:lpstr>Answers Required for Meeting Prong 1</vt:lpstr>
      <vt:lpstr>Eligibility Determination, Part 2</vt:lpstr>
      <vt:lpstr>Eligibility Determination</vt:lpstr>
      <vt:lpstr>Answers Required to Meet Prong 2</vt:lpstr>
      <vt:lpstr>Related Services May Be Special Education</vt:lpstr>
      <vt:lpstr>File Review: More About Eligibility Determination</vt:lpstr>
      <vt:lpstr>Next Steps</vt:lpstr>
      <vt:lpstr>Final Team Reflection</vt:lpstr>
      <vt:lpstr>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 Boot Camp</dc:title>
  <dc:creator>Microsoft Office User</dc:creator>
  <cp:lastModifiedBy>Deborah McVey</cp:lastModifiedBy>
  <cp:revision>114</cp:revision>
  <dcterms:created xsi:type="dcterms:W3CDTF">2021-04-27T16:07:02Z</dcterms:created>
  <dcterms:modified xsi:type="dcterms:W3CDTF">2024-04-25T13:36:27Z</dcterms:modified>
</cp:coreProperties>
</file>