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4.xml" ContentType="application/vnd.openxmlformats-officedocument.presentationml.tags+xml"/>
  <Override PartName="/ppt/notesSlides/notesSlide20.xml" ContentType="application/vnd.openxmlformats-officedocument.presentationml.notesSlide+xml"/>
  <Override PartName="/ppt/tags/tag5.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50"/>
  </p:notesMasterIdLst>
  <p:sldIdLst>
    <p:sldId id="257" r:id="rId3"/>
    <p:sldId id="258" r:id="rId4"/>
    <p:sldId id="283" r:id="rId5"/>
    <p:sldId id="284" r:id="rId6"/>
    <p:sldId id="294" r:id="rId7"/>
    <p:sldId id="271" r:id="rId8"/>
    <p:sldId id="272" r:id="rId9"/>
    <p:sldId id="273" r:id="rId10"/>
    <p:sldId id="270" r:id="rId11"/>
    <p:sldId id="260" r:id="rId12"/>
    <p:sldId id="274" r:id="rId13"/>
    <p:sldId id="297" r:id="rId14"/>
    <p:sldId id="298" r:id="rId15"/>
    <p:sldId id="299" r:id="rId16"/>
    <p:sldId id="275" r:id="rId17"/>
    <p:sldId id="289" r:id="rId18"/>
    <p:sldId id="288" r:id="rId19"/>
    <p:sldId id="276" r:id="rId20"/>
    <p:sldId id="278" r:id="rId21"/>
    <p:sldId id="291" r:id="rId22"/>
    <p:sldId id="292" r:id="rId23"/>
    <p:sldId id="277" r:id="rId24"/>
    <p:sldId id="293" r:id="rId25"/>
    <p:sldId id="261" r:id="rId26"/>
    <p:sldId id="464" r:id="rId27"/>
    <p:sldId id="465" r:id="rId28"/>
    <p:sldId id="285" r:id="rId29"/>
    <p:sldId id="286" r:id="rId30"/>
    <p:sldId id="280" r:id="rId31"/>
    <p:sldId id="263" r:id="rId32"/>
    <p:sldId id="295" r:id="rId33"/>
    <p:sldId id="262" r:id="rId34"/>
    <p:sldId id="466" r:id="rId35"/>
    <p:sldId id="264" r:id="rId36"/>
    <p:sldId id="265" r:id="rId37"/>
    <p:sldId id="266" r:id="rId38"/>
    <p:sldId id="287" r:id="rId39"/>
    <p:sldId id="282" r:id="rId40"/>
    <p:sldId id="279" r:id="rId41"/>
    <p:sldId id="268" r:id="rId42"/>
    <p:sldId id="269" r:id="rId43"/>
    <p:sldId id="301" r:id="rId44"/>
    <p:sldId id="281" r:id="rId45"/>
    <p:sldId id="460" r:id="rId46"/>
    <p:sldId id="290" r:id="rId47"/>
    <p:sldId id="467" r:id="rId48"/>
    <p:sldId id="296" r:id="rId49"/>
  </p:sldIdLst>
  <p:sldSz cx="9144000" cy="6858000" type="screen4x3"/>
  <p:notesSz cx="6858000" cy="9144000"/>
  <p:custDataLst>
    <p:tags r:id="rId5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54"/>
    <p:restoredTop sz="64366" autoAdjust="0"/>
  </p:normalViewPr>
  <p:slideViewPr>
    <p:cSldViewPr snapToGrid="0" snapToObjects="1">
      <p:cViewPr varScale="1">
        <p:scale>
          <a:sx n="80" d="100"/>
          <a:sy n="80" d="100"/>
        </p:scale>
        <p:origin x="159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tags" Target="tags/tag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0E1226-A780-AD43-B122-9E86ED49D449}" type="datetimeFigureOut">
              <a:rPr lang="en-US" smtClean="0"/>
              <a:t>4/25/2024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5D901C-A1EB-7043-B5DB-DDF15BBBC2B2}" type="slidenum">
              <a:rPr lang="en-US" smtClean="0"/>
              <a:t>‹#›</a:t>
            </a:fld>
            <a:endParaRPr lang="en-US"/>
          </a:p>
        </p:txBody>
      </p:sp>
    </p:spTree>
    <p:extLst>
      <p:ext uri="{BB962C8B-B14F-4D97-AF65-F5344CB8AC3E}">
        <p14:creationId xmlns:p14="http://schemas.microsoft.com/office/powerpoint/2010/main" val="2804311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30B207E0-B6D3-4523-BBF9-ECDF9217C65B}" type="slidenum">
              <a:rPr lang="en-US"/>
              <a:pPr/>
              <a:t>1</a:t>
            </a:fld>
            <a:endParaRPr lang="en-US" dirty="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lnSpc>
                <a:spcPct val="80000"/>
              </a:lnSpc>
            </a:pPr>
            <a:r>
              <a:rPr lang="en-US" sz="900">
                <a:latin typeface="Arial" charset="0"/>
              </a:rPr>
              <a:t>2/7/22</a:t>
            </a:r>
          </a:p>
          <a:p>
            <a:pPr eaLnBrk="1" hangingPunct="1">
              <a:lnSpc>
                <a:spcPct val="80000"/>
              </a:lnSpc>
            </a:pPr>
            <a:r>
              <a:rPr lang="en-US" sz="900" dirty="0">
                <a:latin typeface="Arial" charset="0"/>
              </a:rPr>
              <a:t>Make sure that you also locate the handout for this training.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E79581B2-A00E-484B-B70E-2A6A80A27EFA}" type="slidenum">
              <a:rPr lang="en-US" smtClean="0"/>
              <a:pPr/>
              <a:t>10</a:t>
            </a:fld>
            <a:endParaRPr lang="en-US" dirty="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r>
              <a:rPr lang="en-US" b="1" dirty="0">
                <a:latin typeface="Arial" charset="0"/>
              </a:rPr>
              <a:t>Remember</a:t>
            </a:r>
            <a:r>
              <a:rPr lang="en-US" b="1" baseline="0" dirty="0">
                <a:latin typeface="Arial" charset="0"/>
              </a:rPr>
              <a:t> that there are additional parent notification requirements within the RtI method.</a:t>
            </a:r>
            <a:r>
              <a:rPr lang="en-US" baseline="0" dirty="0">
                <a:latin typeface="Arial" charset="0"/>
              </a:rPr>
              <a:t>  Review the webinar on the TASN website regarding the legal requirements for evaluation for more information about these requirements.</a:t>
            </a:r>
          </a:p>
          <a:p>
            <a:pPr eaLnBrk="1" hangingPunct="1"/>
            <a:r>
              <a:rPr lang="en-US" baseline="0" dirty="0">
                <a:latin typeface="Arial" charset="0"/>
              </a:rPr>
              <a:t>Remember:</a:t>
            </a:r>
          </a:p>
          <a:p>
            <a:pPr marL="457200" lvl="1" indent="-182880">
              <a:buFont typeface="Arial"/>
              <a:buChar char="•"/>
            </a:pPr>
            <a:r>
              <a:rPr lang="en-US" dirty="0"/>
              <a:t>Interventions and strategies must have been implemented to support the student’s presenting academic or behavior concern.</a:t>
            </a:r>
          </a:p>
          <a:p>
            <a:pPr marL="457200" lvl="1" indent="-182880">
              <a:buFont typeface="Arial"/>
              <a:buChar char="•"/>
            </a:pPr>
            <a:r>
              <a:rPr lang="en-US" dirty="0"/>
              <a:t>Only when the student’s progress indicates a potential exceptionality should the student be moved into initial evaluation for special education.</a:t>
            </a:r>
          </a:p>
          <a:p>
            <a:pPr marL="457200" lvl="1" indent="-182880">
              <a:buFont typeface="Arial"/>
              <a:buChar char="•"/>
            </a:pPr>
            <a:r>
              <a:rPr lang="en-US" dirty="0"/>
              <a:t>School personnel should have specific data as evidence the student’s needs are beyond what general education can provide and that an evaluation is appropriate.</a:t>
            </a:r>
          </a:p>
          <a:p>
            <a:pPr eaLnBrk="1" hangingPunct="1"/>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Adapted from Robert Lichtenstein, Best Practices in Identification of Learning Disabilities, Best Practices V, NASP (reference is found</a:t>
            </a:r>
            <a:r>
              <a:rPr lang="en-US" baseline="0" dirty="0"/>
              <a:t> in initial E&amp;E training)</a:t>
            </a:r>
            <a:endParaRPr lang="en-US" dirty="0"/>
          </a:p>
          <a:p>
            <a:r>
              <a:rPr lang="en-US" dirty="0"/>
              <a:t>Essential elements that must be present to use both methods:</a:t>
            </a:r>
          </a:p>
          <a:p>
            <a:pPr marL="628650" lvl="1" indent="-171450">
              <a:buFont typeface="Arial"/>
              <a:buChar char="•"/>
            </a:pPr>
            <a:r>
              <a:rPr lang="en-US" dirty="0"/>
              <a:t>Assurance of high quality instruction in general education (without this,</a:t>
            </a:r>
            <a:r>
              <a:rPr lang="en-US" baseline="0" dirty="0"/>
              <a:t> how can you be sure the student is not a “curriculum casualty”?)</a:t>
            </a:r>
            <a:endParaRPr lang="en-US" dirty="0"/>
          </a:p>
          <a:p>
            <a:pPr marL="628650" lvl="1" indent="-171450">
              <a:buFont typeface="Arial"/>
              <a:buChar char="•"/>
            </a:pPr>
            <a:r>
              <a:rPr lang="en-US" dirty="0"/>
              <a:t>Provision of evidence-based instructional and/or behavioral interventions, matched to child needs and implemented with fidelity, when a child’s difficulties in general education first become apparent</a:t>
            </a:r>
          </a:p>
          <a:p>
            <a:pPr marL="628650" lvl="1" indent="-171450">
              <a:buFont typeface="Arial"/>
              <a:buChar char="•"/>
            </a:pPr>
            <a:r>
              <a:rPr lang="en-US" dirty="0"/>
              <a:t>Monitoring of the child’s progress during the general education intervention process</a:t>
            </a:r>
          </a:p>
          <a:p>
            <a:pPr marL="628650" lvl="1" indent="-171450">
              <a:buFont typeface="Arial"/>
              <a:buChar char="•"/>
            </a:pPr>
            <a:r>
              <a:rPr lang="en-US" dirty="0"/>
              <a:t>Data used during evaluations is reliable and valid</a:t>
            </a:r>
          </a:p>
          <a:p>
            <a:r>
              <a:rPr lang="en-US" b="1" dirty="0"/>
              <a:t>It</a:t>
            </a:r>
            <a:r>
              <a:rPr lang="en-US" b="1" baseline="0" dirty="0"/>
              <a:t> is important to realize that h</a:t>
            </a:r>
            <a:r>
              <a:rPr lang="en-US" b="1" dirty="0"/>
              <a:t>igh-quality</a:t>
            </a:r>
            <a:r>
              <a:rPr lang="en-US" b="1" baseline="0" dirty="0"/>
              <a:t> instruction in general education needs to include appropriate, evidence-based ESOL instruction.</a:t>
            </a:r>
            <a:endParaRPr lang="en-US" b="1"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recommendations for ELL literacy</a:t>
            </a:r>
            <a:r>
              <a:rPr lang="en-US" baseline="0" dirty="0"/>
              <a:t> instruction based on a review of the research (lead author Gersten) by IES (Institute of Educational Sciences), </a:t>
            </a:r>
            <a:r>
              <a:rPr lang="en-US" baseline="0" dirty="0" err="1"/>
              <a:t>www.ies.ed.gov</a:t>
            </a:r>
            <a:r>
              <a:rPr lang="en-US" baseline="0" dirty="0"/>
              <a:t>.  Utilization of these recommendations are critical for planning for any English Learner referred to the GEI process.</a:t>
            </a:r>
          </a:p>
          <a:p>
            <a:pPr marL="228600" indent="-228600">
              <a:buAutoNum type="arabicPeriod"/>
            </a:pPr>
            <a:r>
              <a:rPr lang="en-US" dirty="0"/>
              <a:t>Conduct</a:t>
            </a:r>
            <a:r>
              <a:rPr lang="en-US" baseline="0" dirty="0"/>
              <a:t> formative assessments with EL students using English language measures of phonological processing, letter knowledge, and word and text reading.</a:t>
            </a:r>
          </a:p>
          <a:p>
            <a:pPr marL="228600" indent="-228600">
              <a:buAutoNum type="arabicPeriod"/>
            </a:pPr>
            <a:r>
              <a:rPr lang="en-US" baseline="0" dirty="0"/>
              <a:t>Provide focused, intensive small-group interventions for EL students determined to be at-risk for reading problems.</a:t>
            </a:r>
          </a:p>
          <a:p>
            <a:pPr marL="228600" indent="-228600">
              <a:buAutoNum type="arabicPeriod"/>
            </a:pPr>
            <a:r>
              <a:rPr lang="en-US" baseline="0" dirty="0"/>
              <a:t>Provide high-quality vocabulary instruction throughout the day.  Teach essential content words in depth.</a:t>
            </a:r>
          </a:p>
          <a:p>
            <a:pPr marL="228600" indent="-228600">
              <a:buAutoNum type="arabicPeriod"/>
            </a:pPr>
            <a:r>
              <a:rPr lang="en-US" baseline="0" dirty="0"/>
              <a:t>Ensure that the development of academic English is an instructional goal for EL students.</a:t>
            </a:r>
          </a:p>
          <a:p>
            <a:pPr marL="228600" indent="-228600">
              <a:buAutoNum type="arabicPeriod"/>
            </a:pPr>
            <a:r>
              <a:rPr lang="en-US" baseline="0" dirty="0"/>
              <a:t>Ensure that teachers of EL students devote about 90 minutes a week to instructional activities in which pairs of students of different abilities or different language proficiencies work together on academic tasks in a structured fashion.</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12</a:t>
            </a:fld>
            <a:endParaRPr lang="en-US"/>
          </a:p>
        </p:txBody>
      </p:sp>
    </p:spTree>
    <p:extLst>
      <p:ext uri="{BB962C8B-B14F-4D97-AF65-F5344CB8AC3E}">
        <p14:creationId xmlns:p14="http://schemas.microsoft.com/office/powerpoint/2010/main" val="677395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Because</a:t>
            </a:r>
            <a:r>
              <a:rPr lang="en-US" baseline="0" dirty="0"/>
              <a:t> o</a:t>
            </a:r>
            <a:r>
              <a:rPr lang="en-US" dirty="0"/>
              <a:t>ral proficiency is associated with reading comprehension,</a:t>
            </a:r>
            <a:r>
              <a:rPr lang="en-US" baseline="0" dirty="0"/>
              <a:t> l</a:t>
            </a:r>
            <a:r>
              <a:rPr lang="en-US" dirty="0"/>
              <a:t>iteracy programs for ELs should begin with high-quality mainstream instruction but then incorporate an intense focus on oral English development.   It is critical that even at</a:t>
            </a:r>
            <a:r>
              <a:rPr lang="en-US" baseline="0" dirty="0"/>
              <a:t> ages when reading instruction focuses on phonemic awareness and decoding that teachers continue to emphasize vocabulary development and listening and reading comprehension skills.</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13</a:t>
            </a:fld>
            <a:endParaRPr lang="en-US"/>
          </a:p>
        </p:txBody>
      </p:sp>
    </p:spTree>
    <p:extLst>
      <p:ext uri="{BB962C8B-B14F-4D97-AF65-F5344CB8AC3E}">
        <p14:creationId xmlns:p14="http://schemas.microsoft.com/office/powerpoint/2010/main" val="1285251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Refer to the LEP eligibility handout on Information to consider for evaluation and eligibility determination</a:t>
            </a:r>
            <a:r>
              <a:rPr lang="en-US" baseline="0" dirty="0"/>
              <a:t> for EL students</a:t>
            </a:r>
            <a:r>
              <a:rPr lang="en-US" dirty="0"/>
              <a:t>.  The information</a:t>
            </a:r>
            <a:r>
              <a:rPr lang="en-US" baseline="0" dirty="0"/>
              <a:t> provided in this presentation parallels the sequence of information-gathering delineated in the handout.  These first 6 steps relate to the GEI process.  Ask the audience to think about whether they gather all this information during the GEI process for EL students.</a:t>
            </a:r>
            <a:endParaRPr lang="en-US" dirty="0"/>
          </a:p>
          <a:p>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14</a:t>
            </a:fld>
            <a:endParaRPr lang="en-US"/>
          </a:p>
        </p:txBody>
      </p:sp>
    </p:spTree>
    <p:extLst>
      <p:ext uri="{BB962C8B-B14F-4D97-AF65-F5344CB8AC3E}">
        <p14:creationId xmlns:p14="http://schemas.microsoft.com/office/powerpoint/2010/main" val="597565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GEI teams need to collect this information</a:t>
            </a:r>
            <a:r>
              <a:rPr lang="en-US" baseline="0" dirty="0"/>
              <a:t> and consider it when designing interventions.</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15</a:t>
            </a:fld>
            <a:endParaRPr lang="en-US"/>
          </a:p>
        </p:txBody>
      </p:sp>
    </p:spTree>
    <p:extLst>
      <p:ext uri="{BB962C8B-B14F-4D97-AF65-F5344CB8AC3E}">
        <p14:creationId xmlns:p14="http://schemas.microsoft.com/office/powerpoint/2010/main" val="1985432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point of distinguishing between BICS and CALP is that some EL students may have adequate interpersonal communication skills in school, but still lag behind in academic language skills.</a:t>
            </a:r>
          </a:p>
        </p:txBody>
      </p:sp>
      <p:sp>
        <p:nvSpPr>
          <p:cNvPr id="4" name="Slide Number Placeholder 3"/>
          <p:cNvSpPr>
            <a:spLocks noGrp="1"/>
          </p:cNvSpPr>
          <p:nvPr>
            <p:ph type="sldNum" sz="quarter" idx="10"/>
          </p:nvPr>
        </p:nvSpPr>
        <p:spPr/>
        <p:txBody>
          <a:bodyPr/>
          <a:lstStyle/>
          <a:p>
            <a:fld id="{845D901C-A1EB-7043-B5DB-DDF15BBBC2B2}" type="slidenum">
              <a:rPr lang="en-US" smtClean="0"/>
              <a:t>16</a:t>
            </a:fld>
            <a:endParaRPr lang="en-US"/>
          </a:p>
        </p:txBody>
      </p:sp>
    </p:spTree>
    <p:extLst>
      <p:ext uri="{BB962C8B-B14F-4D97-AF65-F5344CB8AC3E}">
        <p14:creationId xmlns:p14="http://schemas.microsoft.com/office/powerpoint/2010/main" val="3941784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GEI team needs to consider the EL student’s individual learning plan when developing interventions</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17</a:t>
            </a:fld>
            <a:endParaRPr lang="en-US"/>
          </a:p>
        </p:txBody>
      </p:sp>
    </p:spTree>
    <p:extLst>
      <p:ext uri="{BB962C8B-B14F-4D97-AF65-F5344CB8AC3E}">
        <p14:creationId xmlns:p14="http://schemas.microsoft.com/office/powerpoint/2010/main" val="3870934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questions to provide ideas regarding GEI information</a:t>
            </a:r>
            <a:r>
              <a:rPr lang="en-US" baseline="0" dirty="0"/>
              <a:t> to collect to help build interventions.</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18</a:t>
            </a:fld>
            <a:endParaRPr lang="en-US"/>
          </a:p>
        </p:txBody>
      </p:sp>
    </p:spTree>
    <p:extLst>
      <p:ext uri="{BB962C8B-B14F-4D97-AF65-F5344CB8AC3E}">
        <p14:creationId xmlns:p14="http://schemas.microsoft.com/office/powerpoint/2010/main" val="1125763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Here are more questions to consider regarding information</a:t>
            </a:r>
            <a:r>
              <a:rPr lang="en-US" baseline="0" dirty="0"/>
              <a:t> to help build interventions.</a:t>
            </a:r>
            <a:endParaRPr lang="en-US" dirty="0"/>
          </a:p>
          <a:p>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19</a:t>
            </a:fld>
            <a:endParaRPr lang="en-US"/>
          </a:p>
        </p:txBody>
      </p:sp>
    </p:spTree>
    <p:extLst>
      <p:ext uri="{BB962C8B-B14F-4D97-AF65-F5344CB8AC3E}">
        <p14:creationId xmlns:p14="http://schemas.microsoft.com/office/powerpoint/2010/main" val="301791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mj-lt"/>
              <a:buNone/>
            </a:pPr>
            <a:r>
              <a:rPr lang="en-US" dirty="0"/>
              <a:t>Here is the agenda for this training.  Additional</a:t>
            </a:r>
            <a:r>
              <a:rPr lang="en-US" baseline="0" dirty="0"/>
              <a:t> information about GEIs, evaluation, and eligibility can be found in the first E&amp;E trainings on the TASN website.</a:t>
            </a:r>
            <a:endParaRPr lang="en-US" dirty="0"/>
          </a:p>
          <a:p>
            <a:pPr marL="514350" indent="-514350">
              <a:buFont typeface="+mj-lt"/>
              <a:buAutoNum type="arabicParenR"/>
            </a:pPr>
            <a:endParaRPr lang="en-US" dirty="0"/>
          </a:p>
          <a:p>
            <a:pPr marL="514350" indent="-514350">
              <a:buFont typeface="+mj-lt"/>
              <a:buAutoNum type="arabicParenR"/>
            </a:pPr>
            <a:r>
              <a:rPr lang="en-US" dirty="0"/>
              <a:t> </a:t>
            </a:r>
            <a:r>
              <a:rPr lang="en-US" sz="1200" dirty="0"/>
              <a:t>Introduction </a:t>
            </a:r>
          </a:p>
          <a:p>
            <a:pPr marL="514350" indent="-514350">
              <a:buFont typeface="+mj-lt"/>
              <a:buAutoNum type="arabicParenR"/>
            </a:pPr>
            <a:r>
              <a:rPr lang="en-US" sz="1200" dirty="0"/>
              <a:t>A Review of General Education Interventions</a:t>
            </a:r>
          </a:p>
          <a:p>
            <a:pPr marL="514350" indent="-514350">
              <a:buFont typeface="+mj-lt"/>
              <a:buAutoNum type="arabicParenR"/>
            </a:pPr>
            <a:r>
              <a:rPr lang="en-US" sz="1200" dirty="0"/>
              <a:t>General Education Interventions for EL Students</a:t>
            </a:r>
          </a:p>
          <a:p>
            <a:pPr marL="514350" indent="-514350">
              <a:buFont typeface="+mj-lt"/>
              <a:buAutoNum type="arabicParenR"/>
            </a:pPr>
            <a:r>
              <a:rPr lang="en-US" sz="1200" dirty="0"/>
              <a:t>Initial Evaluation for EL Students </a:t>
            </a:r>
          </a:p>
          <a:p>
            <a:pPr marL="514350" indent="-514350">
              <a:buFont typeface="+mj-lt"/>
              <a:buAutoNum type="arabicParenR"/>
            </a:pPr>
            <a:r>
              <a:rPr lang="en-US" sz="1200" dirty="0"/>
              <a:t>Eligibility Determination Process for EL Students</a:t>
            </a:r>
          </a:p>
          <a:p>
            <a:pPr>
              <a:buFont typeface="Arial"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AIMSweb is a system of screening and progress</a:t>
            </a:r>
            <a:r>
              <a:rPr lang="en-US" baseline="0" dirty="0"/>
              <a:t> monitoring that can provide comparisons for the student to national norms, and to students in his/her grade.  This slide shows the target student (purple circle) being compared to third graders in his school (green range) and a target score based on national norms (black line). The line between the two purple dots reflects the student’s ROI or Rate of Improvement between the fall and winter screening.  How would you interpret the data for Carlos shown by this graph?</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20</a:t>
            </a:fld>
            <a:endParaRPr lang="en-US"/>
          </a:p>
        </p:txBody>
      </p:sp>
    </p:spTree>
    <p:extLst>
      <p:ext uri="{BB962C8B-B14F-4D97-AF65-F5344CB8AC3E}">
        <p14:creationId xmlns:p14="http://schemas.microsoft.com/office/powerpoint/2010/main" val="2176844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AIMSweb also provides comparisons for EL students based on their measured level of English proficiency.</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profiles described in this slide are based on the composite score proficiency levels of three English language proficiency measures: the English Language Development Assessment (ELDA), LAS Links™, and ACCESS for ELLs®. Select the profile that matches the student’s current English language proficiency level. By selecting the appropriate profile, you will see how the student’s AIMSweb measure score compares to other student’s at this English language proficiency level.</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How would you interpret the data shown by this table?  Do you have a different perception of Carlos’ progress in reading from this table compared to the chart on the previous slide?</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21</a:t>
            </a:fld>
            <a:endParaRPr lang="en-US"/>
          </a:p>
        </p:txBody>
      </p:sp>
    </p:spTree>
    <p:extLst>
      <p:ext uri="{BB962C8B-B14F-4D97-AF65-F5344CB8AC3E}">
        <p14:creationId xmlns:p14="http://schemas.microsoft.com/office/powerpoint/2010/main" val="1308832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critical to collect data to monitor the effectiveness of GEI interventions.  That data</a:t>
            </a:r>
            <a:r>
              <a:rPr lang="en-US" baseline="0" dirty="0"/>
              <a:t> is the basis for analyzing whether interventions need to be modified or a referral for initial evaluation needs to be made. </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22</a:t>
            </a:fld>
            <a:endParaRPr lang="en-US"/>
          </a:p>
        </p:txBody>
      </p:sp>
    </p:spTree>
    <p:extLst>
      <p:ext uri="{BB962C8B-B14F-4D97-AF65-F5344CB8AC3E}">
        <p14:creationId xmlns:p14="http://schemas.microsoft.com/office/powerpoint/2010/main" val="1508665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is a sequence of steps</a:t>
            </a:r>
            <a:r>
              <a:rPr lang="en-US" baseline="0" dirty="0"/>
              <a:t> that must be applied to the evaluation, no matter which method of evaluation you choose to use (RTI or PSW).</a:t>
            </a:r>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solidFill>
                  <a:prstClr val="black"/>
                </a:solidFill>
              </a:rPr>
              <a:pPr>
                <a:defRPr/>
              </a:pPr>
              <a:t>24</a:t>
            </a:fld>
            <a:endParaRPr lang="en-US" dirty="0">
              <a:solidFill>
                <a:prstClr val="black"/>
              </a:solidFill>
            </a:endParaRPr>
          </a:p>
        </p:txBody>
      </p:sp>
    </p:spTree>
    <p:extLst>
      <p:ext uri="{BB962C8B-B14F-4D97-AF65-F5344CB8AC3E}">
        <p14:creationId xmlns:p14="http://schemas.microsoft.com/office/powerpoint/2010/main" val="1866496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Samuel Ortiz (2008, 2014) in Best Practices in School Psychology.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important that teams select assessments and other evaluation materials so as not to be discriminatory on a racial or cultural basis.  It is critical that teams do not use a standard battery of tests with all students, and that they consider for each student what assessment instruments and practices will result in a non-biased assessment for that individual.  Teams need to consider this information prior to assessment, and not wait until there are concerns with the interpretation of test results.  Documentation for this question would likely include a description of the team’s consideration of how the selected instruments will contribute to a nondiscriminatory evaluation for this individual student.  For some students, this might include practices such as authentic assessment, or non-verbal assessment (or other alternatives to language-based assessment), or use of a response to intervention approach.  This information could be included in a prior written notice form, or in an evaluation/eligibility report, or in notes made by a member of the evaluation team, or some other type of documentation.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evaluation team needs to understand how to implement the quality indicators listed in the slide, and why they are important practices for nondiscriminatory assessment.  Documentation for Q2 should include the consideration of and/or reporting the use of at least some of these quality indicators.</a:t>
            </a:r>
          </a:p>
          <a:p>
            <a:endParaRPr lang="en-US" dirty="0"/>
          </a:p>
        </p:txBody>
      </p:sp>
      <p:sp>
        <p:nvSpPr>
          <p:cNvPr id="4" name="Slide Number Placeholder 3"/>
          <p:cNvSpPr>
            <a:spLocks noGrp="1"/>
          </p:cNvSpPr>
          <p:nvPr>
            <p:ph type="sldNum" sz="quarter" idx="5"/>
          </p:nvPr>
        </p:nvSpPr>
        <p:spPr/>
        <p:txBody>
          <a:bodyPr/>
          <a:lstStyle/>
          <a:p>
            <a:fld id="{3485952D-34C1-5047-A1BF-E7479F0DE70C}" type="slidenum">
              <a:rPr lang="en-US" smtClean="0"/>
              <a:t>25</a:t>
            </a:fld>
            <a:endParaRPr lang="en-US"/>
          </a:p>
        </p:txBody>
      </p:sp>
    </p:spTree>
    <p:extLst>
      <p:ext uri="{BB962C8B-B14F-4D97-AF65-F5344CB8AC3E}">
        <p14:creationId xmlns:p14="http://schemas.microsoft.com/office/powerpoint/2010/main" val="7065072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M. Villegas-Gutierrez (2015), Education Evaluation Center, Western Oregon University.</a:t>
            </a:r>
          </a:p>
          <a:p>
            <a:endParaRPr lang="en-US" dirty="0"/>
          </a:p>
          <a:p>
            <a:r>
              <a:rPr lang="en-US" sz="1200" u="sng" kern="1200" dirty="0">
                <a:solidFill>
                  <a:schemeClr val="tx1"/>
                </a:solidFill>
                <a:effectLst/>
                <a:latin typeface="+mn-lt"/>
                <a:ea typeface="+mn-ea"/>
                <a:cs typeface="+mn-cs"/>
              </a:rPr>
              <a:t>Most Desirable Approach  </a:t>
            </a:r>
          </a:p>
          <a:p>
            <a:r>
              <a:rPr lang="en-US" sz="1200" kern="1200" dirty="0">
                <a:solidFill>
                  <a:schemeClr val="tx1"/>
                </a:solidFill>
                <a:effectLst/>
                <a:latin typeface="+mn-lt"/>
                <a:ea typeface="+mn-ea"/>
                <a:cs typeface="+mn-cs"/>
              </a:rPr>
              <a:t>A bilingual special education assessment professional fluent in the student’s native language uses standardized and alternative assessment in the student’s L1 and L2 languages. School districts should conduct a dual language assessment conducted by a bilingual examiner fluent in English and the student’s native language. </a:t>
            </a:r>
          </a:p>
          <a:p>
            <a:endParaRPr lang="en-US" dirty="0"/>
          </a:p>
          <a:p>
            <a:r>
              <a:rPr lang="en-US" sz="1200" u="sng" kern="1200" dirty="0">
                <a:solidFill>
                  <a:schemeClr val="tx1"/>
                </a:solidFill>
                <a:effectLst/>
                <a:latin typeface="+mn-lt"/>
                <a:ea typeface="+mn-ea"/>
                <a:cs typeface="+mn-cs"/>
              </a:rPr>
              <a:t>Least Desirable Approach </a:t>
            </a:r>
          </a:p>
          <a:p>
            <a:r>
              <a:rPr lang="en-US" sz="1200" kern="1200" dirty="0">
                <a:solidFill>
                  <a:schemeClr val="tx1"/>
                </a:solidFill>
                <a:effectLst/>
                <a:latin typeface="+mn-lt"/>
                <a:ea typeface="+mn-ea"/>
                <a:cs typeface="+mn-cs"/>
              </a:rPr>
              <a:t>The least desirable approach is having an English-speaking assessment professional using only nonverbal or performance intelligence assessment measures and alternative assessment. This is considered an acceptable practice only when testing in a low incidence language.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evaluation team needs to understand how to implement the quality indicators listed in the slide, and why they are important. Documentation for Q3 should include the consideration of and/or reporting the use of at least some of these quality indicators.</a:t>
            </a:r>
            <a:endParaRPr lang="en-US" dirty="0"/>
          </a:p>
          <a:p>
            <a:endParaRPr lang="en-US" dirty="0"/>
          </a:p>
          <a:p>
            <a:r>
              <a:rPr lang="en-US" dirty="0"/>
              <a:t>There is a training available on the TASN website regarding the “Evaluation of Limited English Proficiency Students” at: https://</a:t>
            </a:r>
            <a:r>
              <a:rPr lang="en-US" dirty="0" err="1"/>
              <a:t>www.ksdetasn.org</a:t>
            </a:r>
            <a:r>
              <a:rPr lang="en-US" dirty="0"/>
              <a:t>/resources/42.  The </a:t>
            </a:r>
            <a:r>
              <a:rPr lang="en-US" dirty="0" err="1"/>
              <a:t>powerpoint</a:t>
            </a:r>
            <a:r>
              <a:rPr lang="en-US" dirty="0"/>
              <a:t>, handout, and another resource are all available for download.</a:t>
            </a:r>
          </a:p>
        </p:txBody>
      </p:sp>
      <p:sp>
        <p:nvSpPr>
          <p:cNvPr id="4" name="Slide Number Placeholder 3"/>
          <p:cNvSpPr>
            <a:spLocks noGrp="1"/>
          </p:cNvSpPr>
          <p:nvPr>
            <p:ph type="sldNum" sz="quarter" idx="5"/>
          </p:nvPr>
        </p:nvSpPr>
        <p:spPr/>
        <p:txBody>
          <a:bodyPr/>
          <a:lstStyle/>
          <a:p>
            <a:fld id="{3485952D-34C1-5047-A1BF-E7479F0DE70C}" type="slidenum">
              <a:rPr lang="en-US" smtClean="0"/>
              <a:t>26</a:t>
            </a:fld>
            <a:endParaRPr lang="en-US"/>
          </a:p>
        </p:txBody>
      </p:sp>
    </p:spTree>
    <p:extLst>
      <p:ext uri="{BB962C8B-B14F-4D97-AF65-F5344CB8AC3E}">
        <p14:creationId xmlns:p14="http://schemas.microsoft.com/office/powerpoint/2010/main" val="182571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Brown</a:t>
            </a:r>
            <a:r>
              <a:rPr lang="en-US" baseline="0" dirty="0"/>
              <a:t> &amp; Sanford (2011) for more information about using response to intervention with EL students</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27</a:t>
            </a:fld>
            <a:endParaRPr lang="en-US"/>
          </a:p>
        </p:txBody>
      </p:sp>
    </p:spTree>
    <p:extLst>
      <p:ext uri="{BB962C8B-B14F-4D97-AF65-F5344CB8AC3E}">
        <p14:creationId xmlns:p14="http://schemas.microsoft.com/office/powerpoint/2010/main" val="2366206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See for example Samuel Ortiz, 2002 Best Practices from NASP (additional sources include 2008 </a:t>
            </a:r>
            <a:r>
              <a:rPr lang="en-US" dirty="0" err="1"/>
              <a:t>Powerpoint</a:t>
            </a:r>
            <a:r>
              <a:rPr lang="en-US" baseline="0" dirty="0"/>
              <a:t> presentation</a:t>
            </a:r>
            <a:r>
              <a:rPr lang="en-US" dirty="0"/>
              <a:t> on NASP website</a:t>
            </a:r>
            <a:r>
              <a:rPr lang="en-US" baseline="0" dirty="0"/>
              <a:t> or chapter in 2010 Best Practices)</a:t>
            </a:r>
            <a:endParaRPr lang="en-US" dirty="0"/>
          </a:p>
          <a:p>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28</a:t>
            </a:fld>
            <a:endParaRPr lang="en-US"/>
          </a:p>
        </p:txBody>
      </p:sp>
    </p:spTree>
    <p:extLst>
      <p:ext uri="{BB962C8B-B14F-4D97-AF65-F5344CB8AC3E}">
        <p14:creationId xmlns:p14="http://schemas.microsoft.com/office/powerpoint/2010/main" val="22051801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information comes from the Florida</a:t>
            </a:r>
            <a:r>
              <a:rPr lang="en-US" baseline="0" dirty="0"/>
              <a:t> Department of Education as part of their recommendations for non-biased assessment</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29</a:t>
            </a:fld>
            <a:endParaRPr lang="en-US"/>
          </a:p>
        </p:txBody>
      </p:sp>
    </p:spTree>
    <p:extLst>
      <p:ext uri="{BB962C8B-B14F-4D97-AF65-F5344CB8AC3E}">
        <p14:creationId xmlns:p14="http://schemas.microsoft.com/office/powerpoint/2010/main" val="36601387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information is needed to assure a comprehensive evaluation?</a:t>
            </a:r>
          </a:p>
          <a:p>
            <a:pPr lvl="1"/>
            <a:r>
              <a:rPr lang="en-US" dirty="0"/>
              <a:t>What domains and abilities need to be assessed related to the child’s presenting concern?</a:t>
            </a:r>
          </a:p>
          <a:p>
            <a:pPr lvl="1"/>
            <a:r>
              <a:rPr lang="en-US" dirty="0"/>
              <a:t>Are there any issues related to attention, behavior, etc.?</a:t>
            </a:r>
          </a:p>
          <a:p>
            <a:endParaRPr lang="en-US" dirty="0"/>
          </a:p>
          <a:p>
            <a:r>
              <a:rPr lang="en-US" dirty="0"/>
              <a:t>Is any information needed to identify services and supports needed by the student?</a:t>
            </a:r>
          </a:p>
          <a:p>
            <a:pPr lvl="1"/>
            <a:r>
              <a:rPr lang="en-US" dirty="0"/>
              <a:t>Are there any interventions that need to be conducted during evaluation to identify needed services and supports?</a:t>
            </a:r>
          </a:p>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basic reminders regarding EL students before</a:t>
            </a:r>
            <a:r>
              <a:rPr lang="en-US" baseline="0" dirty="0"/>
              <a:t> beginning to consider the referral process.  </a:t>
            </a:r>
          </a:p>
          <a:p>
            <a:endParaRPr lang="en-US" baseline="0" dirty="0"/>
          </a:p>
          <a:p>
            <a:r>
              <a:rPr lang="en-US" baseline="0" dirty="0"/>
              <a:t>In the past two extremes have occurred regarding special education and EL students:  (a) over-identification of EL students for special education, and (b) failure to refer an EL student for consideration for need for special education.  It is important that evaluation teams be very careful to follow an appropriate referral and evaluation process in order to avoid either extreme.</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3</a:t>
            </a:fld>
            <a:endParaRPr lang="en-US"/>
          </a:p>
        </p:txBody>
      </p:sp>
    </p:spTree>
    <p:extLst>
      <p:ext uri="{BB962C8B-B14F-4D97-AF65-F5344CB8AC3E}">
        <p14:creationId xmlns:p14="http://schemas.microsoft.com/office/powerpoint/2010/main" val="4191865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two-prong test (exceptionality + need) for determining eligibility must be used no matter which method of evaluation was utilized.</a:t>
            </a:r>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solidFill>
                  <a:prstClr val="black"/>
                </a:solidFill>
              </a:rPr>
              <a:pPr>
                <a:defRPr/>
              </a:pPr>
              <a:t>32</a:t>
            </a:fld>
            <a:endParaRPr lang="en-US" dirty="0">
              <a:solidFill>
                <a:prstClr val="black"/>
              </a:solidFill>
            </a:endParaRPr>
          </a:p>
        </p:txBody>
      </p:sp>
    </p:spTree>
    <p:extLst>
      <p:ext uri="{BB962C8B-B14F-4D97-AF65-F5344CB8AC3E}">
        <p14:creationId xmlns:p14="http://schemas.microsoft.com/office/powerpoint/2010/main" val="18664961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361AE075-AFB5-4F73-B09E-D236147C94BE}" type="slidenum">
              <a:rPr lang="en-US"/>
              <a:pPr/>
              <a:t>34</a:t>
            </a:fld>
            <a:endParaRPr 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r>
              <a:rPr lang="en-US" dirty="0">
                <a:latin typeface="Arial" charset="0"/>
              </a:rPr>
              <a:t>When considering the first prong of the two-prong test of eligibility, the team reviews the initial evaluation and other data to determine whether or not the child is a child with an exceptionality.  To do this, team members compare the data about the child to see if there is a match to one of the exceptionality categories defined in the regulations.  However, even when the data point to a particular area of exceptionality, there are exclusionary factors that must be examined before determining the child is a child with an exceptionality.  And when using the RtI method,</a:t>
            </a:r>
            <a:r>
              <a:rPr lang="en-US" baseline="0" dirty="0">
                <a:latin typeface="Arial" charset="0"/>
              </a:rPr>
              <a:t> teams must examine the screening and progress monitoring data to determine whether or not a dual discrepancy exists.</a:t>
            </a:r>
            <a:endParaRPr lang="en-US" dirty="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9D0DE1B3-8F7B-4984-87AE-5F0C2938D34E}" type="slidenum">
              <a:rPr lang="en-US"/>
              <a:pPr/>
              <a:t>35</a:t>
            </a:fld>
            <a:endParaRPr lang="en-US"/>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1219200" y="4343400"/>
            <a:ext cx="4724400" cy="4114800"/>
          </a:xfrm>
          <a:noFill/>
          <a:ln/>
        </p:spPr>
        <p:txBody>
          <a:bodyPr/>
          <a:lstStyle/>
          <a:p>
            <a:r>
              <a:rPr lang="en-US" dirty="0"/>
              <a:t>Descriptions of how to evaluate the exclusionary factors for each exceptionality are provided in the Eligibility Indicators Document (October, 2011).</a:t>
            </a:r>
          </a:p>
          <a:p>
            <a:endParaRPr lang="en-US" dirty="0"/>
          </a:p>
          <a:p>
            <a:r>
              <a:rPr lang="en-US" dirty="0">
                <a:latin typeface="Arial" charset="0"/>
              </a:rPr>
              <a:t>Remember</a:t>
            </a:r>
            <a:r>
              <a:rPr lang="en-US" baseline="0" dirty="0">
                <a:latin typeface="Arial" charset="0"/>
              </a:rPr>
              <a:t> that in</a:t>
            </a:r>
            <a:r>
              <a:rPr lang="en-US" dirty="0">
                <a:latin typeface="Arial" charset="0"/>
              </a:rPr>
              <a:t> addition to the exclusionary factors on this and the next slide, which apply to all categories of exceptionality, there are exclusionary factors specific to certain disabilities that must also be ruled out. </a:t>
            </a:r>
            <a:endParaRPr lang="en-US" dirty="0"/>
          </a:p>
          <a:p>
            <a:endParaRPr lang="en-US" dirty="0"/>
          </a:p>
          <a:p>
            <a:pPr eaLnBrk="1" hangingPunct="1"/>
            <a:endParaRPr lang="en-US" dirty="0">
              <a:latin typeface="Arial" charset="0"/>
            </a:endParaRPr>
          </a:p>
          <a:p>
            <a:pPr eaLnBrk="1" hangingPunct="1"/>
            <a:endParaRPr lang="en-US" dirty="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9D0DE1B3-8F7B-4984-87AE-5F0C2938D34E}" type="slidenum">
              <a:rPr lang="en-US"/>
              <a:pPr/>
              <a:t>36</a:t>
            </a:fld>
            <a:endParaRPr lang="en-US"/>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1219200" y="4343400"/>
            <a:ext cx="4724400" cy="4114800"/>
          </a:xfrm>
          <a:noFill/>
          <a:ln/>
        </p:spPr>
        <p:txBody>
          <a:bodyPr/>
          <a:lstStyle/>
          <a:p>
            <a:pPr eaLnBrk="1" hangingPunct="1"/>
            <a:r>
              <a:rPr lang="en-US" dirty="0">
                <a:latin typeface="Arial" charset="0"/>
              </a:rPr>
              <a:t>If the evaluation data indicates there is a match with a particular category of exceptionality and the team has ruled out the presence of any exclusionary factors, the team may determine that the child meets one of the requirements of eligibility as a child with an exceptionality (Prong 1 of the test of eligibility).  If there is not a match or exclusionary factors are present, the team must determine that the child does not meet the eligibility of a child with an exceptionality.  However, being gifted or having a disability does not necessarily qualify a child for special education services.  Thus teams must also consider the component of the definition which states: “and who, by reason thereof, needs special education and related services.”</a:t>
            </a:r>
          </a:p>
          <a:p>
            <a:pPr eaLnBrk="1" hangingPunct="1"/>
            <a:endParaRPr lang="en-US" dirty="0">
              <a:latin typeface="Arial" charset="0"/>
            </a:endParaRPr>
          </a:p>
          <a:p>
            <a:pPr eaLnBrk="1" hangingPunct="1"/>
            <a:endParaRPr lang="en-US" dirty="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limited English</a:t>
            </a:r>
            <a:r>
              <a:rPr lang="en-US" baseline="0" dirty="0"/>
              <a:t> proficiency will always play a role in an EL student’s learning difficulties, the eligibility team must consider whether or not the limited English proficiency is the PRIMARY cause of the student’s learning problems.  The two major ways of showing that it is a secondary, not a primary, cause is by (a) showing appropriate GEIs were provided with limited effectiveness, and (b) showing that this student’s level and rate of progress is significantly lower than his/her EL peers.</a:t>
            </a:r>
          </a:p>
          <a:p>
            <a:endParaRPr lang="en-US" baseline="0" dirty="0"/>
          </a:p>
          <a:p>
            <a:r>
              <a:rPr lang="en-US" baseline="0" dirty="0"/>
              <a:t>One other aspect of growth in learning that you may wish to consider is the student’s academic growth in L1 instruction, or academic growth measured in their native language.  However, if the student does not receive academic instruction in his/her native language, this may not be a good indicator of the impact of instruction or interventions.  </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37</a:t>
            </a:fld>
            <a:endParaRPr lang="en-US"/>
          </a:p>
        </p:txBody>
      </p:sp>
    </p:spTree>
    <p:extLst>
      <p:ext uri="{BB962C8B-B14F-4D97-AF65-F5344CB8AC3E}">
        <p14:creationId xmlns:p14="http://schemas.microsoft.com/office/powerpoint/2010/main" val="23724786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sequence to follow</a:t>
            </a:r>
            <a:r>
              <a:rPr lang="en-US" baseline="0" dirty="0"/>
              <a:t> in order to rule out limited English proficiency as the primary factor.</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38</a:t>
            </a:fld>
            <a:endParaRPr lang="en-US"/>
          </a:p>
        </p:txBody>
      </p:sp>
    </p:spTree>
    <p:extLst>
      <p:ext uri="{BB962C8B-B14F-4D97-AF65-F5344CB8AC3E}">
        <p14:creationId xmlns:p14="http://schemas.microsoft.com/office/powerpoint/2010/main" val="38160300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the RTI method of evaluation is used, there will be information available to consider a dual discrepancy criteria to help rule out limited English proficiency as the primary factor.  In this case it is important that the comparisons regarding level and rate be made with EL peers. </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39</a:t>
            </a:fld>
            <a:endParaRPr lang="en-US"/>
          </a:p>
        </p:txBody>
      </p:sp>
    </p:spTree>
    <p:extLst>
      <p:ext uri="{BB962C8B-B14F-4D97-AF65-F5344CB8AC3E}">
        <p14:creationId xmlns:p14="http://schemas.microsoft.com/office/powerpoint/2010/main" val="35801137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team must have information to answer</a:t>
            </a:r>
            <a:r>
              <a:rPr lang="en-US" baseline="0" dirty="0"/>
              <a:t> these questions related to Need.  This information most often comes from the GEI process.  If the information to answer these questions is not available after the GEI process has been completed, then additional interventions need to be conducted during the evaluation in order to obtain the data required to determine need for special education and related services.</a:t>
            </a:r>
            <a:endParaRPr lang="en-US" dirty="0"/>
          </a:p>
        </p:txBody>
      </p:sp>
      <p:sp>
        <p:nvSpPr>
          <p:cNvPr id="4" name="Slide Number Placeholder 3"/>
          <p:cNvSpPr>
            <a:spLocks noGrp="1"/>
          </p:cNvSpPr>
          <p:nvPr>
            <p:ph type="sldNum" sz="quarter" idx="10"/>
          </p:nvPr>
        </p:nvSpPr>
        <p:spPr/>
        <p:txBody>
          <a:bodyPr/>
          <a:lstStyle/>
          <a:p>
            <a:pPr>
              <a:defRPr/>
            </a:pPr>
            <a:fld id="{92F27347-6E04-450C-81BE-20FDC9C58F31}" type="slidenum">
              <a:rPr lang="en-US" smtClean="0"/>
              <a:pPr>
                <a:defRPr/>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15830079-0BAB-4547-A106-2F624F6561D6}" type="slidenum">
              <a:rPr lang="en-US"/>
              <a:pPr/>
              <a:t>41</a:t>
            </a:fld>
            <a:endParaRPr 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r>
              <a:rPr lang="en-US" dirty="0">
                <a:latin typeface="Arial" charset="0"/>
              </a:rPr>
              <a:t>It is helpful for teams to remember that by definition special education means specially designed instruction (KAR 91-40-1(</a:t>
            </a:r>
            <a:r>
              <a:rPr lang="en-US" dirty="0" err="1">
                <a:latin typeface="Arial" charset="0"/>
              </a:rPr>
              <a:t>kkk</a:t>
            </a:r>
            <a:r>
              <a:rPr lang="en-US" dirty="0">
                <a:latin typeface="Arial" charset="0"/>
              </a:rPr>
              <a:t>); 34 CFR 300.39(a)(1)), and, that specially designed instruction means adapting the content, methodology or delivery of instruction to address the unique needs of a child that result from the child’s exceptionality to ensure access of the child to the general education curriculum in order to meet the educational standards that apply to all children (KAR 91-40-1 (</a:t>
            </a:r>
            <a:r>
              <a:rPr lang="en-US" dirty="0" err="1">
                <a:latin typeface="Arial" charset="0"/>
              </a:rPr>
              <a:t>lll</a:t>
            </a:r>
            <a:r>
              <a:rPr lang="en-US" dirty="0">
                <a:latin typeface="Arial" charset="0"/>
              </a:rPr>
              <a:t>); 34 CFR 300.39(b)(3)(</a:t>
            </a:r>
            <a:r>
              <a:rPr lang="en-US" dirty="0" err="1">
                <a:latin typeface="Arial" charset="0"/>
              </a:rPr>
              <a:t>i</a:t>
            </a:r>
            <a:r>
              <a:rPr lang="en-US" dirty="0">
                <a:latin typeface="Arial" charset="0"/>
              </a:rPr>
              <a:t>-(ii)).  This implies that in order to have a need for special education, the child has specific needs which are so unique as to require specially designed instruction in order to access and progress in the general education curriculum. </a:t>
            </a:r>
          </a:p>
          <a:p>
            <a:pPr eaLnBrk="1" hangingPunct="1"/>
            <a:r>
              <a:rPr lang="en-US" dirty="0">
                <a:latin typeface="Arial" charset="0"/>
              </a:rPr>
              <a:t>The team must review the evaluation data in such a way as to understand the extent of the child’s needs with regard to specially designed instruction.  Teams should be able to use the data to describe the intensity of the support needed to assist the child in accessing and progressing in the general education curriculum.  It is only through this discussion that the team can determine whether or not the child’s need for having adapted content, methodology, or delivery of instruction is so great that it cannot be provided without the support of special education. </a:t>
            </a:r>
          </a:p>
          <a:p>
            <a:pPr eaLnBrk="1" hangingPunct="1"/>
            <a:endParaRPr lang="en-US" dirty="0">
              <a:latin typeface="Arial" charset="0"/>
            </a:endParaRPr>
          </a:p>
          <a:p>
            <a:r>
              <a:rPr lang="en-US" dirty="0"/>
              <a:t>The indicators for Prong 2 for each of the exceptionality categories are listed in the Eligibility Indicators Document (August, 2021).</a:t>
            </a:r>
            <a:r>
              <a:rPr lang="en-US" baseline="0" dirty="0"/>
              <a:t>  </a:t>
            </a:r>
            <a:r>
              <a:rPr lang="en-US" dirty="0"/>
              <a:t>Consider whether the data are congruent with the indicators for Prong 2.</a:t>
            </a:r>
            <a:r>
              <a:rPr lang="en-US" baseline="0" dirty="0"/>
              <a:t>  </a:t>
            </a:r>
            <a:r>
              <a:rPr lang="en-US" dirty="0"/>
              <a:t>Most data for Prong 2 comes from the General Education Interventions process or from interventions conducted during the evaluation process.  For</a:t>
            </a:r>
            <a:r>
              <a:rPr lang="en-US" baseline="0" dirty="0"/>
              <a:t> EL students you will need to consider needs in relation to their EL peers, so that it is clear what are needs due to the presence of the disability and what are needs due to the student’s limited English proficiency.</a:t>
            </a:r>
            <a:endParaRPr lang="en-US" dirty="0"/>
          </a:p>
          <a:p>
            <a:pPr eaLnBrk="1" hangingPunct="1"/>
            <a:endParaRPr lang="en-US" dirty="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One final </a:t>
            </a:r>
            <a:r>
              <a:rPr lang="en-US" dirty="0"/>
              <a:t>reminder of the two prong test for eligibility.  This test applies to all students, whether the student has LEP or not.</a:t>
            </a:r>
          </a:p>
        </p:txBody>
      </p:sp>
      <p:sp>
        <p:nvSpPr>
          <p:cNvPr id="4" name="Slide Number Placeholder 3"/>
          <p:cNvSpPr>
            <a:spLocks noGrp="1"/>
          </p:cNvSpPr>
          <p:nvPr>
            <p:ph type="sldNum" sz="quarter" idx="10"/>
          </p:nvPr>
        </p:nvSpPr>
        <p:spPr/>
        <p:txBody>
          <a:bodyPr/>
          <a:lstStyle/>
          <a:p>
            <a:fld id="{845D901C-A1EB-7043-B5DB-DDF15BBBC2B2}" type="slidenum">
              <a:rPr lang="en-US" smtClean="0"/>
              <a:t>42</a:t>
            </a:fld>
            <a:endParaRPr lang="en-US"/>
          </a:p>
        </p:txBody>
      </p:sp>
    </p:spTree>
    <p:extLst>
      <p:ext uri="{BB962C8B-B14F-4D97-AF65-F5344CB8AC3E}">
        <p14:creationId xmlns:p14="http://schemas.microsoft.com/office/powerpoint/2010/main" val="813829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know how the student compares to others</a:t>
            </a:r>
            <a:r>
              <a:rPr lang="en-US" baseline="0" dirty="0"/>
              <a:t> in his class and grade level, but especially to know how the EL student compares to his/her EL peers. These questions can help identify which EL students would best serve as an EL peer for purposes of comparison. </a:t>
            </a:r>
            <a:r>
              <a:rPr lang="en-US" dirty="0"/>
              <a:t>See Brown and Sanford (2011) for additional information.  (References are provided at the end of the</a:t>
            </a:r>
            <a:r>
              <a:rPr lang="en-US" baseline="0" dirty="0"/>
              <a:t> presentation.)</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4</a:t>
            </a:fld>
            <a:endParaRPr lang="en-US"/>
          </a:p>
        </p:txBody>
      </p:sp>
    </p:spTree>
    <p:extLst>
      <p:ext uri="{BB962C8B-B14F-4D97-AF65-F5344CB8AC3E}">
        <p14:creationId xmlns:p14="http://schemas.microsoft.com/office/powerpoint/2010/main" val="6195051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information</a:t>
            </a:r>
            <a:r>
              <a:rPr lang="en-US" baseline="0" dirty="0"/>
              <a:t> collected during the GEI and evaluation processes must be considered in writing the present levels of academic achievement and functional performance for the IEP if the student is eligible for special education and related services.  These questions can help identify specific needs that will need to be addressed in the IEP.</a:t>
            </a:r>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43</a:t>
            </a:fld>
            <a:endParaRPr lang="en-US"/>
          </a:p>
        </p:txBody>
      </p:sp>
    </p:spTree>
    <p:extLst>
      <p:ext uri="{BB962C8B-B14F-4D97-AF65-F5344CB8AC3E}">
        <p14:creationId xmlns:p14="http://schemas.microsoft.com/office/powerpoint/2010/main" val="39319423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options if you have questions.</a:t>
            </a:r>
          </a:p>
        </p:txBody>
      </p:sp>
      <p:sp>
        <p:nvSpPr>
          <p:cNvPr id="4" name="Slide Number Placeholder 3"/>
          <p:cNvSpPr>
            <a:spLocks noGrp="1"/>
          </p:cNvSpPr>
          <p:nvPr>
            <p:ph type="sldNum" sz="quarter" idx="5"/>
          </p:nvPr>
        </p:nvSpPr>
        <p:spPr/>
        <p:txBody>
          <a:bodyPr/>
          <a:lstStyle/>
          <a:p>
            <a:fld id="{3485952D-34C1-5047-A1BF-E7479F0DE70C}" type="slidenum">
              <a:rPr lang="en-US" smtClean="0"/>
              <a:t>44</a:t>
            </a:fld>
            <a:endParaRPr lang="en-US"/>
          </a:p>
        </p:txBody>
      </p:sp>
    </p:spTree>
    <p:extLst>
      <p:ext uri="{BB962C8B-B14F-4D97-AF65-F5344CB8AC3E}">
        <p14:creationId xmlns:p14="http://schemas.microsoft.com/office/powerpoint/2010/main" val="26802735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5D901C-A1EB-7043-B5DB-DDF15BBBC2B2}" type="slidenum">
              <a:rPr lang="en-US" smtClean="0"/>
              <a:t>45</a:t>
            </a:fld>
            <a:endParaRPr lang="en-US"/>
          </a:p>
        </p:txBody>
      </p:sp>
    </p:spTree>
    <p:extLst>
      <p:ext uri="{BB962C8B-B14F-4D97-AF65-F5344CB8AC3E}">
        <p14:creationId xmlns:p14="http://schemas.microsoft.com/office/powerpoint/2010/main" val="33213425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5D901C-A1EB-7043-B5DB-DDF15BBBC2B2}" type="slidenum">
              <a:rPr lang="en-US" smtClean="0"/>
              <a:t>46</a:t>
            </a:fld>
            <a:endParaRPr lang="en-US"/>
          </a:p>
        </p:txBody>
      </p:sp>
    </p:spTree>
    <p:extLst>
      <p:ext uri="{BB962C8B-B14F-4D97-AF65-F5344CB8AC3E}">
        <p14:creationId xmlns:p14="http://schemas.microsoft.com/office/powerpoint/2010/main" val="35048761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47</a:t>
            </a:fld>
            <a:endParaRPr lang="en-US"/>
          </a:p>
        </p:txBody>
      </p:sp>
    </p:spTree>
    <p:extLst>
      <p:ext uri="{BB962C8B-B14F-4D97-AF65-F5344CB8AC3E}">
        <p14:creationId xmlns:p14="http://schemas.microsoft.com/office/powerpoint/2010/main" val="2638235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D901C-A1EB-7043-B5DB-DDF15BBBC2B2}" type="slidenum">
              <a:rPr lang="en-US" smtClean="0"/>
              <a:t>5</a:t>
            </a:fld>
            <a:endParaRPr lang="en-US"/>
          </a:p>
        </p:txBody>
      </p:sp>
    </p:spTree>
    <p:extLst>
      <p:ext uri="{BB962C8B-B14F-4D97-AF65-F5344CB8AC3E}">
        <p14:creationId xmlns:p14="http://schemas.microsoft.com/office/powerpoint/2010/main" val="323835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GEI</a:t>
            </a:r>
            <a:r>
              <a:rPr lang="en-US" baseline="0" dirty="0"/>
              <a:t>s are how Kansas implements the federal child find requirement, and it is the first step in the evaluation and eligibility determination process.</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1E0FA68F-05E8-4EF5-90FF-B6CBE1C19DA0}" type="slidenum">
              <a:rPr lang="en-US" smtClean="0"/>
              <a:pPr/>
              <a:t>7</a:t>
            </a:fld>
            <a:endParaRPr lang="en-US" dirty="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buFont typeface="Arial"/>
              <a:buChar char="•"/>
            </a:pPr>
            <a:r>
              <a:rPr lang="en-US" dirty="0">
                <a:latin typeface="Arial" charset="0"/>
              </a:rPr>
              <a:t>There are</a:t>
            </a:r>
            <a:r>
              <a:rPr lang="en-US" baseline="0" dirty="0">
                <a:latin typeface="Arial" charset="0"/>
              </a:rPr>
              <a:t> two models for the GEI process in Kansas.  </a:t>
            </a:r>
          </a:p>
          <a:p>
            <a:pPr eaLnBrk="1" hangingPunct="1">
              <a:buFont typeface="Arial"/>
              <a:buChar char="•"/>
            </a:pPr>
            <a:r>
              <a:rPr lang="en-US" dirty="0">
                <a:latin typeface="Arial" charset="0"/>
              </a:rPr>
              <a:t>Within a school-wide multi-tiered system, children will receive GEI as a part of the system in place for all students. Data collected at each tier should guide school personnel as to the next steps to take based on the child’s response to interventions tried. At least by the time a child is ready to access the more intensive supports of Tier 3, the school should employ the use of individualized problem solving to design the intensive individualized support the child will receive as well as a plan to monitor the child’s progress and document the child’s response to the scientifically research-based interventions.</a:t>
            </a:r>
            <a:r>
              <a:rPr lang="en-US" baseline="0" dirty="0">
                <a:latin typeface="Arial" charset="0"/>
              </a:rPr>
              <a:t>  </a:t>
            </a:r>
          </a:p>
          <a:p>
            <a:pPr eaLnBrk="1" hangingPunct="1">
              <a:buFont typeface="Arial"/>
              <a:buChar char="•"/>
            </a:pPr>
            <a:r>
              <a:rPr lang="en-US" dirty="0">
                <a:latin typeface="Arial" charset="0"/>
              </a:rPr>
              <a:t>The individual problem-solving process is typically carried out through the collaborative teams, although as a school transitions to the MTSS framework,</a:t>
            </a:r>
            <a:r>
              <a:rPr lang="en-US" baseline="0" dirty="0">
                <a:latin typeface="Arial" charset="0"/>
              </a:rPr>
              <a:t> they may still be using </a:t>
            </a:r>
            <a:r>
              <a:rPr lang="en-US" dirty="0">
                <a:latin typeface="Arial" charset="0"/>
              </a:rPr>
              <a:t>building level problem-solving teams (e.g., SIT</a:t>
            </a:r>
            <a:r>
              <a:rPr lang="en-US" baseline="0" dirty="0">
                <a:latin typeface="Arial" charset="0"/>
              </a:rPr>
              <a:t> teams)</a:t>
            </a:r>
            <a:r>
              <a:rPr lang="en-US" dirty="0">
                <a:latin typeface="Arial" charset="0"/>
              </a:rPr>
              <a:t>. These teams design</a:t>
            </a:r>
            <a:r>
              <a:rPr lang="en-US" baseline="0" dirty="0">
                <a:latin typeface="Arial" charset="0"/>
              </a:rPr>
              <a:t> and </a:t>
            </a:r>
            <a:r>
              <a:rPr lang="en-US" dirty="0">
                <a:latin typeface="Arial" charset="0"/>
              </a:rPr>
              <a:t>provide support to any child who may be experiencing difficulty (academic or behavior).  Typically, these teams carry out a problem-solving process which results in the refinement of an intervention plan which documents the child’s area of concern, the interventions implemented, the data reflecting the child’s response to the intervention, and the recommendations as a result of the child’s response to the intervention.</a:t>
            </a:r>
            <a:r>
              <a:rPr lang="en-US" baseline="0" dirty="0">
                <a:latin typeface="Arial" charset="0"/>
              </a:rPr>
              <a:t>  </a:t>
            </a:r>
            <a:r>
              <a:rPr lang="en-US" dirty="0">
                <a:latin typeface="Arial" charset="0"/>
              </a:rPr>
              <a:t>The problem-solving conducted by these teams may vary.  However, all steps should include parent involvement – not just informing parents, but including them in decision-making whenever possible. Additionally, parents are to be provided with copies of the child data collected as interventions are tried and monitored for children.</a:t>
            </a:r>
          </a:p>
          <a:p>
            <a:pPr eaLnBrk="1" hangingPunct="1">
              <a:buFont typeface="Arial"/>
              <a:buChar char="•"/>
            </a:pPr>
            <a:r>
              <a:rPr lang="en-US" dirty="0">
                <a:latin typeface="Arial" charset="0"/>
              </a:rPr>
              <a:t>Remember: GEIs are required by state regulation before a student is referred for evaluation for special education.</a:t>
            </a:r>
            <a:r>
              <a:rPr lang="en-US" baseline="0" dirty="0">
                <a:latin typeface="Arial" charset="0"/>
              </a:rPr>
              <a:t>  </a:t>
            </a:r>
            <a:r>
              <a:rPr lang="en-US" dirty="0">
                <a:latin typeface="Arial" charset="0"/>
              </a:rPr>
              <a:t>If a parent insists that evaluation begin immediately, GEIs must be conducted concurrently with the initial evaluation.  </a:t>
            </a:r>
          </a:p>
          <a:p>
            <a:pPr eaLnBrk="1" hangingPunct="1">
              <a:buFont typeface="Arial"/>
              <a:buNone/>
            </a:pPr>
            <a:endParaRPr lang="en-US" dirty="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For buildings using MTSS,</a:t>
            </a:r>
            <a:r>
              <a:rPr lang="en-US" baseline="0" dirty="0"/>
              <a:t> the GEI process is carried out by the collaborative teams for students with academic concerns, and by the Tier 2/3 team for students with behavioral concerns.</a:t>
            </a:r>
            <a:endParaRPr lang="en-US" dirty="0"/>
          </a:p>
          <a:p>
            <a:pPr>
              <a:buFont typeface="Arial" pitchFamily="34" charset="0"/>
              <a:buChar char="•"/>
            </a:pPr>
            <a:r>
              <a:rPr lang="en-US" dirty="0"/>
              <a:t>For</a:t>
            </a:r>
            <a:r>
              <a:rPr lang="en-US" baseline="0" dirty="0"/>
              <a:t> GEI in schools implementing MTSS, d</a:t>
            </a:r>
            <a:r>
              <a:rPr lang="en-US" dirty="0"/>
              <a:t>ata from universal screening and the diagnostic process is used to determine student intervention.</a:t>
            </a:r>
          </a:p>
          <a:p>
            <a:pPr>
              <a:buFont typeface="Arial" pitchFamily="34" charset="0"/>
              <a:buChar char="•"/>
            </a:pPr>
            <a:r>
              <a:rPr lang="en-US" dirty="0"/>
              <a:t>Frequent progress monitoring and data analysis occurs, and this information is used to refine the intervention.</a:t>
            </a:r>
          </a:p>
          <a:p>
            <a:pPr>
              <a:buFont typeface="Arial" pitchFamily="34" charset="0"/>
              <a:buChar char="•"/>
            </a:pPr>
            <a:r>
              <a:rPr lang="en-US" dirty="0"/>
              <a:t>Instruction is intensified as needed, based on the progress monitoring data and the steps for adjusting instruction.</a:t>
            </a:r>
          </a:p>
          <a:p>
            <a:pPr>
              <a:buFont typeface="Arial" pitchFamily="34" charset="0"/>
              <a:buChar char="•"/>
            </a:pPr>
            <a:r>
              <a:rPr lang="en-US" dirty="0"/>
              <a:t>If student growth is insufficient, individual problem-solving is conducted.  This planning, which may include formal diagnostic assessment, is used to customize the intervention</a:t>
            </a:r>
          </a:p>
          <a:p>
            <a:pPr>
              <a:buFont typeface="Arial" pitchFamily="34" charset="0"/>
              <a:buChar char="•"/>
            </a:pPr>
            <a:r>
              <a:rPr lang="en-US" dirty="0"/>
              <a:t>Collaborative teams have charts and intervention logs that show the results from all the steps above.</a:t>
            </a:r>
          </a:p>
          <a:p>
            <a:pPr>
              <a:buFont typeface="Arial" pitchFamily="34" charset="0"/>
              <a:buNone/>
            </a:pPr>
            <a:endParaRPr lang="en-US" dirty="0"/>
          </a:p>
          <a:p>
            <a:pPr defTabSz="914318">
              <a:defRPr/>
            </a:pPr>
            <a:r>
              <a:rPr lang="en-US" dirty="0"/>
              <a:t>*Reference p.</a:t>
            </a:r>
            <a:r>
              <a:rPr lang="en-US" baseline="0" dirty="0"/>
              <a:t> 25 of the Process Handbook as outlining documentation requirements for GEI when providing interventions through a school wide model such as MTSS, which requires additional parent notification.</a:t>
            </a:r>
          </a:p>
          <a:p>
            <a:pPr defTabSz="914318">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In the individual student problem solving approach,</a:t>
            </a:r>
            <a:r>
              <a:rPr lang="en-US" baseline="0" dirty="0"/>
              <a:t> </a:t>
            </a:r>
            <a:r>
              <a:rPr lang="en-US" dirty="0"/>
              <a:t>GEI teams meet to conduct problem-solving for individual students.  This planning, which may include data from screening and diagnostic assessment, is used to develop student interventions.</a:t>
            </a:r>
          </a:p>
          <a:p>
            <a:pPr>
              <a:buFont typeface="Arial" pitchFamily="34" charset="0"/>
              <a:buChar char="•"/>
            </a:pPr>
            <a:r>
              <a:rPr lang="en-US" dirty="0"/>
              <a:t>Frequent progress monitoring and data analysis occurs, and this information is used to refine the intervention.</a:t>
            </a:r>
          </a:p>
          <a:p>
            <a:pPr>
              <a:buFont typeface="Arial" pitchFamily="34" charset="0"/>
              <a:buChar char="•"/>
            </a:pPr>
            <a:r>
              <a:rPr lang="en-US" dirty="0"/>
              <a:t>Instruction is modified as needed, based on the progress monitoring data.</a:t>
            </a:r>
          </a:p>
          <a:p>
            <a:pPr>
              <a:buFont typeface="Arial" pitchFamily="34" charset="0"/>
              <a:buChar char="•"/>
            </a:pPr>
            <a:r>
              <a:rPr lang="en-US" dirty="0"/>
              <a:t>Collaborative teams have charts and meeting notes or intervention logs that show the results from the steps above.</a:t>
            </a:r>
          </a:p>
          <a:p>
            <a:endParaRPr lang="en-US" dirty="0"/>
          </a:p>
          <a:p>
            <a:r>
              <a:rPr lang="en-US" dirty="0"/>
              <a:t>* Reference p.</a:t>
            </a:r>
            <a:r>
              <a:rPr lang="en-US" baseline="0" dirty="0"/>
              <a:t> 25 of the Process Handbook as outlining documentation requirements for GEI.</a:t>
            </a:r>
            <a:endParaRPr lang="en-US" dirty="0"/>
          </a:p>
        </p:txBody>
      </p:sp>
      <p:sp>
        <p:nvSpPr>
          <p:cNvPr id="4" name="Slide Number Placeholder 3"/>
          <p:cNvSpPr>
            <a:spLocks noGrp="1"/>
          </p:cNvSpPr>
          <p:nvPr>
            <p:ph type="sldNum" sz="quarter" idx="10"/>
          </p:nvPr>
        </p:nvSpPr>
        <p:spPr/>
        <p:txBody>
          <a:bodyPr/>
          <a:lstStyle/>
          <a:p>
            <a:fld id="{903F7874-A3C7-43D5-AD19-DCF31038125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49D915-3857-8E42-88EC-5306883E4327}"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94927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49D915-3857-8E42-88EC-5306883E4327}"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173509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49D915-3857-8E42-88EC-5306883E4327}"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717567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267766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275781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3571839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834282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3914938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1061939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2228068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69457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49D915-3857-8E42-88EC-5306883E4327}"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3004773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35551006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10154879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defRPr/>
            </a:pPr>
            <a:endParaRPr lang="en-US">
              <a:solidFill>
                <a:prstClr val="black"/>
              </a:solidFill>
              <a:latin typeface="Arial" charset="0"/>
              <a:ea typeface="ＭＳ Ｐゴシック" pitchFamily="-105" charset="-128"/>
            </a:endParaRPr>
          </a:p>
        </p:txBody>
      </p:sp>
    </p:spTree>
    <p:extLst>
      <p:ext uri="{BB962C8B-B14F-4D97-AF65-F5344CB8AC3E}">
        <p14:creationId xmlns:p14="http://schemas.microsoft.com/office/powerpoint/2010/main" val="71980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49D915-3857-8E42-88EC-5306883E4327}"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381009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49D915-3857-8E42-88EC-5306883E4327}"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2080213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49D915-3857-8E42-88EC-5306883E4327}" type="datetimeFigureOut">
              <a:rPr lang="en-US" smtClean="0"/>
              <a:t>4/25/2024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49097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49D915-3857-8E42-88EC-5306883E4327}" type="datetimeFigureOut">
              <a:rPr lang="en-US" smtClean="0"/>
              <a:t>4/25/2024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385850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9D915-3857-8E42-88EC-5306883E4327}" type="datetimeFigureOut">
              <a:rPr lang="en-US" smtClean="0"/>
              <a:t>4/25/2024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326989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49D915-3857-8E42-88EC-5306883E4327}"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3804131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49D915-3857-8E42-88EC-5306883E4327}"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CD10-B389-FB40-8724-CD8CB7F032D3}" type="slidenum">
              <a:rPr lang="en-US" smtClean="0"/>
              <a:t>‹#›</a:t>
            </a:fld>
            <a:endParaRPr lang="en-US"/>
          </a:p>
        </p:txBody>
      </p:sp>
    </p:spTree>
    <p:extLst>
      <p:ext uri="{BB962C8B-B14F-4D97-AF65-F5344CB8AC3E}">
        <p14:creationId xmlns:p14="http://schemas.microsoft.com/office/powerpoint/2010/main" val="34465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9D915-3857-8E42-88EC-5306883E4327}" type="datetimeFigureOut">
              <a:rPr lang="en-US" smtClean="0"/>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2CD10-B389-FB40-8724-CD8CB7F032D3}" type="slidenum">
              <a:rPr lang="en-US" smtClean="0"/>
              <a:t>‹#›</a:t>
            </a:fld>
            <a:endParaRPr lang="en-US"/>
          </a:p>
        </p:txBody>
      </p:sp>
    </p:spTree>
    <p:extLst>
      <p:ext uri="{BB962C8B-B14F-4D97-AF65-F5344CB8AC3E}">
        <p14:creationId xmlns:p14="http://schemas.microsoft.com/office/powerpoint/2010/main" val="572482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p:nvPicPr>
        <p:blipFill>
          <a:blip r:embed="rId13" cstate="print">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a:off x="76200" y="6172200"/>
            <a:ext cx="1981200" cy="648827"/>
          </a:xfrm>
          <a:prstGeom prst="rect">
            <a:avLst/>
          </a:prstGeom>
          <a:noFill/>
          <a:ln>
            <a:noFill/>
          </a:ln>
        </p:spPr>
      </p:pic>
      <p:cxnSp>
        <p:nvCxnSpPr>
          <p:cNvPr id="9" name="Straight Connector 8"/>
          <p:cNvCxnSpPr/>
          <p:nvPr/>
        </p:nvCxnSpPr>
        <p:spPr>
          <a:xfrm>
            <a:off x="457200" y="228600"/>
            <a:ext cx="8229600" cy="0"/>
          </a:xfrm>
          <a:prstGeom prst="line">
            <a:avLst/>
          </a:prstGeom>
          <a:ln w="28575">
            <a:solidFill>
              <a:srgbClr val="554E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33600" y="6400800"/>
            <a:ext cx="6553200" cy="0"/>
          </a:xfrm>
          <a:prstGeom prst="line">
            <a:avLst/>
          </a:prstGeom>
          <a:ln w="9525">
            <a:solidFill>
              <a:srgbClr val="554E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609097" y="6381690"/>
            <a:ext cx="3338671" cy="400110"/>
          </a:xfrm>
          <a:prstGeom prst="rect">
            <a:avLst/>
          </a:prstGeom>
          <a:noFill/>
        </p:spPr>
        <p:txBody>
          <a:bodyPr wrap="none" rtlCol="0">
            <a:spAutoFit/>
          </a:bodyPr>
          <a:lstStyle/>
          <a:p>
            <a:pPr defTabSz="914400" fontAlgn="base">
              <a:spcBef>
                <a:spcPct val="0"/>
              </a:spcBef>
              <a:spcAft>
                <a:spcPct val="0"/>
              </a:spcAft>
            </a:pPr>
            <a:r>
              <a:rPr lang="en-US" sz="2000" spc="600" dirty="0">
                <a:solidFill>
                  <a:srgbClr val="554E50"/>
                </a:solidFill>
                <a:latin typeface="Arial" charset="0"/>
                <a:ea typeface="ＭＳ Ｐゴシック" pitchFamily="-105" charset="-128"/>
              </a:rPr>
              <a:t>www.ksdetasn.org</a:t>
            </a:r>
          </a:p>
        </p:txBody>
      </p:sp>
    </p:spTree>
    <p:extLst>
      <p:ext uri="{BB962C8B-B14F-4D97-AF65-F5344CB8AC3E}">
        <p14:creationId xmlns:p14="http://schemas.microsoft.com/office/powerpoint/2010/main" val="859294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tags" Target="../tags/tag4.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tags" Target="../tags/tag5.xm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hyperlink" Target="http://www.ksde.org/" TargetMode="External"/><Relationship Id="rId2" Type="http://schemas.openxmlformats.org/officeDocument/2006/relationships/notesSlide" Target="../notesSlides/notesSlide41.xml"/><Relationship Id="rId1" Type="http://schemas.openxmlformats.org/officeDocument/2006/relationships/slideLayout" Target="../slideLayouts/slideLayout13.xml"/><Relationship Id="rId4" Type="http://schemas.openxmlformats.org/officeDocument/2006/relationships/hyperlink" Target="http://www.ksdetasn.org/"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http://www.aimsweb.com/wp-content/uploads/AIMSweb_ELL_SampleReport_2012.pdf" TargetMode="External"/><Relationship Id="rId2" Type="http://schemas.openxmlformats.org/officeDocument/2006/relationships/notesSlide" Target="../notesSlides/notesSlide43.xml"/><Relationship Id="rId1" Type="http://schemas.openxmlformats.org/officeDocument/2006/relationships/slideLayout" Target="../slideLayouts/slideLayout13.xml"/><Relationship Id="rId4" Type="http://schemas.openxmlformats.org/officeDocument/2006/relationships/hyperlink" Target="http://www.rti4success.orgresourcetype/rti-english-language-learners-appropriately-using-screening-and-progress-monitoring-tools"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ies.ed.gov/ncee/wwc/publications/practiceguides" TargetMode="External"/><Relationship Id="rId2" Type="http://schemas.openxmlformats.org/officeDocument/2006/relationships/notesSlide" Target="../notesSlides/notesSlide44.xml"/><Relationship Id="rId1" Type="http://schemas.openxmlformats.org/officeDocument/2006/relationships/slideLayout" Target="../slideLayouts/slideLayout13.xml"/><Relationship Id="rId4" Type="http://schemas.openxmlformats.org/officeDocument/2006/relationships/hyperlink" Target="http://www.ascd.org/publications/curriculum_handbook/413/chapters/Bilingual_Education@_Effective_Programming_for_Language-Minority_Students.asp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81095"/>
            <a:ext cx="7772400" cy="1919355"/>
          </a:xfrm>
        </p:spPr>
        <p:txBody>
          <a:bodyPr>
            <a:normAutofit fontScale="90000"/>
          </a:bodyPr>
          <a:lstStyle/>
          <a:p>
            <a:r>
              <a:rPr lang="en-US" dirty="0">
                <a:solidFill>
                  <a:srgbClr val="0000FF"/>
                </a:solidFill>
              </a:rPr>
              <a:t>Evaluation and Eligibility </a:t>
            </a:r>
            <a:br>
              <a:rPr lang="en-US" dirty="0">
                <a:solidFill>
                  <a:srgbClr val="0000FF"/>
                </a:solidFill>
              </a:rPr>
            </a:br>
            <a:r>
              <a:rPr lang="en-US" dirty="0">
                <a:solidFill>
                  <a:srgbClr val="0000FF"/>
                </a:solidFill>
              </a:rPr>
              <a:t>Decision Making</a:t>
            </a:r>
            <a:br>
              <a:rPr lang="en-US" dirty="0">
                <a:solidFill>
                  <a:srgbClr val="0000FF"/>
                </a:solidFill>
              </a:rPr>
            </a:br>
            <a:endParaRPr lang="en-US" dirty="0">
              <a:solidFill>
                <a:srgbClr val="0000FF"/>
              </a:solidFill>
            </a:endParaRPr>
          </a:p>
        </p:txBody>
      </p:sp>
      <p:sp>
        <p:nvSpPr>
          <p:cNvPr id="2051" name="Rectangle 3"/>
          <p:cNvSpPr>
            <a:spLocks noGrp="1" noChangeArrowheads="1"/>
          </p:cNvSpPr>
          <p:nvPr>
            <p:ph type="subTitle" idx="1"/>
          </p:nvPr>
        </p:nvSpPr>
        <p:spPr>
          <a:xfrm>
            <a:off x="767520" y="3700236"/>
            <a:ext cx="7690680" cy="1938564"/>
          </a:xfrm>
        </p:spPr>
        <p:txBody>
          <a:bodyPr>
            <a:normAutofit/>
          </a:bodyPr>
          <a:lstStyle/>
          <a:p>
            <a:r>
              <a:rPr lang="en-US" dirty="0">
                <a:solidFill>
                  <a:srgbClr val="000090"/>
                </a:solidFill>
              </a:rPr>
              <a:t>Evaluation and </a:t>
            </a:r>
            <a:r>
              <a:rPr lang="en-US">
                <a:solidFill>
                  <a:srgbClr val="000090"/>
                </a:solidFill>
              </a:rPr>
              <a:t>Eligibility Determination </a:t>
            </a:r>
            <a:r>
              <a:rPr lang="en-US" dirty="0">
                <a:solidFill>
                  <a:srgbClr val="000090"/>
                </a:solidFill>
              </a:rPr>
              <a:t>for English Learners (EL)</a:t>
            </a:r>
          </a:p>
        </p:txBody>
      </p:sp>
    </p:spTree>
    <p:extLst>
      <p:ext uri="{BB962C8B-B14F-4D97-AF65-F5344CB8AC3E}">
        <p14:creationId xmlns:p14="http://schemas.microsoft.com/office/powerpoint/2010/main" val="256984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solidFill>
                  <a:srgbClr val="FF0000"/>
                </a:solidFill>
              </a:rPr>
              <a:t>A Review: Documentation Needed </a:t>
            </a:r>
            <a:br>
              <a:rPr lang="en-US" dirty="0">
                <a:solidFill>
                  <a:srgbClr val="FF0000"/>
                </a:solidFill>
              </a:rPr>
            </a:br>
            <a:r>
              <a:rPr lang="en-US" dirty="0">
                <a:solidFill>
                  <a:srgbClr val="FF0000"/>
                </a:solidFill>
              </a:rPr>
              <a:t>Prior to Referral for Evaluation</a:t>
            </a:r>
          </a:p>
        </p:txBody>
      </p:sp>
      <p:sp>
        <p:nvSpPr>
          <p:cNvPr id="86019" name="Rectangle 3"/>
          <p:cNvSpPr>
            <a:spLocks noGrp="1" noChangeArrowheads="1"/>
          </p:cNvSpPr>
          <p:nvPr>
            <p:ph idx="1"/>
          </p:nvPr>
        </p:nvSpPr>
        <p:spPr/>
        <p:txBody>
          <a:bodyPr>
            <a:normAutofit fontScale="92500" lnSpcReduction="10000"/>
          </a:bodyPr>
          <a:lstStyle/>
          <a:p>
            <a:pPr>
              <a:buFont typeface="Wingdings" charset="2"/>
              <a:buChar char="ü"/>
            </a:pPr>
            <a:r>
              <a:rPr lang="en-US" dirty="0"/>
              <a:t>That appropriate instruction was provided to the student,</a:t>
            </a:r>
          </a:p>
          <a:p>
            <a:pPr>
              <a:buFont typeface="Wingdings" charset="2"/>
              <a:buChar char="ü"/>
            </a:pPr>
            <a:r>
              <a:rPr lang="en-US" dirty="0"/>
              <a:t>What education interventions and strategies have been implemented,</a:t>
            </a:r>
          </a:p>
          <a:p>
            <a:pPr>
              <a:buFont typeface="Wingdings" charset="2"/>
              <a:buChar char="ü"/>
            </a:pPr>
            <a:r>
              <a:rPr lang="en-US" dirty="0"/>
              <a:t>The results of repeated assessments of achievement which reflect the formal assessment of the student’s progress during instruction,</a:t>
            </a:r>
          </a:p>
          <a:p>
            <a:pPr>
              <a:buFont typeface="Wingdings" charset="2"/>
              <a:buChar char="ü"/>
            </a:pPr>
            <a:r>
              <a:rPr lang="en-US" dirty="0"/>
              <a:t>That parents have been provided the results</a:t>
            </a:r>
          </a:p>
          <a:p>
            <a:pPr>
              <a:buFont typeface="Wingdings" charset="2"/>
              <a:buChar char="ü"/>
            </a:pPr>
            <a:r>
              <a:rPr lang="en-US" dirty="0"/>
              <a:t>The results indicate an evaluation is appropriate</a:t>
            </a:r>
          </a:p>
        </p:txBody>
      </p:sp>
      <p:sp>
        <p:nvSpPr>
          <p:cNvPr id="86021" name="Rectangle 5">
            <a:extLst>
              <a:ext uri="{C183D7F6-B498-43B3-948B-1728B52AA6E4}">
                <adec:decorative xmlns:adec="http://schemas.microsoft.com/office/drawing/2017/decorative" val="1"/>
              </a:ext>
            </a:extLst>
          </p:cNvPr>
          <p:cNvSpPr>
            <a:spLocks noChangeArrowheads="1"/>
          </p:cNvSpPr>
          <p:nvPr/>
        </p:nvSpPr>
        <p:spPr bwMode="auto">
          <a:xfrm>
            <a:off x="457200" y="304800"/>
            <a:ext cx="8229600" cy="1143000"/>
          </a:xfrm>
          <a:prstGeom prst="rect">
            <a:avLst/>
          </a:prstGeom>
          <a:noFill/>
          <a:ln w="9525">
            <a:noFill/>
            <a:miter lim="800000"/>
            <a:headEnd/>
            <a:tailEnd/>
          </a:ln>
          <a:effectLst/>
        </p:spPr>
        <p:txBody>
          <a:bodyPr anchor="ctr"/>
          <a:lstStyle/>
          <a:p>
            <a:pPr algn="ctr">
              <a:defRPr/>
            </a:pPr>
            <a:endParaRPr lang="en-US" sz="4000" dirty="0">
              <a:solidFill>
                <a:srgbClr val="002060"/>
              </a:solidFill>
              <a:effectLst>
                <a:outerShdw blurRad="38100" dist="38100" dir="2700000" algn="tl">
                  <a:srgbClr val="C0C0C0"/>
                </a:outerShdw>
              </a:effectLst>
            </a:endParaRPr>
          </a:p>
        </p:txBody>
      </p:sp>
    </p:spTree>
    <p:custDataLst>
      <p:tags r:id="rId1"/>
    </p:custDataLst>
    <p:extLst>
      <p:ext uri="{BB962C8B-B14F-4D97-AF65-F5344CB8AC3E}">
        <p14:creationId xmlns:p14="http://schemas.microsoft.com/office/powerpoint/2010/main" val="345744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Common Elements of Both Methods Of GEI</a:t>
            </a:r>
          </a:p>
        </p:txBody>
      </p:sp>
      <p:sp>
        <p:nvSpPr>
          <p:cNvPr id="3" name="Content Placeholder 2"/>
          <p:cNvSpPr>
            <a:spLocks noGrp="1"/>
          </p:cNvSpPr>
          <p:nvPr>
            <p:ph idx="1"/>
          </p:nvPr>
        </p:nvSpPr>
        <p:spPr/>
        <p:txBody>
          <a:bodyPr>
            <a:normAutofit/>
          </a:bodyPr>
          <a:lstStyle/>
          <a:p>
            <a:r>
              <a:rPr lang="en-US" dirty="0"/>
              <a:t>Essential elements that must be present to use both methods:</a:t>
            </a:r>
          </a:p>
          <a:p>
            <a:pPr lvl="1"/>
            <a:r>
              <a:rPr lang="en-US" dirty="0"/>
              <a:t>high quality instruction in general education</a:t>
            </a:r>
          </a:p>
          <a:p>
            <a:pPr lvl="1"/>
            <a:r>
              <a:rPr lang="en-US" dirty="0"/>
              <a:t>evidence-based interventions that are matched to child needs</a:t>
            </a:r>
          </a:p>
          <a:p>
            <a:pPr lvl="1"/>
            <a:r>
              <a:rPr lang="en-US" dirty="0"/>
              <a:t>progress monitoring during intervention process</a:t>
            </a:r>
          </a:p>
          <a:p>
            <a:pPr lvl="1"/>
            <a:r>
              <a:rPr lang="en-US" dirty="0"/>
              <a:t>evaluation data are reliable and valid</a:t>
            </a:r>
          </a:p>
          <a:p>
            <a:pPr lvl="1" algn="r">
              <a:buNone/>
            </a:pPr>
            <a:r>
              <a:rPr lang="en-US" dirty="0"/>
              <a:t>(Lichtenstein, 2008)</a:t>
            </a:r>
          </a:p>
        </p:txBody>
      </p:sp>
    </p:spTree>
    <p:extLst>
      <p:ext uri="{BB962C8B-B14F-4D97-AF65-F5344CB8AC3E}">
        <p14:creationId xmlns:p14="http://schemas.microsoft.com/office/powerpoint/2010/main" val="386874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60082"/>
          </a:xfrm>
        </p:spPr>
        <p:txBody>
          <a:bodyPr>
            <a:noAutofit/>
          </a:bodyPr>
          <a:lstStyle/>
          <a:p>
            <a:r>
              <a:rPr lang="en-US" sz="3200" dirty="0"/>
              <a:t>IES Recommendations for ELL Literacy Instruction</a:t>
            </a:r>
          </a:p>
        </p:txBody>
      </p:sp>
      <p:pic>
        <p:nvPicPr>
          <p:cNvPr id="4" name="Content Placeholder 3" descr="Image of a table showing recommendations and corresponding level of evidence to support each IE Recommendations for ELL Literacy Instruction. "/>
          <p:cNvPicPr>
            <a:picLocks noGrp="1" noChangeAspect="1"/>
          </p:cNvPicPr>
          <p:nvPr>
            <p:ph idx="1"/>
          </p:nvPr>
        </p:nvPicPr>
        <p:blipFill>
          <a:blip r:embed="rId4">
            <a:extLst>
              <a:ext uri="{28A0092B-C50C-407E-A947-70E740481C1C}">
                <a14:useLocalDpi xmlns:a14="http://schemas.microsoft.com/office/drawing/2010/main" val="0"/>
              </a:ext>
            </a:extLst>
          </a:blip>
          <a:srcRect l="-8131" r="-8131"/>
          <a:stretch>
            <a:fillRect/>
          </a:stretch>
        </p:blipFill>
        <p:spPr>
          <a:xfrm>
            <a:off x="-284480" y="935038"/>
            <a:ext cx="9743440" cy="5922962"/>
          </a:xfrm>
        </p:spPr>
      </p:pic>
    </p:spTree>
    <p:custDataLst>
      <p:tags r:id="rId1"/>
    </p:custDataLst>
    <p:extLst>
      <p:ext uri="{BB962C8B-B14F-4D97-AF65-F5344CB8AC3E}">
        <p14:creationId xmlns:p14="http://schemas.microsoft.com/office/powerpoint/2010/main" val="1275079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9299"/>
          </a:xfrm>
        </p:spPr>
        <p:txBody>
          <a:bodyPr>
            <a:noAutofit/>
          </a:bodyPr>
          <a:lstStyle/>
          <a:p>
            <a:r>
              <a:rPr lang="en-US" sz="3200" dirty="0"/>
              <a:t>More Research about Literacy Instruction for ELs (English Learners)</a:t>
            </a:r>
          </a:p>
        </p:txBody>
      </p:sp>
      <p:sp>
        <p:nvSpPr>
          <p:cNvPr id="3" name="Content Placeholder 2"/>
          <p:cNvSpPr>
            <a:spLocks noGrp="1"/>
          </p:cNvSpPr>
          <p:nvPr>
            <p:ph idx="1"/>
          </p:nvPr>
        </p:nvSpPr>
        <p:spPr>
          <a:xfrm>
            <a:off x="457200" y="1676111"/>
            <a:ext cx="8229600" cy="4430222"/>
          </a:xfrm>
        </p:spPr>
        <p:txBody>
          <a:bodyPr>
            <a:normAutofit/>
          </a:bodyPr>
          <a:lstStyle/>
          <a:p>
            <a:r>
              <a:rPr lang="en-US" sz="2400" dirty="0"/>
              <a:t>ELs benefit from high-quality literacy instruction that both increases the student’s oral proficiency in English and provides substantial coverage of the key components of literacy: phonemic awareness, decoding, oral reading fluency, vocabulary, reading comprehension, and writing</a:t>
            </a:r>
          </a:p>
          <a:p>
            <a:pPr lvl="1"/>
            <a:r>
              <a:rPr lang="en-US" sz="2200" dirty="0"/>
              <a:t>Instructional approaches effective with native English speakers are successful with ELs, but have a smaller impact</a:t>
            </a:r>
          </a:p>
          <a:p>
            <a:pPr lvl="1"/>
            <a:r>
              <a:rPr lang="en-US" sz="2200" dirty="0"/>
              <a:t>ELs, with appropriate instruction, can perform at the same level in word-level skills (such as decoding).  However, they often fall behind on text-level skills (such as comprehension). </a:t>
            </a:r>
            <a:r>
              <a:rPr lang="en-US" sz="2000" dirty="0"/>
              <a:t> (Learning Point Associates, 2009)</a:t>
            </a:r>
            <a:endParaRPr lang="en-US" sz="2400" dirty="0"/>
          </a:p>
          <a:p>
            <a:endParaRPr lang="en-US" dirty="0"/>
          </a:p>
        </p:txBody>
      </p:sp>
    </p:spTree>
    <p:extLst>
      <p:ext uri="{BB962C8B-B14F-4D97-AF65-F5344CB8AC3E}">
        <p14:creationId xmlns:p14="http://schemas.microsoft.com/office/powerpoint/2010/main" val="2879052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2318"/>
          </a:xfrm>
        </p:spPr>
        <p:txBody>
          <a:bodyPr>
            <a:normAutofit fontScale="90000"/>
          </a:bodyPr>
          <a:lstStyle/>
          <a:p>
            <a:r>
              <a:rPr lang="en-US" b="1" dirty="0">
                <a:solidFill>
                  <a:srgbClr val="0000FF"/>
                </a:solidFill>
              </a:rPr>
              <a:t>See the Handout</a:t>
            </a:r>
          </a:p>
        </p:txBody>
      </p:sp>
      <p:sp>
        <p:nvSpPr>
          <p:cNvPr id="3" name="Content Placeholder 2"/>
          <p:cNvSpPr>
            <a:spLocks noGrp="1"/>
          </p:cNvSpPr>
          <p:nvPr>
            <p:ph idx="1"/>
          </p:nvPr>
        </p:nvSpPr>
        <p:spPr>
          <a:xfrm>
            <a:off x="457200" y="1186811"/>
            <a:ext cx="8229600" cy="5080385"/>
          </a:xfrm>
        </p:spPr>
        <p:txBody>
          <a:bodyPr>
            <a:normAutofit fontScale="55000" lnSpcReduction="20000"/>
          </a:bodyPr>
          <a:lstStyle/>
          <a:p>
            <a:pPr marL="0" marR="0" indent="0" algn="ctr">
              <a:spcBef>
                <a:spcPts val="0"/>
              </a:spcBef>
              <a:spcAft>
                <a:spcPts val="0"/>
              </a:spcAft>
              <a:buNone/>
            </a:pPr>
            <a:r>
              <a:rPr lang="en-US" b="1" dirty="0">
                <a:latin typeface="Cambria"/>
                <a:ea typeface="ＭＳ 明朝"/>
                <a:cs typeface="Times New Roman"/>
              </a:rPr>
              <a:t>Information to Consider for English Learners during Initial Evaluation and Special Education Eligibility Determination</a:t>
            </a:r>
            <a:endParaRPr lang="en-US" dirty="0">
              <a:latin typeface="Cambria"/>
              <a:ea typeface="ＭＳ 明朝"/>
              <a:cs typeface="Times New Roman"/>
            </a:endParaRPr>
          </a:p>
          <a:p>
            <a:pPr marL="0" marR="0" indent="0">
              <a:spcBef>
                <a:spcPts val="0"/>
              </a:spcBef>
              <a:spcAft>
                <a:spcPts val="0"/>
              </a:spcAft>
              <a:buNone/>
            </a:pPr>
            <a:r>
              <a:rPr lang="en-US" dirty="0">
                <a:latin typeface="Cambria"/>
                <a:ea typeface="ＭＳ 明朝"/>
                <a:cs typeface="Times New Roman"/>
              </a:rPr>
              <a:t> </a:t>
            </a:r>
          </a:p>
          <a:p>
            <a:pPr lvl="0">
              <a:spcBef>
                <a:spcPts val="0"/>
              </a:spcBef>
              <a:buFont typeface="+mj-lt"/>
              <a:buAutoNum type="arabicPeriod"/>
            </a:pPr>
            <a:r>
              <a:rPr lang="en-US" dirty="0">
                <a:latin typeface="Cambria"/>
                <a:ea typeface="ＭＳ 明朝"/>
                <a:cs typeface="Times New Roman"/>
              </a:rPr>
              <a:t>Background information</a:t>
            </a:r>
          </a:p>
          <a:p>
            <a:pPr lvl="1">
              <a:spcBef>
                <a:spcPts val="0"/>
              </a:spcBef>
              <a:buFont typeface="+mj-lt"/>
              <a:buAutoNum type="alphaLcPeriod"/>
            </a:pPr>
            <a:r>
              <a:rPr lang="en-US" dirty="0">
                <a:latin typeface="Cambria"/>
                <a:ea typeface="ＭＳ 明朝"/>
                <a:cs typeface="Times New Roman"/>
              </a:rPr>
              <a:t>Home language, changes in home language, siblings, etc.</a:t>
            </a:r>
          </a:p>
          <a:p>
            <a:pPr lvl="1">
              <a:spcBef>
                <a:spcPts val="0"/>
              </a:spcBef>
              <a:buFont typeface="+mj-lt"/>
              <a:buAutoNum type="alphaLcPeriod"/>
            </a:pPr>
            <a:r>
              <a:rPr lang="en-US" dirty="0">
                <a:latin typeface="Cambria"/>
                <a:ea typeface="ＭＳ 明朝"/>
                <a:cs typeface="Times New Roman"/>
              </a:rPr>
              <a:t>Location of birth, moves, pre-school education, etc.</a:t>
            </a:r>
          </a:p>
          <a:p>
            <a:pPr lvl="1">
              <a:spcBef>
                <a:spcPts val="0"/>
              </a:spcBef>
              <a:buFont typeface="+mj-lt"/>
              <a:buAutoNum type="alphaLcPeriod"/>
            </a:pPr>
            <a:r>
              <a:rPr lang="en-US" dirty="0">
                <a:latin typeface="Cambria"/>
                <a:ea typeface="ＭＳ 明朝"/>
                <a:cs typeface="Times New Roman"/>
              </a:rPr>
              <a:t>Developmental history</a:t>
            </a:r>
          </a:p>
          <a:p>
            <a:pPr lvl="0">
              <a:spcBef>
                <a:spcPts val="0"/>
              </a:spcBef>
              <a:buFont typeface="+mj-lt"/>
              <a:buAutoNum type="arabicPeriod"/>
            </a:pPr>
            <a:r>
              <a:rPr lang="en-US" dirty="0">
                <a:latin typeface="Cambria"/>
                <a:ea typeface="ＭＳ 明朝"/>
                <a:cs typeface="Times New Roman"/>
              </a:rPr>
              <a:t>Previous schooling in primary language/in English</a:t>
            </a:r>
          </a:p>
          <a:p>
            <a:pPr lvl="0">
              <a:spcBef>
                <a:spcPts val="0"/>
              </a:spcBef>
              <a:buFont typeface="+mj-lt"/>
              <a:buAutoNum type="arabicPeriod"/>
            </a:pPr>
            <a:r>
              <a:rPr lang="en-US" dirty="0">
                <a:latin typeface="Cambria"/>
                <a:ea typeface="ＭＳ 明朝"/>
                <a:cs typeface="Times New Roman"/>
              </a:rPr>
              <a:t>Tracking of English acquisition over time</a:t>
            </a:r>
          </a:p>
          <a:p>
            <a:pPr lvl="1">
              <a:spcBef>
                <a:spcPts val="0"/>
              </a:spcBef>
              <a:buFont typeface="+mj-lt"/>
              <a:buAutoNum type="alphaLcPeriod"/>
            </a:pPr>
            <a:r>
              <a:rPr lang="en-US" dirty="0">
                <a:latin typeface="Cambria"/>
                <a:ea typeface="ＭＳ 明朝"/>
                <a:cs typeface="Times New Roman"/>
              </a:rPr>
              <a:t>Baseline and current English proficiency </a:t>
            </a:r>
          </a:p>
          <a:p>
            <a:pPr lvl="1">
              <a:spcBef>
                <a:spcPts val="0"/>
              </a:spcBef>
              <a:buFont typeface="+mj-lt"/>
              <a:buAutoNum type="alphaLcPeriod"/>
            </a:pPr>
            <a:r>
              <a:rPr lang="en-US" dirty="0">
                <a:latin typeface="Cambria"/>
                <a:ea typeface="ＭＳ 明朝"/>
                <a:cs typeface="Times New Roman"/>
              </a:rPr>
              <a:t>Results of any progress monitoring of English acquisition</a:t>
            </a:r>
          </a:p>
          <a:p>
            <a:pPr lvl="1">
              <a:spcBef>
                <a:spcPts val="0"/>
              </a:spcBef>
              <a:buFont typeface="+mj-lt"/>
              <a:buAutoNum type="alphaLcPeriod"/>
            </a:pPr>
            <a:r>
              <a:rPr lang="en-US" dirty="0">
                <a:latin typeface="Cambria"/>
                <a:ea typeface="ＭＳ 明朝"/>
                <a:cs typeface="Times New Roman"/>
              </a:rPr>
              <a:t>Compare rate and level of English acquisition with EL peer(s)</a:t>
            </a:r>
          </a:p>
          <a:p>
            <a:pPr lvl="0">
              <a:spcBef>
                <a:spcPts val="0"/>
              </a:spcBef>
              <a:buFont typeface="+mj-lt"/>
              <a:buAutoNum type="arabicPeriod"/>
            </a:pPr>
            <a:r>
              <a:rPr lang="en-US" dirty="0">
                <a:latin typeface="Cambria"/>
                <a:ea typeface="ＭＳ 明朝"/>
                <a:cs typeface="Times New Roman"/>
              </a:rPr>
              <a:t>LEP instruction provided </a:t>
            </a:r>
          </a:p>
          <a:p>
            <a:pPr lvl="1">
              <a:spcBef>
                <a:spcPts val="0"/>
              </a:spcBef>
              <a:buFont typeface="+mj-lt"/>
              <a:buAutoNum type="alphaLcPeriod"/>
            </a:pPr>
            <a:r>
              <a:rPr lang="en-US" dirty="0">
                <a:latin typeface="Cambria"/>
                <a:ea typeface="ＭＳ 明朝"/>
                <a:cs typeface="Times New Roman"/>
              </a:rPr>
              <a:t>Review information on ILP</a:t>
            </a:r>
          </a:p>
          <a:p>
            <a:pPr lvl="1">
              <a:spcBef>
                <a:spcPts val="0"/>
              </a:spcBef>
              <a:buFont typeface="+mj-lt"/>
              <a:buAutoNum type="alphaLcPeriod"/>
            </a:pPr>
            <a:r>
              <a:rPr lang="en-US" dirty="0">
                <a:latin typeface="Cambria"/>
                <a:ea typeface="ＭＳ 明朝"/>
                <a:cs typeface="Times New Roman"/>
              </a:rPr>
              <a:t>Is student being taught in English or primary language or both?  </a:t>
            </a:r>
          </a:p>
          <a:p>
            <a:pPr lvl="1">
              <a:spcBef>
                <a:spcPts val="0"/>
              </a:spcBef>
              <a:buFont typeface="+mj-lt"/>
              <a:buAutoNum type="alphaLcPeriod"/>
            </a:pPr>
            <a:r>
              <a:rPr lang="en-US" dirty="0">
                <a:latin typeface="Cambria"/>
                <a:ea typeface="ＭＳ 明朝"/>
                <a:cs typeface="Times New Roman"/>
              </a:rPr>
              <a:t>What is the type of language acquisition program being provided?  </a:t>
            </a:r>
          </a:p>
          <a:p>
            <a:pPr lvl="1">
              <a:spcBef>
                <a:spcPts val="0"/>
              </a:spcBef>
              <a:buFont typeface="+mj-lt"/>
              <a:buAutoNum type="alphaLcPeriod"/>
            </a:pPr>
            <a:r>
              <a:rPr lang="en-US" dirty="0">
                <a:latin typeface="Cambria"/>
                <a:ea typeface="ＭＳ 明朝"/>
                <a:cs typeface="Times New Roman"/>
              </a:rPr>
              <a:t>How has that program been adjusted to meet individual student needs?</a:t>
            </a:r>
          </a:p>
          <a:p>
            <a:pPr lvl="0">
              <a:spcBef>
                <a:spcPts val="0"/>
              </a:spcBef>
              <a:buFont typeface="+mj-lt"/>
              <a:buAutoNum type="arabicPeriod"/>
            </a:pPr>
            <a:r>
              <a:rPr lang="en-US" dirty="0">
                <a:latin typeface="Cambria"/>
                <a:ea typeface="ＭＳ 明朝"/>
                <a:cs typeface="Times New Roman"/>
              </a:rPr>
              <a:t>Results of universal screening</a:t>
            </a:r>
          </a:p>
          <a:p>
            <a:pPr lvl="1">
              <a:spcBef>
                <a:spcPts val="0"/>
              </a:spcBef>
              <a:buFont typeface="+mj-lt"/>
              <a:buAutoNum type="alphaLcPeriod"/>
            </a:pPr>
            <a:r>
              <a:rPr lang="en-US" dirty="0">
                <a:latin typeface="Cambria"/>
                <a:ea typeface="ＭＳ 明朝"/>
                <a:cs typeface="Times New Roman"/>
              </a:rPr>
              <a:t>Is student being taught to read in English or primary language or both?</a:t>
            </a:r>
          </a:p>
          <a:p>
            <a:pPr lvl="1">
              <a:spcBef>
                <a:spcPts val="0"/>
              </a:spcBef>
              <a:buFont typeface="+mj-lt"/>
              <a:buAutoNum type="alphaLcPeriod"/>
            </a:pPr>
            <a:r>
              <a:rPr lang="en-US" dirty="0">
                <a:latin typeface="Cambria"/>
                <a:ea typeface="ＭＳ 明朝"/>
                <a:cs typeface="Times New Roman"/>
              </a:rPr>
              <a:t>Is screening being conducted in English or primary language or both?</a:t>
            </a:r>
          </a:p>
          <a:p>
            <a:pPr lvl="0">
              <a:spcBef>
                <a:spcPts val="0"/>
              </a:spcBef>
              <a:buFont typeface="+mj-lt"/>
              <a:buAutoNum type="arabicPeriod"/>
            </a:pPr>
            <a:r>
              <a:rPr lang="en-US" dirty="0">
                <a:latin typeface="Cambria"/>
                <a:ea typeface="ＭＳ 明朝"/>
                <a:cs typeface="Times New Roman"/>
              </a:rPr>
              <a:t>What GEIs have been provided?  </a:t>
            </a:r>
          </a:p>
          <a:p>
            <a:pPr lvl="1">
              <a:spcBef>
                <a:spcPts val="0"/>
              </a:spcBef>
              <a:buFont typeface="+mj-lt"/>
              <a:buAutoNum type="alphaLcPeriod"/>
            </a:pPr>
            <a:r>
              <a:rPr lang="en-US" dirty="0">
                <a:latin typeface="Cambria"/>
                <a:ea typeface="ＭＳ 明朝"/>
                <a:cs typeface="Times New Roman"/>
              </a:rPr>
              <a:t>Are you repeatedly linking to L1 in the classroom? </a:t>
            </a:r>
          </a:p>
          <a:p>
            <a:pPr lvl="1">
              <a:spcBef>
                <a:spcPts val="0"/>
              </a:spcBef>
              <a:buFont typeface="+mj-lt"/>
              <a:buAutoNum type="alphaLcPeriod"/>
            </a:pPr>
            <a:r>
              <a:rPr lang="en-US" dirty="0">
                <a:latin typeface="Cambria"/>
                <a:ea typeface="ＭＳ 明朝"/>
                <a:cs typeface="Times New Roman"/>
              </a:rPr>
              <a:t>What were the results of progress monitoring?</a:t>
            </a:r>
          </a:p>
          <a:p>
            <a:pPr lvl="1">
              <a:spcBef>
                <a:spcPts val="0"/>
              </a:spcBef>
              <a:buFont typeface="+mj-lt"/>
              <a:buAutoNum type="alphaLcPeriod"/>
            </a:pPr>
            <a:r>
              <a:rPr lang="en-US" dirty="0">
                <a:latin typeface="Cambria"/>
                <a:ea typeface="ＭＳ 明朝"/>
                <a:cs typeface="Times New Roman"/>
              </a:rPr>
              <a:t>How do results of GEIs for targeted student compare to results of GEIs for other LEP students? </a:t>
            </a:r>
          </a:p>
        </p:txBody>
      </p:sp>
    </p:spTree>
    <p:extLst>
      <p:ext uri="{BB962C8B-B14F-4D97-AF65-F5344CB8AC3E}">
        <p14:creationId xmlns:p14="http://schemas.microsoft.com/office/powerpoint/2010/main" val="96933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8637"/>
          </a:xfrm>
        </p:spPr>
        <p:txBody>
          <a:bodyPr>
            <a:normAutofit fontScale="90000"/>
          </a:bodyPr>
          <a:lstStyle/>
          <a:p>
            <a:r>
              <a:rPr lang="en-US" dirty="0">
                <a:solidFill>
                  <a:srgbClr val="0000FF"/>
                </a:solidFill>
              </a:rPr>
              <a:t>GEI Data Collection for EL Students</a:t>
            </a:r>
          </a:p>
        </p:txBody>
      </p:sp>
      <p:sp>
        <p:nvSpPr>
          <p:cNvPr id="3" name="Content Placeholder 2"/>
          <p:cNvSpPr>
            <a:spLocks noGrp="1"/>
          </p:cNvSpPr>
          <p:nvPr>
            <p:ph idx="1"/>
          </p:nvPr>
        </p:nvSpPr>
        <p:spPr>
          <a:xfrm>
            <a:off x="264977" y="1215139"/>
            <a:ext cx="8616330" cy="4911025"/>
          </a:xfrm>
        </p:spPr>
        <p:txBody>
          <a:bodyPr>
            <a:normAutofit fontScale="92500" lnSpcReduction="20000"/>
          </a:bodyPr>
          <a:lstStyle/>
          <a:p>
            <a:pPr lvl="0"/>
            <a:r>
              <a:rPr lang="en-US" dirty="0"/>
              <a:t>Home language/changes in home language/where born</a:t>
            </a:r>
          </a:p>
          <a:p>
            <a:pPr lvl="0"/>
            <a:r>
              <a:rPr lang="en-US" dirty="0"/>
              <a:t>Developmental history</a:t>
            </a:r>
          </a:p>
          <a:p>
            <a:pPr lvl="0"/>
            <a:r>
              <a:rPr lang="en-US" dirty="0"/>
              <a:t>Previous schooling in primary language</a:t>
            </a:r>
          </a:p>
          <a:p>
            <a:pPr lvl="0"/>
            <a:r>
              <a:rPr lang="en-US" dirty="0"/>
              <a:t>Previous schooling in English</a:t>
            </a:r>
          </a:p>
          <a:p>
            <a:pPr lvl="0"/>
            <a:r>
              <a:rPr lang="en-US" dirty="0"/>
              <a:t>Tracking of English acquisition over time</a:t>
            </a:r>
          </a:p>
          <a:p>
            <a:pPr lvl="1"/>
            <a:r>
              <a:rPr lang="en-US" dirty="0"/>
              <a:t>Baseline English proficiency </a:t>
            </a:r>
          </a:p>
          <a:p>
            <a:pPr lvl="1"/>
            <a:r>
              <a:rPr lang="en-US" dirty="0"/>
              <a:t>Current English proficiency</a:t>
            </a:r>
          </a:p>
          <a:p>
            <a:pPr lvl="1"/>
            <a:r>
              <a:rPr lang="en-US" dirty="0"/>
              <a:t>Results of any progress monitoring of English acquisition</a:t>
            </a:r>
          </a:p>
          <a:p>
            <a:pPr lvl="1"/>
            <a:r>
              <a:rPr lang="en-US" dirty="0"/>
              <a:t>Compare rate and level of English acquisition with LEP peer(s)</a:t>
            </a:r>
          </a:p>
          <a:p>
            <a:endParaRPr lang="en-US" dirty="0"/>
          </a:p>
        </p:txBody>
      </p:sp>
    </p:spTree>
    <p:extLst>
      <p:ext uri="{BB962C8B-B14F-4D97-AF65-F5344CB8AC3E}">
        <p14:creationId xmlns:p14="http://schemas.microsoft.com/office/powerpoint/2010/main" val="644263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 y="274638"/>
            <a:ext cx="8890253" cy="631086"/>
          </a:xfrm>
        </p:spPr>
        <p:txBody>
          <a:bodyPr>
            <a:noAutofit/>
          </a:bodyPr>
          <a:lstStyle/>
          <a:p>
            <a:r>
              <a:rPr lang="en-US" sz="3400" dirty="0">
                <a:solidFill>
                  <a:srgbClr val="0000FF"/>
                </a:solidFill>
              </a:rPr>
              <a:t>Difference between Oral and Academic Language</a:t>
            </a:r>
          </a:p>
        </p:txBody>
      </p:sp>
      <p:sp>
        <p:nvSpPr>
          <p:cNvPr id="3" name="Content Placeholder 2"/>
          <p:cNvSpPr>
            <a:spLocks noGrp="1"/>
          </p:cNvSpPr>
          <p:nvPr>
            <p:ph idx="1"/>
          </p:nvPr>
        </p:nvSpPr>
        <p:spPr>
          <a:xfrm>
            <a:off x="254000" y="1148080"/>
            <a:ext cx="8575040" cy="4978083"/>
          </a:xfrm>
        </p:spPr>
        <p:txBody>
          <a:bodyPr>
            <a:normAutofit lnSpcReduction="10000"/>
          </a:bodyPr>
          <a:lstStyle/>
          <a:p>
            <a:r>
              <a:rPr lang="en-US" dirty="0"/>
              <a:t>Cummins: BICS and CALP</a:t>
            </a:r>
          </a:p>
          <a:p>
            <a:pPr lvl="1"/>
            <a:r>
              <a:rPr lang="en-US" dirty="0"/>
              <a:t>BICS: Basic Interpersonal Communication Skills. Mastery of listening and speaking skills in a second language </a:t>
            </a:r>
          </a:p>
          <a:p>
            <a:pPr lvl="1"/>
            <a:r>
              <a:rPr lang="en-US" dirty="0"/>
              <a:t>CALP: Cognitive Academic Language Proficiency. Academic language skills, such as processing information, reading, knowledge of sophisticated content-area vocabulary, and writing.</a:t>
            </a:r>
          </a:p>
          <a:p>
            <a:pPr lvl="1"/>
            <a:r>
              <a:rPr lang="en-US" dirty="0"/>
              <a:t>Some current research shows that oral proficiency takes 3 to 5 years, while academic language takes 4 to 7 years to develop </a:t>
            </a:r>
            <a:r>
              <a:rPr lang="en-US" sz="2400" dirty="0"/>
              <a:t>(</a:t>
            </a:r>
            <a:r>
              <a:rPr lang="en-US" sz="2400" dirty="0" err="1"/>
              <a:t>Hakuta</a:t>
            </a:r>
            <a:r>
              <a:rPr lang="en-US" sz="2400" dirty="0"/>
              <a:t>, et al., 2000)</a:t>
            </a:r>
            <a:r>
              <a:rPr lang="en-US" dirty="0"/>
              <a:t>.</a:t>
            </a:r>
          </a:p>
          <a:p>
            <a:pPr lvl="0"/>
            <a:endParaRPr lang="en-US" dirty="0"/>
          </a:p>
        </p:txBody>
      </p:sp>
    </p:spTree>
    <p:extLst>
      <p:ext uri="{BB962C8B-B14F-4D97-AF65-F5344CB8AC3E}">
        <p14:creationId xmlns:p14="http://schemas.microsoft.com/office/powerpoint/2010/main" val="1330701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FF"/>
                </a:solidFill>
              </a:rPr>
              <a:t>GEI Data Collection for EL Students</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dirty="0"/>
              <a:t>Review information on student’s ILP (Individual Learning Plan)</a:t>
            </a:r>
          </a:p>
          <a:p>
            <a:pPr lvl="1"/>
            <a:r>
              <a:rPr lang="en-US" dirty="0"/>
              <a:t>Is the student able to access content in native language?</a:t>
            </a:r>
          </a:p>
          <a:p>
            <a:pPr lvl="1"/>
            <a:r>
              <a:rPr lang="en-US" dirty="0"/>
              <a:t>Is the student able to perform grade level tasks in native language?</a:t>
            </a:r>
          </a:p>
          <a:p>
            <a:pPr lvl="1"/>
            <a:r>
              <a:rPr lang="en-US" dirty="0"/>
              <a:t>Is the student on grade level social-wise?</a:t>
            </a:r>
          </a:p>
          <a:p>
            <a:pPr lvl="1"/>
            <a:r>
              <a:rPr lang="en-US" dirty="0"/>
              <a:t>Cummins recommends that teachers repeatedly link information and instruction to the student’s L1 in the classroom as an important GEI until academic language proficiency is achieved.</a:t>
            </a:r>
          </a:p>
          <a:p>
            <a:pPr lvl="1"/>
            <a:endParaRPr lang="en-US" dirty="0"/>
          </a:p>
        </p:txBody>
      </p:sp>
    </p:spTree>
    <p:extLst>
      <p:ext uri="{BB962C8B-B14F-4D97-AF65-F5344CB8AC3E}">
        <p14:creationId xmlns:p14="http://schemas.microsoft.com/office/powerpoint/2010/main" val="3179655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GEI Data Collection and Intervention for EL Students</a:t>
            </a:r>
          </a:p>
        </p:txBody>
      </p:sp>
      <p:sp>
        <p:nvSpPr>
          <p:cNvPr id="3" name="Content Placeholder 2"/>
          <p:cNvSpPr>
            <a:spLocks noGrp="1"/>
          </p:cNvSpPr>
          <p:nvPr>
            <p:ph idx="1"/>
          </p:nvPr>
        </p:nvSpPr>
        <p:spPr/>
        <p:txBody>
          <a:bodyPr>
            <a:normAutofit fontScale="92500" lnSpcReduction="10000"/>
          </a:bodyPr>
          <a:lstStyle/>
          <a:p>
            <a:pPr lvl="0"/>
            <a:r>
              <a:rPr lang="en-US" dirty="0"/>
              <a:t>Language acquisition instruction provided </a:t>
            </a:r>
          </a:p>
          <a:p>
            <a:pPr lvl="1"/>
            <a:r>
              <a:rPr lang="en-US" dirty="0"/>
              <a:t>Is the student being taught in English or primary language or both?  </a:t>
            </a:r>
          </a:p>
          <a:p>
            <a:pPr lvl="1"/>
            <a:r>
              <a:rPr lang="en-US" dirty="0"/>
              <a:t>What is the type of language acquisition program being provided?  </a:t>
            </a:r>
          </a:p>
          <a:p>
            <a:pPr lvl="1"/>
            <a:r>
              <a:rPr lang="en-US" dirty="0"/>
              <a:t>How has that program been adjusted to meet the individual student’s needs?</a:t>
            </a:r>
          </a:p>
          <a:p>
            <a:pPr lvl="1"/>
            <a:r>
              <a:rPr lang="en-US" dirty="0"/>
              <a:t>Are you planning instruction to teach for transfer between languages/cultures?</a:t>
            </a:r>
          </a:p>
          <a:p>
            <a:pPr lvl="1"/>
            <a:r>
              <a:rPr lang="en-US" dirty="0"/>
              <a:t>What other adjustments could be made to intensify language instruction?</a:t>
            </a:r>
          </a:p>
        </p:txBody>
      </p:sp>
    </p:spTree>
    <p:extLst>
      <p:ext uri="{BB962C8B-B14F-4D97-AF65-F5344CB8AC3E}">
        <p14:creationId xmlns:p14="http://schemas.microsoft.com/office/powerpoint/2010/main" val="3760092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GEI Data Collection and Intervention for EL Students</a:t>
            </a:r>
          </a:p>
        </p:txBody>
      </p:sp>
      <p:sp>
        <p:nvSpPr>
          <p:cNvPr id="3" name="Content Placeholder 2"/>
          <p:cNvSpPr>
            <a:spLocks noGrp="1"/>
          </p:cNvSpPr>
          <p:nvPr>
            <p:ph idx="1"/>
          </p:nvPr>
        </p:nvSpPr>
        <p:spPr/>
        <p:txBody>
          <a:bodyPr>
            <a:normAutofit lnSpcReduction="10000"/>
          </a:bodyPr>
          <a:lstStyle/>
          <a:p>
            <a:pPr lvl="0"/>
            <a:r>
              <a:rPr lang="en-US" dirty="0"/>
              <a:t>Results of academic screening and progress monitoring</a:t>
            </a:r>
          </a:p>
          <a:p>
            <a:pPr lvl="1"/>
            <a:r>
              <a:rPr lang="en-US" dirty="0"/>
              <a:t>Is student being taught to read in English or primary language or both?</a:t>
            </a:r>
          </a:p>
          <a:p>
            <a:pPr lvl="1"/>
            <a:r>
              <a:rPr lang="en-US" dirty="0"/>
              <a:t>Is reading screening being conducted in English or primary language or both?</a:t>
            </a:r>
          </a:p>
          <a:p>
            <a:pPr lvl="1"/>
            <a:r>
              <a:rPr lang="en-US" dirty="0"/>
              <a:t>What targeted interventions have been provided to the student in reading and/or math?</a:t>
            </a:r>
          </a:p>
          <a:p>
            <a:pPr lvl="1"/>
            <a:r>
              <a:rPr lang="en-US" dirty="0"/>
              <a:t>How can interventions be intensified to better meet this student’s needs?</a:t>
            </a:r>
          </a:p>
        </p:txBody>
      </p:sp>
    </p:spTree>
    <p:extLst>
      <p:ext uri="{BB962C8B-B14F-4D97-AF65-F5344CB8AC3E}">
        <p14:creationId xmlns:p14="http://schemas.microsoft.com/office/powerpoint/2010/main" val="224283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Agenda</a:t>
            </a:r>
          </a:p>
        </p:txBody>
      </p:sp>
      <p:sp>
        <p:nvSpPr>
          <p:cNvPr id="3" name="Content Placeholder 2"/>
          <p:cNvSpPr>
            <a:spLocks noGrp="1"/>
          </p:cNvSpPr>
          <p:nvPr>
            <p:ph idx="1"/>
          </p:nvPr>
        </p:nvSpPr>
        <p:spPr>
          <a:xfrm>
            <a:off x="457200" y="1845550"/>
            <a:ext cx="8229600" cy="4280613"/>
          </a:xfrm>
        </p:spPr>
        <p:txBody>
          <a:bodyPr>
            <a:noAutofit/>
          </a:bodyPr>
          <a:lstStyle/>
          <a:p>
            <a:pPr marL="514350" indent="-514350">
              <a:buFont typeface="+mj-lt"/>
              <a:buAutoNum type="arabicParenR"/>
            </a:pPr>
            <a:r>
              <a:rPr lang="en-US" sz="2800" dirty="0"/>
              <a:t>Introduction </a:t>
            </a:r>
          </a:p>
          <a:p>
            <a:pPr marL="514350" indent="-514350">
              <a:buFont typeface="+mj-lt"/>
              <a:buAutoNum type="arabicParenR"/>
            </a:pPr>
            <a:r>
              <a:rPr lang="en-US" sz="2800" dirty="0"/>
              <a:t>A Review of General Education Interventions</a:t>
            </a:r>
          </a:p>
          <a:p>
            <a:pPr marL="514350" indent="-514350">
              <a:buFont typeface="+mj-lt"/>
              <a:buAutoNum type="arabicParenR"/>
            </a:pPr>
            <a:r>
              <a:rPr lang="en-US" sz="2800" dirty="0"/>
              <a:t>General Education Interventions for English Learners (ELs)</a:t>
            </a:r>
          </a:p>
          <a:p>
            <a:pPr marL="514350" indent="-514350">
              <a:buFont typeface="+mj-lt"/>
              <a:buAutoNum type="arabicParenR"/>
            </a:pPr>
            <a:r>
              <a:rPr lang="en-US" sz="2800" dirty="0"/>
              <a:t>Initial Evaluation for ELs</a:t>
            </a:r>
          </a:p>
          <a:p>
            <a:pPr marL="514350" indent="-514350">
              <a:buFont typeface="+mj-lt"/>
              <a:buAutoNum type="arabicParenR"/>
            </a:pPr>
            <a:r>
              <a:rPr lang="en-US" sz="2800" dirty="0"/>
              <a:t>Eligibility Determination Process for ELs</a:t>
            </a:r>
          </a:p>
        </p:txBody>
      </p:sp>
    </p:spTree>
    <p:extLst>
      <p:ext uri="{BB962C8B-B14F-4D97-AF65-F5344CB8AC3E}">
        <p14:creationId xmlns:p14="http://schemas.microsoft.com/office/powerpoint/2010/main" val="3236341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1202"/>
          </a:xfrm>
        </p:spPr>
        <p:txBody>
          <a:bodyPr>
            <a:normAutofit fontScale="90000"/>
          </a:bodyPr>
          <a:lstStyle/>
          <a:p>
            <a:r>
              <a:rPr lang="en-US" dirty="0"/>
              <a:t>AIMSWEB ROI For Progress Monitoring</a:t>
            </a:r>
          </a:p>
        </p:txBody>
      </p:sp>
      <p:pic>
        <p:nvPicPr>
          <p:cNvPr id="4" name="Content Placeholder 3" descr="Image of a graph depicting sample data "/>
          <p:cNvPicPr>
            <a:picLocks noGrp="1" noChangeAspect="1"/>
          </p:cNvPicPr>
          <p:nvPr>
            <p:ph idx="1"/>
          </p:nvPr>
        </p:nvPicPr>
        <p:blipFill>
          <a:blip r:embed="rId4">
            <a:extLst>
              <a:ext uri="{28A0092B-C50C-407E-A947-70E740481C1C}">
                <a14:useLocalDpi xmlns:a14="http://schemas.microsoft.com/office/drawing/2010/main" val="0"/>
              </a:ext>
            </a:extLst>
          </a:blip>
          <a:srcRect t="4576" b="4576"/>
          <a:stretch>
            <a:fillRect/>
          </a:stretch>
        </p:blipFill>
        <p:spPr>
          <a:xfrm>
            <a:off x="172720" y="1209040"/>
            <a:ext cx="8768080" cy="4917123"/>
          </a:xfrm>
        </p:spPr>
      </p:pic>
    </p:spTree>
    <p:custDataLst>
      <p:tags r:id="rId1"/>
    </p:custDataLst>
    <p:extLst>
      <p:ext uri="{BB962C8B-B14F-4D97-AF65-F5344CB8AC3E}">
        <p14:creationId xmlns:p14="http://schemas.microsoft.com/office/powerpoint/2010/main" val="2438737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19806"/>
          </a:xfrm>
        </p:spPr>
        <p:txBody>
          <a:bodyPr>
            <a:normAutofit fontScale="90000"/>
          </a:bodyPr>
          <a:lstStyle/>
          <a:p>
            <a:pPr algn="l"/>
            <a:r>
              <a:rPr lang="en-US" sz="2400" i="1" u="sng" dirty="0">
                <a:solidFill>
                  <a:srgbClr val="0000FF"/>
                </a:solidFill>
              </a:rPr>
              <a:t>Select English Language Proficiency Profile</a:t>
            </a:r>
            <a:r>
              <a:rPr lang="en-US" sz="2400" i="1" dirty="0"/>
              <a:t>:</a:t>
            </a:r>
            <a:br>
              <a:rPr lang="en-US" sz="2400" i="1" dirty="0"/>
            </a:br>
            <a:r>
              <a:rPr lang="en-US" sz="2400" dirty="0"/>
              <a:t>Profile 1:</a:t>
            </a:r>
            <a:r>
              <a:rPr lang="en-US" sz="2400" i="1" dirty="0"/>
              <a:t> </a:t>
            </a:r>
            <a:r>
              <a:rPr lang="en-US" sz="2400" dirty="0"/>
              <a:t>English Language Proficiency Level 1</a:t>
            </a:r>
            <a:br>
              <a:rPr lang="en-US" sz="2400" dirty="0"/>
            </a:br>
            <a:r>
              <a:rPr lang="en-US" sz="2400" dirty="0"/>
              <a:t>Profile 2: English Language Proficiency Level 2</a:t>
            </a:r>
            <a:br>
              <a:rPr lang="en-US" sz="2400" dirty="0"/>
            </a:br>
            <a:r>
              <a:rPr lang="en-US" sz="2400" dirty="0"/>
              <a:t>Profile 3: English Language Proficiency Level 3</a:t>
            </a:r>
            <a:br>
              <a:rPr lang="en-US" sz="2400" dirty="0"/>
            </a:br>
            <a:r>
              <a:rPr lang="en-US" sz="2400" dirty="0"/>
              <a:t>Profile 4: English Language Proficiency Level 4</a:t>
            </a:r>
            <a:br>
              <a:rPr lang="en-US" sz="2400" dirty="0"/>
            </a:br>
            <a:r>
              <a:rPr lang="en-US" sz="2400" dirty="0"/>
              <a:t>Profile 5: English Language Proficiency Level 5</a:t>
            </a:r>
          </a:p>
        </p:txBody>
      </p:sp>
      <p:pic>
        <p:nvPicPr>
          <p:cNvPr id="6" name="Content Placeholder 5" descr="Image of a table showing ROI compared LEP peer"/>
          <p:cNvPicPr>
            <a:picLocks noGrp="1" noChangeAspect="1"/>
          </p:cNvPicPr>
          <p:nvPr>
            <p:ph idx="1"/>
          </p:nvPr>
        </p:nvPicPr>
        <p:blipFill>
          <a:blip r:embed="rId4">
            <a:extLst>
              <a:ext uri="{28A0092B-C50C-407E-A947-70E740481C1C}">
                <a14:useLocalDpi xmlns:a14="http://schemas.microsoft.com/office/drawing/2010/main" val="0"/>
              </a:ext>
            </a:extLst>
          </a:blip>
          <a:srcRect t="-16421" b="-16421"/>
          <a:stretch>
            <a:fillRect/>
          </a:stretch>
        </p:blipFill>
        <p:spPr>
          <a:xfrm>
            <a:off x="229024" y="1946787"/>
            <a:ext cx="8914976" cy="4911213"/>
          </a:xfrm>
        </p:spPr>
      </p:pic>
    </p:spTree>
    <p:custDataLst>
      <p:tags r:id="rId1"/>
    </p:custDataLst>
    <p:extLst>
      <p:ext uri="{BB962C8B-B14F-4D97-AF65-F5344CB8AC3E}">
        <p14:creationId xmlns:p14="http://schemas.microsoft.com/office/powerpoint/2010/main" val="3121829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What does GEI </a:t>
            </a:r>
            <a:br>
              <a:rPr lang="en-US" dirty="0">
                <a:solidFill>
                  <a:srgbClr val="0000FF"/>
                </a:solidFill>
              </a:rPr>
            </a:br>
            <a:r>
              <a:rPr lang="en-US" dirty="0">
                <a:solidFill>
                  <a:srgbClr val="0000FF"/>
                </a:solidFill>
              </a:rPr>
              <a:t>progress monitoring data show?</a:t>
            </a:r>
          </a:p>
        </p:txBody>
      </p:sp>
      <p:sp>
        <p:nvSpPr>
          <p:cNvPr id="3" name="Content Placeholder 2"/>
          <p:cNvSpPr>
            <a:spLocks noGrp="1"/>
          </p:cNvSpPr>
          <p:nvPr>
            <p:ph idx="1"/>
          </p:nvPr>
        </p:nvSpPr>
        <p:spPr>
          <a:xfrm>
            <a:off x="283252" y="1600200"/>
            <a:ext cx="8570644" cy="4525963"/>
          </a:xfrm>
        </p:spPr>
        <p:txBody>
          <a:bodyPr>
            <a:normAutofit fontScale="92500" lnSpcReduction="10000"/>
          </a:bodyPr>
          <a:lstStyle/>
          <a:p>
            <a:r>
              <a:rPr lang="en-US" dirty="0"/>
              <a:t>Is the student making an adequate rate of progress?</a:t>
            </a:r>
          </a:p>
          <a:p>
            <a:pPr lvl="1"/>
            <a:r>
              <a:rPr lang="en-US" dirty="0"/>
              <a:t>With language skills?</a:t>
            </a:r>
          </a:p>
          <a:p>
            <a:pPr lvl="1"/>
            <a:r>
              <a:rPr lang="en-US" dirty="0"/>
              <a:t>With academic skills?</a:t>
            </a:r>
          </a:p>
          <a:p>
            <a:pPr lvl="1"/>
            <a:r>
              <a:rPr lang="en-US" dirty="0"/>
              <a:t>Compared to LEP peers?</a:t>
            </a:r>
          </a:p>
          <a:p>
            <a:pPr marL="457200" lvl="1" indent="0">
              <a:buNone/>
            </a:pPr>
            <a:endParaRPr lang="en-US" dirty="0"/>
          </a:p>
          <a:p>
            <a:r>
              <a:rPr lang="en-US" dirty="0"/>
              <a:t>When is a referral for an initial evaluation warranted?</a:t>
            </a:r>
          </a:p>
          <a:p>
            <a:pPr lvl="1">
              <a:buFont typeface="Wingdings" charset="2"/>
              <a:buChar char="Ø"/>
            </a:pPr>
            <a:r>
              <a:rPr lang="en-US" dirty="0"/>
              <a:t>When you suspect the presence of an exceptionality</a:t>
            </a:r>
          </a:p>
          <a:p>
            <a:pPr lvl="1">
              <a:buFont typeface="Wingdings" charset="2"/>
              <a:buChar char="Ø"/>
            </a:pPr>
            <a:r>
              <a:rPr lang="en-US" dirty="0"/>
              <a:t>When you think the student may need special education as the result of an exceptionality</a:t>
            </a:r>
          </a:p>
        </p:txBody>
      </p:sp>
    </p:spTree>
    <p:extLst>
      <p:ext uri="{BB962C8B-B14F-4D97-AF65-F5344CB8AC3E}">
        <p14:creationId xmlns:p14="http://schemas.microsoft.com/office/powerpoint/2010/main" val="4270558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Initial evaluation</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46070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58295"/>
          </a:xfrm>
        </p:spPr>
        <p:txBody>
          <a:bodyPr>
            <a:noAutofit/>
          </a:bodyPr>
          <a:lstStyle/>
          <a:p>
            <a:r>
              <a:rPr lang="en-US" sz="4000" dirty="0">
                <a:solidFill>
                  <a:srgbClr val="0000FF"/>
                </a:solidFill>
              </a:rPr>
              <a:t>Key Aspects of Initial Evaluation </a:t>
            </a:r>
          </a:p>
        </p:txBody>
      </p:sp>
      <p:sp>
        <p:nvSpPr>
          <p:cNvPr id="3" name="Content Placeholder 2"/>
          <p:cNvSpPr>
            <a:spLocks noGrp="1"/>
          </p:cNvSpPr>
          <p:nvPr>
            <p:ph idx="1"/>
          </p:nvPr>
        </p:nvSpPr>
        <p:spPr>
          <a:xfrm>
            <a:off x="457200" y="1185334"/>
            <a:ext cx="8449733" cy="5291666"/>
          </a:xfrm>
        </p:spPr>
        <p:txBody>
          <a:bodyPr>
            <a:normAutofit/>
          </a:bodyPr>
          <a:lstStyle/>
          <a:p>
            <a:pPr lvl="0">
              <a:buSzPct val="85000"/>
              <a:buFont typeface="Wingdings" charset="2"/>
              <a:buChar char="Ø"/>
            </a:pPr>
            <a:r>
              <a:rPr lang="en-US" dirty="0"/>
              <a:t>Determine additional data needed</a:t>
            </a:r>
          </a:p>
          <a:p>
            <a:pPr lvl="1">
              <a:buSzPct val="85000"/>
              <a:buFont typeface="Wingdings" charset="2"/>
              <a:buChar char="§"/>
            </a:pPr>
            <a:r>
              <a:rPr lang="en-US" dirty="0"/>
              <a:t>What, if any, additional assessment is needed?</a:t>
            </a:r>
          </a:p>
          <a:p>
            <a:pPr lvl="1">
              <a:buSzPct val="85000"/>
              <a:buFont typeface="Wingdings" charset="2"/>
              <a:buChar char="§"/>
            </a:pPr>
            <a:r>
              <a:rPr lang="en-US" dirty="0"/>
              <a:t>What, if any, additional intervention is needed?</a:t>
            </a:r>
          </a:p>
          <a:p>
            <a:pPr lvl="0">
              <a:buSzPct val="85000"/>
              <a:buFont typeface="Wingdings" charset="2"/>
              <a:buChar char="Ø"/>
            </a:pPr>
            <a:r>
              <a:rPr lang="en-US" dirty="0"/>
              <a:t>Obtain informed parent consent, then collect needed data</a:t>
            </a:r>
          </a:p>
          <a:p>
            <a:pPr lvl="0">
              <a:buSzPct val="85000"/>
              <a:buFont typeface="Wingdings" charset="2"/>
              <a:buChar char="Ø"/>
            </a:pPr>
            <a:r>
              <a:rPr lang="en-US" dirty="0"/>
              <a:t>Collect and analyze data in ways that are nondiscriminatory for EL students</a:t>
            </a:r>
          </a:p>
          <a:p>
            <a:pPr lvl="0">
              <a:buSzPct val="85000"/>
              <a:buFont typeface="Wingdings" charset="2"/>
              <a:buChar char="Ø"/>
            </a:pPr>
            <a:r>
              <a:rPr lang="en-US" dirty="0"/>
              <a:t>Are there any other areas of functioning that need to be evaluated?</a:t>
            </a:r>
          </a:p>
        </p:txBody>
      </p:sp>
    </p:spTree>
    <p:extLst>
      <p:ext uri="{BB962C8B-B14F-4D97-AF65-F5344CB8AC3E}">
        <p14:creationId xmlns:p14="http://schemas.microsoft.com/office/powerpoint/2010/main" val="993111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B1AA-684D-8148-A49F-EBDB184A6FBC}"/>
              </a:ext>
            </a:extLst>
          </p:cNvPr>
          <p:cNvSpPr>
            <a:spLocks noGrp="1"/>
          </p:cNvSpPr>
          <p:nvPr>
            <p:ph type="title"/>
          </p:nvPr>
        </p:nvSpPr>
        <p:spPr>
          <a:xfrm>
            <a:off x="130629" y="274639"/>
            <a:ext cx="8864081" cy="542926"/>
          </a:xfrm>
        </p:spPr>
        <p:txBody>
          <a:bodyPr>
            <a:normAutofit fontScale="90000"/>
          </a:bodyPr>
          <a:lstStyle/>
          <a:p>
            <a:r>
              <a:rPr lang="en-US" sz="3200" dirty="0">
                <a:solidFill>
                  <a:srgbClr val="FF0000"/>
                </a:solidFill>
              </a:rPr>
              <a:t>Quality Indicators for Nondiscriminatory Assessment</a:t>
            </a:r>
          </a:p>
        </p:txBody>
      </p:sp>
      <p:sp>
        <p:nvSpPr>
          <p:cNvPr id="3" name="Content Placeholder 2">
            <a:extLst>
              <a:ext uri="{FF2B5EF4-FFF2-40B4-BE49-F238E27FC236}">
                <a16:creationId xmlns:a16="http://schemas.microsoft.com/office/drawing/2014/main" id="{6FD9A229-CD51-6A4D-8A11-0948E1A1FCF7}"/>
              </a:ext>
            </a:extLst>
          </p:cNvPr>
          <p:cNvSpPr>
            <a:spLocks noGrp="1"/>
          </p:cNvSpPr>
          <p:nvPr>
            <p:ph idx="1"/>
          </p:nvPr>
        </p:nvSpPr>
        <p:spPr>
          <a:xfrm>
            <a:off x="457200" y="1047750"/>
            <a:ext cx="8229600" cy="5078418"/>
          </a:xfrm>
        </p:spPr>
        <p:txBody>
          <a:bodyPr/>
          <a:lstStyle/>
          <a:p>
            <a:r>
              <a:rPr lang="en-US" sz="2400" dirty="0"/>
              <a:t>Assess initially with authentic and alternative procedures.</a:t>
            </a:r>
          </a:p>
          <a:p>
            <a:r>
              <a:rPr lang="en-US" sz="2400" dirty="0"/>
              <a:t>Establish an appropriate basis for comparison.</a:t>
            </a:r>
          </a:p>
          <a:p>
            <a:r>
              <a:rPr lang="en-US" sz="2400" dirty="0"/>
              <a:t>Assess and evaluate the learning ecology/environment.</a:t>
            </a:r>
          </a:p>
          <a:p>
            <a:r>
              <a:rPr lang="en-US" sz="2400" dirty="0"/>
              <a:t>Assess and evaluate the student’s opportunity for learning.</a:t>
            </a:r>
          </a:p>
          <a:p>
            <a:r>
              <a:rPr lang="en-US" sz="2400" dirty="0"/>
              <a:t>Ensure the test norms are adequate.  </a:t>
            </a:r>
          </a:p>
          <a:p>
            <a:pPr lvl="1"/>
            <a:r>
              <a:rPr lang="en-US" sz="2200" dirty="0"/>
              <a:t>What is the test supposed to measure?</a:t>
            </a:r>
          </a:p>
          <a:p>
            <a:pPr lvl="1"/>
            <a:r>
              <a:rPr lang="en-US" sz="2200" dirty="0"/>
              <a:t>What does the professional literature have to say about how diverse students perform on the test? </a:t>
            </a:r>
          </a:p>
          <a:p>
            <a:r>
              <a:rPr lang="en-US" sz="2400" dirty="0"/>
              <a:t>Consider how linguistic and/or cultural factors impacted the validity of the test/procedure.</a:t>
            </a:r>
          </a:p>
          <a:p>
            <a:r>
              <a:rPr lang="en-US" sz="2400" dirty="0"/>
              <a:t> Support conclusions through data convergence and multiple indicators.  Look for multiple data sources.</a:t>
            </a:r>
          </a:p>
        </p:txBody>
      </p:sp>
      <p:sp>
        <p:nvSpPr>
          <p:cNvPr id="4" name="Slide Number Placeholder 3">
            <a:extLst>
              <a:ext uri="{FF2B5EF4-FFF2-40B4-BE49-F238E27FC236}">
                <a16:creationId xmlns:a16="http://schemas.microsoft.com/office/drawing/2014/main" id="{32F33D46-EBD0-FF43-99AD-7E0C04A77C93}"/>
              </a:ext>
            </a:extLst>
          </p:cNvPr>
          <p:cNvSpPr>
            <a:spLocks noGrp="1"/>
          </p:cNvSpPr>
          <p:nvPr>
            <p:ph type="sldNum" sz="quarter" idx="10"/>
          </p:nvPr>
        </p:nvSpPr>
        <p:spPr/>
        <p:txBody>
          <a:bodyPr/>
          <a:lstStyle/>
          <a:p>
            <a:r>
              <a:rPr lang="en-US" sz="1000" dirty="0">
                <a:solidFill>
                  <a:prstClr val="black">
                    <a:tint val="75000"/>
                  </a:prstClr>
                </a:solidFill>
                <a:latin typeface="Calibri"/>
              </a:rPr>
              <a:t>21</a:t>
            </a:r>
          </a:p>
        </p:txBody>
      </p:sp>
    </p:spTree>
    <p:extLst>
      <p:ext uri="{BB962C8B-B14F-4D97-AF65-F5344CB8AC3E}">
        <p14:creationId xmlns:p14="http://schemas.microsoft.com/office/powerpoint/2010/main" val="340238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63AE2-59FD-324E-BB99-DECC3ADABCA1}"/>
              </a:ext>
            </a:extLst>
          </p:cNvPr>
          <p:cNvSpPr>
            <a:spLocks noGrp="1"/>
          </p:cNvSpPr>
          <p:nvPr>
            <p:ph type="title"/>
          </p:nvPr>
        </p:nvSpPr>
        <p:spPr>
          <a:xfrm>
            <a:off x="457200" y="274639"/>
            <a:ext cx="8229600" cy="465848"/>
          </a:xfrm>
        </p:spPr>
        <p:txBody>
          <a:bodyPr>
            <a:normAutofit fontScale="90000"/>
          </a:bodyPr>
          <a:lstStyle/>
          <a:p>
            <a:r>
              <a:rPr lang="en-US" sz="3200" dirty="0">
                <a:solidFill>
                  <a:srgbClr val="FF0000"/>
                </a:solidFill>
              </a:rPr>
              <a:t>Quality Indicators for Assessing English Learners </a:t>
            </a:r>
          </a:p>
        </p:txBody>
      </p:sp>
      <p:sp>
        <p:nvSpPr>
          <p:cNvPr id="3" name="Content Placeholder 2">
            <a:extLst>
              <a:ext uri="{FF2B5EF4-FFF2-40B4-BE49-F238E27FC236}">
                <a16:creationId xmlns:a16="http://schemas.microsoft.com/office/drawing/2014/main" id="{15530A16-F8CA-2E47-9B9D-23F83C69E32E}"/>
              </a:ext>
            </a:extLst>
          </p:cNvPr>
          <p:cNvSpPr>
            <a:spLocks noGrp="1"/>
          </p:cNvSpPr>
          <p:nvPr>
            <p:ph idx="1"/>
          </p:nvPr>
        </p:nvSpPr>
        <p:spPr>
          <a:xfrm>
            <a:off x="225083" y="886265"/>
            <a:ext cx="8750105" cy="5219113"/>
          </a:xfrm>
        </p:spPr>
        <p:txBody>
          <a:bodyPr/>
          <a:lstStyle/>
          <a:p>
            <a:r>
              <a:rPr lang="en-US" sz="2200" dirty="0"/>
              <a:t>Ensure parent involvement.</a:t>
            </a:r>
          </a:p>
          <a:p>
            <a:r>
              <a:rPr lang="en-US" sz="2200" dirty="0"/>
              <a:t>Conduct bilingual assessment.</a:t>
            </a:r>
          </a:p>
          <a:p>
            <a:r>
              <a:rPr lang="en-US" sz="2200" dirty="0"/>
              <a:t>Assess and evaluate the student’s developmental language proficiency in both L1 and L2.  What are the family’s patterns of use of L1 and L2?</a:t>
            </a:r>
          </a:p>
          <a:p>
            <a:r>
              <a:rPr lang="en-US" sz="2200" dirty="0"/>
              <a:t>Ensure the evaluator has knowledge related to second language acquisition.</a:t>
            </a:r>
          </a:p>
          <a:p>
            <a:r>
              <a:rPr lang="en-US" sz="2200" dirty="0"/>
              <a:t>Use alternative assessment procedures. Use both formal and informal assessment.</a:t>
            </a:r>
          </a:p>
          <a:p>
            <a:r>
              <a:rPr lang="en-US" sz="2200" dirty="0"/>
              <a:t>Minimize the use of standardized tests.  Assessments should be conducted in both the student’s L1 and L2.</a:t>
            </a:r>
          </a:p>
          <a:p>
            <a:r>
              <a:rPr lang="en-US" sz="2200" dirty="0"/>
              <a:t>Correlate standardized assessment results with informal assessment and intervention outcomes, referral reason, and student’s acculturation and bilingual development, as well as academic achievement history. </a:t>
            </a:r>
          </a:p>
        </p:txBody>
      </p:sp>
      <p:sp>
        <p:nvSpPr>
          <p:cNvPr id="4" name="Slide Number Placeholder 3">
            <a:extLst>
              <a:ext uri="{FF2B5EF4-FFF2-40B4-BE49-F238E27FC236}">
                <a16:creationId xmlns:a16="http://schemas.microsoft.com/office/drawing/2014/main" id="{55293D1A-16AC-BE44-8993-AEC45181746F}"/>
              </a:ext>
            </a:extLst>
          </p:cNvPr>
          <p:cNvSpPr>
            <a:spLocks noGrp="1"/>
          </p:cNvSpPr>
          <p:nvPr>
            <p:ph type="sldNum" sz="quarter" idx="10"/>
          </p:nvPr>
        </p:nvSpPr>
        <p:spPr/>
        <p:txBody>
          <a:bodyPr/>
          <a:lstStyle/>
          <a:p>
            <a:r>
              <a:rPr lang="en-US" sz="1000" dirty="0">
                <a:solidFill>
                  <a:prstClr val="black">
                    <a:tint val="75000"/>
                  </a:prstClr>
                </a:solidFill>
                <a:latin typeface="Calibri"/>
              </a:rPr>
              <a:t>22</a:t>
            </a:r>
          </a:p>
        </p:txBody>
      </p:sp>
    </p:spTree>
    <p:extLst>
      <p:ext uri="{BB962C8B-B14F-4D97-AF65-F5344CB8AC3E}">
        <p14:creationId xmlns:p14="http://schemas.microsoft.com/office/powerpoint/2010/main" val="2090922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105"/>
          </a:xfrm>
        </p:spPr>
        <p:txBody>
          <a:bodyPr>
            <a:normAutofit fontScale="90000"/>
          </a:bodyPr>
          <a:lstStyle/>
          <a:p>
            <a:r>
              <a:rPr lang="en-US" dirty="0">
                <a:solidFill>
                  <a:srgbClr val="0000FF"/>
                </a:solidFill>
              </a:rPr>
              <a:t>For </a:t>
            </a:r>
            <a:r>
              <a:rPr lang="en-US" b="1" dirty="0">
                <a:solidFill>
                  <a:srgbClr val="0000FF"/>
                </a:solidFill>
              </a:rPr>
              <a:t>RTI</a:t>
            </a:r>
            <a:r>
              <a:rPr lang="en-US" dirty="0">
                <a:solidFill>
                  <a:srgbClr val="0000FF"/>
                </a:solidFill>
              </a:rPr>
              <a:t> Method of Evaluation</a:t>
            </a:r>
          </a:p>
        </p:txBody>
      </p:sp>
      <p:sp>
        <p:nvSpPr>
          <p:cNvPr id="3" name="Content Placeholder 2"/>
          <p:cNvSpPr>
            <a:spLocks noGrp="1"/>
          </p:cNvSpPr>
          <p:nvPr>
            <p:ph idx="1"/>
          </p:nvPr>
        </p:nvSpPr>
        <p:spPr>
          <a:xfrm>
            <a:off x="457200" y="985384"/>
            <a:ext cx="8229600" cy="5140780"/>
          </a:xfrm>
        </p:spPr>
        <p:txBody>
          <a:bodyPr>
            <a:normAutofit fontScale="92500" lnSpcReduction="20000"/>
          </a:bodyPr>
          <a:lstStyle/>
          <a:p>
            <a:r>
              <a:rPr lang="en-US" dirty="0"/>
              <a:t>Consider language for screening and progress monitoring</a:t>
            </a:r>
          </a:p>
          <a:p>
            <a:pPr lvl="1"/>
            <a:r>
              <a:rPr lang="en-US" dirty="0"/>
              <a:t>Generally language of assessment should match language of instruction</a:t>
            </a:r>
          </a:p>
          <a:p>
            <a:pPr lvl="1"/>
            <a:r>
              <a:rPr lang="en-US" dirty="0"/>
              <a:t>Consider assessing in both primary language and English to provide more information to help interpret results</a:t>
            </a:r>
          </a:p>
          <a:p>
            <a:r>
              <a:rPr lang="en-US" dirty="0"/>
              <a:t>Consider results of universal screening and GEI progress monitoring.</a:t>
            </a:r>
          </a:p>
          <a:p>
            <a:pPr lvl="1"/>
            <a:r>
              <a:rPr lang="en-US" dirty="0"/>
              <a:t>How does student compare to grade-level peers?</a:t>
            </a:r>
          </a:p>
          <a:p>
            <a:pPr lvl="1"/>
            <a:r>
              <a:rPr lang="en-US" dirty="0"/>
              <a:t>How does student compare to EL peers?</a:t>
            </a:r>
          </a:p>
          <a:p>
            <a:r>
              <a:rPr lang="en-US" dirty="0"/>
              <a:t>Consider results of any diagnostic assessment</a:t>
            </a:r>
          </a:p>
          <a:p>
            <a:r>
              <a:rPr lang="en-US" dirty="0"/>
              <a:t>Consider what other assessment may be needed</a:t>
            </a:r>
          </a:p>
        </p:txBody>
      </p:sp>
    </p:spTree>
    <p:extLst>
      <p:ext uri="{BB962C8B-B14F-4D97-AF65-F5344CB8AC3E}">
        <p14:creationId xmlns:p14="http://schemas.microsoft.com/office/powerpoint/2010/main" val="4063144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3079"/>
          </a:xfrm>
        </p:spPr>
        <p:txBody>
          <a:bodyPr>
            <a:normAutofit/>
          </a:bodyPr>
          <a:lstStyle/>
          <a:p>
            <a:r>
              <a:rPr lang="en-US" dirty="0">
                <a:solidFill>
                  <a:srgbClr val="0000FF"/>
                </a:solidFill>
              </a:rPr>
              <a:t>For </a:t>
            </a:r>
            <a:r>
              <a:rPr lang="en-US" b="1" dirty="0">
                <a:solidFill>
                  <a:srgbClr val="0000FF"/>
                </a:solidFill>
              </a:rPr>
              <a:t>PSW</a:t>
            </a:r>
            <a:r>
              <a:rPr lang="en-US" dirty="0">
                <a:solidFill>
                  <a:srgbClr val="0000FF"/>
                </a:solidFill>
              </a:rPr>
              <a:t> Method of Evaluation</a:t>
            </a:r>
          </a:p>
        </p:txBody>
      </p:sp>
      <p:sp>
        <p:nvSpPr>
          <p:cNvPr id="3" name="Content Placeholder 2"/>
          <p:cNvSpPr>
            <a:spLocks noGrp="1"/>
          </p:cNvSpPr>
          <p:nvPr>
            <p:ph idx="1"/>
          </p:nvPr>
        </p:nvSpPr>
        <p:spPr>
          <a:xfrm>
            <a:off x="457200" y="1281000"/>
            <a:ext cx="8229600" cy="4845164"/>
          </a:xfrm>
        </p:spPr>
        <p:txBody>
          <a:bodyPr>
            <a:normAutofit lnSpcReduction="10000"/>
          </a:bodyPr>
          <a:lstStyle/>
          <a:p>
            <a:r>
              <a:rPr lang="en-US" dirty="0"/>
              <a:t>What language should be used for nondiscriminatory assessment?</a:t>
            </a:r>
          </a:p>
          <a:p>
            <a:r>
              <a:rPr lang="en-US" dirty="0"/>
              <a:t>What types of tests should be used for nondiscriminatory assessment?</a:t>
            </a:r>
          </a:p>
          <a:p>
            <a:r>
              <a:rPr lang="en-US" dirty="0"/>
              <a:t>Consider both the language demand and cultural load of any assessment under consideration for a component of the evaluation</a:t>
            </a:r>
          </a:p>
          <a:p>
            <a:r>
              <a:rPr lang="en-US" dirty="0"/>
              <a:t>Review recommendations from researchers specializing in evaluation of EL students</a:t>
            </a:r>
          </a:p>
        </p:txBody>
      </p:sp>
    </p:spTree>
    <p:extLst>
      <p:ext uri="{BB962C8B-B14F-4D97-AF65-F5344CB8AC3E}">
        <p14:creationId xmlns:p14="http://schemas.microsoft.com/office/powerpoint/2010/main" val="1824884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06361"/>
          </a:xfrm>
        </p:spPr>
        <p:txBody>
          <a:bodyPr>
            <a:noAutofit/>
          </a:bodyPr>
          <a:lstStyle/>
          <a:p>
            <a:r>
              <a:rPr lang="en-US" sz="3600" dirty="0">
                <a:solidFill>
                  <a:srgbClr val="0000FF"/>
                </a:solidFill>
              </a:rPr>
              <a:t>Data That May Be Needed Within Either Method of Evaluation</a:t>
            </a:r>
          </a:p>
        </p:txBody>
      </p:sp>
      <p:sp>
        <p:nvSpPr>
          <p:cNvPr id="3" name="Content Placeholder 2"/>
          <p:cNvSpPr>
            <a:spLocks noGrp="1"/>
          </p:cNvSpPr>
          <p:nvPr>
            <p:ph idx="1"/>
          </p:nvPr>
        </p:nvSpPr>
        <p:spPr>
          <a:xfrm>
            <a:off x="0" y="1456179"/>
            <a:ext cx="9143999" cy="4790420"/>
          </a:xfrm>
        </p:spPr>
        <p:txBody>
          <a:bodyPr>
            <a:normAutofit fontScale="92500" lnSpcReduction="20000"/>
          </a:bodyPr>
          <a:lstStyle/>
          <a:p>
            <a:r>
              <a:rPr lang="en-US" dirty="0"/>
              <a:t>Consider conducting nonverbal assessment with low cultural loading</a:t>
            </a:r>
          </a:p>
          <a:p>
            <a:pPr lvl="1"/>
            <a:r>
              <a:rPr lang="en-US" dirty="0"/>
              <a:t>Multi-dimensional tests: </a:t>
            </a:r>
          </a:p>
          <a:p>
            <a:pPr lvl="2"/>
            <a:r>
              <a:rPr lang="en-US" dirty="0"/>
              <a:t>the Universal Nonverbal Intelligence Test (UNIT) </a:t>
            </a:r>
          </a:p>
          <a:p>
            <a:pPr lvl="2"/>
            <a:r>
              <a:rPr lang="en-US" dirty="0"/>
              <a:t>the </a:t>
            </a:r>
            <a:r>
              <a:rPr lang="en-US" dirty="0" err="1"/>
              <a:t>Leiter</a:t>
            </a:r>
            <a:r>
              <a:rPr lang="en-US" dirty="0"/>
              <a:t>-Revised </a:t>
            </a:r>
          </a:p>
          <a:p>
            <a:pPr lvl="2"/>
            <a:r>
              <a:rPr lang="en-US" dirty="0"/>
              <a:t>the Kaufman Assessment Battery for Children-II (KABC-II) when administering the nonverbal subtests using the pantomimed administration specified by the test authors </a:t>
            </a:r>
          </a:p>
          <a:p>
            <a:pPr lvl="1"/>
            <a:r>
              <a:rPr lang="en-US" dirty="0" err="1"/>
              <a:t>Uni</a:t>
            </a:r>
            <a:r>
              <a:rPr lang="en-US" dirty="0"/>
              <a:t>-dimensional tests: </a:t>
            </a:r>
          </a:p>
          <a:p>
            <a:pPr lvl="2"/>
            <a:r>
              <a:rPr lang="en-US" dirty="0"/>
              <a:t>the Test of Nonverbal Intelligence-Third Edition (TONI-III)</a:t>
            </a:r>
          </a:p>
          <a:p>
            <a:pPr lvl="2"/>
            <a:r>
              <a:rPr lang="en-US" dirty="0"/>
              <a:t>the Comprehensive Test of Nonverbal Intelligence (C-TONI) </a:t>
            </a:r>
          </a:p>
          <a:p>
            <a:pPr lvl="2"/>
            <a:r>
              <a:rPr lang="en-US" dirty="0"/>
              <a:t>the Naglieri Nonverbal Ability Test (NNAT)</a:t>
            </a:r>
          </a:p>
          <a:p>
            <a:pPr lvl="2"/>
            <a:r>
              <a:rPr lang="en-US" dirty="0"/>
              <a:t>Raven’s Progressive Matrices (RPM)</a:t>
            </a:r>
          </a:p>
        </p:txBody>
      </p:sp>
    </p:spTree>
    <p:extLst>
      <p:ext uri="{BB962C8B-B14F-4D97-AF65-F5344CB8AC3E}">
        <p14:creationId xmlns:p14="http://schemas.microsoft.com/office/powerpoint/2010/main" val="276054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3079"/>
          </a:xfrm>
        </p:spPr>
        <p:txBody>
          <a:bodyPr/>
          <a:lstStyle/>
          <a:p>
            <a:r>
              <a:rPr lang="en-US" dirty="0">
                <a:solidFill>
                  <a:srgbClr val="0000FF"/>
                </a:solidFill>
              </a:rPr>
              <a:t>Introduction</a:t>
            </a:r>
          </a:p>
        </p:txBody>
      </p:sp>
      <p:sp>
        <p:nvSpPr>
          <p:cNvPr id="3" name="Content Placeholder 2"/>
          <p:cNvSpPr>
            <a:spLocks noGrp="1"/>
          </p:cNvSpPr>
          <p:nvPr>
            <p:ph idx="1"/>
          </p:nvPr>
        </p:nvSpPr>
        <p:spPr>
          <a:xfrm>
            <a:off x="457200" y="1335744"/>
            <a:ext cx="8229600" cy="4790420"/>
          </a:xfrm>
        </p:spPr>
        <p:txBody>
          <a:bodyPr>
            <a:normAutofit fontScale="92500" lnSpcReduction="20000"/>
          </a:bodyPr>
          <a:lstStyle/>
          <a:p>
            <a:r>
              <a:rPr lang="en-US" dirty="0"/>
              <a:t>It is important to remember that English Learners are a very heterogeneous group</a:t>
            </a:r>
          </a:p>
          <a:p>
            <a:r>
              <a:rPr lang="en-US" dirty="0"/>
              <a:t>It is important to remember that ELs may not have had the opportunity to fully develop their primary language</a:t>
            </a:r>
          </a:p>
          <a:p>
            <a:r>
              <a:rPr lang="en-US" dirty="0"/>
              <a:t>It is critical to understand the language and education background of students being considered for evaluation</a:t>
            </a:r>
          </a:p>
          <a:p>
            <a:r>
              <a:rPr lang="en-US" dirty="0"/>
              <a:t>It is important to be familiar with the characteristics of the language acquisition program being provided to the student</a:t>
            </a:r>
          </a:p>
        </p:txBody>
      </p:sp>
    </p:spTree>
    <p:extLst>
      <p:ext uri="{BB962C8B-B14F-4D97-AF65-F5344CB8AC3E}">
        <p14:creationId xmlns:p14="http://schemas.microsoft.com/office/powerpoint/2010/main" val="1497844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Questions to Help Identify </a:t>
            </a:r>
            <a:br>
              <a:rPr lang="en-US" dirty="0">
                <a:solidFill>
                  <a:srgbClr val="0000FF"/>
                </a:solidFill>
              </a:rPr>
            </a:br>
            <a:r>
              <a:rPr lang="en-US" dirty="0">
                <a:solidFill>
                  <a:srgbClr val="0000FF"/>
                </a:solidFill>
              </a:rPr>
              <a:t>Any Additional Data Needed</a:t>
            </a:r>
          </a:p>
        </p:txBody>
      </p:sp>
      <p:sp>
        <p:nvSpPr>
          <p:cNvPr id="3" name="Content Placeholder 2"/>
          <p:cNvSpPr>
            <a:spLocks noGrp="1"/>
          </p:cNvSpPr>
          <p:nvPr>
            <p:ph idx="1"/>
          </p:nvPr>
        </p:nvSpPr>
        <p:spPr>
          <a:xfrm>
            <a:off x="457200" y="1905145"/>
            <a:ext cx="8229600" cy="4221018"/>
          </a:xfrm>
        </p:spPr>
        <p:txBody>
          <a:bodyPr>
            <a:normAutofit/>
          </a:bodyPr>
          <a:lstStyle/>
          <a:p>
            <a:r>
              <a:rPr lang="en-US" dirty="0"/>
              <a:t>What information is needed to assure a comprehensive evaluation?</a:t>
            </a:r>
          </a:p>
          <a:p>
            <a:r>
              <a:rPr lang="en-US" dirty="0"/>
              <a:t>Is any information needed to identify services and supports needed by the student?</a:t>
            </a:r>
          </a:p>
          <a:p>
            <a:r>
              <a:rPr lang="en-US" dirty="0"/>
              <a:t>How are this student’s needs different from those of other EL students?</a:t>
            </a:r>
          </a:p>
        </p:txBody>
      </p:sp>
    </p:spTree>
    <p:extLst>
      <p:ext uri="{BB962C8B-B14F-4D97-AF65-F5344CB8AC3E}">
        <p14:creationId xmlns:p14="http://schemas.microsoft.com/office/powerpoint/2010/main" val="3377687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Eligibility determination</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0969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Autofit/>
          </a:bodyPr>
          <a:lstStyle/>
          <a:p>
            <a:r>
              <a:rPr lang="en-US" sz="3600" dirty="0">
                <a:solidFill>
                  <a:srgbClr val="0000FF"/>
                </a:solidFill>
              </a:rPr>
              <a:t>Outline of Eligibility Determination Process</a:t>
            </a:r>
          </a:p>
        </p:txBody>
      </p:sp>
      <p:sp>
        <p:nvSpPr>
          <p:cNvPr id="3" name="Content Placeholder 2"/>
          <p:cNvSpPr>
            <a:spLocks noGrp="1"/>
          </p:cNvSpPr>
          <p:nvPr>
            <p:ph idx="1"/>
          </p:nvPr>
        </p:nvSpPr>
        <p:spPr>
          <a:xfrm>
            <a:off x="457200" y="1600200"/>
            <a:ext cx="8229600" cy="4876800"/>
          </a:xfrm>
        </p:spPr>
        <p:txBody>
          <a:bodyPr>
            <a:normAutofit/>
          </a:bodyPr>
          <a:lstStyle/>
          <a:p>
            <a:pPr marL="514350" lvl="0" indent="-514350">
              <a:buSzPct val="85000"/>
              <a:buFont typeface="+mj-lt"/>
              <a:buAutoNum type="arabicPeriod"/>
            </a:pPr>
            <a:r>
              <a:rPr lang="en-US" dirty="0"/>
              <a:t>Conduct two-prong test of eligibility, using Eligibility Indicator Document</a:t>
            </a:r>
          </a:p>
          <a:p>
            <a:pPr marL="914400" lvl="1" indent="-514350">
              <a:buSzPct val="85000"/>
            </a:pPr>
            <a:r>
              <a:rPr lang="en-US" sz="3200" dirty="0"/>
              <a:t>Consider Prong 1 (exceptionality)</a:t>
            </a:r>
          </a:p>
          <a:p>
            <a:pPr marL="914400" lvl="1" indent="-514350">
              <a:buSzPct val="85000"/>
            </a:pPr>
            <a:r>
              <a:rPr lang="en-US" sz="3200" dirty="0"/>
              <a:t>Consider Prong 2 (need for special education)</a:t>
            </a:r>
          </a:p>
          <a:p>
            <a:pPr marL="400050" lvl="1" indent="0">
              <a:buSzPct val="85000"/>
              <a:buNone/>
            </a:pPr>
            <a:endParaRPr lang="en-US" dirty="0"/>
          </a:p>
          <a:p>
            <a:pPr marL="514350" lvl="0" indent="-514350">
              <a:buSzPct val="85000"/>
              <a:buFont typeface="+mj-lt"/>
              <a:buAutoNum type="arabicPeriod"/>
            </a:pPr>
            <a:r>
              <a:rPr lang="en-US" dirty="0"/>
              <a:t>Determine eligibility, complete eligibility report</a:t>
            </a:r>
          </a:p>
        </p:txBody>
      </p:sp>
    </p:spTree>
    <p:extLst>
      <p:ext uri="{BB962C8B-B14F-4D97-AF65-F5344CB8AC3E}">
        <p14:creationId xmlns:p14="http://schemas.microsoft.com/office/powerpoint/2010/main" val="24515696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68C47-25ED-3A4B-8CD1-2EF6288D67BF}"/>
              </a:ext>
            </a:extLst>
          </p:cNvPr>
          <p:cNvSpPr>
            <a:spLocks noGrp="1"/>
          </p:cNvSpPr>
          <p:nvPr>
            <p:ph type="title"/>
          </p:nvPr>
        </p:nvSpPr>
        <p:spPr/>
        <p:txBody>
          <a:bodyPr>
            <a:noAutofit/>
          </a:bodyPr>
          <a:lstStyle/>
          <a:p>
            <a:r>
              <a:rPr lang="en-US" sz="3600" dirty="0"/>
              <a:t>Considerations Before Applying the </a:t>
            </a:r>
            <a:br>
              <a:rPr lang="en-US" sz="3600" dirty="0"/>
            </a:br>
            <a:r>
              <a:rPr lang="en-US" sz="3600" dirty="0"/>
              <a:t>Two-Prong Test of Eligibility</a:t>
            </a:r>
          </a:p>
        </p:txBody>
      </p:sp>
      <p:sp>
        <p:nvSpPr>
          <p:cNvPr id="3" name="Content Placeholder 2">
            <a:extLst>
              <a:ext uri="{FF2B5EF4-FFF2-40B4-BE49-F238E27FC236}">
                <a16:creationId xmlns:a16="http://schemas.microsoft.com/office/drawing/2014/main" id="{567CD52F-8D66-A746-AC4D-09910BDFE93E}"/>
              </a:ext>
            </a:extLst>
          </p:cNvPr>
          <p:cNvSpPr>
            <a:spLocks noGrp="1"/>
          </p:cNvSpPr>
          <p:nvPr>
            <p:ph idx="1"/>
          </p:nvPr>
        </p:nvSpPr>
        <p:spPr>
          <a:xfrm>
            <a:off x="457200" y="1828800"/>
            <a:ext cx="8229600" cy="4297363"/>
          </a:xfrm>
        </p:spPr>
        <p:txBody>
          <a:bodyPr/>
          <a:lstStyle/>
          <a:p>
            <a:r>
              <a:rPr lang="en-US" dirty="0"/>
              <a:t>Look at the handout on pages 3 &amp; 4</a:t>
            </a:r>
          </a:p>
          <a:p>
            <a:r>
              <a:rPr lang="en-US" dirty="0"/>
              <a:t>Look at “Considerations When Applying Decision Rules”</a:t>
            </a:r>
          </a:p>
          <a:p>
            <a:pPr lvl="1"/>
            <a:r>
              <a:rPr lang="en-US" sz="3200" dirty="0"/>
              <a:t>Listed are six important questions to consider when applying decision rules to a Cultural and Language Diverse (CLD) student’s performance.</a:t>
            </a:r>
          </a:p>
        </p:txBody>
      </p:sp>
    </p:spTree>
    <p:extLst>
      <p:ext uri="{BB962C8B-B14F-4D97-AF65-F5344CB8AC3E}">
        <p14:creationId xmlns:p14="http://schemas.microsoft.com/office/powerpoint/2010/main" val="605801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Rectangle 5"/>
          <p:cNvSpPr>
            <a:spLocks noGrp="1" noChangeArrowheads="1"/>
          </p:cNvSpPr>
          <p:nvPr>
            <p:ph type="title"/>
          </p:nvPr>
        </p:nvSpPr>
        <p:spPr/>
        <p:txBody>
          <a:bodyPr>
            <a:normAutofit/>
          </a:bodyPr>
          <a:lstStyle/>
          <a:p>
            <a:r>
              <a:rPr lang="en-US" dirty="0">
                <a:solidFill>
                  <a:srgbClr val="0000FF"/>
                </a:solidFill>
              </a:rPr>
              <a:t>Steps to Answering Prong 1</a:t>
            </a:r>
          </a:p>
        </p:txBody>
      </p:sp>
      <p:sp>
        <p:nvSpPr>
          <p:cNvPr id="64515" name="Rectangle 6"/>
          <p:cNvSpPr>
            <a:spLocks noGrp="1" noChangeArrowheads="1"/>
          </p:cNvSpPr>
          <p:nvPr>
            <p:ph idx="1"/>
          </p:nvPr>
        </p:nvSpPr>
        <p:spPr/>
        <p:txBody>
          <a:bodyPr/>
          <a:lstStyle/>
          <a:p>
            <a:pPr marL="514350" indent="-514350">
              <a:buFont typeface="+mj-lt"/>
              <a:buAutoNum type="arabicPeriod"/>
            </a:pPr>
            <a:r>
              <a:rPr lang="en-US" dirty="0"/>
              <a:t>Do the evaluation data match one of the definitions of exceptionality in state/federal regulations? </a:t>
            </a:r>
          </a:p>
          <a:p>
            <a:pPr marL="514350" indent="-514350">
              <a:buFont typeface="+mj-lt"/>
              <a:buAutoNum type="arabicPeriod"/>
            </a:pPr>
            <a:r>
              <a:rPr lang="en-US" dirty="0"/>
              <a:t>Do any exclusionary criteria apply?</a:t>
            </a:r>
          </a:p>
          <a:p>
            <a:pPr marL="514350" indent="-514350">
              <a:buFont typeface="+mj-lt"/>
              <a:buAutoNum type="arabicPeriod"/>
            </a:pPr>
            <a:r>
              <a:rPr lang="en-US" dirty="0"/>
              <a:t>Are the data congruent with indicators for that exceptionality?</a:t>
            </a:r>
          </a:p>
        </p:txBody>
      </p:sp>
    </p:spTree>
    <p:extLst>
      <p:ext uri="{BB962C8B-B14F-4D97-AF65-F5344CB8AC3E}">
        <p14:creationId xmlns:p14="http://schemas.microsoft.com/office/powerpoint/2010/main" val="1800874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a:solidFill>
                  <a:srgbClr val="0000FF"/>
                </a:solidFill>
              </a:rPr>
              <a:t>Exclusionary Factors</a:t>
            </a:r>
          </a:p>
        </p:txBody>
      </p:sp>
      <p:sp>
        <p:nvSpPr>
          <p:cNvPr id="65539" name="Rectangle 3"/>
          <p:cNvSpPr>
            <a:spLocks noGrp="1" noChangeArrowheads="1"/>
          </p:cNvSpPr>
          <p:nvPr>
            <p:ph idx="1"/>
          </p:nvPr>
        </p:nvSpPr>
        <p:spPr/>
        <p:txBody>
          <a:bodyPr>
            <a:normAutofit lnSpcReduction="10000"/>
          </a:bodyPr>
          <a:lstStyle/>
          <a:p>
            <a:r>
              <a:rPr lang="en-US" dirty="0"/>
              <a:t>An evaluation team shall not determine a child to be a child with an exceptionality if the determinant factor is:</a:t>
            </a:r>
          </a:p>
          <a:p>
            <a:r>
              <a:rPr lang="en-US" dirty="0"/>
              <a:t>lack of appropriate instruction in reading, including the essential components of reading instruction (phonemic awareness, phonics, vocabulary development, reading fluency including oral reading skills, and reading comprehension strategies); or</a:t>
            </a:r>
          </a:p>
        </p:txBody>
      </p:sp>
    </p:spTree>
    <p:extLst>
      <p:ext uri="{BB962C8B-B14F-4D97-AF65-F5344CB8AC3E}">
        <p14:creationId xmlns:p14="http://schemas.microsoft.com/office/powerpoint/2010/main" val="2378180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r>
              <a:rPr lang="en-US" dirty="0">
                <a:solidFill>
                  <a:srgbClr val="0000FF"/>
                </a:solidFill>
              </a:rPr>
              <a:t>Exclusionary Factors </a:t>
            </a:r>
            <a:br>
              <a:rPr lang="en-US" dirty="0">
                <a:solidFill>
                  <a:srgbClr val="0000FF"/>
                </a:solidFill>
              </a:rPr>
            </a:br>
            <a:r>
              <a:rPr lang="en-US" dirty="0">
                <a:solidFill>
                  <a:srgbClr val="0000FF"/>
                </a:solidFill>
              </a:rPr>
              <a:t>(</a:t>
            </a:r>
            <a:r>
              <a:rPr lang="en-US" i="1" dirty="0">
                <a:solidFill>
                  <a:srgbClr val="0000FF"/>
                </a:solidFill>
              </a:rPr>
              <a:t>continued)</a:t>
            </a:r>
            <a:endParaRPr lang="en-US" dirty="0">
              <a:solidFill>
                <a:srgbClr val="0000FF"/>
              </a:solidFill>
            </a:endParaRPr>
          </a:p>
        </p:txBody>
      </p:sp>
      <p:sp>
        <p:nvSpPr>
          <p:cNvPr id="65539" name="Rectangle 3"/>
          <p:cNvSpPr>
            <a:spLocks noGrp="1" noChangeArrowheads="1"/>
          </p:cNvSpPr>
          <p:nvPr>
            <p:ph idx="1"/>
          </p:nvPr>
        </p:nvSpPr>
        <p:spPr/>
        <p:txBody>
          <a:bodyPr>
            <a:normAutofit/>
          </a:bodyPr>
          <a:lstStyle/>
          <a:p>
            <a:endParaRPr lang="en-US" dirty="0"/>
          </a:p>
          <a:p>
            <a:r>
              <a:rPr lang="en-US" dirty="0"/>
              <a:t>lack of appropriate instruction in math; or</a:t>
            </a:r>
          </a:p>
          <a:p>
            <a:r>
              <a:rPr lang="en-US" dirty="0"/>
              <a:t>limited English proficiency; and</a:t>
            </a:r>
          </a:p>
          <a:p>
            <a:r>
              <a:rPr lang="en-US" dirty="0"/>
              <a:t>the child does not otherwise meet the eligibility criteria as a child with an exceptionality</a:t>
            </a:r>
          </a:p>
        </p:txBody>
      </p:sp>
    </p:spTree>
    <p:extLst>
      <p:ext uri="{BB962C8B-B14F-4D97-AF65-F5344CB8AC3E}">
        <p14:creationId xmlns:p14="http://schemas.microsoft.com/office/powerpoint/2010/main" val="17979893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28"/>
          </a:xfrm>
        </p:spPr>
        <p:txBody>
          <a:bodyPr/>
          <a:lstStyle/>
          <a:p>
            <a:r>
              <a:rPr lang="en-US" dirty="0">
                <a:solidFill>
                  <a:srgbClr val="0000FF"/>
                </a:solidFill>
              </a:rPr>
              <a:t>Exclusionary Criterion for LEP</a:t>
            </a:r>
          </a:p>
        </p:txBody>
      </p:sp>
      <p:sp>
        <p:nvSpPr>
          <p:cNvPr id="3" name="Content Placeholder 2"/>
          <p:cNvSpPr>
            <a:spLocks noGrp="1"/>
          </p:cNvSpPr>
          <p:nvPr>
            <p:ph idx="1"/>
          </p:nvPr>
        </p:nvSpPr>
        <p:spPr>
          <a:xfrm>
            <a:off x="457200" y="1215308"/>
            <a:ext cx="8229600" cy="4910856"/>
          </a:xfrm>
        </p:spPr>
        <p:txBody>
          <a:bodyPr>
            <a:normAutofit lnSpcReduction="10000"/>
          </a:bodyPr>
          <a:lstStyle/>
          <a:p>
            <a:r>
              <a:rPr lang="en-US" dirty="0"/>
              <a:t>Limited English proficiency will always be a factor in a student’s learning difficulties</a:t>
            </a:r>
          </a:p>
          <a:p>
            <a:r>
              <a:rPr lang="en-US" dirty="0"/>
              <a:t>You can show that the student’s limited English proficiency is not the </a:t>
            </a:r>
            <a:r>
              <a:rPr lang="en-US" u="sng" dirty="0"/>
              <a:t>primary</a:t>
            </a:r>
            <a:r>
              <a:rPr lang="en-US" dirty="0"/>
              <a:t> cause of the student’s learning difficulties by</a:t>
            </a:r>
          </a:p>
          <a:p>
            <a:pPr lvl="1"/>
            <a:r>
              <a:rPr lang="en-US" dirty="0"/>
              <a:t>Showing that appropriate interventions (for language and academic skill needs) were implemented and adjusted based on the effectiveness of the intervention, and</a:t>
            </a:r>
          </a:p>
          <a:p>
            <a:pPr lvl="1"/>
            <a:r>
              <a:rPr lang="en-US" dirty="0"/>
              <a:t>Showing the the student’s progress is different from LEP peers</a:t>
            </a:r>
          </a:p>
          <a:p>
            <a:endParaRPr lang="en-US" dirty="0"/>
          </a:p>
        </p:txBody>
      </p:sp>
    </p:spTree>
    <p:extLst>
      <p:ext uri="{BB962C8B-B14F-4D97-AF65-F5344CB8AC3E}">
        <p14:creationId xmlns:p14="http://schemas.microsoft.com/office/powerpoint/2010/main" val="2958928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274638"/>
            <a:ext cx="8692412" cy="1143000"/>
          </a:xfrm>
        </p:spPr>
        <p:txBody>
          <a:bodyPr>
            <a:noAutofit/>
          </a:bodyPr>
          <a:lstStyle/>
          <a:p>
            <a:r>
              <a:rPr lang="en-US" sz="3200" dirty="0">
                <a:solidFill>
                  <a:srgbClr val="0000FF"/>
                </a:solidFill>
              </a:rPr>
              <a:t>Eligibility Indicators for the Exclusionary Criterion for Limited English Proficiency </a:t>
            </a:r>
          </a:p>
        </p:txBody>
      </p:sp>
      <p:sp>
        <p:nvSpPr>
          <p:cNvPr id="3" name="Content Placeholder 2"/>
          <p:cNvSpPr>
            <a:spLocks noGrp="1"/>
          </p:cNvSpPr>
          <p:nvPr>
            <p:ph idx="1"/>
          </p:nvPr>
        </p:nvSpPr>
        <p:spPr>
          <a:xfrm>
            <a:off x="229899" y="1510922"/>
            <a:ext cx="8692411" cy="4615241"/>
          </a:xfrm>
        </p:spPr>
        <p:txBody>
          <a:bodyPr>
            <a:normAutofit/>
          </a:bodyPr>
          <a:lstStyle/>
          <a:p>
            <a:pPr marL="514350" indent="-514350">
              <a:buFont typeface="+mj-lt"/>
              <a:buAutoNum type="arabicParenR"/>
            </a:pPr>
            <a:r>
              <a:rPr lang="en-US" sz="3000" dirty="0"/>
              <a:t>Show evidence that the student was provided with appropriate accommodations and interventions to address limited English proficiency.  </a:t>
            </a:r>
          </a:p>
          <a:p>
            <a:pPr marL="514350" indent="-514350">
              <a:buFont typeface="+mj-lt"/>
              <a:buAutoNum type="arabicParenR"/>
            </a:pPr>
            <a:r>
              <a:rPr lang="en-US" sz="3000" dirty="0"/>
              <a:t>Consider whether the student’s rate of learning is different from those of similar language background and educational experience. </a:t>
            </a:r>
          </a:p>
          <a:p>
            <a:pPr marL="514350" indent="-514350">
              <a:buFont typeface="+mj-lt"/>
              <a:buAutoNum type="arabicParenR"/>
            </a:pPr>
            <a:r>
              <a:rPr lang="en-US" sz="3000" dirty="0"/>
              <a:t>If in spite of appropriate accommodations and interventions, the student’s learning difficulties persist, this factor is ruled out.</a:t>
            </a:r>
          </a:p>
        </p:txBody>
      </p:sp>
    </p:spTree>
    <p:extLst>
      <p:ext uri="{BB962C8B-B14F-4D97-AF65-F5344CB8AC3E}">
        <p14:creationId xmlns:p14="http://schemas.microsoft.com/office/powerpoint/2010/main" val="1687405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6183"/>
          </a:xfrm>
        </p:spPr>
        <p:txBody>
          <a:bodyPr/>
          <a:lstStyle/>
          <a:p>
            <a:r>
              <a:rPr lang="en-US" dirty="0">
                <a:solidFill>
                  <a:srgbClr val="0000FF"/>
                </a:solidFill>
              </a:rPr>
              <a:t>Dual Discrepancy Indicator </a:t>
            </a:r>
          </a:p>
        </p:txBody>
      </p:sp>
      <p:sp>
        <p:nvSpPr>
          <p:cNvPr id="3" name="Content Placeholder 2"/>
          <p:cNvSpPr>
            <a:spLocks noGrp="1"/>
          </p:cNvSpPr>
          <p:nvPr>
            <p:ph idx="1"/>
          </p:nvPr>
        </p:nvSpPr>
        <p:spPr>
          <a:xfrm>
            <a:off x="457200" y="1388732"/>
            <a:ext cx="8229600" cy="4737432"/>
          </a:xfrm>
        </p:spPr>
        <p:txBody>
          <a:bodyPr>
            <a:normAutofit fontScale="92500" lnSpcReduction="20000"/>
          </a:bodyPr>
          <a:lstStyle/>
          <a:p>
            <a:pPr lvl="0"/>
            <a:r>
              <a:rPr lang="en-US" dirty="0"/>
              <a:t>Consider dual discrepancy for target student compared to EL peer(s) with regard to skill development.</a:t>
            </a:r>
          </a:p>
          <a:p>
            <a:pPr marL="971550" lvl="1" indent="-514350">
              <a:buFont typeface="+mj-lt"/>
              <a:buAutoNum type="alphaLcParenR"/>
            </a:pPr>
            <a:r>
              <a:rPr lang="en-US" dirty="0"/>
              <a:t>Does target student differ from EL peer(s) with regard to level of performance? (based on screening data)</a:t>
            </a:r>
          </a:p>
          <a:p>
            <a:pPr marL="971550" lvl="1" indent="-514350">
              <a:buFont typeface="+mj-lt"/>
              <a:buAutoNum type="alphaLcParenR"/>
            </a:pPr>
            <a:r>
              <a:rPr lang="en-US" dirty="0"/>
              <a:t>Does target student differ from EL peer(s) with regard to rate of learning? (based on progress monitoring data)</a:t>
            </a:r>
          </a:p>
          <a:p>
            <a:r>
              <a:rPr lang="en-US" dirty="0"/>
              <a:t>Consider the input of experienced language acquisition and general education teachers regarding (a) and (b).</a:t>
            </a:r>
          </a:p>
          <a:p>
            <a:endParaRPr lang="en-US" dirty="0"/>
          </a:p>
        </p:txBody>
      </p:sp>
    </p:spTree>
    <p:extLst>
      <p:ext uri="{BB962C8B-B14F-4D97-AF65-F5344CB8AC3E}">
        <p14:creationId xmlns:p14="http://schemas.microsoft.com/office/powerpoint/2010/main" val="378511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An English Learner (EL) should be compared to EL Peers</a:t>
            </a:r>
          </a:p>
        </p:txBody>
      </p:sp>
      <p:sp>
        <p:nvSpPr>
          <p:cNvPr id="3" name="Content Placeholder 2"/>
          <p:cNvSpPr>
            <a:spLocks noGrp="1"/>
          </p:cNvSpPr>
          <p:nvPr>
            <p:ph idx="1"/>
          </p:nvPr>
        </p:nvSpPr>
        <p:spPr/>
        <p:txBody>
          <a:bodyPr>
            <a:normAutofit fontScale="92500"/>
          </a:bodyPr>
          <a:lstStyle/>
          <a:p>
            <a:r>
              <a:rPr lang="en-US" b="1" dirty="0"/>
              <a:t>EL Peers </a:t>
            </a:r>
            <a:r>
              <a:rPr lang="en-US" dirty="0"/>
              <a:t>are defined as students with similar linguistic and educational backgrounds.  For example:</a:t>
            </a:r>
          </a:p>
          <a:p>
            <a:pPr lvl="1"/>
            <a:r>
              <a:rPr lang="en-US" dirty="0"/>
              <a:t>Which EL students speak the same language?</a:t>
            </a:r>
          </a:p>
          <a:p>
            <a:pPr lvl="1"/>
            <a:r>
              <a:rPr lang="en-US" dirty="0"/>
              <a:t>Which EL students are of similar age?</a:t>
            </a:r>
          </a:p>
          <a:p>
            <a:pPr lvl="1"/>
            <a:r>
              <a:rPr lang="en-US" dirty="0"/>
              <a:t>Which EL students entered the language acquisition program at about the same time?</a:t>
            </a:r>
          </a:p>
          <a:p>
            <a:pPr lvl="1"/>
            <a:r>
              <a:rPr lang="en-US" dirty="0"/>
              <a:t>Which EL students have a similar family background?</a:t>
            </a:r>
          </a:p>
          <a:p>
            <a:pPr lvl="1"/>
            <a:r>
              <a:rPr lang="en-US" dirty="0"/>
              <a:t>Which EL students have a similar history of schooling?</a:t>
            </a:r>
          </a:p>
        </p:txBody>
      </p:sp>
    </p:spTree>
    <p:extLst>
      <p:ext uri="{BB962C8B-B14F-4D97-AF65-F5344CB8AC3E}">
        <p14:creationId xmlns:p14="http://schemas.microsoft.com/office/powerpoint/2010/main" val="7551235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Steps to Answering Prong 2</a:t>
            </a:r>
          </a:p>
        </p:txBody>
      </p:sp>
      <p:sp>
        <p:nvSpPr>
          <p:cNvPr id="3" name="Content Placeholder 2"/>
          <p:cNvSpPr>
            <a:spLocks noGrp="1"/>
          </p:cNvSpPr>
          <p:nvPr>
            <p:ph idx="1"/>
          </p:nvPr>
        </p:nvSpPr>
        <p:spPr/>
        <p:txBody>
          <a:bodyPr>
            <a:normAutofit lnSpcReduction="10000"/>
          </a:bodyPr>
          <a:lstStyle/>
          <a:p>
            <a:r>
              <a:rPr lang="en-US" dirty="0"/>
              <a:t>Determine Whether the Child Needs Special Education and Related Services as a Result of the Exceptionality.</a:t>
            </a:r>
          </a:p>
          <a:p>
            <a:pPr lvl="1"/>
            <a:r>
              <a:rPr lang="en-US" dirty="0"/>
              <a:t>What are the child’s needs related to the intensity of instruction and supports required for the child to be successful?</a:t>
            </a:r>
          </a:p>
          <a:p>
            <a:pPr lvl="1"/>
            <a:r>
              <a:rPr lang="en-US" dirty="0"/>
              <a:t>Does the child have specific needs which are so unique as to require specially designed instruction in order to access and progress in the general education curriculum?</a:t>
            </a:r>
          </a:p>
          <a:p>
            <a:pPr lvl="1"/>
            <a:endParaRPr lang="en-US" dirty="0"/>
          </a:p>
          <a:p>
            <a:pPr lvl="1"/>
            <a:endParaRPr lang="en-US" dirty="0"/>
          </a:p>
        </p:txBody>
      </p:sp>
    </p:spTree>
    <p:extLst>
      <p:ext uri="{BB962C8B-B14F-4D97-AF65-F5344CB8AC3E}">
        <p14:creationId xmlns:p14="http://schemas.microsoft.com/office/powerpoint/2010/main" val="19470006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11591"/>
          </a:xfrm>
        </p:spPr>
        <p:txBody>
          <a:bodyPr>
            <a:normAutofit fontScale="90000"/>
          </a:bodyPr>
          <a:lstStyle/>
          <a:p>
            <a:r>
              <a:rPr lang="en-US" dirty="0">
                <a:solidFill>
                  <a:srgbClr val="0000FF"/>
                </a:solidFill>
              </a:rPr>
              <a:t>Steps to Answering Prong 2</a:t>
            </a:r>
          </a:p>
        </p:txBody>
      </p:sp>
      <p:sp>
        <p:nvSpPr>
          <p:cNvPr id="67586" name="Rectangle 3"/>
          <p:cNvSpPr>
            <a:spLocks noGrp="1" noChangeArrowheads="1"/>
          </p:cNvSpPr>
          <p:nvPr>
            <p:ph idx="1"/>
          </p:nvPr>
        </p:nvSpPr>
        <p:spPr>
          <a:xfrm>
            <a:off x="457200" y="1059822"/>
            <a:ext cx="8229600" cy="5066342"/>
          </a:xfrm>
        </p:spPr>
        <p:txBody>
          <a:bodyPr>
            <a:normAutofit fontScale="92500" lnSpcReduction="10000"/>
          </a:bodyPr>
          <a:lstStyle/>
          <a:p>
            <a:r>
              <a:rPr lang="en-US" dirty="0"/>
              <a:t>What is needed for the student to access and progress in the general curriculum? </a:t>
            </a:r>
          </a:p>
          <a:p>
            <a:r>
              <a:rPr lang="en-US" dirty="0"/>
              <a:t>Is there a need for specially designed instruction beyond the services provided by the LEP program? </a:t>
            </a:r>
            <a:endParaRPr lang="en-US" b="1" dirty="0"/>
          </a:p>
          <a:p>
            <a:r>
              <a:rPr lang="en-US" dirty="0"/>
              <a:t>Is the child’s need for having adapted content, methodology, or delivery of instruction so great that it cannot be provided in regular education without the support of special education?</a:t>
            </a:r>
          </a:p>
          <a:p>
            <a:r>
              <a:rPr lang="en-US" dirty="0"/>
              <a:t>How do this student’s needs differ from those of other LEP students?  </a:t>
            </a:r>
          </a:p>
        </p:txBody>
      </p:sp>
    </p:spTree>
    <p:extLst>
      <p:ext uri="{BB962C8B-B14F-4D97-AF65-F5344CB8AC3E}">
        <p14:creationId xmlns:p14="http://schemas.microsoft.com/office/powerpoint/2010/main" val="2109883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7847"/>
          </a:xfrm>
        </p:spPr>
        <p:txBody>
          <a:bodyPr/>
          <a:lstStyle/>
          <a:p>
            <a:r>
              <a:rPr lang="en-US" dirty="0">
                <a:solidFill>
                  <a:srgbClr val="0000FF"/>
                </a:solidFill>
              </a:rPr>
              <a:t>Eligibility Determination</a:t>
            </a:r>
          </a:p>
        </p:txBody>
      </p:sp>
      <p:sp>
        <p:nvSpPr>
          <p:cNvPr id="3" name="Content Placeholder 2"/>
          <p:cNvSpPr>
            <a:spLocks noGrp="1"/>
          </p:cNvSpPr>
          <p:nvPr>
            <p:ph idx="1"/>
          </p:nvPr>
        </p:nvSpPr>
        <p:spPr>
          <a:xfrm>
            <a:off x="457200" y="1337910"/>
            <a:ext cx="8229600" cy="4788253"/>
          </a:xfrm>
        </p:spPr>
        <p:txBody>
          <a:bodyPr>
            <a:normAutofit lnSpcReduction="10000"/>
          </a:bodyPr>
          <a:lstStyle/>
          <a:p>
            <a:r>
              <a:rPr lang="en-US" dirty="0"/>
              <a:t>If the team has data to show that the information regarding the student </a:t>
            </a:r>
          </a:p>
          <a:p>
            <a:pPr lvl="1"/>
            <a:r>
              <a:rPr lang="en-US" dirty="0"/>
              <a:t>matches the definition of an </a:t>
            </a:r>
            <a:r>
              <a:rPr lang="en-US" dirty="0">
                <a:solidFill>
                  <a:srgbClr val="FF0000"/>
                </a:solidFill>
              </a:rPr>
              <a:t>exceptionality</a:t>
            </a:r>
            <a:r>
              <a:rPr lang="en-US" dirty="0"/>
              <a:t>, </a:t>
            </a:r>
          </a:p>
          <a:p>
            <a:pPr lvl="1"/>
            <a:r>
              <a:rPr lang="en-US" dirty="0"/>
              <a:t>shows that </a:t>
            </a:r>
            <a:r>
              <a:rPr lang="en-US" dirty="0">
                <a:solidFill>
                  <a:srgbClr val="FF0000"/>
                </a:solidFill>
              </a:rPr>
              <a:t>exclusionary factors </a:t>
            </a:r>
            <a:r>
              <a:rPr lang="en-US" dirty="0"/>
              <a:t>are not the primary cause of the learning difficulties, and </a:t>
            </a:r>
          </a:p>
          <a:p>
            <a:pPr lvl="1"/>
            <a:r>
              <a:rPr lang="en-US" dirty="0"/>
              <a:t>shows that the student exhibits a </a:t>
            </a:r>
            <a:r>
              <a:rPr lang="en-US" dirty="0">
                <a:solidFill>
                  <a:srgbClr val="FF0000"/>
                </a:solidFill>
              </a:rPr>
              <a:t>need for special education and related services</a:t>
            </a:r>
            <a:r>
              <a:rPr lang="en-US" dirty="0"/>
              <a:t>, then the student is eligible.</a:t>
            </a:r>
          </a:p>
          <a:p>
            <a:r>
              <a:rPr lang="en-US" dirty="0"/>
              <a:t>Two-prong test: </a:t>
            </a:r>
          </a:p>
          <a:p>
            <a:pPr marL="0" indent="0" algn="ctr">
              <a:buNone/>
            </a:pPr>
            <a:r>
              <a:rPr lang="en-US" dirty="0">
                <a:solidFill>
                  <a:srgbClr val="FF0000"/>
                </a:solidFill>
              </a:rPr>
              <a:t>Exceptionality + Need = Eligibility</a:t>
            </a:r>
          </a:p>
        </p:txBody>
      </p:sp>
    </p:spTree>
    <p:extLst>
      <p:ext uri="{BB962C8B-B14F-4D97-AF65-F5344CB8AC3E}">
        <p14:creationId xmlns:p14="http://schemas.microsoft.com/office/powerpoint/2010/main" val="2987130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If the Student is Eligible, Analyze Data For Use in IEP Development</a:t>
            </a:r>
          </a:p>
        </p:txBody>
      </p:sp>
      <p:sp>
        <p:nvSpPr>
          <p:cNvPr id="3" name="Content Placeholder 2"/>
          <p:cNvSpPr>
            <a:spLocks noGrp="1"/>
          </p:cNvSpPr>
          <p:nvPr>
            <p:ph idx="1"/>
          </p:nvPr>
        </p:nvSpPr>
        <p:spPr>
          <a:xfrm>
            <a:off x="457200" y="1905083"/>
            <a:ext cx="8229600" cy="4221080"/>
          </a:xfrm>
        </p:spPr>
        <p:txBody>
          <a:bodyPr/>
          <a:lstStyle/>
          <a:p>
            <a:pPr lvl="0"/>
            <a:r>
              <a:rPr lang="en-US" dirty="0"/>
              <a:t>How do this student’s needs differ from those of other students in special education? </a:t>
            </a:r>
          </a:p>
          <a:p>
            <a:pPr lvl="0"/>
            <a:r>
              <a:rPr lang="en-US" dirty="0"/>
              <a:t>How do this student’s needs differ from those of other EL students?  </a:t>
            </a:r>
          </a:p>
          <a:p>
            <a:r>
              <a:rPr lang="en-US" dirty="0"/>
              <a:t>Use answers to questions and all data collected to write PLAAFPs of IEP</a:t>
            </a:r>
          </a:p>
          <a:p>
            <a:endParaRPr lang="en-US" dirty="0"/>
          </a:p>
        </p:txBody>
      </p:sp>
    </p:spTree>
    <p:extLst>
      <p:ext uri="{BB962C8B-B14F-4D97-AF65-F5344CB8AC3E}">
        <p14:creationId xmlns:p14="http://schemas.microsoft.com/office/powerpoint/2010/main" val="39292531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9B1A-E747-5A47-8B76-6F4F32048C3D}"/>
              </a:ext>
            </a:extLst>
          </p:cNvPr>
          <p:cNvSpPr>
            <a:spLocks noGrp="1"/>
          </p:cNvSpPr>
          <p:nvPr>
            <p:ph type="title"/>
          </p:nvPr>
        </p:nvSpPr>
        <p:spPr>
          <a:xfrm>
            <a:off x="457200" y="274638"/>
            <a:ext cx="8229600" cy="731202"/>
          </a:xfrm>
        </p:spPr>
        <p:txBody>
          <a:bodyPr/>
          <a:lstStyle/>
          <a:p>
            <a:r>
              <a:rPr lang="en-US" sz="4000" dirty="0">
                <a:solidFill>
                  <a:srgbClr val="FF0000"/>
                </a:solidFill>
              </a:rPr>
              <a:t>Questions?</a:t>
            </a:r>
          </a:p>
        </p:txBody>
      </p:sp>
      <p:sp>
        <p:nvSpPr>
          <p:cNvPr id="3" name="Content Placeholder 2">
            <a:extLst>
              <a:ext uri="{FF2B5EF4-FFF2-40B4-BE49-F238E27FC236}">
                <a16:creationId xmlns:a16="http://schemas.microsoft.com/office/drawing/2014/main" id="{10DDDCAC-4195-FD4C-A4C1-D9A53A5CC1F9}"/>
              </a:ext>
            </a:extLst>
          </p:cNvPr>
          <p:cNvSpPr>
            <a:spLocks noGrp="1"/>
          </p:cNvSpPr>
          <p:nvPr>
            <p:ph idx="1"/>
          </p:nvPr>
        </p:nvSpPr>
        <p:spPr>
          <a:xfrm>
            <a:off x="309490" y="1325880"/>
            <a:ext cx="8377310" cy="4800287"/>
          </a:xfrm>
        </p:spPr>
        <p:txBody>
          <a:bodyPr/>
          <a:lstStyle/>
          <a:p>
            <a:r>
              <a:rPr lang="en-US" sz="2800" dirty="0"/>
              <a:t>Kansas Special Education Process Handbook, Chapter 3 </a:t>
            </a:r>
            <a:r>
              <a:rPr lang="en-US" sz="2800" dirty="0">
                <a:hlinkClick r:id="rId3"/>
              </a:rPr>
              <a:t>www.ksde.org</a:t>
            </a:r>
            <a:endParaRPr lang="en-US" sz="2800" dirty="0"/>
          </a:p>
          <a:p>
            <a:r>
              <a:rPr lang="en-US" sz="2800" dirty="0"/>
              <a:t>Kansas Eligibility Indicators Document </a:t>
            </a:r>
            <a:r>
              <a:rPr lang="en-US" sz="2800" dirty="0">
                <a:hlinkClick r:id="rId4"/>
              </a:rPr>
              <a:t>www.ksdetasn.org</a:t>
            </a:r>
            <a:endParaRPr lang="en-US" sz="2800" dirty="0"/>
          </a:p>
          <a:p>
            <a:r>
              <a:rPr lang="en-US" sz="2800" dirty="0"/>
              <a:t>IDEA and Gifted File Review Self-Assessment and FAQs </a:t>
            </a:r>
            <a:r>
              <a:rPr lang="en-US" sz="2800" dirty="0">
                <a:hlinkClick r:id="rId3"/>
              </a:rPr>
              <a:t>www.ksde.org</a:t>
            </a:r>
            <a:r>
              <a:rPr lang="en-US" sz="2800" dirty="0"/>
              <a:t> (on the KIAS page)</a:t>
            </a:r>
          </a:p>
          <a:p>
            <a:r>
              <a:rPr lang="en-US" sz="2800" dirty="0"/>
              <a:t>Search within Resources for Evaluation and Eligibility trainings and resources at </a:t>
            </a:r>
            <a:r>
              <a:rPr lang="en-US" sz="2800" dirty="0">
                <a:hlinkClick r:id="rId4"/>
              </a:rPr>
              <a:t>www.ksdetasn.org</a:t>
            </a:r>
            <a:endParaRPr lang="en-US" sz="2800" dirty="0"/>
          </a:p>
          <a:p>
            <a:r>
              <a:rPr lang="en-US" sz="2800" dirty="0"/>
              <a:t>Request assistance on the TASN website </a:t>
            </a:r>
            <a:r>
              <a:rPr lang="en-US" sz="2800" dirty="0">
                <a:hlinkClick r:id="rId4"/>
              </a:rPr>
              <a:t>www.ksdetasn.org</a:t>
            </a:r>
            <a:endParaRPr lang="en-US" sz="2800" dirty="0"/>
          </a:p>
          <a:p>
            <a:pPr marL="0" indent="0">
              <a:buNone/>
            </a:pPr>
            <a:endParaRPr lang="en-US" sz="2800" dirty="0"/>
          </a:p>
          <a:p>
            <a:pPr marL="0" indent="0">
              <a:buNone/>
            </a:pPr>
            <a:endParaRPr lang="en-US" sz="2800" dirty="0"/>
          </a:p>
        </p:txBody>
      </p:sp>
      <p:sp>
        <p:nvSpPr>
          <p:cNvPr id="4" name="Slide Number Placeholder 3">
            <a:extLst>
              <a:ext uri="{FF2B5EF4-FFF2-40B4-BE49-F238E27FC236}">
                <a16:creationId xmlns:a16="http://schemas.microsoft.com/office/drawing/2014/main" id="{F08B507B-14FB-8345-AF65-4108E524549F}"/>
              </a:ext>
            </a:extLst>
          </p:cNvPr>
          <p:cNvSpPr>
            <a:spLocks noGrp="1"/>
          </p:cNvSpPr>
          <p:nvPr>
            <p:ph type="sldNum" sz="quarter" idx="10"/>
          </p:nvPr>
        </p:nvSpPr>
        <p:spPr/>
        <p:txBody>
          <a:bodyPr/>
          <a:lstStyle/>
          <a:p>
            <a:r>
              <a:rPr lang="en-US" sz="1000" dirty="0">
                <a:solidFill>
                  <a:prstClr val="black">
                    <a:tint val="75000"/>
                  </a:prstClr>
                </a:solidFill>
                <a:latin typeface="Calibri"/>
              </a:rPr>
              <a:t>42</a:t>
            </a:r>
          </a:p>
        </p:txBody>
      </p:sp>
    </p:spTree>
    <p:extLst>
      <p:ext uri="{BB962C8B-B14F-4D97-AF65-F5344CB8AC3E}">
        <p14:creationId xmlns:p14="http://schemas.microsoft.com/office/powerpoint/2010/main" val="14814675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3345"/>
          </a:xfrm>
        </p:spPr>
        <p:txBody>
          <a:bodyPr>
            <a:normAutofit fontScale="90000"/>
          </a:bodyPr>
          <a:lstStyle/>
          <a:p>
            <a:r>
              <a:rPr lang="en-US" dirty="0"/>
              <a:t>REFERENCES</a:t>
            </a:r>
          </a:p>
        </p:txBody>
      </p:sp>
      <p:sp>
        <p:nvSpPr>
          <p:cNvPr id="3" name="Content Placeholder 2"/>
          <p:cNvSpPr>
            <a:spLocks noGrp="1"/>
          </p:cNvSpPr>
          <p:nvPr>
            <p:ph idx="1"/>
          </p:nvPr>
        </p:nvSpPr>
        <p:spPr>
          <a:xfrm>
            <a:off x="301893" y="1134532"/>
            <a:ext cx="8598769" cy="4991631"/>
          </a:xfrm>
        </p:spPr>
        <p:txBody>
          <a:bodyPr>
            <a:normAutofit fontScale="77500" lnSpcReduction="20000"/>
          </a:bodyPr>
          <a:lstStyle/>
          <a:p>
            <a:r>
              <a:rPr lang="en-US" dirty="0"/>
              <a:t>Figueroa, Richard and Newsome, Patricia (2006).  Journal of Learning Disabilities. May-Jun 2006;39(3):206-14.</a:t>
            </a:r>
          </a:p>
          <a:p>
            <a:r>
              <a:rPr lang="en-US" dirty="0"/>
              <a:t>Ortiz, S. O. (2008). Best practices in nondiscriminatory assessment. In A. Thomas &amp; J. Grimes (Eds.) </a:t>
            </a:r>
            <a:r>
              <a:rPr lang="en-US" i="1" dirty="0"/>
              <a:t>Best practices in school psychology V</a:t>
            </a:r>
            <a:r>
              <a:rPr lang="en-US" dirty="0"/>
              <a:t>, (pp. 661-678). Washington, DC: National Association of School Psychologists. </a:t>
            </a:r>
          </a:p>
          <a:p>
            <a:r>
              <a:rPr lang="en-US" dirty="0"/>
              <a:t>Ortiz, S. O. (2014). Best practices in nondiscriminatory assessment. In P. Harrison &amp; A. Thomas (Eds.) </a:t>
            </a:r>
            <a:r>
              <a:rPr lang="en-US" i="1" dirty="0"/>
              <a:t>Best practices in school psychology: Foundations (61-74).  </a:t>
            </a:r>
            <a:r>
              <a:rPr lang="en-US" dirty="0"/>
              <a:t>Washington, DC: National Association of School Psychologists.</a:t>
            </a:r>
          </a:p>
          <a:p>
            <a:r>
              <a:rPr lang="en-US" dirty="0"/>
              <a:t>Villegas-Gutierrez, M. (2015). Special education assessment process for Culturally and Linguistically Diverse (CLD) Students, 2015 Update. Monmouth, OR: Education Evaluation Center, Teaching Research Institute, Western Oregon University.</a:t>
            </a:r>
          </a:p>
          <a:p>
            <a:endParaRPr lang="en-US" dirty="0"/>
          </a:p>
        </p:txBody>
      </p:sp>
    </p:spTree>
    <p:extLst>
      <p:ext uri="{BB962C8B-B14F-4D97-AF65-F5344CB8AC3E}">
        <p14:creationId xmlns:p14="http://schemas.microsoft.com/office/powerpoint/2010/main" val="36858324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3345"/>
          </a:xfrm>
        </p:spPr>
        <p:txBody>
          <a:bodyPr>
            <a:normAutofit fontScale="90000"/>
          </a:bodyPr>
          <a:lstStyle/>
          <a:p>
            <a:r>
              <a:rPr lang="en-US" dirty="0"/>
              <a:t>Resources</a:t>
            </a:r>
          </a:p>
        </p:txBody>
      </p:sp>
      <p:sp>
        <p:nvSpPr>
          <p:cNvPr id="3" name="Content Placeholder 2"/>
          <p:cNvSpPr>
            <a:spLocks noGrp="1"/>
          </p:cNvSpPr>
          <p:nvPr>
            <p:ph idx="1"/>
          </p:nvPr>
        </p:nvSpPr>
        <p:spPr>
          <a:xfrm>
            <a:off x="117987" y="887983"/>
            <a:ext cx="8849032" cy="5542314"/>
          </a:xfrm>
        </p:spPr>
        <p:txBody>
          <a:bodyPr>
            <a:normAutofit fontScale="47500" lnSpcReduction="20000"/>
          </a:bodyPr>
          <a:lstStyle/>
          <a:p>
            <a:pPr>
              <a:lnSpc>
                <a:spcPct val="120000"/>
              </a:lnSpc>
              <a:spcBef>
                <a:spcPts val="0"/>
              </a:spcBef>
            </a:pPr>
            <a:r>
              <a:rPr lang="en-US" sz="4000" dirty="0"/>
              <a:t>AIMSweb ELL Sample Report 2012.  Retrieved from </a:t>
            </a:r>
            <a:r>
              <a:rPr lang="en-US" sz="4000" dirty="0">
                <a:hlinkClick r:id="rId3"/>
              </a:rPr>
              <a:t>http://www.aimsweb.com/wp-content/uploads/AIMSweb_ELL_SampleReport_2012.pdf</a:t>
            </a:r>
            <a:endParaRPr lang="en-US" sz="4000" dirty="0"/>
          </a:p>
          <a:p>
            <a:pPr>
              <a:lnSpc>
                <a:spcPct val="120000"/>
              </a:lnSpc>
              <a:spcBef>
                <a:spcPts val="0"/>
              </a:spcBef>
            </a:pPr>
            <a:r>
              <a:rPr lang="en-US" sz="4000" dirty="0"/>
              <a:t>Brown, J. E., &amp; Sanford, A. (2011). </a:t>
            </a:r>
            <a:r>
              <a:rPr lang="en-US" sz="4000" i="1" dirty="0"/>
              <a:t>RTI for English language learners: Appropriately using screening and progress monitoring tools to improve instructional outcomes. </a:t>
            </a:r>
            <a:r>
              <a:rPr lang="en-US" sz="4000" dirty="0"/>
              <a:t>Washington, DC: National Center on Response to Intervention. Available at </a:t>
            </a:r>
            <a:r>
              <a:rPr lang="en-US" sz="4000" dirty="0">
                <a:hlinkClick r:id="rId4"/>
              </a:rPr>
              <a:t>http://www.rti4success.orgresourcetype/rti-english-language-learners-appropriately-using-screening-and-progress-monitoring-tools</a:t>
            </a:r>
            <a:endParaRPr lang="en-US" sz="4000" dirty="0"/>
          </a:p>
          <a:p>
            <a:pPr>
              <a:lnSpc>
                <a:spcPct val="120000"/>
              </a:lnSpc>
              <a:spcBef>
                <a:spcPts val="0"/>
              </a:spcBef>
            </a:pPr>
            <a:r>
              <a:rPr lang="en-US" sz="4000" dirty="0"/>
              <a:t>Carvalho, Catharina, Dennison, Andrea, &amp; Estrella Ivonne (2014). Best practices in the assessment of English Language Learners. In P. Harrison &amp; A. Thomas (Eds.) </a:t>
            </a:r>
            <a:r>
              <a:rPr lang="en-US" sz="4000" i="1" dirty="0"/>
              <a:t>Best practices in school psychology: Foundations (75-88).  </a:t>
            </a:r>
            <a:r>
              <a:rPr lang="en-US" sz="4000" dirty="0"/>
              <a:t>Washington, DC: National Association of School Psychologists.</a:t>
            </a:r>
          </a:p>
          <a:p>
            <a:pPr>
              <a:lnSpc>
                <a:spcPct val="120000"/>
              </a:lnSpc>
              <a:spcBef>
                <a:spcPts val="0"/>
              </a:spcBef>
            </a:pPr>
            <a:r>
              <a:rPr lang="en-US" sz="4000" dirty="0"/>
              <a:t>Cummins, J. (1981). “The Role of Primary Language Development in Promoting Educational Success for Language Minority Students.” In </a:t>
            </a:r>
            <a:r>
              <a:rPr lang="en-US" sz="4000" i="1" dirty="0"/>
              <a:t>Schooling and Language Minority Students: A Theoretical Framework</a:t>
            </a:r>
            <a:r>
              <a:rPr lang="en-US" sz="4000" dirty="0"/>
              <a:t>, edited by the California State Department of Education Office of Bilingual Bicultural Education. Los Angeles, CA: Evaluation, Dissemination and Assessment Center, California State University.</a:t>
            </a:r>
          </a:p>
          <a:p>
            <a:pPr>
              <a:lnSpc>
                <a:spcPct val="120000"/>
              </a:lnSpc>
              <a:spcBef>
                <a:spcPts val="0"/>
              </a:spcBef>
            </a:pPr>
            <a:r>
              <a:rPr lang="en-US" sz="4000" dirty="0"/>
              <a:t>Cummins, J., and M. Swain. (1986). </a:t>
            </a:r>
            <a:r>
              <a:rPr lang="en-US" sz="4000" i="1" dirty="0"/>
              <a:t>Bilingualism in Education: Aspects of Theory, Research and Policy</a:t>
            </a:r>
            <a:r>
              <a:rPr lang="en-US" sz="4000" dirty="0"/>
              <a:t>. London: Longman.</a:t>
            </a:r>
          </a:p>
          <a:p>
            <a:endParaRPr lang="en-US" dirty="0"/>
          </a:p>
        </p:txBody>
      </p:sp>
    </p:spTree>
    <p:extLst>
      <p:ext uri="{BB962C8B-B14F-4D97-AF65-F5344CB8AC3E}">
        <p14:creationId xmlns:p14="http://schemas.microsoft.com/office/powerpoint/2010/main" val="19147119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7801"/>
          </a:xfrm>
        </p:spPr>
        <p:txBody>
          <a:bodyPr>
            <a:normAutofit fontScale="90000"/>
          </a:bodyPr>
          <a:lstStyle/>
          <a:p>
            <a:r>
              <a:rPr lang="en-US" dirty="0"/>
              <a:t>Resources, cont.</a:t>
            </a:r>
          </a:p>
        </p:txBody>
      </p:sp>
      <p:sp>
        <p:nvSpPr>
          <p:cNvPr id="3" name="Content Placeholder 2"/>
          <p:cNvSpPr>
            <a:spLocks noGrp="1"/>
          </p:cNvSpPr>
          <p:nvPr>
            <p:ph idx="1"/>
          </p:nvPr>
        </p:nvSpPr>
        <p:spPr>
          <a:xfrm>
            <a:off x="132735" y="914400"/>
            <a:ext cx="8849033" cy="5331126"/>
          </a:xfrm>
        </p:spPr>
        <p:txBody>
          <a:bodyPr>
            <a:normAutofit/>
          </a:bodyPr>
          <a:lstStyle/>
          <a:p>
            <a:pPr>
              <a:spcBef>
                <a:spcPts val="0"/>
              </a:spcBef>
            </a:pPr>
            <a:r>
              <a:rPr lang="en-US" sz="2000" dirty="0"/>
              <a:t>Gersten, R., Baker, S.K., Shanahan, T., </a:t>
            </a:r>
            <a:r>
              <a:rPr lang="en-US" sz="2000" dirty="0" err="1"/>
              <a:t>Linan</a:t>
            </a:r>
            <a:r>
              <a:rPr lang="en-US" sz="2000" dirty="0"/>
              <a:t>-Thompson, S., Collins, P., &amp; </a:t>
            </a:r>
            <a:r>
              <a:rPr lang="en-US" sz="2000" dirty="0" err="1"/>
              <a:t>Scarcella</a:t>
            </a:r>
            <a:r>
              <a:rPr lang="en-US" sz="2000" dirty="0"/>
              <a:t>, R. (2007). </a:t>
            </a:r>
            <a:r>
              <a:rPr lang="en-US" sz="2000" i="1" dirty="0"/>
              <a:t>Effective Literacy and English Language Instruction for English Learners in the Elementary Grades: A Practice Guide </a:t>
            </a:r>
            <a:r>
              <a:rPr lang="en-US" sz="2000" dirty="0"/>
              <a:t>(NCEE 2007-4011). Washington, DC: National Center for Education Evaluation and Regional Assistance, Institute of Education Sciences, U.S. Department of Education. Retrieved </a:t>
            </a:r>
            <a:r>
              <a:rPr lang="en-US" sz="2000" dirty="0" err="1"/>
              <a:t>from:</a:t>
            </a:r>
            <a:r>
              <a:rPr lang="en-US" sz="2000" dirty="0" err="1">
                <a:hlinkClick r:id="rId3"/>
              </a:rPr>
              <a:t>http</a:t>
            </a:r>
            <a:r>
              <a:rPr lang="en-US" sz="2000" dirty="0">
                <a:hlinkClick r:id="rId3"/>
              </a:rPr>
              <a:t>://ies.ed.gov/ncee/wwc/publications/practiceguides</a:t>
            </a:r>
            <a:endParaRPr lang="en-US" sz="2000" dirty="0"/>
          </a:p>
          <a:p>
            <a:pPr>
              <a:spcBef>
                <a:spcPts val="0"/>
              </a:spcBef>
            </a:pPr>
            <a:r>
              <a:rPr lang="en-US" sz="2000" dirty="0" err="1"/>
              <a:t>Hakuta</a:t>
            </a:r>
            <a:r>
              <a:rPr lang="en-US" sz="2000" dirty="0"/>
              <a:t>, Kenji, Butler, Yuko </a:t>
            </a:r>
            <a:r>
              <a:rPr lang="en-US" sz="2000" dirty="0" err="1"/>
              <a:t>Goto</a:t>
            </a:r>
            <a:r>
              <a:rPr lang="en-US" sz="2000" dirty="0"/>
              <a:t>, and Witt, </a:t>
            </a:r>
            <a:r>
              <a:rPr lang="en-US" sz="2000" dirty="0" err="1"/>
              <a:t>Daria</a:t>
            </a:r>
            <a:r>
              <a:rPr lang="en-US" sz="2000" dirty="0"/>
              <a:t> (2000).  How long does it take English learners to attain proficiency?  University of California Linguistic Minority Research Institute, Policy Report 2000 – 1.</a:t>
            </a:r>
          </a:p>
          <a:p>
            <a:pPr>
              <a:spcBef>
                <a:spcPts val="0"/>
              </a:spcBef>
            </a:pPr>
            <a:r>
              <a:rPr lang="en-US" sz="2000" dirty="0"/>
              <a:t>Learning Point Associates (2009).  Connecting Research about English Language Learners to Practice, an introductory guide for educators, August, 2009.</a:t>
            </a:r>
          </a:p>
          <a:p>
            <a:pPr>
              <a:spcBef>
                <a:spcPts val="0"/>
              </a:spcBef>
            </a:pPr>
            <a:r>
              <a:rPr lang="en-US" sz="2000" dirty="0" err="1"/>
              <a:t>Malarz</a:t>
            </a:r>
            <a:r>
              <a:rPr lang="en-US" sz="2000" dirty="0"/>
              <a:t>, Lynn, Bilingual Education: Effective Programming for Language-Minority Student, available online at: </a:t>
            </a:r>
            <a:r>
              <a:rPr lang="en-US" sz="2000" dirty="0">
                <a:hlinkClick r:id="rId4"/>
              </a:rPr>
              <a:t>http://www.ascd.org/publications/curriculum_handbook/413/chapters/Bilingual_Education@_Effective_Programming_for_Language-Minority_Students.aspx</a:t>
            </a:r>
            <a:endParaRPr lang="en-US" sz="2000" dirty="0"/>
          </a:p>
          <a:p>
            <a:pPr>
              <a:spcBef>
                <a:spcPts val="0"/>
              </a:spcBef>
            </a:pPr>
            <a:r>
              <a:rPr lang="en-US" sz="2000" dirty="0"/>
              <a:t>Ortiz, Alba (2001).  English language learners with specials needs: Effective instructional strategies, ERIC Digest EDO-FL-01-08.</a:t>
            </a:r>
          </a:p>
        </p:txBody>
      </p:sp>
    </p:spTree>
    <p:extLst>
      <p:ext uri="{BB962C8B-B14F-4D97-AF65-F5344CB8AC3E}">
        <p14:creationId xmlns:p14="http://schemas.microsoft.com/office/powerpoint/2010/main" val="169094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education interventions</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80933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0000FF"/>
                </a:solidFill>
              </a:rPr>
              <a:t>The Evaluation and Eligibility Process for All Students in School Begins with GEIs</a:t>
            </a:r>
          </a:p>
        </p:txBody>
      </p:sp>
      <p:sp>
        <p:nvSpPr>
          <p:cNvPr id="3" name="Content Placeholder 2"/>
          <p:cNvSpPr>
            <a:spLocks noGrp="1"/>
          </p:cNvSpPr>
          <p:nvPr>
            <p:ph idx="1"/>
          </p:nvPr>
        </p:nvSpPr>
        <p:spPr/>
        <p:txBody>
          <a:bodyPr/>
          <a:lstStyle/>
          <a:p>
            <a:r>
              <a:rPr lang="en-US" dirty="0"/>
              <a:t>General Education Interventions (GEIs) are the way that Kansas implements the federal Child Find requirement.</a:t>
            </a:r>
          </a:p>
          <a:p>
            <a:r>
              <a:rPr lang="en-US" dirty="0"/>
              <a:t>For children in kindergarten through age 21, Child Find is conducted through the use of General Education Interventions and should also ensure the early identification and assessment of disabilities in children.</a:t>
            </a:r>
          </a:p>
        </p:txBody>
      </p:sp>
    </p:spTree>
    <p:extLst>
      <p:ext uri="{BB962C8B-B14F-4D97-AF65-F5344CB8AC3E}">
        <p14:creationId xmlns:p14="http://schemas.microsoft.com/office/powerpoint/2010/main" val="3345251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3691" y="274638"/>
            <a:ext cx="8942304" cy="870531"/>
          </a:xfrm>
        </p:spPr>
        <p:txBody>
          <a:bodyPr>
            <a:normAutofit fontScale="90000"/>
          </a:bodyPr>
          <a:lstStyle/>
          <a:p>
            <a:r>
              <a:rPr lang="en-US" sz="4000" dirty="0">
                <a:solidFill>
                  <a:srgbClr val="0000FF"/>
                </a:solidFill>
              </a:rPr>
              <a:t>General Education Interventions: A Review</a:t>
            </a:r>
          </a:p>
        </p:txBody>
      </p:sp>
      <p:sp>
        <p:nvSpPr>
          <p:cNvPr id="32771" name="Rectangle 3"/>
          <p:cNvSpPr>
            <a:spLocks noGrp="1" noChangeArrowheads="1"/>
          </p:cNvSpPr>
          <p:nvPr>
            <p:ph idx="1"/>
          </p:nvPr>
        </p:nvSpPr>
        <p:spPr>
          <a:xfrm>
            <a:off x="457200" y="1218043"/>
            <a:ext cx="8229600" cy="5128781"/>
          </a:xfrm>
        </p:spPr>
        <p:txBody>
          <a:bodyPr>
            <a:normAutofit fontScale="85000" lnSpcReduction="10000"/>
          </a:bodyPr>
          <a:lstStyle/>
          <a:p>
            <a:r>
              <a:rPr lang="en-US" dirty="0"/>
              <a:t>Kansas describes two models of GEI</a:t>
            </a:r>
          </a:p>
          <a:p>
            <a:pPr lvl="1"/>
            <a:r>
              <a:rPr lang="en-US" dirty="0"/>
              <a:t>MTSS (protocol interventions + systemic problem-solving)</a:t>
            </a:r>
          </a:p>
          <a:p>
            <a:pPr lvl="1"/>
            <a:r>
              <a:rPr lang="en-US" dirty="0"/>
              <a:t>Individual problem-solving</a:t>
            </a:r>
          </a:p>
          <a:p>
            <a:pPr lvl="1"/>
            <a:endParaRPr lang="en-US" dirty="0"/>
          </a:p>
          <a:p>
            <a:r>
              <a:rPr lang="en-US" dirty="0"/>
              <a:t>In both models the school must carry out interventions and document the child’s progress</a:t>
            </a:r>
          </a:p>
          <a:p>
            <a:endParaRPr lang="en-US" dirty="0"/>
          </a:p>
          <a:p>
            <a:r>
              <a:rPr lang="en-US" dirty="0"/>
              <a:t>The interventions and progress monitoring data will provide information about the child’s needs, including</a:t>
            </a:r>
          </a:p>
          <a:p>
            <a:pPr lvl="1"/>
            <a:r>
              <a:rPr lang="en-US" dirty="0"/>
              <a:t>the intensity of instruction needed </a:t>
            </a:r>
          </a:p>
          <a:p>
            <a:pPr lvl="1"/>
            <a:r>
              <a:rPr lang="en-US" dirty="0"/>
              <a:t>the support required for the child to be successful</a:t>
            </a:r>
          </a:p>
        </p:txBody>
      </p:sp>
      <p:sp>
        <p:nvSpPr>
          <p:cNvPr id="32772" name="Text Box 4"/>
          <p:cNvSpPr txBox="1">
            <a:spLocks noChangeArrowheads="1"/>
          </p:cNvSpPr>
          <p:nvPr/>
        </p:nvSpPr>
        <p:spPr bwMode="auto">
          <a:xfrm>
            <a:off x="7604125" y="5980113"/>
            <a:ext cx="577850" cy="366712"/>
          </a:xfrm>
          <a:prstGeom prst="rect">
            <a:avLst/>
          </a:prstGeom>
          <a:noFill/>
          <a:ln w="9525">
            <a:noFill/>
            <a:miter lim="800000"/>
            <a:headEnd/>
            <a:tailEnd/>
          </a:ln>
        </p:spPr>
        <p:txBody>
          <a:bodyPr wrap="none">
            <a:spAutoFit/>
          </a:bodyPr>
          <a:lstStyle/>
          <a:p>
            <a:r>
              <a:rPr lang="en-US" b="1" dirty="0">
                <a:solidFill>
                  <a:schemeClr val="bg1"/>
                </a:solidFill>
              </a:rPr>
              <a:t>GEI</a:t>
            </a:r>
          </a:p>
        </p:txBody>
      </p:sp>
    </p:spTree>
    <p:extLst>
      <p:ext uri="{BB962C8B-B14F-4D97-AF65-F5344CB8AC3E}">
        <p14:creationId xmlns:p14="http://schemas.microsoft.com/office/powerpoint/2010/main" val="125758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3592"/>
          </a:xfrm>
        </p:spPr>
        <p:txBody>
          <a:bodyPr>
            <a:normAutofit/>
          </a:bodyPr>
          <a:lstStyle/>
          <a:p>
            <a:r>
              <a:rPr lang="en-US" dirty="0">
                <a:solidFill>
                  <a:srgbClr val="0000FF"/>
                </a:solidFill>
              </a:rPr>
              <a:t>GEI Using MTSS</a:t>
            </a:r>
          </a:p>
        </p:txBody>
      </p:sp>
      <p:sp>
        <p:nvSpPr>
          <p:cNvPr id="3" name="Content Placeholder 2"/>
          <p:cNvSpPr>
            <a:spLocks noGrp="1"/>
          </p:cNvSpPr>
          <p:nvPr>
            <p:ph sz="quarter" idx="1"/>
          </p:nvPr>
        </p:nvSpPr>
        <p:spPr/>
        <p:txBody>
          <a:bodyPr>
            <a:normAutofit fontScale="92500" lnSpcReduction="20000"/>
          </a:bodyPr>
          <a:lstStyle/>
          <a:p>
            <a:r>
              <a:rPr lang="en-US" dirty="0"/>
              <a:t>Universal screening and the diagnostic process is used to determine student intervention.</a:t>
            </a:r>
          </a:p>
          <a:p>
            <a:r>
              <a:rPr lang="en-US" dirty="0"/>
              <a:t>Interventions are refined &amp; intensified based on the progress monitoring data and the steps for adjusting instruction.</a:t>
            </a:r>
          </a:p>
          <a:p>
            <a:r>
              <a:rPr lang="en-US" dirty="0"/>
              <a:t>If student growth is insufficient, individual student problem-solving is conducted by grade level collaborative teams.</a:t>
            </a:r>
          </a:p>
          <a:p>
            <a:r>
              <a:rPr lang="en-US" dirty="0"/>
              <a:t>Collaborative teams have charts and intervention logs that show the results from all the steps above.</a:t>
            </a:r>
          </a:p>
        </p:txBody>
      </p:sp>
    </p:spTree>
    <p:extLst>
      <p:ext uri="{BB962C8B-B14F-4D97-AF65-F5344CB8AC3E}">
        <p14:creationId xmlns:p14="http://schemas.microsoft.com/office/powerpoint/2010/main" val="2184653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FF"/>
                </a:solidFill>
              </a:rPr>
              <a:t>GEI Using</a:t>
            </a:r>
            <a:br>
              <a:rPr lang="en-US" dirty="0">
                <a:solidFill>
                  <a:srgbClr val="0000FF"/>
                </a:solidFill>
              </a:rPr>
            </a:br>
            <a:r>
              <a:rPr lang="en-US" dirty="0">
                <a:solidFill>
                  <a:srgbClr val="0000FF"/>
                </a:solidFill>
              </a:rPr>
              <a:t>Individual-Student Problem Solving</a:t>
            </a:r>
          </a:p>
        </p:txBody>
      </p:sp>
      <p:sp>
        <p:nvSpPr>
          <p:cNvPr id="3" name="Content Placeholder 2"/>
          <p:cNvSpPr>
            <a:spLocks noGrp="1"/>
          </p:cNvSpPr>
          <p:nvPr>
            <p:ph idx="1"/>
          </p:nvPr>
        </p:nvSpPr>
        <p:spPr>
          <a:xfrm>
            <a:off x="457200" y="1681095"/>
            <a:ext cx="8229600" cy="4445068"/>
          </a:xfrm>
        </p:spPr>
        <p:txBody>
          <a:bodyPr>
            <a:normAutofit/>
          </a:bodyPr>
          <a:lstStyle/>
          <a:p>
            <a:r>
              <a:rPr lang="en-US" dirty="0"/>
              <a:t>GEI/SIT/SAT/CARE teams meet to conduct individual problem-solving.  </a:t>
            </a:r>
          </a:p>
          <a:p>
            <a:r>
              <a:rPr lang="en-US" dirty="0"/>
              <a:t>Progress monitoring data are used to refine interventions.</a:t>
            </a:r>
          </a:p>
          <a:p>
            <a:r>
              <a:rPr lang="en-US" dirty="0"/>
              <a:t>GEI/SIT/SAT/CARE teams have charts and meeting notes or intervention logs that show the results from the steps above.</a:t>
            </a:r>
          </a:p>
        </p:txBody>
      </p:sp>
    </p:spTree>
    <p:extLst>
      <p:ext uri="{BB962C8B-B14F-4D97-AF65-F5344CB8AC3E}">
        <p14:creationId xmlns:p14="http://schemas.microsoft.com/office/powerpoint/2010/main" val="15802924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ASN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872</TotalTime>
  <Words>6758</Words>
  <Application>Microsoft Office PowerPoint</Application>
  <PresentationFormat>On-screen Show (4:3)</PresentationFormat>
  <Paragraphs>424</Paragraphs>
  <Slides>47</Slides>
  <Notes>44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47</vt:i4>
      </vt:variant>
    </vt:vector>
  </HeadingPairs>
  <TitlesOfParts>
    <vt:vector size="53" baseType="lpstr">
      <vt:lpstr>Arial</vt:lpstr>
      <vt:lpstr>Calibri</vt:lpstr>
      <vt:lpstr>Cambria</vt:lpstr>
      <vt:lpstr>Wingdings</vt:lpstr>
      <vt:lpstr>Office Theme</vt:lpstr>
      <vt:lpstr>TASN PPT Template</vt:lpstr>
      <vt:lpstr>Evaluation and Eligibility  Decision Making </vt:lpstr>
      <vt:lpstr>Agenda</vt:lpstr>
      <vt:lpstr>Introduction</vt:lpstr>
      <vt:lpstr>An English Learner (EL) should be compared to EL Peers</vt:lpstr>
      <vt:lpstr>General education interventions</vt:lpstr>
      <vt:lpstr>The Evaluation and Eligibility Process for All Students in School Begins with GEIs</vt:lpstr>
      <vt:lpstr>General Education Interventions: A Review</vt:lpstr>
      <vt:lpstr>GEI Using MTSS</vt:lpstr>
      <vt:lpstr>GEI Using Individual-Student Problem Solving</vt:lpstr>
      <vt:lpstr>A Review: Documentation Needed  Prior to Referral for Evaluation</vt:lpstr>
      <vt:lpstr>Common Elements of Both Methods Of GEI</vt:lpstr>
      <vt:lpstr>IES Recommendations for ELL Literacy Instruction</vt:lpstr>
      <vt:lpstr>More Research about Literacy Instruction for ELs (English Learners)</vt:lpstr>
      <vt:lpstr>See the Handout</vt:lpstr>
      <vt:lpstr>GEI Data Collection for EL Students</vt:lpstr>
      <vt:lpstr>Difference between Oral and Academic Language</vt:lpstr>
      <vt:lpstr>GEI Data Collection for EL Students</vt:lpstr>
      <vt:lpstr>GEI Data Collection and Intervention for EL Students</vt:lpstr>
      <vt:lpstr>GEI Data Collection and Intervention for EL Students</vt:lpstr>
      <vt:lpstr>AIMSWEB ROI For Progress Monitoring</vt:lpstr>
      <vt:lpstr>Select English Language Proficiency Profile: Profile 1: English Language Proficiency Level 1 Profile 2: English Language Proficiency Level 2 Profile 3: English Language Proficiency Level 3 Profile 4: English Language Proficiency Level 4 Profile 5: English Language Proficiency Level 5</vt:lpstr>
      <vt:lpstr>What does GEI  progress monitoring data show?</vt:lpstr>
      <vt:lpstr>Initial evaluation</vt:lpstr>
      <vt:lpstr>Key Aspects of Initial Evaluation </vt:lpstr>
      <vt:lpstr>Quality Indicators for Nondiscriminatory Assessment</vt:lpstr>
      <vt:lpstr>Quality Indicators for Assessing English Learners </vt:lpstr>
      <vt:lpstr>For RTI Method of Evaluation</vt:lpstr>
      <vt:lpstr>For PSW Method of Evaluation</vt:lpstr>
      <vt:lpstr>Data That May Be Needed Within Either Method of Evaluation</vt:lpstr>
      <vt:lpstr>Questions to Help Identify  Any Additional Data Needed</vt:lpstr>
      <vt:lpstr>Eligibility determination</vt:lpstr>
      <vt:lpstr>Outline of Eligibility Determination Process</vt:lpstr>
      <vt:lpstr>Considerations Before Applying the  Two-Prong Test of Eligibility</vt:lpstr>
      <vt:lpstr>Steps to Answering Prong 1</vt:lpstr>
      <vt:lpstr>Exclusionary Factors</vt:lpstr>
      <vt:lpstr>Exclusionary Factors  (continued)</vt:lpstr>
      <vt:lpstr>Exclusionary Criterion for LEP</vt:lpstr>
      <vt:lpstr>Eligibility Indicators for the Exclusionary Criterion for Limited English Proficiency </vt:lpstr>
      <vt:lpstr>Dual Discrepancy Indicator </vt:lpstr>
      <vt:lpstr>Steps to Answering Prong 2</vt:lpstr>
      <vt:lpstr>Steps to Answering Prong 2</vt:lpstr>
      <vt:lpstr>Eligibility Determination</vt:lpstr>
      <vt:lpstr>If the Student is Eligible, Analyze Data For Use in IEP Development</vt:lpstr>
      <vt:lpstr>Questions?</vt:lpstr>
      <vt:lpstr>REFERENCES</vt:lpstr>
      <vt:lpstr>Resources</vt:lpstr>
      <vt:lpstr>Resources,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Eligibility  Decision Making</dc:title>
  <dc:creator>Deborah McVey</dc:creator>
  <cp:lastModifiedBy>Brad Schwartz</cp:lastModifiedBy>
  <cp:revision>161</cp:revision>
  <dcterms:created xsi:type="dcterms:W3CDTF">2014-10-02T00:21:56Z</dcterms:created>
  <dcterms:modified xsi:type="dcterms:W3CDTF">2024-04-25T16:55:54Z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8C5D7066-10EB-402D-B261-19207278D487</vt:lpwstr>
  </property>
  <property fmtid="{D5CDD505-2E9C-101B-9397-08002B2CF9AE}" pid="3" name="ArticulatePath">
    <vt:lpwstr>Eval Elig for ELs 2.7.22</vt:lpwstr>
  </property>
</Properties>
</file>