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72" r:id="rId1"/>
  </p:sldMasterIdLst>
  <p:notesMasterIdLst>
    <p:notesMasterId r:id="rId23"/>
  </p:notesMasterIdLst>
  <p:sldIdLst>
    <p:sldId id="257" r:id="rId2"/>
    <p:sldId id="450" r:id="rId3"/>
    <p:sldId id="464" r:id="rId4"/>
    <p:sldId id="268" r:id="rId5"/>
    <p:sldId id="390" r:id="rId6"/>
    <p:sldId id="269" r:id="rId7"/>
    <p:sldId id="466" r:id="rId8"/>
    <p:sldId id="467" r:id="rId9"/>
    <p:sldId id="465" r:id="rId10"/>
    <p:sldId id="284" r:id="rId11"/>
    <p:sldId id="279" r:id="rId12"/>
    <p:sldId id="273" r:id="rId13"/>
    <p:sldId id="471" r:id="rId14"/>
    <p:sldId id="468" r:id="rId15"/>
    <p:sldId id="456" r:id="rId16"/>
    <p:sldId id="434" r:id="rId17"/>
    <p:sldId id="287" r:id="rId18"/>
    <p:sldId id="469" r:id="rId19"/>
    <p:sldId id="470" r:id="rId20"/>
    <p:sldId id="405" r:id="rId21"/>
    <p:sldId id="460"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52" autoAdjust="0"/>
    <p:restoredTop sz="73662" autoAdjust="0"/>
  </p:normalViewPr>
  <p:slideViewPr>
    <p:cSldViewPr snapToGrid="0" snapToObjects="1">
      <p:cViewPr varScale="1">
        <p:scale>
          <a:sx n="92" d="100"/>
          <a:sy n="92" d="100"/>
        </p:scale>
        <p:origin x="1074" y="102"/>
      </p:cViewPr>
      <p:guideLst/>
    </p:cSldViewPr>
  </p:slideViewPr>
  <p:outlineViewPr>
    <p:cViewPr>
      <p:scale>
        <a:sx n="33" d="100"/>
        <a:sy n="33" d="100"/>
      </p:scale>
      <p:origin x="0" y="-8760"/>
    </p:cViewPr>
  </p:outlineViewPr>
  <p:notesTextViewPr>
    <p:cViewPr>
      <p:scale>
        <a:sx n="1" d="1"/>
        <a:sy n="1" d="1"/>
      </p:scale>
      <p:origin x="0" y="0"/>
    </p:cViewPr>
  </p:notesTextViewPr>
  <p:sorterViewPr>
    <p:cViewPr>
      <p:scale>
        <a:sx n="95" d="100"/>
        <a:sy n="95" d="100"/>
      </p:scale>
      <p:origin x="0" y="0"/>
    </p:cViewPr>
  </p:sorter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AB04F-C392-C14B-8ACA-D401EB1B4EEA}" type="datetimeFigureOut">
              <a:rPr lang="en-US" smtClean="0"/>
              <a:t>4/25/2024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5952D-34C1-5047-A1BF-E7479F0DE70C}" type="slidenum">
              <a:rPr lang="en-US" smtClean="0"/>
              <a:t>‹#›</a:t>
            </a:fld>
            <a:endParaRPr lang="en-US"/>
          </a:p>
        </p:txBody>
      </p:sp>
    </p:spTree>
    <p:extLst>
      <p:ext uri="{BB962C8B-B14F-4D97-AF65-F5344CB8AC3E}">
        <p14:creationId xmlns:p14="http://schemas.microsoft.com/office/powerpoint/2010/main" val="174826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100" baseline="0" dirty="0"/>
              <a:t>The IDEA and Gifted File Review Self-Assessment document can be downloaded from </a:t>
            </a:r>
            <a:r>
              <a:rPr lang="en-US" sz="1100" baseline="0" dirty="0" err="1"/>
              <a:t>www.ksde.org</a:t>
            </a:r>
            <a:r>
              <a:rPr lang="en-US" sz="1100" baseline="0" dirty="0"/>
              <a:t> on the KIAS page. The checklist’s Method for analyzing whether the information in the student’s file matches the requirements of the File Review checklist is included in the notes.  </a:t>
            </a:r>
            <a:r>
              <a:rPr lang="en-US" sz="1100" b="1" baseline="0" dirty="0"/>
              <a:t>Another helpful document is the </a:t>
            </a:r>
            <a:r>
              <a:rPr lang="en-US" sz="1200" b="1" kern="1200" dirty="0">
                <a:solidFill>
                  <a:schemeClr val="tx1"/>
                </a:solidFill>
                <a:effectLst/>
                <a:latin typeface="+mn-lt"/>
                <a:ea typeface="+mn-ea"/>
                <a:cs typeface="+mn-cs"/>
              </a:rPr>
              <a:t>IDEA &amp; Gifted Requirements File Review: Frequently Asked Questions</a:t>
            </a:r>
            <a:r>
              <a:rPr lang="en-US" sz="1200" b="0" kern="1200" dirty="0">
                <a:solidFill>
                  <a:schemeClr val="tx1"/>
                </a:solidFill>
                <a:effectLst/>
                <a:latin typeface="+mn-lt"/>
                <a:ea typeface="+mn-ea"/>
                <a:cs typeface="+mn-cs"/>
              </a:rPr>
              <a:t>, found in the same location.  </a:t>
            </a:r>
            <a:endParaRPr lang="en-US" sz="1100" b="0" dirty="0"/>
          </a:p>
          <a:p>
            <a:pPr eaLnBrk="1" hangingPunct="1">
              <a:spcBef>
                <a:spcPct val="0"/>
              </a:spcBef>
            </a:pPr>
            <a:endParaRPr lang="en-US" sz="1100" baseline="0" dirty="0"/>
          </a:p>
          <a:p>
            <a:pPr eaLnBrk="1" hangingPunct="1">
              <a:spcBef>
                <a:spcPct val="0"/>
              </a:spcBef>
            </a:pPr>
            <a:r>
              <a:rPr lang="en-US" sz="1100" baseline="0" dirty="0"/>
              <a:t>Remember that there are requirements for Evaluation &amp; Eligibility beyond those included in the File Review checklist.</a:t>
            </a:r>
          </a:p>
          <a:p>
            <a:pPr eaLnBrk="1" hangingPunct="1">
              <a:spcBef>
                <a:spcPct val="0"/>
              </a:spcBef>
            </a:pPr>
            <a:endParaRPr lang="en-US" sz="1100" baseline="0" dirty="0"/>
          </a:p>
          <a:p>
            <a:pPr eaLnBrk="1" hangingPunct="1">
              <a:spcBef>
                <a:spcPct val="0"/>
              </a:spcBef>
            </a:pPr>
            <a:r>
              <a:rPr lang="en-US" sz="1100" baseline="0" dirty="0"/>
              <a:t>Additional information about Evaluation and Eligibility Determination may be found in the KSDE Process Handbook in Chapter 3.  The Process Handbook is available on the KSDE website, at </a:t>
            </a:r>
            <a:r>
              <a:rPr lang="en-US" sz="1100" baseline="0" dirty="0" err="1"/>
              <a:t>www.ksde.org</a:t>
            </a:r>
            <a:r>
              <a:rPr lang="en-US" sz="1100" baseline="0" dirty="0"/>
              <a:t>.</a:t>
            </a:r>
          </a:p>
          <a:p>
            <a:pPr eaLnBrk="1" hangingPunct="1">
              <a:spcBef>
                <a:spcPct val="0"/>
              </a:spcBef>
            </a:pPr>
            <a:endParaRPr lang="en-US" sz="1100" dirty="0"/>
          </a:p>
          <a:p>
            <a:pPr eaLnBrk="1" hangingPunct="1">
              <a:spcBef>
                <a:spcPct val="0"/>
              </a:spcBef>
            </a:pPr>
            <a:r>
              <a:rPr lang="en-US" sz="1100" dirty="0"/>
              <a:t>This training is a cooperative effort of the members of the Technical Assistance Team (TAT) and other projects of the Kansas Technical Assistance System Network (TASN)</a:t>
            </a:r>
            <a:endParaRPr lang="en-US" dirty="0"/>
          </a:p>
          <a:p>
            <a:pPr eaLnBrk="1" hangingPunct="1">
              <a:spcBef>
                <a:spcPct val="0"/>
              </a:spcBef>
            </a:pPr>
            <a:endParaRPr lang="en-US" dirty="0"/>
          </a:p>
          <a:p>
            <a:pPr eaLnBrk="1" hangingPunct="1">
              <a:spcBef>
                <a:spcPct val="0"/>
              </a:spcBef>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1144C8A2-3B83-4149-8BB4-FC5F742AF63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know how the student compares to others</a:t>
            </a:r>
            <a:r>
              <a:rPr lang="en-US" baseline="0" dirty="0"/>
              <a:t> in his class and grade level, but especially to know how the EL student compares to his/her EL peers. These questions can help identify which EL students would best serve as an EL peer for purposes of comparison. </a:t>
            </a:r>
            <a:r>
              <a:rPr lang="en-US" dirty="0"/>
              <a:t>See Brown and Sanford (2011) for additional information.  (References are provided at the end of the</a:t>
            </a:r>
            <a:r>
              <a:rPr lang="en-US" baseline="0" dirty="0"/>
              <a:t> presentation.)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5D901C-A1EB-7043-B5DB-DDF15BBBC2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9505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the RTI method of evaluation is used, there will be information available to consider a dual discrepancy criteria to help rule out limited English proficiency as the primary factor.  In this case it is important that the comparisons regarding level and rate be made with EL peers. </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12</a:t>
            </a:fld>
            <a:endParaRPr lang="en-US"/>
          </a:p>
        </p:txBody>
      </p:sp>
    </p:spTree>
    <p:extLst>
      <p:ext uri="{BB962C8B-B14F-4D97-AF65-F5344CB8AC3E}">
        <p14:creationId xmlns:p14="http://schemas.microsoft.com/office/powerpoint/2010/main" val="3580113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faa72a8901_0_1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faa72a8901_0_12: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r>
              <a:rPr lang="en-US" dirty="0">
                <a:cs typeface="Calibri"/>
              </a:rPr>
              <a:t>Here are two examples of documentation for File Review Question 3.  The first bullet describes a situation where assessments are available in the student's native language.  Most often this approach will be used with student's whose primary language is Spanish.  Nationally, most students who are English Learners are Spanish speakers, so there are tests available in Spanish.</a:t>
            </a:r>
            <a:endParaRPr lang="en-US" dirty="0"/>
          </a:p>
          <a:p>
            <a:r>
              <a:rPr lang="en-US" dirty="0">
                <a:cs typeface="Calibri"/>
              </a:rPr>
              <a:t>The second bullet describes a situation where assessments are not available in the student's native language.  It describes how adaptations were made to traditional assessment practices for a student whose native language is Russian, but who is fluent in conversational English.  Many times cultural issues (question 2) overlap with language issues (question 3) when making assessment decisions for English learners.</a:t>
            </a:r>
          </a:p>
          <a:p>
            <a:endParaRPr lang="en-US" dirty="0">
              <a:cs typeface="Calibri"/>
            </a:endParaRPr>
          </a:p>
        </p:txBody>
      </p:sp>
      <p:sp>
        <p:nvSpPr>
          <p:cNvPr id="337" name="Google Shape;337;gfaa72a8901_0_12: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buClr>
                <a:srgbClr val="000000"/>
              </a:buClr>
              <a:buSzPts val="1200"/>
            </a:pPr>
            <a:fld id="{00000000-1234-1234-1234-123412341234}" type="slidenum">
              <a:rPr lang="en-US"/>
              <a:pPr>
                <a:buClr>
                  <a:srgbClr val="000000"/>
                </a:buClr>
                <a:buSzPts val="1200"/>
              </a:pPr>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85952D-34C1-5047-A1BF-E7479F0DE70C}" type="slidenum">
              <a:rPr lang="en-US" smtClean="0"/>
              <a:t>14</a:t>
            </a:fld>
            <a:endParaRPr lang="en-US"/>
          </a:p>
        </p:txBody>
      </p:sp>
    </p:spTree>
    <p:extLst>
      <p:ext uri="{BB962C8B-B14F-4D97-AF65-F5344CB8AC3E}">
        <p14:creationId xmlns:p14="http://schemas.microsoft.com/office/powerpoint/2010/main" val="2353171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file review question overlaps with File Review Question 2.</a:t>
            </a:r>
          </a:p>
          <a:p>
            <a:endParaRPr lang="en-US" b="1" dirty="0"/>
          </a:p>
          <a:p>
            <a:r>
              <a:rPr lang="en-US" b="1" dirty="0"/>
              <a:t>File Review Q 9: </a:t>
            </a:r>
            <a:r>
              <a:rPr lang="en-US" sz="1200" b="0" kern="1200" dirty="0">
                <a:solidFill>
                  <a:schemeClr val="tx1"/>
                </a:solidFill>
                <a:effectLst/>
                <a:latin typeface="+mn-lt"/>
                <a:ea typeface="+mn-ea"/>
                <a:cs typeface="+mn-cs"/>
              </a:rPr>
              <a:t>When interpreting evaluation data to determine if the student is or continues to be a student with an exceptionality and the educational needs of the student, did the team of qualified professionals and the parent draw upon, document, and carefully consider information from a variety of sources including the following:</a:t>
            </a:r>
            <a:endParaRPr lang="en-US" dirty="0"/>
          </a:p>
          <a:p>
            <a:pPr marL="685800" lvl="1" indent="-228600">
              <a:buAutoNum type="alphaUcParenBoth"/>
            </a:pPr>
            <a:r>
              <a:rPr lang="en-US" sz="1200" b="0" kern="1200" dirty="0">
                <a:solidFill>
                  <a:schemeClr val="tx1"/>
                </a:solidFill>
                <a:effectLst/>
                <a:latin typeface="+mn-lt"/>
                <a:ea typeface="+mn-ea"/>
                <a:cs typeface="+mn-cs"/>
              </a:rPr>
              <a:t> aptitude and achievement tests; </a:t>
            </a:r>
          </a:p>
          <a:p>
            <a:pPr marL="685800" lvl="1" indent="-228600">
              <a:buAutoNum type="alphaUcParenBoth"/>
            </a:pPr>
            <a:r>
              <a:rPr lang="en-US" sz="1200" b="0" kern="1200" dirty="0">
                <a:solidFill>
                  <a:schemeClr val="tx1"/>
                </a:solidFill>
                <a:effectLst/>
                <a:latin typeface="+mn-lt"/>
                <a:ea typeface="+mn-ea"/>
                <a:cs typeface="+mn-cs"/>
              </a:rPr>
              <a:t> parent input;</a:t>
            </a:r>
          </a:p>
          <a:p>
            <a:pPr marL="685800" lvl="1" indent="-228600">
              <a:buAutoNum type="alphaUcParenBoth"/>
            </a:pPr>
            <a:r>
              <a:rPr lang="en-US" sz="1200" b="0" kern="1200" dirty="0">
                <a:solidFill>
                  <a:schemeClr val="tx1"/>
                </a:solidFill>
                <a:effectLst/>
                <a:latin typeface="+mn-lt"/>
                <a:ea typeface="+mn-ea"/>
                <a:cs typeface="+mn-cs"/>
              </a:rPr>
              <a:t> teacher recommendations;</a:t>
            </a:r>
          </a:p>
          <a:p>
            <a:pPr marL="685800" lvl="1" indent="-228600">
              <a:buAutoNum type="alphaUcParenBoth"/>
            </a:pPr>
            <a:r>
              <a:rPr lang="en-US" sz="1200" b="0" kern="1200" dirty="0">
                <a:solidFill>
                  <a:schemeClr val="tx1"/>
                </a:solidFill>
                <a:effectLst/>
                <a:latin typeface="+mn-lt"/>
                <a:ea typeface="+mn-ea"/>
                <a:cs typeface="+mn-cs"/>
              </a:rPr>
              <a:t> physical condition; </a:t>
            </a:r>
            <a:endParaRPr lang="en-US" dirty="0"/>
          </a:p>
          <a:p>
            <a:pPr lvl="1"/>
            <a:r>
              <a:rPr lang="en-US" sz="1200" b="0" kern="1200" dirty="0">
                <a:solidFill>
                  <a:schemeClr val="tx1"/>
                </a:solidFill>
                <a:effectLst/>
                <a:latin typeface="+mn-lt"/>
                <a:ea typeface="+mn-ea"/>
                <a:cs typeface="+mn-cs"/>
              </a:rPr>
              <a:t>(E) social or cultural background; and </a:t>
            </a:r>
          </a:p>
          <a:p>
            <a:pPr lvl="1"/>
            <a:r>
              <a:rPr lang="en-US" sz="1200" b="0" kern="1200" dirty="0">
                <a:solidFill>
                  <a:schemeClr val="tx1"/>
                </a:solidFill>
                <a:effectLst/>
                <a:latin typeface="+mn-lt"/>
                <a:ea typeface="+mn-ea"/>
                <a:cs typeface="+mn-cs"/>
              </a:rPr>
              <a:t>(F) adaptive behavior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METHOD: Review the evaluation/eligibility report, team meeting notes, prior written notice forms, and other documentation in the education record to determine if the team and the parent drew upon, documented, and carefully considered information from all of the required sources listed above. A checklist of these items alone would not be sufficient to show that the information was carefully considered and documented. </a:t>
            </a:r>
          </a:p>
          <a:p>
            <a:endParaRPr lang="en-US" sz="1200" b="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It is important that the team document the student’s social/cultural background and how that information was taken into account when interpreting </a:t>
            </a:r>
            <a:r>
              <a:rPr lang="en-US" sz="1200" b="1" kern="1200">
                <a:solidFill>
                  <a:schemeClr val="tx1"/>
                </a:solidFill>
                <a:effectLst/>
                <a:latin typeface="+mn-lt"/>
                <a:ea typeface="+mn-ea"/>
                <a:cs typeface="+mn-cs"/>
              </a:rPr>
              <a:t>evaluation data.</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FAQ</a:t>
            </a:r>
            <a:r>
              <a:rPr lang="en-US" sz="1200" b="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The list of sources in Question 9 (aptitude and achievement tests, parent input, teacher recommendations, physical condition, social or cultural background, and adaptive behavior) is not an exhaustive list of sources that must be drawn upon, documented and carefully considered. The point of 34 C.F.R. 300.306(c)(1)(</a:t>
            </a:r>
            <a:r>
              <a:rPr lang="en-US" sz="1200" b="0" kern="1200" dirty="0" err="1">
                <a:solidFill>
                  <a:schemeClr val="tx1"/>
                </a:solidFill>
                <a:effectLst/>
                <a:latin typeface="+mn-lt"/>
                <a:ea typeface="+mn-ea"/>
                <a:cs typeface="+mn-cs"/>
              </a:rPr>
              <a:t>i</a:t>
            </a:r>
            <a:r>
              <a:rPr lang="en-US" sz="1200" b="0" kern="1200" dirty="0">
                <a:solidFill>
                  <a:schemeClr val="tx1"/>
                </a:solidFill>
                <a:effectLst/>
                <a:latin typeface="+mn-lt"/>
                <a:ea typeface="+mn-ea"/>
                <a:cs typeface="+mn-cs"/>
              </a:rPr>
              <a:t>)-(ii) and K.A.R. 91-40-10(d)(1)-(2) is to ensure that more than one source is used in interpreting evaluation data and making these determinations, and although these regulations include a list of examples of sources that may be used, the public agency would not have to use all the sources in every instance.  Similarly, there may be other sources of information used.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15</a:t>
            </a:fld>
            <a:endParaRPr lang="en-US"/>
          </a:p>
        </p:txBody>
      </p:sp>
    </p:spTree>
    <p:extLst>
      <p:ext uri="{BB962C8B-B14F-4D97-AF65-F5344CB8AC3E}">
        <p14:creationId xmlns:p14="http://schemas.microsoft.com/office/powerpoint/2010/main" val="871057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charset="0"/>
              </a:rPr>
              <a:t>This file review question overlaps with File Review Question 3.</a:t>
            </a:r>
          </a:p>
          <a:p>
            <a:endParaRPr lang="en-US" b="1" dirty="0">
              <a:latin typeface="Arial" charset="0"/>
            </a:endParaRPr>
          </a:p>
          <a:p>
            <a:r>
              <a:rPr lang="en-US" b="1" dirty="0">
                <a:latin typeface="Arial" charset="0"/>
              </a:rPr>
              <a:t>File Review Q 10: </a:t>
            </a:r>
            <a:r>
              <a:rPr lang="en-US" sz="1200" b="0" kern="1200" dirty="0">
                <a:solidFill>
                  <a:schemeClr val="tx1"/>
                </a:solidFill>
                <a:effectLst/>
                <a:latin typeface="+mn-lt"/>
                <a:ea typeface="+mn-ea"/>
                <a:cs typeface="+mn-cs"/>
              </a:rPr>
              <a:t>Did the group responsible for determining the student’s (initial or continued) eligibility ensure that NONE of the following were the determinant factor? </a:t>
            </a:r>
            <a:endParaRPr lang="en-US" dirty="0"/>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Lack of appropriate instruction in reading, including the essential components of reading instruction (as defined in section 1208(3) of the ESEA as such section was in effect on the day before the date of enactment of the Every Student Succeeds Act (December 9, 2015)); or </a:t>
            </a:r>
            <a:endParaRPr lang="en-US" dirty="0"/>
          </a:p>
          <a:p>
            <a:pPr lvl="1"/>
            <a:r>
              <a:rPr lang="en-US" sz="1200" kern="1200" dirty="0">
                <a:solidFill>
                  <a:schemeClr val="tx1"/>
                </a:solidFill>
                <a:effectLst/>
                <a:latin typeface="+mn-lt"/>
                <a:ea typeface="+mn-ea"/>
                <a:cs typeface="+mn-cs"/>
              </a:rPr>
              <a:t>o </a:t>
            </a:r>
            <a:r>
              <a:rPr lang="en-US" sz="1200" b="0" kern="1200" dirty="0">
                <a:solidFill>
                  <a:schemeClr val="tx1"/>
                </a:solidFill>
                <a:effectLst/>
                <a:latin typeface="+mn-lt"/>
                <a:ea typeface="+mn-ea"/>
                <a:cs typeface="+mn-cs"/>
              </a:rPr>
              <a:t>“The term ‘essential components of reading instruction’ means explicit and systematic instruction in-- (A) Phonemic awareness; (B) Phonics; (C) Vocabulary development; (D) Reading fluency, including oral reading skills; and (E) Reading comprehension strategies” Federal Register, Vol. 71, August 14, 2006, p.46646 </a:t>
            </a:r>
            <a:endParaRPr lang="en-US" dirty="0"/>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Lack of appropriate instruction in math; or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Limited English proficiency </a:t>
            </a:r>
            <a:endParaRPr lang="en-US" sz="1200" kern="1200" dirty="0">
              <a:solidFill>
                <a:schemeClr val="tx1"/>
              </a:solidFill>
              <a:effectLst/>
              <a:latin typeface="+mn-lt"/>
              <a:ea typeface="+mn-ea"/>
              <a:cs typeface="+mn-cs"/>
            </a:endParaRPr>
          </a:p>
          <a:p>
            <a:pPr eaLnBrk="1" hangingPunct="1"/>
            <a:endParaRPr lang="en-US"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METHOD: Review the evaluation/eligibility report to determine whether the team and the parent examined ALL of these exclusionary factors before determining the student is or continues to be a student with an exceptionality.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16</a:t>
            </a:fld>
            <a:endParaRPr lang="en-US"/>
          </a:p>
        </p:txBody>
      </p:sp>
    </p:spTree>
    <p:extLst>
      <p:ext uri="{BB962C8B-B14F-4D97-AF65-F5344CB8AC3E}">
        <p14:creationId xmlns:p14="http://schemas.microsoft.com/office/powerpoint/2010/main" val="2695858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Indicators Document to see what types of indicators might be used to meet the requirements for eligibility determination.</a:t>
            </a:r>
          </a:p>
          <a:p>
            <a:endParaRPr lang="en-US" baseline="0" dirty="0"/>
          </a:p>
          <a:p>
            <a:r>
              <a:rPr lang="en-US" dirty="0"/>
              <a:t>The definitions for each of the exceptionality categories are listed in the Eligibility Indicators Document (August, 2021).  </a:t>
            </a:r>
          </a:p>
          <a:p>
            <a:endParaRPr lang="en-US" dirty="0"/>
          </a:p>
          <a:p>
            <a:r>
              <a:rPr lang="en-US" dirty="0"/>
              <a:t>The team considers whether the student’s data match or do not match the definition of the exceptionality category under consideration.</a:t>
            </a:r>
          </a:p>
          <a:p>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17</a:t>
            </a:fld>
            <a:endParaRPr lang="en-US"/>
          </a:p>
        </p:txBody>
      </p:sp>
    </p:spTree>
    <p:extLst>
      <p:ext uri="{BB962C8B-B14F-4D97-AF65-F5344CB8AC3E}">
        <p14:creationId xmlns:p14="http://schemas.microsoft.com/office/powerpoint/2010/main" val="3587085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limited English</a:t>
            </a:r>
            <a:r>
              <a:rPr lang="en-US" baseline="0" dirty="0"/>
              <a:t> proficiency will always play a role in an EL student’s learning difficulties, the eligibility team must consider whether or not the limited English proficiency is the PRIMARY cause of the student’s learning problems.  The two major ways of showing that it is a secondary, not a primary, cause is by (a) showing appropriate GEIs were provided with limited effectiveness, and (b) showing that this student’s level and rate of progress is significantly lower than his/her EL peers.</a:t>
            </a:r>
          </a:p>
          <a:p>
            <a:endParaRPr lang="en-US" baseline="0" dirty="0"/>
          </a:p>
          <a:p>
            <a:r>
              <a:rPr lang="en-US" baseline="0" dirty="0"/>
              <a:t>One other aspect of growth in learning that you may wish to consider is the student’s academic growth in L1 instruction, or academic growth measured in their native language.  However, if the student does not receive academic instruction in his/her native language, this may not be a good indicator of the impact of instruction or interventions.  </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18</a:t>
            </a:fld>
            <a:endParaRPr lang="en-US"/>
          </a:p>
        </p:txBody>
      </p:sp>
    </p:spTree>
    <p:extLst>
      <p:ext uri="{BB962C8B-B14F-4D97-AF65-F5344CB8AC3E}">
        <p14:creationId xmlns:p14="http://schemas.microsoft.com/office/powerpoint/2010/main" val="2372478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22. When developing, reviewing or revising the IEP, in the case of a student who has limited English proficiency, did the IEP Team consider the language needs of the student as those needs relate to the student’s IEP? 34 C.F.R. 300.324(a)(2)(ii), (b)(2); K.S.A. 72-3429(d)(5)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METHOD: First, review the education record for documentation indicating whether the student has limited English proficiency. If the student has limited English proficiency, then review the education record for documentation showing that the IEP Team considered the student’s language needs as those needs relate to the IEP when developing, reviewing, or revising the IEP. This information can be found in the IEP, a prior written notice form, IEP Team meeting notes, an IEP amendment form, or other documentation in the education record. </a:t>
            </a:r>
          </a:p>
          <a:p>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Note: the student's native language may not be the language that the student uses daily in school or even their "preferred" language. In other words, there were IEPs in last file review group that marked English for student language, but KIAS and the evaluation report indicated the student was ELL, so documentation to address such discrepancy could be helpful.</a:t>
            </a:r>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19</a:t>
            </a:fld>
            <a:endParaRPr lang="en-US"/>
          </a:p>
        </p:txBody>
      </p:sp>
    </p:spTree>
    <p:extLst>
      <p:ext uri="{BB962C8B-B14F-4D97-AF65-F5344CB8AC3E}">
        <p14:creationId xmlns:p14="http://schemas.microsoft.com/office/powerpoint/2010/main" val="1687420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a) Does the student have limited English proficiency?  Document the student’s English proficiency in the IEP or in IEP meeting notes. Also report the student’s language assessment proficiency scores.  Those scores and the team’s beliefs about the student’s English proficiency may not match.   </a:t>
            </a:r>
          </a:p>
          <a:p>
            <a:r>
              <a:rPr lang="en-US" sz="1200" b="0" kern="1200" dirty="0">
                <a:solidFill>
                  <a:schemeClr val="tx1"/>
                </a:solidFill>
                <a:effectLst/>
                <a:latin typeface="+mn-lt"/>
                <a:ea typeface="+mn-ea"/>
                <a:cs typeface="+mn-cs"/>
              </a:rPr>
              <a:t>b) If the student is LEP, the team needs to reflect in the IEP how those language needs impacts the IEP.  For example, there may be a statement that the sped teacher and ELL teacher will collaborate in instructional planning.  Or that the sped teacher will assess instructional materials to make sure they are within the language skills of the student. </a:t>
            </a:r>
          </a:p>
          <a:p>
            <a:r>
              <a:rPr lang="en-US" sz="1200" b="0" kern="1200" dirty="0">
                <a:solidFill>
                  <a:schemeClr val="tx1"/>
                </a:solidFill>
                <a:effectLst/>
                <a:latin typeface="+mn-lt"/>
                <a:ea typeface="+mn-ea"/>
                <a:cs typeface="+mn-cs"/>
              </a:rPr>
              <a:t>c) Consider how language-related acculturation issues may interact with a disability to exacerbate difficulties with content classes, especially social studies classes. </a:t>
            </a:r>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20</a:t>
            </a:fld>
            <a:endParaRPr lang="en-US"/>
          </a:p>
        </p:txBody>
      </p:sp>
    </p:spTree>
    <p:extLst>
      <p:ext uri="{BB962C8B-B14F-4D97-AF65-F5344CB8AC3E}">
        <p14:creationId xmlns:p14="http://schemas.microsoft.com/office/powerpoint/2010/main" val="425830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File Review Q 2: </a:t>
            </a:r>
            <a:r>
              <a:rPr lang="en-US" sz="1200" b="0" kern="1200" dirty="0">
                <a:solidFill>
                  <a:schemeClr val="tx1"/>
                </a:solidFill>
                <a:effectLst/>
                <a:latin typeface="+mn-lt"/>
                <a:ea typeface="+mn-ea"/>
                <a:cs typeface="+mn-cs"/>
              </a:rPr>
              <a:t>Were the assessments and other evaluation materials used to assess the student (for an initial evaluation or reevaluation) selected and administered so as not to be discriminatory on a racial or cultural basis? </a:t>
            </a:r>
          </a:p>
          <a:p>
            <a:endParaRPr lang="en-US" dirty="0"/>
          </a:p>
          <a:p>
            <a:r>
              <a:rPr lang="en-US" sz="1200" b="0" kern="1200" dirty="0">
                <a:solidFill>
                  <a:schemeClr val="tx1"/>
                </a:solidFill>
                <a:effectLst/>
                <a:latin typeface="+mn-lt"/>
                <a:ea typeface="+mn-ea"/>
                <a:cs typeface="+mn-cs"/>
              </a:rPr>
              <a:t>METHOD: Review the education record to determine whether there is evidence that the group of people responsible for conducting the student’s most recent evaluation/reevaluation selected and administered assessments and other evaluation materials so as not to be discriminatory on a racial or cultural basis. There must be documentation to show that elimination of racial and cultural discrimination was considered when selecting and administering evaluation materials. This information could be found in assessment technical manuals, a prior written notice form, an evaluation/eligibility report, teacher/provider notes, or other documentation in the education record. Staff who conduct assessments could cite relevant information from the assessment technical manual, or refer to that information in professional notes, or provide some other type of documentation about how those findings were taken into consideration. </a:t>
            </a:r>
            <a:endParaRPr lang="en-US" dirty="0"/>
          </a:p>
          <a:p>
            <a:endParaRPr lang="en-US" dirty="0"/>
          </a:p>
          <a:p>
            <a:endParaRPr lang="en-US" sz="1200" b="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3</a:t>
            </a:fld>
            <a:endParaRPr lang="en-US"/>
          </a:p>
        </p:txBody>
      </p:sp>
    </p:spTree>
    <p:extLst>
      <p:ext uri="{BB962C8B-B14F-4D97-AF65-F5344CB8AC3E}">
        <p14:creationId xmlns:p14="http://schemas.microsoft.com/office/powerpoint/2010/main" val="1844109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reflection can be found in the handout on page ?</a:t>
            </a:r>
          </a:p>
          <a:p>
            <a:endParaRPr lang="en-US" dirty="0"/>
          </a:p>
          <a:p>
            <a:r>
              <a:rPr lang="en-US" dirty="0"/>
              <a:t>What are next steps for the future to ensure compliance with requirements and nondiscriminatory practices?  </a:t>
            </a:r>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options if you have questions.</a:t>
            </a:r>
          </a:p>
        </p:txBody>
      </p:sp>
      <p:sp>
        <p:nvSpPr>
          <p:cNvPr id="4" name="Slide Number Placeholder 3"/>
          <p:cNvSpPr>
            <a:spLocks noGrp="1"/>
          </p:cNvSpPr>
          <p:nvPr>
            <p:ph type="sldNum" sz="quarter" idx="5"/>
          </p:nvPr>
        </p:nvSpPr>
        <p:spPr/>
        <p:txBody>
          <a:bodyPr/>
          <a:lstStyle/>
          <a:p>
            <a:fld id="{3485952D-34C1-5047-A1BF-E7479F0DE70C}" type="slidenum">
              <a:rPr lang="en-US" smtClean="0"/>
              <a:t>22</a:t>
            </a:fld>
            <a:endParaRPr lang="en-US"/>
          </a:p>
        </p:txBody>
      </p:sp>
    </p:spTree>
    <p:extLst>
      <p:ext uri="{BB962C8B-B14F-4D97-AF65-F5344CB8AC3E}">
        <p14:creationId xmlns:p14="http://schemas.microsoft.com/office/powerpoint/2010/main" val="268027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Samuel Ortiz (2008, 2014) in Best Practices in School Psychology.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important that teams select assessments and other evaluation materials so as not to be discriminatory on a racial or cultural basis.  It is critical that teams do not use a standard battery of tests with all students, and that they consider for each student what assessment instruments and practices will result in a non-biased assessment for that individual.  Teams need to consider this information prior to assessment, and not wait until there are concerns with the interpretation of test results.  Documentation for this question would likely include a description of the team’s consideration of how the selected instruments will contribute to a nondiscriminatory evaluation for this individual student.  For some students, this might include practices such as authentic assessment, or non-verbal assessment (or other alternatives to language-based assessment), or use of a response to intervention approach.  This information could be included in a prior written notice form, or in an evaluation/eligibility report, or in notes made by a member of the evaluation team, or some other type of documentation.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evaluation team needs to understand how to implement the quality indicators listed in the slide, and why they are important practices for nondiscriminatory assessment.  Documentation for Q2 should include the consideration of and/or reporting the use of at least some of these quality indicators.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See examples in the handout of descriptions of assessments that take into account the issues of Q2 (racial/cultural) and Q3 (native language/other mode of communication).</a:t>
            </a: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4</a:t>
            </a:fld>
            <a:endParaRPr lang="en-US"/>
          </a:p>
        </p:txBody>
      </p:sp>
    </p:spTree>
    <p:extLst>
      <p:ext uri="{BB962C8B-B14F-4D97-AF65-F5344CB8AC3E}">
        <p14:creationId xmlns:p14="http://schemas.microsoft.com/office/powerpoint/2010/main" val="706507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a:buSzPts val="1400"/>
            </a:pPr>
            <a:r>
              <a:rPr lang="en-US" dirty="0"/>
              <a:t>Check boxes and boiler plate language not recommended. KSDE does recommend that districts consider adding a question prompt to their evaluation report.</a:t>
            </a:r>
            <a:endParaRPr dirty="0"/>
          </a:p>
          <a:p>
            <a:pPr>
              <a:buSzPts val="1400"/>
            </a:pPr>
            <a:r>
              <a:rPr lang="en-US" dirty="0"/>
              <a:t>This would need to be individualized for student’s  unique set of characteristics</a:t>
            </a:r>
          </a:p>
          <a:p>
            <a:pPr>
              <a:buSzPts val="1400"/>
            </a:pPr>
            <a:endParaRPr lang="en-US" dirty="0"/>
          </a:p>
          <a:p>
            <a:pPr>
              <a:buSzPts val="1400"/>
            </a:pPr>
            <a:endParaRPr lang="en-US" dirty="0">
              <a:cs typeface="Calibri" panose="020F0502020204030204"/>
            </a:endParaRPr>
          </a:p>
        </p:txBody>
      </p:sp>
      <p:sp>
        <p:nvSpPr>
          <p:cNvPr id="302" name="Google Shape;302;p6: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Team collects demographic information.  Some of this information maybe used by the MDT (multi-disciplinary team) with regard to exclusionary factors.</a:t>
            </a:r>
          </a:p>
          <a:p>
            <a:r>
              <a:rPr lang="en-US" dirty="0">
                <a:cs typeface="Calibri"/>
              </a:rPr>
              <a:t>2.  Team considers how to address potential cultural/racial bias in the evaluation.</a:t>
            </a:r>
          </a:p>
          <a:p>
            <a:r>
              <a:rPr lang="en-US" dirty="0">
                <a:cs typeface="Calibri"/>
              </a:rPr>
              <a:t>3.  Team documents how student's demographic information was used in the selection and administration of evaluation instruments. </a:t>
            </a:r>
          </a:p>
        </p:txBody>
      </p:sp>
      <p:sp>
        <p:nvSpPr>
          <p:cNvPr id="4" name="Slide Number Placeholder 3"/>
          <p:cNvSpPr>
            <a:spLocks noGrp="1"/>
          </p:cNvSpPr>
          <p:nvPr>
            <p:ph type="sldNum" sz="quarter" idx="5"/>
          </p:nvPr>
        </p:nvSpPr>
        <p:spPr/>
        <p:txBody>
          <a:bodyPr/>
          <a:lstStyle/>
          <a:p>
            <a:fld id="{B03B681A-0971-437A-97B1-44BF12E3167A}" type="slidenum">
              <a:rPr lang="en-US" smtClean="0"/>
              <a:t>6</a:t>
            </a:fld>
            <a:endParaRPr lang="en-US"/>
          </a:p>
        </p:txBody>
      </p:sp>
    </p:spTree>
    <p:extLst>
      <p:ext uri="{BB962C8B-B14F-4D97-AF65-F5344CB8AC3E}">
        <p14:creationId xmlns:p14="http://schemas.microsoft.com/office/powerpoint/2010/main" val="58065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faa72a8901_0_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faa72a8901_0_4: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endParaRPr lang="en-US" dirty="0">
              <a:cs typeface="Calibri"/>
            </a:endParaRPr>
          </a:p>
          <a:p>
            <a:r>
              <a:rPr lang="en-US" dirty="0">
                <a:cs typeface="Calibri"/>
              </a:rPr>
              <a:t>Here are example statements of documentation for question 2.  The first 3 statements describe why and what assessment practices were used.  The last statement (in italics) is one example of statement a team might use if no change in traditional practices are needed.</a:t>
            </a:r>
          </a:p>
        </p:txBody>
      </p:sp>
      <p:sp>
        <p:nvSpPr>
          <p:cNvPr id="309" name="Google Shape;309;gfaa72a8901_0_4: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buClr>
                <a:srgbClr val="000000"/>
              </a:buClr>
              <a:buSzPts val="1200"/>
            </a:pPr>
            <a:fld id="{00000000-1234-1234-1234-123412341234}" type="slidenum">
              <a:rPr lang="en-US"/>
              <a:pPr>
                <a:buClr>
                  <a:srgbClr val="000000"/>
                </a:buClr>
                <a:buSzPts val="1200"/>
              </a:pP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File Review Q 3: </a:t>
            </a:r>
            <a:r>
              <a:rPr lang="en-US" sz="1200" b="0" kern="1200" dirty="0">
                <a:solidFill>
                  <a:schemeClr val="tx1"/>
                </a:solidFill>
                <a:effectLst/>
                <a:latin typeface="+mn-lt"/>
                <a:ea typeface="+mn-ea"/>
                <a:cs typeface="+mn-cs"/>
              </a:rPr>
              <a:t>Were the assessments and other evaluation materials used to assess the student (for an initial evaluation or reevaluation) provided and administered in the student’s native language or other mode of communication? </a:t>
            </a:r>
          </a:p>
          <a:p>
            <a:endParaRPr lang="en-US" dirty="0"/>
          </a:p>
          <a:p>
            <a:r>
              <a:rPr lang="en-US" sz="1200" b="0" kern="1200" dirty="0">
                <a:solidFill>
                  <a:schemeClr val="tx1"/>
                </a:solidFill>
                <a:effectLst/>
                <a:latin typeface="+mn-lt"/>
                <a:ea typeface="+mn-ea"/>
                <a:cs typeface="+mn-cs"/>
              </a:rPr>
              <a:t>METHOD: First, review the education record to determine the student’s native language or other mode of communication.</a:t>
            </a:r>
            <a:br>
              <a:rPr lang="en-US" sz="1200" b="0" kern="1200" dirty="0">
                <a:solidFill>
                  <a:schemeClr val="tx1"/>
                </a:solidFill>
                <a:effectLst/>
                <a:latin typeface="+mn-lt"/>
                <a:ea typeface="+mn-ea"/>
                <a:cs typeface="+mn-cs"/>
              </a:rPr>
            </a:br>
            <a:r>
              <a:rPr lang="en-US" sz="1200" b="0" kern="1200" dirty="0">
                <a:solidFill>
                  <a:schemeClr val="tx1"/>
                </a:solidFill>
                <a:effectLst/>
                <a:latin typeface="+mn-lt"/>
                <a:ea typeface="+mn-ea"/>
                <a:cs typeface="+mn-cs"/>
              </a:rPr>
              <a:t>Next, review the education record to determine whether the assessments and other evaluation materials used for the student’s most recent evaluation or reevaluation were provided and administered in the student’s native language or other mode of communication. If the assessments and other evaluation materials were not provided and administered in the native language or other mode of communication, review the education record for information showing that it was clearly not feasible to do so. This information could be found in a prior written notice form, an evaluation/eligibility report, teacher/provider notes, or other documentation in the education record. </a:t>
            </a:r>
          </a:p>
          <a:p>
            <a:endParaRPr lang="en-US" dirty="0"/>
          </a:p>
          <a:p>
            <a:r>
              <a:rPr lang="en-US" b="1" dirty="0"/>
              <a:t>Note: Make sure you include the student’s language proficiency assessment scores in documentation of the student’s native language.</a:t>
            </a:r>
          </a:p>
        </p:txBody>
      </p:sp>
      <p:sp>
        <p:nvSpPr>
          <p:cNvPr id="4" name="Slide Number Placeholder 3"/>
          <p:cNvSpPr>
            <a:spLocks noGrp="1"/>
          </p:cNvSpPr>
          <p:nvPr>
            <p:ph type="sldNum" sz="quarter" idx="5"/>
          </p:nvPr>
        </p:nvSpPr>
        <p:spPr/>
        <p:txBody>
          <a:bodyPr/>
          <a:lstStyle/>
          <a:p>
            <a:fld id="{3485952D-34C1-5047-A1BF-E7479F0DE70C}" type="slidenum">
              <a:rPr lang="en-US" smtClean="0"/>
              <a:t>8</a:t>
            </a:fld>
            <a:endParaRPr lang="en-US"/>
          </a:p>
        </p:txBody>
      </p:sp>
    </p:spTree>
    <p:extLst>
      <p:ext uri="{BB962C8B-B14F-4D97-AF65-F5344CB8AC3E}">
        <p14:creationId xmlns:p14="http://schemas.microsoft.com/office/powerpoint/2010/main" val="3208176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 training available on the TASN website regarding the “Evaluation of English Learners” at: https://</a:t>
            </a:r>
            <a:r>
              <a:rPr lang="en-US" dirty="0" err="1"/>
              <a:t>www.ksdetasn.org</a:t>
            </a:r>
            <a:r>
              <a:rPr lang="en-US" dirty="0"/>
              <a:t>/resources/42.  The </a:t>
            </a:r>
            <a:r>
              <a:rPr lang="en-US" dirty="0" err="1"/>
              <a:t>powerpoint</a:t>
            </a:r>
            <a:r>
              <a:rPr lang="en-US" dirty="0"/>
              <a:t> and handout are available for download.</a:t>
            </a: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9</a:t>
            </a:fld>
            <a:endParaRPr lang="en-US"/>
          </a:p>
        </p:txBody>
      </p:sp>
    </p:spTree>
    <p:extLst>
      <p:ext uri="{BB962C8B-B14F-4D97-AF65-F5344CB8AC3E}">
        <p14:creationId xmlns:p14="http://schemas.microsoft.com/office/powerpoint/2010/main" val="1858269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M. Villegas-Gutierrez (2015), Education Evaluation Center, Western Oregon University.</a:t>
            </a:r>
          </a:p>
          <a:p>
            <a:endParaRPr lang="en-US" dirty="0"/>
          </a:p>
          <a:p>
            <a:r>
              <a:rPr lang="en-US" sz="1200" u="sng" kern="1200" dirty="0">
                <a:solidFill>
                  <a:schemeClr val="tx1"/>
                </a:solidFill>
                <a:effectLst/>
                <a:latin typeface="+mn-lt"/>
                <a:ea typeface="+mn-ea"/>
                <a:cs typeface="+mn-cs"/>
              </a:rPr>
              <a:t>Most Desirable Approach  </a:t>
            </a:r>
          </a:p>
          <a:p>
            <a:r>
              <a:rPr lang="en-US" sz="1200" kern="1200" dirty="0">
                <a:solidFill>
                  <a:schemeClr val="tx1"/>
                </a:solidFill>
                <a:effectLst/>
                <a:latin typeface="+mn-lt"/>
                <a:ea typeface="+mn-ea"/>
                <a:cs typeface="+mn-cs"/>
              </a:rPr>
              <a:t>A bilingual special education assessment professional fluent in the student’s native language uses standardized and alternative assessment in the student’s L1 and L2 languages. School districts should conduct a dual language assessment conducted by a bilingual examiner fluent in English and the student’s native language. </a:t>
            </a:r>
          </a:p>
          <a:p>
            <a:endParaRPr lang="en-US" dirty="0"/>
          </a:p>
          <a:p>
            <a:r>
              <a:rPr lang="en-US" sz="1200" u="sng" kern="1200" dirty="0">
                <a:solidFill>
                  <a:schemeClr val="tx1"/>
                </a:solidFill>
                <a:effectLst/>
                <a:latin typeface="+mn-lt"/>
                <a:ea typeface="+mn-ea"/>
                <a:cs typeface="+mn-cs"/>
              </a:rPr>
              <a:t>Least Desirable Approach </a:t>
            </a:r>
          </a:p>
          <a:p>
            <a:r>
              <a:rPr lang="en-US" sz="1200" kern="1200" dirty="0">
                <a:solidFill>
                  <a:schemeClr val="tx1"/>
                </a:solidFill>
                <a:effectLst/>
                <a:latin typeface="+mn-lt"/>
                <a:ea typeface="+mn-ea"/>
                <a:cs typeface="+mn-cs"/>
              </a:rPr>
              <a:t>The least desirable approach is having an English-speaking assessment professional using only nonverbal or performance intelligence assessment measures and alternative assessment. This is considered an acceptable practice only when testing in a low incidence language.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evaluation team needs to understand how to implement the quality indicators listed in the slide, and why they are important. Documentation for Q3 should include the consideration of and/or reporting the use of at least some of these quality indicators.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See examples in the handout of descriptions of assessments that take into account the issues of Q2 (racial/cultural) and Q3 (native language/other mode of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10</a:t>
            </a:fld>
            <a:endParaRPr lang="en-US"/>
          </a:p>
        </p:txBody>
      </p:sp>
    </p:spTree>
    <p:extLst>
      <p:ext uri="{BB962C8B-B14F-4D97-AF65-F5344CB8AC3E}">
        <p14:creationId xmlns:p14="http://schemas.microsoft.com/office/powerpoint/2010/main" val="1825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078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1669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032896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553200" y="6356354"/>
            <a:ext cx="2133600" cy="365125"/>
          </a:xfrm>
          <a:prstGeom prst="rect">
            <a:avLst/>
          </a:prstGeom>
        </p:spPr>
        <p:txBody>
          <a:bodyPr/>
          <a:lstStyle/>
          <a:p>
            <a:endParaRPr lang="en-US" dirty="0">
              <a:solidFill>
                <a:prstClr val="black">
                  <a:tint val="75000"/>
                </a:prstClr>
              </a:solidFill>
              <a:latin typeface="Calibri"/>
            </a:endParaRPr>
          </a:p>
        </p:txBody>
      </p:sp>
    </p:spTree>
    <p:extLst>
      <p:ext uri="{BB962C8B-B14F-4D97-AF65-F5344CB8AC3E}">
        <p14:creationId xmlns:p14="http://schemas.microsoft.com/office/powerpoint/2010/main" val="45400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827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08781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177956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106175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42157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77031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21161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68906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8" name="Picture 6"/>
          <p:cNvPicPr>
            <a:picLocks noChangeAspect="1"/>
          </p:cNvPicPr>
          <p:nvPr/>
        </p:nvPicPr>
        <p:blipFill>
          <a:blip r:embed="rId14" cstate="email">
            <a:clrChange>
              <a:clrFrom>
                <a:srgbClr val="FFFFFD"/>
              </a:clrFrom>
              <a:clrTo>
                <a:srgbClr val="FFFFFD">
                  <a:alpha val="0"/>
                </a:srgbClr>
              </a:clrTo>
            </a:clrChange>
            <a:extLst>
              <a:ext uri="{28A0092B-C50C-407E-A947-70E740481C1C}">
                <a14:useLocalDpi xmlns:a14="http://schemas.microsoft.com/office/drawing/2010/main" val="0"/>
              </a:ext>
            </a:extLst>
          </a:blip>
          <a:srcRect/>
          <a:stretch>
            <a:fillRect/>
          </a:stretch>
        </p:blipFill>
        <p:spPr bwMode="auto">
          <a:xfrm>
            <a:off x="76200" y="6172200"/>
            <a:ext cx="1981200" cy="649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p:nvPr/>
        </p:nvCxnSpPr>
        <p:spPr>
          <a:xfrm>
            <a:off x="457200" y="228600"/>
            <a:ext cx="8229600" cy="0"/>
          </a:xfrm>
          <a:prstGeom prst="line">
            <a:avLst/>
          </a:prstGeom>
          <a:ln w="28575">
            <a:solidFill>
              <a:srgbClr val="554E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08639" y="6381753"/>
            <a:ext cx="1969835" cy="265457"/>
          </a:xfrm>
          <a:prstGeom prst="rect">
            <a:avLst/>
          </a:prstGeom>
          <a:noFill/>
        </p:spPr>
        <p:txBody>
          <a:bodyPr wrap="none">
            <a:spAutoFit/>
          </a:bodyPr>
          <a:lstStyle/>
          <a:p>
            <a:pPr defTabSz="514350">
              <a:defRPr/>
            </a:pPr>
            <a:r>
              <a:rPr lang="en-US" sz="1125" spc="338" dirty="0">
                <a:solidFill>
                  <a:srgbClr val="554E50"/>
                </a:solidFill>
                <a:latin typeface="Calibri"/>
                <a:ea typeface="ＭＳ Ｐゴシック" charset="0"/>
                <a:cs typeface="Arial" charset="0"/>
              </a:rPr>
              <a:t>www.ksdetasn.org</a:t>
            </a:r>
          </a:p>
        </p:txBody>
      </p:sp>
    </p:spTree>
    <p:extLst>
      <p:ext uri="{BB962C8B-B14F-4D97-AF65-F5344CB8AC3E}">
        <p14:creationId xmlns:p14="http://schemas.microsoft.com/office/powerpoint/2010/main" val="902114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fontAlgn="base" hangingPunct="1">
        <a:spcBef>
          <a:spcPct val="0"/>
        </a:spcBef>
        <a:spcAft>
          <a:spcPct val="0"/>
        </a:spcAft>
        <a:defRPr sz="2475" kern="1200">
          <a:solidFill>
            <a:schemeClr val="tx1"/>
          </a:solidFill>
          <a:latin typeface="+mj-lt"/>
          <a:ea typeface="ＭＳ Ｐゴシック" charset="0"/>
          <a:cs typeface="+mj-cs"/>
        </a:defRPr>
      </a:lvl1pPr>
      <a:lvl2pPr algn="ctr" rtl="0" eaLnBrk="1" fontAlgn="base" hangingPunct="1">
        <a:spcBef>
          <a:spcPct val="0"/>
        </a:spcBef>
        <a:spcAft>
          <a:spcPct val="0"/>
        </a:spcAft>
        <a:defRPr sz="2475">
          <a:solidFill>
            <a:schemeClr val="tx1"/>
          </a:solidFill>
          <a:latin typeface="Calibri" charset="0"/>
          <a:ea typeface="ＭＳ Ｐゴシック" charset="0"/>
        </a:defRPr>
      </a:lvl2pPr>
      <a:lvl3pPr algn="ctr" rtl="0" eaLnBrk="1" fontAlgn="base" hangingPunct="1">
        <a:spcBef>
          <a:spcPct val="0"/>
        </a:spcBef>
        <a:spcAft>
          <a:spcPct val="0"/>
        </a:spcAft>
        <a:defRPr sz="2475">
          <a:solidFill>
            <a:schemeClr val="tx1"/>
          </a:solidFill>
          <a:latin typeface="Calibri" charset="0"/>
          <a:ea typeface="ＭＳ Ｐゴシック" charset="0"/>
        </a:defRPr>
      </a:lvl3pPr>
      <a:lvl4pPr algn="ctr" rtl="0" eaLnBrk="1" fontAlgn="base" hangingPunct="1">
        <a:spcBef>
          <a:spcPct val="0"/>
        </a:spcBef>
        <a:spcAft>
          <a:spcPct val="0"/>
        </a:spcAft>
        <a:defRPr sz="2475">
          <a:solidFill>
            <a:schemeClr val="tx1"/>
          </a:solidFill>
          <a:latin typeface="Calibri" charset="0"/>
          <a:ea typeface="ＭＳ Ｐゴシック" charset="0"/>
        </a:defRPr>
      </a:lvl4pPr>
      <a:lvl5pPr algn="ctr" rtl="0" eaLnBrk="1" fontAlgn="base" hangingPunct="1">
        <a:spcBef>
          <a:spcPct val="0"/>
        </a:spcBef>
        <a:spcAft>
          <a:spcPct val="0"/>
        </a:spcAft>
        <a:defRPr sz="2475">
          <a:solidFill>
            <a:schemeClr val="tx1"/>
          </a:solidFill>
          <a:latin typeface="Calibri" charset="0"/>
          <a:ea typeface="ＭＳ Ｐゴシック" charset="0"/>
        </a:defRPr>
      </a:lvl5pPr>
      <a:lvl6pPr marL="257175" algn="ctr" rtl="0" eaLnBrk="1" fontAlgn="base" hangingPunct="1">
        <a:spcBef>
          <a:spcPct val="0"/>
        </a:spcBef>
        <a:spcAft>
          <a:spcPct val="0"/>
        </a:spcAft>
        <a:defRPr sz="2475">
          <a:solidFill>
            <a:schemeClr val="tx1"/>
          </a:solidFill>
          <a:latin typeface="Calibri" charset="0"/>
          <a:ea typeface="ＭＳ Ｐゴシック" charset="0"/>
        </a:defRPr>
      </a:lvl6pPr>
      <a:lvl7pPr marL="514350" algn="ctr" rtl="0" eaLnBrk="1" fontAlgn="base" hangingPunct="1">
        <a:spcBef>
          <a:spcPct val="0"/>
        </a:spcBef>
        <a:spcAft>
          <a:spcPct val="0"/>
        </a:spcAft>
        <a:defRPr sz="2475">
          <a:solidFill>
            <a:schemeClr val="tx1"/>
          </a:solidFill>
          <a:latin typeface="Calibri" charset="0"/>
          <a:ea typeface="ＭＳ Ｐゴシック" charset="0"/>
        </a:defRPr>
      </a:lvl7pPr>
      <a:lvl8pPr marL="771525" algn="ctr" rtl="0" eaLnBrk="1" fontAlgn="base" hangingPunct="1">
        <a:spcBef>
          <a:spcPct val="0"/>
        </a:spcBef>
        <a:spcAft>
          <a:spcPct val="0"/>
        </a:spcAft>
        <a:defRPr sz="2475">
          <a:solidFill>
            <a:schemeClr val="tx1"/>
          </a:solidFill>
          <a:latin typeface="Calibri" charset="0"/>
          <a:ea typeface="ＭＳ Ｐゴシック" charset="0"/>
        </a:defRPr>
      </a:lvl8pPr>
      <a:lvl9pPr marL="1028700" algn="ctr" rtl="0" eaLnBrk="1" fontAlgn="base" hangingPunct="1">
        <a:spcBef>
          <a:spcPct val="0"/>
        </a:spcBef>
        <a:spcAft>
          <a:spcPct val="0"/>
        </a:spcAft>
        <a:defRPr sz="2475">
          <a:solidFill>
            <a:schemeClr val="tx1"/>
          </a:solidFill>
          <a:latin typeface="Calibri" charset="0"/>
          <a:ea typeface="ＭＳ Ｐゴシック" charset="0"/>
        </a:defRPr>
      </a:lvl9pPr>
    </p:titleStyle>
    <p:bodyStyle>
      <a:lvl1pPr marL="192881" indent="-192881" algn="l" rtl="0" eaLnBrk="1" fontAlgn="base" hangingPunct="1">
        <a:spcBef>
          <a:spcPct val="20000"/>
        </a:spcBef>
        <a:spcAft>
          <a:spcPct val="0"/>
        </a:spcAft>
        <a:buFont typeface="Arial" charset="0"/>
        <a:buChar char="•"/>
        <a:defRPr sz="1800" kern="1200">
          <a:solidFill>
            <a:schemeClr val="tx1"/>
          </a:solidFill>
          <a:latin typeface="+mn-lt"/>
          <a:ea typeface="ＭＳ Ｐゴシック" charset="0"/>
          <a:cs typeface="+mn-cs"/>
        </a:defRPr>
      </a:lvl1pPr>
      <a:lvl2pPr marL="417910" indent="-160735" algn="l" rtl="0" eaLnBrk="1" fontAlgn="base" hangingPunct="1">
        <a:spcBef>
          <a:spcPct val="20000"/>
        </a:spcBef>
        <a:spcAft>
          <a:spcPct val="0"/>
        </a:spcAft>
        <a:buFont typeface="Arial" charset="0"/>
        <a:buChar char="–"/>
        <a:defRPr sz="1575" kern="1200">
          <a:solidFill>
            <a:schemeClr val="tx1"/>
          </a:solidFill>
          <a:latin typeface="+mn-lt"/>
          <a:ea typeface="ＭＳ Ｐゴシック" charset="0"/>
          <a:cs typeface="+mn-cs"/>
        </a:defRPr>
      </a:lvl2pPr>
      <a:lvl3pPr marL="642938" indent="-128588" algn="l" rtl="0" eaLnBrk="1" fontAlgn="base" hangingPunct="1">
        <a:spcBef>
          <a:spcPct val="20000"/>
        </a:spcBef>
        <a:spcAft>
          <a:spcPct val="0"/>
        </a:spcAft>
        <a:buFont typeface="Arial" charset="0"/>
        <a:buChar char="•"/>
        <a:defRPr sz="1350" kern="1200">
          <a:solidFill>
            <a:schemeClr val="tx1"/>
          </a:solidFill>
          <a:latin typeface="+mn-lt"/>
          <a:ea typeface="ＭＳ Ｐゴシック" charset="0"/>
          <a:cs typeface="+mn-cs"/>
        </a:defRPr>
      </a:lvl3pPr>
      <a:lvl4pPr marL="900113" indent="-128588" algn="l" rtl="0" eaLnBrk="1" fontAlgn="base" hangingPunct="1">
        <a:spcBef>
          <a:spcPct val="20000"/>
        </a:spcBef>
        <a:spcAft>
          <a:spcPct val="0"/>
        </a:spcAft>
        <a:buFont typeface="Arial" charset="0"/>
        <a:buChar char="–"/>
        <a:defRPr sz="1125" kern="1200">
          <a:solidFill>
            <a:schemeClr val="tx1"/>
          </a:solidFill>
          <a:latin typeface="+mn-lt"/>
          <a:ea typeface="ＭＳ Ｐゴシック" charset="0"/>
          <a:cs typeface="+mn-cs"/>
        </a:defRPr>
      </a:lvl4pPr>
      <a:lvl5pPr marL="1157288" indent="-128588" algn="l" rtl="0" eaLnBrk="1" fontAlgn="base" hangingPunct="1">
        <a:spcBef>
          <a:spcPct val="20000"/>
        </a:spcBef>
        <a:spcAft>
          <a:spcPct val="0"/>
        </a:spcAft>
        <a:buFont typeface="Arial" charset="0"/>
        <a:buChar char="»"/>
        <a:defRPr sz="1125" kern="1200">
          <a:solidFill>
            <a:schemeClr val="tx1"/>
          </a:solidFill>
          <a:latin typeface="+mn-lt"/>
          <a:ea typeface="ＭＳ Ｐゴシック" charset="0"/>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ksde.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ksdetasn.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sdetasn.org/resources/4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E473-4B87-EE4E-A373-9B3C6F2A77C0}"/>
              </a:ext>
            </a:extLst>
          </p:cNvPr>
          <p:cNvSpPr>
            <a:spLocks noGrp="1"/>
          </p:cNvSpPr>
          <p:nvPr>
            <p:ph type="ctrTitle"/>
          </p:nvPr>
        </p:nvSpPr>
        <p:spPr>
          <a:xfrm>
            <a:off x="685800" y="781878"/>
            <a:ext cx="7772400" cy="2189922"/>
          </a:xfrm>
        </p:spPr>
        <p:txBody>
          <a:bodyPr>
            <a:noAutofit/>
          </a:bodyPr>
          <a:lstStyle/>
          <a:p>
            <a:r>
              <a:rPr lang="en-US" sz="4400" b="1" dirty="0">
                <a:solidFill>
                  <a:srgbClr val="0070C0"/>
                </a:solidFill>
                <a:cs typeface="Calibri" panose="020F0502020204030204" pitchFamily="34" charset="0"/>
              </a:rPr>
              <a:t>Equity in Evaluation:</a:t>
            </a:r>
            <a:br>
              <a:rPr lang="en-US" sz="4400" b="1" dirty="0">
                <a:solidFill>
                  <a:srgbClr val="0070C0"/>
                </a:solidFill>
                <a:cs typeface="Calibri" panose="020F0502020204030204" pitchFamily="34" charset="0"/>
              </a:rPr>
            </a:br>
            <a:r>
              <a:rPr lang="en-US" sz="4400" b="1" dirty="0">
                <a:solidFill>
                  <a:srgbClr val="FF0000"/>
                </a:solidFill>
                <a:cs typeface="Calibri" panose="020F0502020204030204" pitchFamily="34" charset="0"/>
              </a:rPr>
              <a:t>File Review Questions 2 and 3 </a:t>
            </a:r>
            <a:endParaRPr lang="en-US" sz="4400" dirty="0"/>
          </a:p>
        </p:txBody>
      </p:sp>
      <p:sp>
        <p:nvSpPr>
          <p:cNvPr id="7" name="Subtitle 6"/>
          <p:cNvSpPr>
            <a:spLocks noGrp="1"/>
          </p:cNvSpPr>
          <p:nvPr>
            <p:ph type="subTitle" idx="1"/>
          </p:nvPr>
        </p:nvSpPr>
        <p:spPr>
          <a:xfrm>
            <a:off x="0" y="3640015"/>
            <a:ext cx="9143999" cy="1998785"/>
          </a:xfrm>
        </p:spPr>
        <p:txBody>
          <a:bodyPr>
            <a:normAutofit/>
          </a:bodyPr>
          <a:lstStyle/>
          <a:p>
            <a:pPr>
              <a:spcBef>
                <a:spcPts val="0"/>
              </a:spcBef>
              <a:defRPr/>
            </a:pPr>
            <a:r>
              <a:rPr lang="en-US" sz="2400" b="1" dirty="0">
                <a:solidFill>
                  <a:schemeClr val="bg1">
                    <a:lumMod val="50000"/>
                  </a:schemeClr>
                </a:solidFill>
                <a:latin typeface="Arial Rounded MT Bold" panose="020F0704030504030204" pitchFamily="34" charset="77"/>
                <a:cs typeface="Monaco"/>
              </a:rPr>
              <a:t>Technical Assistance Team (TAT)</a:t>
            </a:r>
          </a:p>
          <a:p>
            <a:pPr>
              <a:spcBef>
                <a:spcPts val="0"/>
              </a:spcBef>
              <a:defRPr/>
            </a:pPr>
            <a:r>
              <a:rPr lang="en-US" sz="2400" b="1" dirty="0">
                <a:solidFill>
                  <a:schemeClr val="bg1">
                    <a:lumMod val="50000"/>
                  </a:schemeClr>
                </a:solidFill>
                <a:latin typeface="Arial Rounded MT Bold" panose="020F0704030504030204" pitchFamily="34" charset="77"/>
                <a:cs typeface="Monaco"/>
              </a:rPr>
              <a:t>Kansas Technical Assistance System Network</a:t>
            </a:r>
          </a:p>
          <a:p>
            <a:pPr>
              <a:spcBef>
                <a:spcPts val="0"/>
              </a:spcBef>
              <a:defRPr/>
            </a:pPr>
            <a:r>
              <a:rPr lang="en-US" sz="2400" b="1" dirty="0">
                <a:solidFill>
                  <a:schemeClr val="bg1">
                    <a:lumMod val="50000"/>
                  </a:schemeClr>
                </a:solidFill>
                <a:latin typeface="Arial Rounded MT Bold" panose="020F0704030504030204" pitchFamily="34" charset="77"/>
                <a:cs typeface="Monaco"/>
              </a:rPr>
              <a:t>(TASN)</a:t>
            </a:r>
          </a:p>
          <a:p>
            <a:pPr>
              <a:spcBef>
                <a:spcPts val="0"/>
              </a:spcBef>
              <a:defRPr/>
            </a:pPr>
            <a:endParaRPr lang="en-US" sz="2400" b="1" dirty="0">
              <a:solidFill>
                <a:schemeClr val="bg1">
                  <a:lumMod val="50000"/>
                </a:schemeClr>
              </a:solidFill>
              <a:latin typeface="Arial Rounded MT Bold" panose="020F0704030504030204" pitchFamily="34" charset="77"/>
              <a:cs typeface="Monaco"/>
            </a:endParaRPr>
          </a:p>
          <a:p>
            <a:pPr>
              <a:spcBef>
                <a:spcPts val="0"/>
              </a:spcBef>
              <a:defRPr/>
            </a:pPr>
            <a:r>
              <a:rPr lang="en-US" sz="2000" b="1" dirty="0">
                <a:solidFill>
                  <a:schemeClr val="bg1">
                    <a:lumMod val="50000"/>
                  </a:schemeClr>
                </a:solidFill>
                <a:latin typeface="Arial Rounded MT Bold" panose="020F0704030504030204" pitchFamily="34" charset="77"/>
                <a:cs typeface="Monaco"/>
              </a:rPr>
              <a:t>(May, 2022) </a:t>
            </a:r>
          </a:p>
          <a:p>
            <a:pPr>
              <a:spcBef>
                <a:spcPts val="0"/>
              </a:spcBef>
              <a:defRPr/>
            </a:pPr>
            <a:endParaRPr lang="en-US" b="1" dirty="0">
              <a:solidFill>
                <a:schemeClr val="bg1">
                  <a:lumMod val="50000"/>
                </a:schemeClr>
              </a:solidFill>
              <a:latin typeface="Monaco"/>
              <a:cs typeface="Monaco"/>
            </a:endParaRPr>
          </a:p>
          <a:p>
            <a:pPr>
              <a:spcBef>
                <a:spcPts val="0"/>
              </a:spcBef>
              <a:defRPr/>
            </a:pPr>
            <a:endParaRPr lang="en-US" sz="1500" b="1" dirty="0">
              <a:solidFill>
                <a:schemeClr val="bg1">
                  <a:lumMod val="50000"/>
                </a:schemeClr>
              </a:solidFill>
              <a:latin typeface="Monaco"/>
              <a:cs typeface="Monaco"/>
            </a:endParaRPr>
          </a:p>
          <a:p>
            <a:endParaRPr lang="en-US" sz="1800" dirty="0"/>
          </a:p>
        </p:txBody>
      </p:sp>
    </p:spTree>
    <p:extLst>
      <p:ext uri="{BB962C8B-B14F-4D97-AF65-F5344CB8AC3E}">
        <p14:creationId xmlns:p14="http://schemas.microsoft.com/office/powerpoint/2010/main" val="262588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70C0"/>
                </a:solidFill>
              </a:rPr>
              <a:t>An English Learner (EL) should be Compared to EL Peers</a:t>
            </a:r>
          </a:p>
        </p:txBody>
      </p:sp>
      <p:sp>
        <p:nvSpPr>
          <p:cNvPr id="3" name="Content Placeholder 2"/>
          <p:cNvSpPr>
            <a:spLocks noGrp="1"/>
          </p:cNvSpPr>
          <p:nvPr>
            <p:ph idx="1"/>
          </p:nvPr>
        </p:nvSpPr>
        <p:spPr>
          <a:xfrm>
            <a:off x="289932" y="1600204"/>
            <a:ext cx="8631044" cy="4525963"/>
          </a:xfrm>
        </p:spPr>
        <p:txBody>
          <a:bodyPr>
            <a:noAutofit/>
          </a:bodyPr>
          <a:lstStyle/>
          <a:p>
            <a:r>
              <a:rPr lang="en-US" sz="2800" b="1" dirty="0"/>
              <a:t>EL Peers </a:t>
            </a:r>
            <a:r>
              <a:rPr lang="en-US" sz="2800" dirty="0"/>
              <a:t>are defined as students with similar linguistic and educational backgrounds.  For example:</a:t>
            </a:r>
          </a:p>
          <a:p>
            <a:pPr lvl="1"/>
            <a:r>
              <a:rPr lang="en-US" sz="2800" dirty="0"/>
              <a:t>Which EL students speak the same language?</a:t>
            </a:r>
          </a:p>
          <a:p>
            <a:pPr lvl="1"/>
            <a:r>
              <a:rPr lang="en-US" sz="2800" dirty="0"/>
              <a:t>Which EL students are of similar age?</a:t>
            </a:r>
          </a:p>
          <a:p>
            <a:pPr lvl="1"/>
            <a:r>
              <a:rPr lang="en-US" sz="2800" dirty="0"/>
              <a:t>Which EL students entered the language acquisition program at about the same time?</a:t>
            </a:r>
          </a:p>
          <a:p>
            <a:pPr lvl="1"/>
            <a:r>
              <a:rPr lang="en-US" sz="2800" dirty="0"/>
              <a:t>Which EL students have a similar family background?</a:t>
            </a:r>
          </a:p>
          <a:p>
            <a:pPr lvl="1"/>
            <a:r>
              <a:rPr lang="en-US" sz="2800" dirty="0"/>
              <a:t>Which EL students have a similar history of schooling?</a:t>
            </a:r>
          </a:p>
        </p:txBody>
      </p:sp>
    </p:spTree>
    <p:extLst>
      <p:ext uri="{BB962C8B-B14F-4D97-AF65-F5344CB8AC3E}">
        <p14:creationId xmlns:p14="http://schemas.microsoft.com/office/powerpoint/2010/main" val="75512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9409"/>
          </a:xfrm>
        </p:spPr>
        <p:txBody>
          <a:bodyPr/>
          <a:lstStyle/>
          <a:p>
            <a:r>
              <a:rPr lang="en-US" sz="4000" b="1" dirty="0">
                <a:solidFill>
                  <a:srgbClr val="0070C0"/>
                </a:solidFill>
              </a:rPr>
              <a:t>Comparisons to EL Peers</a:t>
            </a:r>
          </a:p>
        </p:txBody>
      </p:sp>
      <p:sp>
        <p:nvSpPr>
          <p:cNvPr id="3" name="Content Placeholder 2"/>
          <p:cNvSpPr>
            <a:spLocks noGrp="1"/>
          </p:cNvSpPr>
          <p:nvPr>
            <p:ph idx="1"/>
          </p:nvPr>
        </p:nvSpPr>
        <p:spPr>
          <a:xfrm>
            <a:off x="457200" y="1004047"/>
            <a:ext cx="8229600" cy="5122117"/>
          </a:xfrm>
        </p:spPr>
        <p:txBody>
          <a:bodyPr>
            <a:normAutofit lnSpcReduction="10000"/>
          </a:bodyPr>
          <a:lstStyle/>
          <a:p>
            <a:pPr lvl="0"/>
            <a:r>
              <a:rPr lang="en-US" sz="2800" dirty="0"/>
              <a:t>Consider the following questions regarding the referred student compared to EL peer(s) with regard to skill development:</a:t>
            </a:r>
          </a:p>
          <a:p>
            <a:pPr marL="971550" lvl="1" indent="-514350">
              <a:buFont typeface="+mj-lt"/>
              <a:buAutoNum type="alphaLcParenR"/>
            </a:pPr>
            <a:r>
              <a:rPr lang="en-US" sz="2800" dirty="0"/>
              <a:t>Does the referred student differ from EL peer(s) with regard to </a:t>
            </a:r>
            <a:r>
              <a:rPr lang="en-US" sz="2800" u="sng" dirty="0"/>
              <a:t>level of performance</a:t>
            </a:r>
            <a:r>
              <a:rPr lang="en-US" sz="2800" dirty="0"/>
              <a:t>? (based on screening data)</a:t>
            </a:r>
          </a:p>
          <a:p>
            <a:pPr marL="971550" lvl="1" indent="-514350">
              <a:buFont typeface="+mj-lt"/>
              <a:buAutoNum type="alphaLcParenR"/>
            </a:pPr>
            <a:r>
              <a:rPr lang="en-US" sz="2800" dirty="0"/>
              <a:t>Does the referred student differ from EL peer(s) with regard to </a:t>
            </a:r>
            <a:r>
              <a:rPr lang="en-US" sz="2800" u="sng" dirty="0"/>
              <a:t>rate of learning</a:t>
            </a:r>
            <a:r>
              <a:rPr lang="en-US" sz="2800" dirty="0"/>
              <a:t>? (based on progress monitoring data)</a:t>
            </a:r>
          </a:p>
          <a:p>
            <a:r>
              <a:rPr lang="en-US" sz="2800" dirty="0"/>
              <a:t>Also consider the input of experienced language acquisition and general education teachers regarding the student’s performance compared to EL peer(s).</a:t>
            </a:r>
          </a:p>
          <a:p>
            <a:endParaRPr lang="en-US" dirty="0"/>
          </a:p>
        </p:txBody>
      </p:sp>
    </p:spTree>
    <p:extLst>
      <p:ext uri="{BB962C8B-B14F-4D97-AF65-F5344CB8AC3E}">
        <p14:creationId xmlns:p14="http://schemas.microsoft.com/office/powerpoint/2010/main" val="37851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faa72a8901_0_12"/>
          <p:cNvSpPr txBox="1">
            <a:spLocks noGrp="1"/>
          </p:cNvSpPr>
          <p:nvPr>
            <p:ph type="title"/>
          </p:nvPr>
        </p:nvSpPr>
        <p:spPr>
          <a:xfrm>
            <a:off x="0" y="340749"/>
            <a:ext cx="9144000" cy="537075"/>
          </a:xfrm>
          <a:prstGeom prst="rect">
            <a:avLst/>
          </a:prstGeom>
        </p:spPr>
        <p:txBody>
          <a:bodyPr spcFirstLastPara="1" vert="horz" wrap="square" lIns="68569" tIns="34275" rIns="68569" bIns="34275" numCol="1" anchor="ctr" anchorCtr="0" compatLnSpc="1">
            <a:prstTxWarp prst="textNoShape">
              <a:avLst/>
            </a:prstTxWarp>
            <a:normAutofit/>
          </a:bodyPr>
          <a:lstStyle/>
          <a:p>
            <a:pPr>
              <a:spcBef>
                <a:spcPts val="0"/>
              </a:spcBef>
              <a:spcAft>
                <a:spcPts val="0"/>
              </a:spcAft>
            </a:pPr>
            <a:r>
              <a:rPr lang="en-US" sz="2600" b="1" dirty="0">
                <a:solidFill>
                  <a:srgbClr val="0070C0"/>
                </a:solidFill>
                <a:ea typeface="Arial"/>
                <a:cs typeface="Arial"/>
                <a:sym typeface="Arial"/>
              </a:rPr>
              <a:t>From the File Review Training:  Two Examples of Documentation</a:t>
            </a:r>
            <a:endParaRPr sz="2600" b="1" dirty="0">
              <a:solidFill>
                <a:srgbClr val="0070C0"/>
              </a:solidFill>
            </a:endParaRPr>
          </a:p>
        </p:txBody>
      </p:sp>
      <p:sp>
        <p:nvSpPr>
          <p:cNvPr id="340" name="Google Shape;340;gfaa72a8901_0_12"/>
          <p:cNvSpPr txBox="1">
            <a:spLocks noGrp="1"/>
          </p:cNvSpPr>
          <p:nvPr>
            <p:ph type="body" idx="1"/>
          </p:nvPr>
        </p:nvSpPr>
        <p:spPr>
          <a:xfrm>
            <a:off x="237744" y="1024128"/>
            <a:ext cx="8540496" cy="5248656"/>
          </a:xfrm>
          <a:prstGeom prst="rect">
            <a:avLst/>
          </a:prstGeom>
        </p:spPr>
        <p:txBody>
          <a:bodyPr spcFirstLastPara="1" vert="horz" wrap="square" lIns="68569" tIns="34275" rIns="68569" bIns="34275" numCol="1" anchor="t" anchorCtr="0" compatLnSpc="1">
            <a:prstTxWarp prst="textNoShape">
              <a:avLst/>
            </a:prstTxWarp>
            <a:normAutofit lnSpcReduction="10000"/>
          </a:bodyPr>
          <a:lstStyle/>
          <a:p>
            <a:pPr>
              <a:spcBef>
                <a:spcPts val="0"/>
              </a:spcBef>
            </a:pPr>
            <a:r>
              <a:rPr lang="en-US" sz="2200" u="sng" dirty="0">
                <a:solidFill>
                  <a:srgbClr val="12284C"/>
                </a:solidFill>
                <a:ea typeface="Calibri"/>
                <a:cs typeface="Calibri"/>
                <a:sym typeface="Calibri"/>
              </a:rPr>
              <a:t>Assessments are available in the student’s native language:</a:t>
            </a:r>
            <a:r>
              <a:rPr lang="en-US" sz="2200" dirty="0">
                <a:solidFill>
                  <a:srgbClr val="12284C"/>
                </a:solidFill>
                <a:ea typeface="Calibri"/>
                <a:cs typeface="Calibri"/>
                <a:sym typeface="Calibri"/>
              </a:rPr>
              <a:t>  Assess the student’s competency in both languages.  Assess the student’s cognitive skills in both Spanish and English (for example, using the WISC-V Spanish and the WISC-V in English).  In addition, assess the student’s academic skills in both languages (for example, using DIBELS and IDEL or the Woodcock-Johnson IV and the </a:t>
            </a:r>
            <a:r>
              <a:rPr lang="en-US" sz="2200" dirty="0" err="1">
                <a:solidFill>
                  <a:srgbClr val="12284C"/>
                </a:solidFill>
                <a:ea typeface="Calibri"/>
                <a:cs typeface="Calibri"/>
                <a:sym typeface="Calibri"/>
              </a:rPr>
              <a:t>Bateria</a:t>
            </a:r>
            <a:r>
              <a:rPr lang="en-US" sz="2200" dirty="0">
                <a:solidFill>
                  <a:srgbClr val="12284C"/>
                </a:solidFill>
                <a:ea typeface="Calibri"/>
                <a:cs typeface="Calibri"/>
                <a:sym typeface="Calibri"/>
              </a:rPr>
              <a:t> IV).  Administer additional non-verbal measures.</a:t>
            </a:r>
          </a:p>
          <a:p>
            <a:pPr>
              <a:spcBef>
                <a:spcPts val="0"/>
              </a:spcBef>
            </a:pPr>
            <a:r>
              <a:rPr lang="en-US" sz="2200" u="sng" dirty="0">
                <a:solidFill>
                  <a:srgbClr val="12284C"/>
                </a:solidFill>
                <a:ea typeface="Calibri"/>
                <a:cs typeface="Calibri"/>
                <a:sym typeface="Calibri"/>
              </a:rPr>
              <a:t>Assessments are not available in the student’s native language:  </a:t>
            </a:r>
            <a:r>
              <a:rPr lang="en-US" sz="2200" dirty="0">
                <a:solidFill>
                  <a:srgbClr val="12284C"/>
                </a:solidFill>
                <a:ea typeface="Calibri"/>
                <a:cs typeface="Calibri"/>
                <a:sym typeface="Calibri"/>
              </a:rPr>
              <a:t>The student’s primary language is Russian and the student’s second language is English.  Evaluation of his English skills show that he is fluent in English. The evaluation of his high ability will be accomplished through a combination of formal and informal assessment in English.  Test interpretation will emphasize the non-verbal components of cognitive tests to limit the possible negative impact of language acquisition.  Similarly, academic test interpretation will emphasize the areas least impacted by language acquisition, which are also observed to be his areas of strength in the classroom setting.</a:t>
            </a:r>
            <a:endParaRPr sz="2200" dirty="0">
              <a:solidFill>
                <a:srgbClr val="12284C"/>
              </a:solidFill>
              <a:ea typeface="Calibri"/>
              <a:cs typeface="Calibri"/>
              <a:sym typeface="Calibri"/>
            </a:endParaRPr>
          </a:p>
          <a:p>
            <a:pPr marL="0" indent="0">
              <a:spcBef>
                <a:spcPts val="75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11F9-D059-FBE2-E18E-7FBCD1064BFF}"/>
              </a:ext>
            </a:extLst>
          </p:cNvPr>
          <p:cNvSpPr>
            <a:spLocks noGrp="1"/>
          </p:cNvSpPr>
          <p:nvPr>
            <p:ph type="title"/>
          </p:nvPr>
        </p:nvSpPr>
        <p:spPr>
          <a:xfrm>
            <a:off x="457200" y="274638"/>
            <a:ext cx="8229600" cy="819644"/>
          </a:xfrm>
        </p:spPr>
        <p:txBody>
          <a:bodyPr/>
          <a:lstStyle/>
          <a:p>
            <a:r>
              <a:rPr lang="en-US" sz="3600" b="1" dirty="0">
                <a:solidFill>
                  <a:srgbClr val="0070C0"/>
                </a:solidFill>
              </a:rPr>
              <a:t>TIME FOR REFLECTION</a:t>
            </a:r>
          </a:p>
        </p:txBody>
      </p:sp>
      <p:sp>
        <p:nvSpPr>
          <p:cNvPr id="3" name="Content Placeholder 2">
            <a:extLst>
              <a:ext uri="{FF2B5EF4-FFF2-40B4-BE49-F238E27FC236}">
                <a16:creationId xmlns:a16="http://schemas.microsoft.com/office/drawing/2014/main" id="{E9ADE466-7493-97C8-3264-022951BAD061}"/>
              </a:ext>
            </a:extLst>
          </p:cNvPr>
          <p:cNvSpPr>
            <a:spLocks noGrp="1"/>
          </p:cNvSpPr>
          <p:nvPr>
            <p:ph idx="1"/>
          </p:nvPr>
        </p:nvSpPr>
        <p:spPr>
          <a:xfrm>
            <a:off x="457200" y="1214203"/>
            <a:ext cx="8229600" cy="4911965"/>
          </a:xfrm>
        </p:spPr>
        <p:txBody>
          <a:bodyPr/>
          <a:lstStyle/>
          <a:p>
            <a:r>
              <a:rPr lang="en-US" sz="2800" dirty="0"/>
              <a:t>How are you documenting racial, cultural, and/or language characteristics of the student?</a:t>
            </a:r>
          </a:p>
          <a:p>
            <a:r>
              <a:rPr lang="en-US" sz="2800" dirty="0"/>
              <a:t>How are you ensuring that assessments and other evaluation materials are selected and administered so as not to be discriminatory on a racial or cultural basis?</a:t>
            </a:r>
          </a:p>
          <a:p>
            <a:r>
              <a:rPr lang="en-US" sz="2800" dirty="0"/>
              <a:t>How are you ensuring that assessments are provided in the student’s native language or other mode of communication? </a:t>
            </a:r>
          </a:p>
        </p:txBody>
      </p:sp>
    </p:spTree>
    <p:extLst>
      <p:ext uri="{BB962C8B-B14F-4D97-AF65-F5344CB8AC3E}">
        <p14:creationId xmlns:p14="http://schemas.microsoft.com/office/powerpoint/2010/main" val="154206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8D5F-90E3-810C-60AF-943527D866A9}"/>
              </a:ext>
            </a:extLst>
          </p:cNvPr>
          <p:cNvSpPr>
            <a:spLocks noGrp="1"/>
          </p:cNvSpPr>
          <p:nvPr>
            <p:ph type="title"/>
          </p:nvPr>
        </p:nvSpPr>
        <p:spPr/>
        <p:txBody>
          <a:bodyPr/>
          <a:lstStyle/>
          <a:p>
            <a:r>
              <a:rPr lang="en-US" sz="3600" dirty="0">
                <a:solidFill>
                  <a:srgbClr val="FF0000"/>
                </a:solidFill>
              </a:rPr>
              <a:t>File Review: Requirements for Eligibility (File Review Q9)</a:t>
            </a:r>
            <a:endParaRPr lang="en-US" sz="3600" dirty="0"/>
          </a:p>
        </p:txBody>
      </p:sp>
      <p:sp>
        <p:nvSpPr>
          <p:cNvPr id="3" name="Content Placeholder 2">
            <a:extLst>
              <a:ext uri="{FF2B5EF4-FFF2-40B4-BE49-F238E27FC236}">
                <a16:creationId xmlns:a16="http://schemas.microsoft.com/office/drawing/2014/main" id="{C918CBFD-2176-0BC9-B9FF-9D85743F792E}"/>
              </a:ext>
            </a:extLst>
          </p:cNvPr>
          <p:cNvSpPr>
            <a:spLocks noGrp="1"/>
          </p:cNvSpPr>
          <p:nvPr>
            <p:ph idx="1"/>
          </p:nvPr>
        </p:nvSpPr>
        <p:spPr>
          <a:xfrm>
            <a:off x="284480" y="1584960"/>
            <a:ext cx="8402320" cy="4541207"/>
          </a:xfrm>
        </p:spPr>
        <p:txBody>
          <a:bodyPr/>
          <a:lstStyle/>
          <a:p>
            <a:r>
              <a:rPr lang="en-US" sz="2200" b="1" dirty="0"/>
              <a:t>File Review Q 9: </a:t>
            </a:r>
            <a:r>
              <a:rPr lang="en-US" sz="2200" dirty="0"/>
              <a:t>When interpreting evaluation data to determine if the student is or continues to be a student with an exceptionality and the educational needs of the student, did the team of qualified professionals and the parent draw upon, document, and carefully consider </a:t>
            </a:r>
            <a:r>
              <a:rPr lang="en-US" sz="2200" dirty="0">
                <a:highlight>
                  <a:srgbClr val="FFFF00"/>
                </a:highlight>
              </a:rPr>
              <a:t>information from a variety of sources </a:t>
            </a:r>
            <a:r>
              <a:rPr lang="en-US" sz="2200" dirty="0"/>
              <a:t>including the following:</a:t>
            </a:r>
          </a:p>
          <a:p>
            <a:pPr marL="678657" lvl="2" indent="-228600">
              <a:buAutoNum type="alphaUcParenBoth"/>
            </a:pPr>
            <a:r>
              <a:rPr lang="en-US" sz="2200" dirty="0"/>
              <a:t> aptitude and achievement tests; </a:t>
            </a:r>
          </a:p>
          <a:p>
            <a:pPr marL="678657" lvl="2" indent="-228600">
              <a:buAutoNum type="alphaUcParenBoth"/>
            </a:pPr>
            <a:r>
              <a:rPr lang="en-US" sz="2200" dirty="0"/>
              <a:t> parent input;</a:t>
            </a:r>
          </a:p>
          <a:p>
            <a:pPr marL="678657" lvl="2" indent="-228600">
              <a:buAutoNum type="alphaUcParenBoth"/>
            </a:pPr>
            <a:r>
              <a:rPr lang="en-US" sz="2200" dirty="0"/>
              <a:t> teacher recommendations;</a:t>
            </a:r>
          </a:p>
          <a:p>
            <a:pPr marL="678657" lvl="2" indent="-228600">
              <a:buAutoNum type="alphaUcParenBoth"/>
            </a:pPr>
            <a:r>
              <a:rPr lang="en-US" sz="2200" dirty="0"/>
              <a:t> physical condition; </a:t>
            </a:r>
          </a:p>
          <a:p>
            <a:pPr marL="450057" lvl="2" indent="0">
              <a:buNone/>
            </a:pPr>
            <a:r>
              <a:rPr lang="en-US" sz="2200" dirty="0"/>
              <a:t>(E) social or </a:t>
            </a:r>
            <a:r>
              <a:rPr lang="en-US" sz="2200" dirty="0">
                <a:highlight>
                  <a:srgbClr val="FFFF00"/>
                </a:highlight>
              </a:rPr>
              <a:t>cultural background</a:t>
            </a:r>
            <a:r>
              <a:rPr lang="en-US" sz="2200" dirty="0"/>
              <a:t>; and </a:t>
            </a:r>
          </a:p>
          <a:p>
            <a:pPr marL="450057" lvl="2" indent="0">
              <a:buNone/>
            </a:pPr>
            <a:r>
              <a:rPr lang="en-US" sz="2200" dirty="0"/>
              <a:t>(F) adaptive behavior </a:t>
            </a:r>
          </a:p>
          <a:p>
            <a:endParaRPr lang="en-US" dirty="0"/>
          </a:p>
        </p:txBody>
      </p:sp>
    </p:spTree>
    <p:extLst>
      <p:ext uri="{BB962C8B-B14F-4D97-AF65-F5344CB8AC3E}">
        <p14:creationId xmlns:p14="http://schemas.microsoft.com/office/powerpoint/2010/main" val="2940128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C813F-4454-D04E-84EF-F3127B1F395B}"/>
              </a:ext>
            </a:extLst>
          </p:cNvPr>
          <p:cNvSpPr>
            <a:spLocks noGrp="1"/>
          </p:cNvSpPr>
          <p:nvPr>
            <p:ph type="title"/>
          </p:nvPr>
        </p:nvSpPr>
        <p:spPr>
          <a:xfrm>
            <a:off x="457200" y="274638"/>
            <a:ext cx="8229600" cy="1046162"/>
          </a:xfrm>
        </p:spPr>
        <p:txBody>
          <a:bodyPr/>
          <a:lstStyle/>
          <a:p>
            <a:r>
              <a:rPr lang="en-US" sz="4000" dirty="0">
                <a:solidFill>
                  <a:srgbClr val="FF0000"/>
                </a:solidFill>
              </a:rPr>
              <a:t>File Review: Requirements for Eligibility (File Review Q10)</a:t>
            </a:r>
          </a:p>
        </p:txBody>
      </p:sp>
      <p:sp>
        <p:nvSpPr>
          <p:cNvPr id="3" name="Content Placeholder 2">
            <a:extLst>
              <a:ext uri="{FF2B5EF4-FFF2-40B4-BE49-F238E27FC236}">
                <a16:creationId xmlns:a16="http://schemas.microsoft.com/office/drawing/2014/main" id="{8F18A371-F040-9B43-A599-35FD1A91FDF9}"/>
              </a:ext>
            </a:extLst>
          </p:cNvPr>
          <p:cNvSpPr>
            <a:spLocks noGrp="1"/>
          </p:cNvSpPr>
          <p:nvPr>
            <p:ph idx="1"/>
          </p:nvPr>
        </p:nvSpPr>
        <p:spPr>
          <a:xfrm>
            <a:off x="457200" y="1544320"/>
            <a:ext cx="8229600" cy="5177159"/>
          </a:xfrm>
        </p:spPr>
        <p:txBody>
          <a:bodyPr/>
          <a:lstStyle/>
          <a:p>
            <a:pPr marL="0" indent="0">
              <a:buNone/>
            </a:pPr>
            <a:r>
              <a:rPr lang="en-US" sz="2400" b="1" dirty="0">
                <a:latin typeface="Arial" charset="0"/>
              </a:rPr>
              <a:t>File Review Q 10: </a:t>
            </a:r>
            <a:r>
              <a:rPr lang="en-US" sz="2400" dirty="0"/>
              <a:t>Did the group responsible for determining the student’s (initial or continued) eligibility ensure that </a:t>
            </a:r>
            <a:r>
              <a:rPr lang="en-US" sz="2400" dirty="0">
                <a:highlight>
                  <a:srgbClr val="FFFF00"/>
                </a:highlight>
              </a:rPr>
              <a:t>NONE of the following were the determinant factor</a:t>
            </a:r>
            <a:r>
              <a:rPr lang="en-US" sz="2400" dirty="0"/>
              <a:t>? </a:t>
            </a:r>
          </a:p>
          <a:p>
            <a:pPr marL="171450" indent="-171450">
              <a:buFont typeface="Arial" panose="020B0604020202020204" pitchFamily="34" charset="0"/>
              <a:buChar char="•"/>
            </a:pPr>
            <a:r>
              <a:rPr lang="en-US" sz="2400" dirty="0"/>
              <a:t>Lack of appropriate instruction in reading, including the essential components of reading instruction </a:t>
            </a:r>
            <a:r>
              <a:rPr lang="en-US" sz="2000" dirty="0"/>
              <a:t>(as defined in section 1208(3) of the ESEA as such section was in effect on the day before the date of enactment of the Every Student Succeeds Act (December 9, 2015)); or </a:t>
            </a:r>
          </a:p>
          <a:p>
            <a:pPr lvl="1"/>
            <a:r>
              <a:rPr lang="en-US" sz="2000" dirty="0"/>
              <a:t>“The term ‘essential components of reading instruction’ means explicit and systematic instruction in-- (A) Phonemic awareness; (B) Phonics; (C) Vocabulary development; (D) Reading fluency, including oral reading skills; and (E) Reading comprehension strategies” Federal Register, Vol. 71, August 14, 2006, p.46646 </a:t>
            </a:r>
          </a:p>
          <a:p>
            <a:pPr marL="171450" indent="-171450">
              <a:buFont typeface="Arial" panose="020B0604020202020204" pitchFamily="34" charset="0"/>
              <a:buChar char="•"/>
            </a:pPr>
            <a:r>
              <a:rPr lang="en-US" sz="2400" dirty="0"/>
              <a:t>Lack of appropriate instruction in math; or </a:t>
            </a:r>
          </a:p>
          <a:p>
            <a:pPr marL="171450" indent="-171450">
              <a:buFont typeface="Arial" panose="020B0604020202020204" pitchFamily="34" charset="0"/>
              <a:buChar char="•"/>
            </a:pPr>
            <a:r>
              <a:rPr lang="en-US" sz="2400" dirty="0">
                <a:highlight>
                  <a:srgbClr val="FFFF00"/>
                </a:highlight>
              </a:rPr>
              <a:t>Limited English proficiency </a:t>
            </a:r>
          </a:p>
          <a:p>
            <a:pPr marL="0" indent="0">
              <a:buNone/>
            </a:pPr>
            <a:endParaRPr lang="en-US" b="1" dirty="0">
              <a:latin typeface="Arial" charset="0"/>
            </a:endParaRPr>
          </a:p>
        </p:txBody>
      </p:sp>
    </p:spTree>
    <p:extLst>
      <p:ext uri="{BB962C8B-B14F-4D97-AF65-F5344CB8AC3E}">
        <p14:creationId xmlns:p14="http://schemas.microsoft.com/office/powerpoint/2010/main" val="2250857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8"/>
            <a:ext cx="8696960" cy="1143000"/>
          </a:xfrm>
        </p:spPr>
        <p:txBody>
          <a:bodyPr/>
          <a:lstStyle/>
          <a:p>
            <a:r>
              <a:rPr lang="en-US" sz="4000" b="1" dirty="0">
                <a:solidFill>
                  <a:srgbClr val="0070C0"/>
                </a:solidFill>
              </a:rPr>
              <a:t>Use the Eligibility Indicators Document</a:t>
            </a:r>
          </a:p>
        </p:txBody>
      </p:sp>
      <p:sp>
        <p:nvSpPr>
          <p:cNvPr id="3" name="Content Placeholder 2"/>
          <p:cNvSpPr>
            <a:spLocks noGrp="1"/>
          </p:cNvSpPr>
          <p:nvPr>
            <p:ph idx="1"/>
          </p:nvPr>
        </p:nvSpPr>
        <p:spPr>
          <a:xfrm>
            <a:off x="457200" y="1417638"/>
            <a:ext cx="8229600" cy="4653378"/>
          </a:xfrm>
        </p:spPr>
        <p:txBody>
          <a:bodyPr>
            <a:normAutofit fontScale="92500" lnSpcReduction="10000"/>
          </a:bodyPr>
          <a:lstStyle/>
          <a:p>
            <a:r>
              <a:rPr lang="en-US" sz="2800" dirty="0"/>
              <a:t>The definitions for each of the categories of exceptionality are listed in the Eligibility Indicators document (August, 2021).</a:t>
            </a:r>
          </a:p>
          <a:p>
            <a:r>
              <a:rPr lang="en-US" sz="2800" dirty="0"/>
              <a:t>There are examples of indicators from a variety of sources that match Prong 1 (presence of exceptionality) and Prong 2 (need for special education) for each category of exceptionality.</a:t>
            </a:r>
          </a:p>
          <a:p>
            <a:r>
              <a:rPr lang="en-US" sz="2800" dirty="0"/>
              <a:t>There are also examples of the exclusionary factors for each category of exceptionality.</a:t>
            </a:r>
          </a:p>
          <a:p>
            <a:r>
              <a:rPr lang="en-US" sz="2800" dirty="0"/>
              <a:t>The team considers whether the student’s data match or do not match the definition of the exceptionality category under consideration.</a:t>
            </a:r>
          </a:p>
        </p:txBody>
      </p:sp>
    </p:spTree>
    <p:extLst>
      <p:ext uri="{BB962C8B-B14F-4D97-AF65-F5344CB8AC3E}">
        <p14:creationId xmlns:p14="http://schemas.microsoft.com/office/powerpoint/2010/main" val="35714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28"/>
          </a:xfrm>
        </p:spPr>
        <p:txBody>
          <a:bodyPr/>
          <a:lstStyle/>
          <a:p>
            <a:r>
              <a:rPr lang="en-US" sz="4000" dirty="0">
                <a:solidFill>
                  <a:srgbClr val="0070C0"/>
                </a:solidFill>
              </a:rPr>
              <a:t>Exclusionary Factors for LEP</a:t>
            </a:r>
          </a:p>
        </p:txBody>
      </p:sp>
      <p:sp>
        <p:nvSpPr>
          <p:cNvPr id="3" name="Content Placeholder 2"/>
          <p:cNvSpPr>
            <a:spLocks noGrp="1"/>
          </p:cNvSpPr>
          <p:nvPr>
            <p:ph idx="1"/>
          </p:nvPr>
        </p:nvSpPr>
        <p:spPr>
          <a:xfrm>
            <a:off x="457200" y="1215308"/>
            <a:ext cx="8229600" cy="4910856"/>
          </a:xfrm>
        </p:spPr>
        <p:txBody>
          <a:bodyPr>
            <a:normAutofit lnSpcReduction="10000"/>
          </a:bodyPr>
          <a:lstStyle/>
          <a:p>
            <a:r>
              <a:rPr lang="en-US" sz="2800" dirty="0"/>
              <a:t>Limited English proficiency will always be a factor in a student’s learning difficulties</a:t>
            </a:r>
          </a:p>
          <a:p>
            <a:r>
              <a:rPr lang="en-US" sz="2800" dirty="0"/>
              <a:t>You can show that the student’s limited English proficiency is not the </a:t>
            </a:r>
            <a:r>
              <a:rPr lang="en-US" sz="2800" u="sng" dirty="0"/>
              <a:t>determinant</a:t>
            </a:r>
            <a:r>
              <a:rPr lang="en-US" sz="2800" dirty="0"/>
              <a:t> factor in the student’s learning difficulties by</a:t>
            </a:r>
          </a:p>
          <a:p>
            <a:pPr marL="771525" lvl="1" indent="-514350">
              <a:buFont typeface="+mj-lt"/>
              <a:buAutoNum type="alphaLcParenR"/>
            </a:pPr>
            <a:r>
              <a:rPr lang="en-US" sz="2800" dirty="0"/>
              <a:t>Showing that appropriate interventions (for language and academic skill needs) were implemented and then adjusted based on the effectiveness of the intervention, and</a:t>
            </a:r>
          </a:p>
          <a:p>
            <a:pPr marL="771525" lvl="1" indent="-514350">
              <a:buFont typeface="+mj-lt"/>
              <a:buAutoNum type="alphaLcParenR"/>
            </a:pPr>
            <a:r>
              <a:rPr lang="en-US" sz="2800" dirty="0"/>
              <a:t>Showing the the student’s progress is different from LEP peers</a:t>
            </a:r>
          </a:p>
        </p:txBody>
      </p:sp>
    </p:spTree>
    <p:extLst>
      <p:ext uri="{BB962C8B-B14F-4D97-AF65-F5344CB8AC3E}">
        <p14:creationId xmlns:p14="http://schemas.microsoft.com/office/powerpoint/2010/main" val="29589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7555-9E26-399D-CDA7-7610A3861D4B}"/>
              </a:ext>
            </a:extLst>
          </p:cNvPr>
          <p:cNvSpPr>
            <a:spLocks noGrp="1"/>
          </p:cNvSpPr>
          <p:nvPr>
            <p:ph type="title"/>
          </p:nvPr>
        </p:nvSpPr>
        <p:spPr/>
        <p:txBody>
          <a:bodyPr/>
          <a:lstStyle/>
          <a:p>
            <a:r>
              <a:rPr lang="en-US" sz="4000" dirty="0">
                <a:solidFill>
                  <a:srgbClr val="FF0000"/>
                </a:solidFill>
              </a:rPr>
              <a:t>File Review: Requirements for the IEP </a:t>
            </a:r>
            <a:br>
              <a:rPr lang="en-US" sz="4000" dirty="0">
                <a:solidFill>
                  <a:srgbClr val="FF0000"/>
                </a:solidFill>
              </a:rPr>
            </a:br>
            <a:r>
              <a:rPr lang="en-US" sz="4000" dirty="0">
                <a:solidFill>
                  <a:srgbClr val="FF0000"/>
                </a:solidFill>
              </a:rPr>
              <a:t>(File Review Q22)</a:t>
            </a:r>
            <a:endParaRPr lang="en-US" sz="4000" dirty="0"/>
          </a:p>
        </p:txBody>
      </p:sp>
      <p:sp>
        <p:nvSpPr>
          <p:cNvPr id="3" name="Content Placeholder 2">
            <a:extLst>
              <a:ext uri="{FF2B5EF4-FFF2-40B4-BE49-F238E27FC236}">
                <a16:creationId xmlns:a16="http://schemas.microsoft.com/office/drawing/2014/main" id="{39175B7D-20DA-1378-7DE9-DC3AFDA14CC9}"/>
              </a:ext>
            </a:extLst>
          </p:cNvPr>
          <p:cNvSpPr>
            <a:spLocks noGrp="1"/>
          </p:cNvSpPr>
          <p:nvPr>
            <p:ph idx="1"/>
          </p:nvPr>
        </p:nvSpPr>
        <p:spPr>
          <a:xfrm>
            <a:off x="457200" y="1775012"/>
            <a:ext cx="8229600" cy="4351155"/>
          </a:xfrm>
        </p:spPr>
        <p:txBody>
          <a:bodyPr/>
          <a:lstStyle/>
          <a:p>
            <a:r>
              <a:rPr lang="en-US" sz="2800" b="1" dirty="0"/>
              <a:t>File Review Q 22: </a:t>
            </a:r>
            <a:r>
              <a:rPr lang="en-US" sz="2800" dirty="0"/>
              <a:t>When developing, reviewing or revising the IEP, in the case of a student who has limited English proficiency, did the IEP Team </a:t>
            </a:r>
            <a:r>
              <a:rPr lang="en-US" sz="2800" dirty="0">
                <a:highlight>
                  <a:srgbClr val="FFFF00"/>
                </a:highlight>
              </a:rPr>
              <a:t>consider the language needs of the student</a:t>
            </a:r>
            <a:r>
              <a:rPr lang="en-US" sz="2800" dirty="0"/>
              <a:t> as those needs relate to the student’s IEP?</a:t>
            </a:r>
          </a:p>
        </p:txBody>
      </p:sp>
    </p:spTree>
    <p:extLst>
      <p:ext uri="{BB962C8B-B14F-4D97-AF65-F5344CB8AC3E}">
        <p14:creationId xmlns:p14="http://schemas.microsoft.com/office/powerpoint/2010/main" val="198128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C9C06-0D9F-2898-6834-6E5D405DDFF7}"/>
              </a:ext>
            </a:extLst>
          </p:cNvPr>
          <p:cNvSpPr>
            <a:spLocks noGrp="1"/>
          </p:cNvSpPr>
          <p:nvPr>
            <p:ph type="title"/>
          </p:nvPr>
        </p:nvSpPr>
        <p:spPr>
          <a:xfrm>
            <a:off x="268941" y="274638"/>
            <a:ext cx="8633012" cy="849624"/>
          </a:xfrm>
        </p:spPr>
        <p:txBody>
          <a:bodyPr/>
          <a:lstStyle/>
          <a:p>
            <a:r>
              <a:rPr lang="en-US" sz="3200" b="1" dirty="0">
                <a:solidFill>
                  <a:srgbClr val="0070C0"/>
                </a:solidFill>
              </a:rPr>
              <a:t>IEP: Consider the Language Needs of the Student</a:t>
            </a:r>
          </a:p>
        </p:txBody>
      </p:sp>
      <p:sp>
        <p:nvSpPr>
          <p:cNvPr id="3" name="Content Placeholder 2">
            <a:extLst>
              <a:ext uri="{FF2B5EF4-FFF2-40B4-BE49-F238E27FC236}">
                <a16:creationId xmlns:a16="http://schemas.microsoft.com/office/drawing/2014/main" id="{C3334039-B7FA-82D6-4F25-0409898290AD}"/>
              </a:ext>
            </a:extLst>
          </p:cNvPr>
          <p:cNvSpPr>
            <a:spLocks noGrp="1"/>
          </p:cNvSpPr>
          <p:nvPr>
            <p:ph idx="1"/>
          </p:nvPr>
        </p:nvSpPr>
        <p:spPr>
          <a:xfrm>
            <a:off x="268941" y="1244184"/>
            <a:ext cx="8524330" cy="4881983"/>
          </a:xfrm>
        </p:spPr>
        <p:txBody>
          <a:bodyPr/>
          <a:lstStyle/>
          <a:p>
            <a:r>
              <a:rPr lang="en-US" sz="2400" dirty="0"/>
              <a:t>Does the student have limited English proficiency?  Document the student’s English proficiency somewhere in the student record. What do the language proficiency assessment scores show? </a:t>
            </a:r>
          </a:p>
          <a:p>
            <a:r>
              <a:rPr lang="en-US" sz="2400" dirty="0"/>
              <a:t>If the student has LEP, the team needs to reflect in the IEP how those language needs impacts the IEP.  For example, there may be a statement that the sped teacher and ELL teacher will collaborate in instructional planning.  Or that the sped teacher will assess instructional materials to make sure they are within the language skills of the student. </a:t>
            </a:r>
          </a:p>
          <a:p>
            <a:r>
              <a:rPr lang="en-US" sz="2400" dirty="0"/>
              <a:t>Consider how language-related acculturation issues may interact with a disability to exacerbate difficulties with content classes, especially social studies classes. </a:t>
            </a:r>
          </a:p>
          <a:p>
            <a:endParaRPr lang="en-US" dirty="0"/>
          </a:p>
        </p:txBody>
      </p:sp>
    </p:spTree>
    <p:extLst>
      <p:ext uri="{BB962C8B-B14F-4D97-AF65-F5344CB8AC3E}">
        <p14:creationId xmlns:p14="http://schemas.microsoft.com/office/powerpoint/2010/main" val="36389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AB44-18F6-7941-8CE5-4E839A351842}"/>
              </a:ext>
            </a:extLst>
          </p:cNvPr>
          <p:cNvSpPr>
            <a:spLocks noGrp="1"/>
          </p:cNvSpPr>
          <p:nvPr>
            <p:ph type="title"/>
          </p:nvPr>
        </p:nvSpPr>
        <p:spPr>
          <a:xfrm>
            <a:off x="457200" y="274638"/>
            <a:ext cx="8229600" cy="1462722"/>
          </a:xfrm>
        </p:spPr>
        <p:txBody>
          <a:bodyPr/>
          <a:lstStyle/>
          <a:p>
            <a:r>
              <a:rPr lang="en-US" sz="4000" dirty="0">
                <a:solidFill>
                  <a:srgbClr val="FF0000"/>
                </a:solidFill>
              </a:rPr>
              <a:t>File Review: Requirements for Evaluation (File Review Q2)</a:t>
            </a:r>
          </a:p>
        </p:txBody>
      </p:sp>
      <p:sp>
        <p:nvSpPr>
          <p:cNvPr id="3" name="Content Placeholder 2">
            <a:extLst>
              <a:ext uri="{FF2B5EF4-FFF2-40B4-BE49-F238E27FC236}">
                <a16:creationId xmlns:a16="http://schemas.microsoft.com/office/drawing/2014/main" id="{3F97CA8F-3656-7648-984F-751E75F43A36}"/>
              </a:ext>
            </a:extLst>
          </p:cNvPr>
          <p:cNvSpPr>
            <a:spLocks noGrp="1"/>
          </p:cNvSpPr>
          <p:nvPr>
            <p:ph idx="1"/>
          </p:nvPr>
        </p:nvSpPr>
        <p:spPr>
          <a:xfrm>
            <a:off x="457200" y="2278966"/>
            <a:ext cx="8229600" cy="3847201"/>
          </a:xfrm>
        </p:spPr>
        <p:txBody>
          <a:bodyPr/>
          <a:lstStyle/>
          <a:p>
            <a:r>
              <a:rPr lang="en-US" sz="2800" b="1" dirty="0"/>
              <a:t>File Review Q 2: </a:t>
            </a:r>
            <a:r>
              <a:rPr lang="en-US" sz="2800" dirty="0"/>
              <a:t>Were the assessments and other evaluation materials used to assess the student (for an initial evaluation or reevaluation) </a:t>
            </a:r>
            <a:r>
              <a:rPr lang="en-US" sz="2800" dirty="0">
                <a:highlight>
                  <a:srgbClr val="FFFF00"/>
                </a:highlight>
              </a:rPr>
              <a:t>selected and administered so as not to be discriminatory on a racial or cultural basis? </a:t>
            </a:r>
          </a:p>
        </p:txBody>
      </p:sp>
    </p:spTree>
    <p:extLst>
      <p:ext uri="{BB962C8B-B14F-4D97-AF65-F5344CB8AC3E}">
        <p14:creationId xmlns:p14="http://schemas.microsoft.com/office/powerpoint/2010/main" val="2359094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70C0"/>
                </a:solidFill>
              </a:rPr>
              <a:t>Reflection: Evaluation Procedures Requirements</a:t>
            </a:r>
          </a:p>
        </p:txBody>
      </p:sp>
      <p:sp>
        <p:nvSpPr>
          <p:cNvPr id="3" name="Content Placeholder 2"/>
          <p:cNvSpPr>
            <a:spLocks noGrp="1"/>
          </p:cNvSpPr>
          <p:nvPr>
            <p:ph idx="1"/>
          </p:nvPr>
        </p:nvSpPr>
        <p:spPr>
          <a:xfrm>
            <a:off x="457200" y="1978702"/>
            <a:ext cx="8229600" cy="3401681"/>
          </a:xfrm>
        </p:spPr>
        <p:txBody>
          <a:bodyPr/>
          <a:lstStyle/>
          <a:p>
            <a:r>
              <a:rPr lang="en-US" sz="3200" dirty="0"/>
              <a:t>Find the Reflection in the handout on page?</a:t>
            </a:r>
          </a:p>
          <a:p>
            <a:r>
              <a:rPr lang="en-US" sz="3200" dirty="0"/>
              <a:t>Have each team member individually rate the team’s practices, then have the team discuss the ratings.</a:t>
            </a:r>
          </a:p>
          <a:p>
            <a:r>
              <a:rPr lang="en-US" sz="3200" dirty="0"/>
              <a:t>Have your team reflect on how the team might improve equity in evaluation.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9B1A-E747-5A47-8B76-6F4F32048C3D}"/>
              </a:ext>
            </a:extLst>
          </p:cNvPr>
          <p:cNvSpPr>
            <a:spLocks noGrp="1"/>
          </p:cNvSpPr>
          <p:nvPr>
            <p:ph type="title"/>
          </p:nvPr>
        </p:nvSpPr>
        <p:spPr>
          <a:xfrm>
            <a:off x="457200" y="274638"/>
            <a:ext cx="8229600" cy="731202"/>
          </a:xfrm>
        </p:spPr>
        <p:txBody>
          <a:bodyPr/>
          <a:lstStyle/>
          <a:p>
            <a:r>
              <a:rPr lang="en-US" sz="4000" dirty="0">
                <a:solidFill>
                  <a:srgbClr val="FF0000"/>
                </a:solidFill>
              </a:rPr>
              <a:t>Questions?</a:t>
            </a:r>
          </a:p>
        </p:txBody>
      </p:sp>
      <p:sp>
        <p:nvSpPr>
          <p:cNvPr id="3" name="Content Placeholder 2">
            <a:extLst>
              <a:ext uri="{FF2B5EF4-FFF2-40B4-BE49-F238E27FC236}">
                <a16:creationId xmlns:a16="http://schemas.microsoft.com/office/drawing/2014/main" id="{10DDDCAC-4195-FD4C-A4C1-D9A53A5CC1F9}"/>
              </a:ext>
            </a:extLst>
          </p:cNvPr>
          <p:cNvSpPr>
            <a:spLocks noGrp="1"/>
          </p:cNvSpPr>
          <p:nvPr>
            <p:ph idx="1"/>
          </p:nvPr>
        </p:nvSpPr>
        <p:spPr>
          <a:xfrm>
            <a:off x="309490" y="1325880"/>
            <a:ext cx="8377310" cy="4800287"/>
          </a:xfrm>
        </p:spPr>
        <p:txBody>
          <a:bodyPr/>
          <a:lstStyle/>
          <a:p>
            <a:r>
              <a:rPr lang="en-US" sz="2800" dirty="0"/>
              <a:t>Kansas Special Education Process Handbook, Chapter 3 </a:t>
            </a:r>
            <a:r>
              <a:rPr lang="en-US" sz="2800" dirty="0">
                <a:hlinkClick r:id="rId3"/>
              </a:rPr>
              <a:t>www.ksde.org</a:t>
            </a:r>
            <a:endParaRPr lang="en-US" sz="2800" dirty="0"/>
          </a:p>
          <a:p>
            <a:r>
              <a:rPr lang="en-US" sz="2800" dirty="0"/>
              <a:t>Kansas Eligibility Indicators Document </a:t>
            </a:r>
            <a:r>
              <a:rPr lang="en-US" sz="2800" dirty="0">
                <a:hlinkClick r:id="rId4"/>
              </a:rPr>
              <a:t>www.ksde.org</a:t>
            </a:r>
            <a:endParaRPr lang="en-US" sz="2800" dirty="0"/>
          </a:p>
          <a:p>
            <a:r>
              <a:rPr lang="en-US" sz="2800" dirty="0"/>
              <a:t>IDEA and Gifted File Review Self-Assessment and FAQs </a:t>
            </a:r>
            <a:r>
              <a:rPr lang="en-US" sz="2800" dirty="0">
                <a:hlinkClick r:id="rId3"/>
              </a:rPr>
              <a:t>www.ksde.org</a:t>
            </a:r>
            <a:r>
              <a:rPr lang="en-US" sz="2800" dirty="0"/>
              <a:t> (on the KIAS page)</a:t>
            </a:r>
          </a:p>
          <a:p>
            <a:r>
              <a:rPr lang="en-US" sz="2800" dirty="0"/>
              <a:t>Search within Resources for Evaluation and Eligibility trainings and resources at </a:t>
            </a:r>
            <a:r>
              <a:rPr lang="en-US" sz="2800" dirty="0">
                <a:hlinkClick r:id="rId4"/>
              </a:rPr>
              <a:t>www.ksdetasn.org</a:t>
            </a:r>
            <a:endParaRPr lang="en-US" sz="2800" dirty="0"/>
          </a:p>
          <a:p>
            <a:r>
              <a:rPr lang="en-US" sz="2800" dirty="0"/>
              <a:t>Request assistance on the TASN website </a:t>
            </a:r>
            <a:r>
              <a:rPr lang="en-US" sz="2800" dirty="0">
                <a:hlinkClick r:id="rId4"/>
              </a:rPr>
              <a:t>www.ksdetasn.org</a:t>
            </a: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48146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B1AA-684D-8148-A49F-EBDB184A6FBC}"/>
              </a:ext>
            </a:extLst>
          </p:cNvPr>
          <p:cNvSpPr>
            <a:spLocks noGrp="1"/>
          </p:cNvSpPr>
          <p:nvPr>
            <p:ph type="title"/>
          </p:nvPr>
        </p:nvSpPr>
        <p:spPr>
          <a:xfrm>
            <a:off x="0" y="274639"/>
            <a:ext cx="9143999" cy="542926"/>
          </a:xfrm>
        </p:spPr>
        <p:txBody>
          <a:bodyPr/>
          <a:lstStyle/>
          <a:p>
            <a:r>
              <a:rPr lang="en-US" sz="3200" b="1" dirty="0">
                <a:solidFill>
                  <a:srgbClr val="0070C0"/>
                </a:solidFill>
              </a:rPr>
              <a:t>Quality Indicators for Nondiscriminatory Assessment</a:t>
            </a:r>
          </a:p>
        </p:txBody>
      </p:sp>
      <p:sp>
        <p:nvSpPr>
          <p:cNvPr id="3" name="Content Placeholder 2">
            <a:extLst>
              <a:ext uri="{FF2B5EF4-FFF2-40B4-BE49-F238E27FC236}">
                <a16:creationId xmlns:a16="http://schemas.microsoft.com/office/drawing/2014/main" id="{6FD9A229-CD51-6A4D-8A11-0948E1A1FCF7}"/>
              </a:ext>
            </a:extLst>
          </p:cNvPr>
          <p:cNvSpPr>
            <a:spLocks noGrp="1"/>
          </p:cNvSpPr>
          <p:nvPr>
            <p:ph idx="1"/>
          </p:nvPr>
        </p:nvSpPr>
        <p:spPr>
          <a:xfrm>
            <a:off x="457200" y="1047750"/>
            <a:ext cx="8229600" cy="5078418"/>
          </a:xfrm>
        </p:spPr>
        <p:txBody>
          <a:bodyPr/>
          <a:lstStyle/>
          <a:p>
            <a:r>
              <a:rPr lang="en-US" sz="2400" dirty="0"/>
              <a:t>Assess initially with authentic and alternative procedures.</a:t>
            </a:r>
          </a:p>
          <a:p>
            <a:r>
              <a:rPr lang="en-US" sz="2400" dirty="0"/>
              <a:t>Establish an appropriate basis for comparison.</a:t>
            </a:r>
          </a:p>
          <a:p>
            <a:r>
              <a:rPr lang="en-US" sz="2400" dirty="0"/>
              <a:t>Assess and evaluate the learning ecology/environment.</a:t>
            </a:r>
          </a:p>
          <a:p>
            <a:r>
              <a:rPr lang="en-US" sz="2400" dirty="0"/>
              <a:t>Assess and evaluate the student’s opportunity for learning.</a:t>
            </a:r>
          </a:p>
          <a:p>
            <a:r>
              <a:rPr lang="en-US" sz="2400" dirty="0"/>
              <a:t>Ensure the test norms are adequate.  </a:t>
            </a:r>
          </a:p>
          <a:p>
            <a:pPr lvl="1"/>
            <a:r>
              <a:rPr lang="en-US" sz="2200" dirty="0"/>
              <a:t>What is the test supposed to measure?</a:t>
            </a:r>
          </a:p>
          <a:p>
            <a:pPr lvl="1"/>
            <a:r>
              <a:rPr lang="en-US" sz="2200" dirty="0"/>
              <a:t>What does the professional literature have to say about how diverse students perform on the test? </a:t>
            </a:r>
          </a:p>
          <a:p>
            <a:r>
              <a:rPr lang="en-US" sz="2400" dirty="0"/>
              <a:t>Consider how linguistic and/or cultural factors impacted the validity of the test/procedure.</a:t>
            </a:r>
          </a:p>
          <a:p>
            <a:r>
              <a:rPr lang="en-US" sz="2400" dirty="0"/>
              <a:t> Support conclusions through data convergence and multiple indicators.  Look for multiple data sources.</a:t>
            </a:r>
          </a:p>
        </p:txBody>
      </p:sp>
    </p:spTree>
    <p:extLst>
      <p:ext uri="{BB962C8B-B14F-4D97-AF65-F5344CB8AC3E}">
        <p14:creationId xmlns:p14="http://schemas.microsoft.com/office/powerpoint/2010/main" val="3402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
          <p:cNvSpPr txBox="1">
            <a:spLocks noGrp="1"/>
          </p:cNvSpPr>
          <p:nvPr>
            <p:ph type="title"/>
          </p:nvPr>
        </p:nvSpPr>
        <p:spPr>
          <a:xfrm>
            <a:off x="493776" y="237744"/>
            <a:ext cx="8193024" cy="932688"/>
          </a:xfrm>
          <a:prstGeom prst="rect">
            <a:avLst/>
          </a:prstGeom>
          <a:noFill/>
          <a:ln>
            <a:noFill/>
          </a:ln>
        </p:spPr>
        <p:txBody>
          <a:bodyPr spcFirstLastPara="1" vert="horz" wrap="square" lIns="68569" tIns="34275" rIns="68569" bIns="34275" numCol="1" anchor="ctr" anchorCtr="0" compatLnSpc="1">
            <a:prstTxWarp prst="textNoShape">
              <a:avLst/>
            </a:prstTxWarp>
            <a:normAutofit/>
          </a:bodyPr>
          <a:lstStyle/>
          <a:p>
            <a:pPr>
              <a:lnSpc>
                <a:spcPct val="90000"/>
              </a:lnSpc>
              <a:spcBef>
                <a:spcPts val="0"/>
              </a:spcBef>
              <a:spcAft>
                <a:spcPts val="0"/>
              </a:spcAft>
              <a:buClr>
                <a:schemeClr val="dk1"/>
              </a:buClr>
              <a:buSzPts val="4400"/>
            </a:pPr>
            <a:r>
              <a:rPr lang="en-US" sz="2800" b="1" dirty="0">
                <a:solidFill>
                  <a:schemeClr val="accent1">
                    <a:lumMod val="75000"/>
                  </a:schemeClr>
                </a:solidFill>
                <a:ea typeface="Open Sans"/>
                <a:cs typeface="Open Sans"/>
                <a:sym typeface="Open Sans"/>
              </a:rPr>
              <a:t>From the File Review Training: An example of documentation for Q2</a:t>
            </a:r>
            <a:endParaRPr dirty="0">
              <a:solidFill>
                <a:schemeClr val="accent1">
                  <a:lumMod val="75000"/>
                </a:schemeClr>
              </a:solidFill>
            </a:endParaRPr>
          </a:p>
        </p:txBody>
      </p:sp>
      <p:sp>
        <p:nvSpPr>
          <p:cNvPr id="305" name="Google Shape;305;p6"/>
          <p:cNvSpPr txBox="1">
            <a:spLocks noGrp="1"/>
          </p:cNvSpPr>
          <p:nvPr>
            <p:ph type="body" idx="1"/>
          </p:nvPr>
        </p:nvSpPr>
        <p:spPr>
          <a:xfrm>
            <a:off x="322326" y="1371600"/>
            <a:ext cx="8583930" cy="470001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lvl="2" indent="0">
              <a:spcBef>
                <a:spcPts val="0"/>
              </a:spcBef>
              <a:buSzPts val="2000"/>
              <a:buNone/>
            </a:pPr>
            <a:r>
              <a:rPr lang="en-US" sz="2600" dirty="0">
                <a:ea typeface="Open Sans Light"/>
                <a:cs typeface="Open Sans Light"/>
              </a:rPr>
              <a:t>The standardized assessment ZZZ was selected as part of this evaluation and was determined to be nondiscriminatory on a racial and cultural basis for this student based on professional understanding of the assessment and bias mitigation as noted in the ZZZ technical manual ...Multiple measures were used to mitigate the impact of bias in this evaluation and will be further described in this report. Any limitations that may exist and result in bias due to racial or cultural factors were reviewed and considered as part of this evaluation and determined to not be a significant factor in current eligibility determination. </a:t>
            </a:r>
            <a:endParaRPr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D94696-10FE-4414-B1BD-8CA0C0F50B50}"/>
              </a:ext>
            </a:extLst>
          </p:cNvPr>
          <p:cNvSpPr>
            <a:spLocks noGrp="1"/>
          </p:cNvSpPr>
          <p:nvPr>
            <p:ph type="title"/>
          </p:nvPr>
        </p:nvSpPr>
        <p:spPr>
          <a:xfrm>
            <a:off x="466555" y="1"/>
            <a:ext cx="8048796" cy="989556"/>
          </a:xfrm>
        </p:spPr>
        <p:txBody>
          <a:bodyPr>
            <a:noAutofit/>
          </a:bodyPr>
          <a:lstStyle/>
          <a:p>
            <a:r>
              <a:rPr lang="en-US" sz="2400" b="1" dirty="0">
                <a:solidFill>
                  <a:srgbClr val="0070C0"/>
                </a:solidFill>
              </a:rPr>
              <a:t>Sample Process For Question 2: </a:t>
            </a:r>
            <a:br>
              <a:rPr lang="en-US" sz="2400" b="1" dirty="0">
                <a:solidFill>
                  <a:srgbClr val="0070C0"/>
                </a:solidFill>
              </a:rPr>
            </a:br>
            <a:r>
              <a:rPr lang="en-US" sz="2400" b="1" dirty="0">
                <a:solidFill>
                  <a:srgbClr val="0070C0"/>
                </a:solidFill>
              </a:rPr>
              <a:t>What might this process look like in evaluation/reevaluation?</a:t>
            </a:r>
          </a:p>
        </p:txBody>
      </p:sp>
      <p:sp>
        <p:nvSpPr>
          <p:cNvPr id="4" name="Rectangle 1">
            <a:extLst>
              <a:ext uri="{FF2B5EF4-FFF2-40B4-BE49-F238E27FC236}">
                <a16:creationId xmlns:a16="http://schemas.microsoft.com/office/drawing/2014/main" id="{302E0B44-3076-41D0-B3F6-1BBD58EC72E0}"/>
              </a:ext>
            </a:extLst>
          </p:cNvPr>
          <p:cNvSpPr>
            <a:spLocks noGrp="1" noChangeArrowheads="1"/>
          </p:cNvSpPr>
          <p:nvPr>
            <p:ph idx="1"/>
          </p:nvPr>
        </p:nvSpPr>
        <p:spPr bwMode="auto">
          <a:xfrm>
            <a:off x="306942" y="1318804"/>
            <a:ext cx="8370503" cy="53014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defTabSz="685800">
              <a:buNone/>
            </a:pPr>
            <a:r>
              <a:rPr lang="en-US" altLang="en-US" sz="2000" b="1" dirty="0">
                <a:solidFill>
                  <a:srgbClr val="002060"/>
                </a:solidFill>
                <a:latin typeface="+mn-lt"/>
                <a:ea typeface="Open Sans Light"/>
                <a:cs typeface="Arial"/>
              </a:rPr>
              <a:t>Step 1</a:t>
            </a:r>
            <a:r>
              <a:rPr lang="en-US" altLang="en-US" sz="2000" b="1" dirty="0">
                <a:latin typeface="+mn-lt"/>
                <a:ea typeface="Open Sans Light"/>
                <a:cs typeface="Arial"/>
              </a:rPr>
              <a:t>:  </a:t>
            </a:r>
            <a:r>
              <a:rPr lang="en-US" altLang="en-US" sz="2000" dirty="0">
                <a:latin typeface="+mn-lt"/>
                <a:ea typeface="Open Sans Light"/>
                <a:cs typeface="Arial"/>
              </a:rPr>
              <a:t>MDT gathers and documents information regarding student's demographics and background as part of evaluation/reevaluation process.</a:t>
            </a:r>
            <a:endParaRPr lang="en-US" altLang="en-US" sz="2000" dirty="0">
              <a:latin typeface="+mn-lt"/>
              <a:cs typeface="Arial" panose="020B0604020202020204" pitchFamily="34" charset="0"/>
            </a:endParaRPr>
          </a:p>
          <a:p>
            <a:pPr marL="0" indent="0">
              <a:buNone/>
            </a:pPr>
            <a:r>
              <a:rPr lang="en-US" altLang="en-US" sz="2000" dirty="0">
                <a:latin typeface="+mn-lt"/>
                <a:ea typeface="Open Sans Light"/>
                <a:cs typeface="Arial"/>
              </a:rPr>
              <a:t>Demographic information includes relevant information about the student's racial and cultural characteristics, native language, KELPA scores and language proficiency levels (if not a native English speaker), school attendance/moves,  etc. </a:t>
            </a:r>
            <a:endParaRPr lang="en-US" altLang="en-US" sz="2000" dirty="0">
              <a:latin typeface="+mn-lt"/>
              <a:cs typeface="Arial" panose="020B0604020202020204" pitchFamily="34" charset="0"/>
            </a:endParaRPr>
          </a:p>
          <a:p>
            <a:pPr marL="0" indent="0">
              <a:buNone/>
            </a:pPr>
            <a:r>
              <a:rPr lang="en-US" altLang="en-US" sz="2000" b="1" dirty="0">
                <a:solidFill>
                  <a:srgbClr val="002060"/>
                </a:solidFill>
                <a:latin typeface="+mn-lt"/>
                <a:ea typeface="Open Sans Light"/>
                <a:cs typeface="Arial"/>
              </a:rPr>
              <a:t>Step 2</a:t>
            </a:r>
            <a:r>
              <a:rPr lang="en-US" altLang="en-US" sz="2000" b="1" dirty="0">
                <a:latin typeface="+mn-lt"/>
                <a:ea typeface="Open Sans Light"/>
                <a:cs typeface="Arial"/>
              </a:rPr>
              <a:t>:  </a:t>
            </a:r>
            <a:r>
              <a:rPr lang="en-US" altLang="en-US" sz="2000" dirty="0">
                <a:latin typeface="+mn-lt"/>
                <a:ea typeface="Open Sans Light"/>
                <a:cs typeface="Arial"/>
              </a:rPr>
              <a:t>MDT reviews the student's demographic information and background and considers how team will address potential cultural and racial bias in the evaluation/reevaluation process.  (E.g., team considers specifically how they will select and administer assessments and evaluation materials for this student, in light of this student’s demographics.) </a:t>
            </a:r>
            <a:endParaRPr lang="en-US" altLang="en-US" sz="2000" dirty="0">
              <a:latin typeface="+mn-lt"/>
              <a:cs typeface="Arial" panose="020B0604020202020204" pitchFamily="34" charset="0"/>
            </a:endParaRPr>
          </a:p>
          <a:p>
            <a:pPr marL="0" indent="0">
              <a:buNone/>
            </a:pPr>
            <a:r>
              <a:rPr lang="en-US" altLang="en-US" sz="2000" b="1" dirty="0">
                <a:solidFill>
                  <a:srgbClr val="002060"/>
                </a:solidFill>
                <a:latin typeface="+mn-lt"/>
                <a:ea typeface="Open Sans Light"/>
                <a:cs typeface="Arial"/>
              </a:rPr>
              <a:t>Step 3</a:t>
            </a:r>
            <a:r>
              <a:rPr lang="en-US" altLang="en-US" sz="2000" b="1" dirty="0">
                <a:latin typeface="+mn-lt"/>
                <a:ea typeface="Open Sans Light"/>
                <a:cs typeface="Arial"/>
              </a:rPr>
              <a:t>:  </a:t>
            </a:r>
            <a:r>
              <a:rPr lang="en-US" altLang="en-US" sz="2000" dirty="0">
                <a:latin typeface="+mn-lt"/>
                <a:ea typeface="Open Sans Light"/>
                <a:cs typeface="Arial"/>
              </a:rPr>
              <a:t>MDT documents how the team will use/did use the student's demographic information to guide the selection and administration of assessments and tools to ensure non-biased evaluation. This documentation of approach should be included in the education record (e.g., PWN for evaluation consent, evaluation/reevaluation report, case notes for planning the evaluation, PWN for placement, or other places in the student's record).  </a:t>
            </a:r>
            <a:endParaRPr lang="en-US" altLang="en-US" sz="2000" dirty="0">
              <a:latin typeface="+mn-lt"/>
              <a:cs typeface="Arial" panose="020B0604020202020204" pitchFamily="34" charset="0"/>
            </a:endParaRPr>
          </a:p>
        </p:txBody>
      </p:sp>
    </p:spTree>
    <p:custDataLst>
      <p:tags r:id="rId1"/>
    </p:custDataLst>
    <p:extLst>
      <p:ext uri="{BB962C8B-B14F-4D97-AF65-F5344CB8AC3E}">
        <p14:creationId xmlns:p14="http://schemas.microsoft.com/office/powerpoint/2010/main" val="1067243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gfaa72a8901_0_4"/>
          <p:cNvSpPr txBox="1">
            <a:spLocks noGrp="1"/>
          </p:cNvSpPr>
          <p:nvPr>
            <p:ph type="title"/>
          </p:nvPr>
        </p:nvSpPr>
        <p:spPr>
          <a:xfrm>
            <a:off x="558955" y="344710"/>
            <a:ext cx="7886700" cy="492470"/>
          </a:xfrm>
          <a:prstGeom prst="rect">
            <a:avLst/>
          </a:prstGeom>
        </p:spPr>
        <p:txBody>
          <a:bodyPr spcFirstLastPara="1" vert="horz" wrap="square" lIns="68569" tIns="34275" rIns="68569" bIns="34275" numCol="1" anchor="ctr" anchorCtr="0" compatLnSpc="1">
            <a:prstTxWarp prst="textNoShape">
              <a:avLst/>
            </a:prstTxWarp>
            <a:normAutofit/>
          </a:bodyPr>
          <a:lstStyle/>
          <a:p>
            <a:pPr>
              <a:spcBef>
                <a:spcPts val="0"/>
              </a:spcBef>
            </a:pPr>
            <a:r>
              <a:rPr lang="en-US" sz="2600" b="1" dirty="0">
                <a:solidFill>
                  <a:srgbClr val="0070C0"/>
                </a:solidFill>
                <a:ea typeface="Open Sans Semibold"/>
                <a:cs typeface="Arial"/>
              </a:rPr>
              <a:t>From the File Review Training: Examples for Question 2</a:t>
            </a:r>
            <a:endParaRPr lang="en-US" sz="2600" b="1" dirty="0">
              <a:solidFill>
                <a:srgbClr val="0070C0"/>
              </a:solidFill>
              <a:cs typeface="Arial"/>
            </a:endParaRPr>
          </a:p>
        </p:txBody>
      </p:sp>
      <p:sp>
        <p:nvSpPr>
          <p:cNvPr id="312" name="Google Shape;312;gfaa72a8901_0_4"/>
          <p:cNvSpPr txBox="1">
            <a:spLocks noGrp="1"/>
          </p:cNvSpPr>
          <p:nvPr>
            <p:ph type="body" idx="1"/>
          </p:nvPr>
        </p:nvSpPr>
        <p:spPr>
          <a:xfrm>
            <a:off x="237744" y="1042416"/>
            <a:ext cx="8668511" cy="5006844"/>
          </a:xfrm>
          <a:prstGeom prst="rect">
            <a:avLst/>
          </a:prstGeom>
        </p:spPr>
        <p:txBody>
          <a:bodyPr spcFirstLastPara="1" vert="horz" wrap="square" lIns="68569" tIns="34275" rIns="68569" bIns="34275" numCol="1" anchor="t" anchorCtr="0" compatLnSpc="1">
            <a:prstTxWarp prst="textNoShape">
              <a:avLst/>
            </a:prstTxWarp>
            <a:noAutofit/>
          </a:bodyPr>
          <a:lstStyle/>
          <a:p>
            <a:pPr>
              <a:spcBef>
                <a:spcPts val="0"/>
              </a:spcBef>
              <a:spcAft>
                <a:spcPts val="0"/>
              </a:spcAft>
              <a:buFont typeface="Wingdings" pitchFamily="2" charset="2"/>
              <a:buChar char="ü"/>
            </a:pPr>
            <a:r>
              <a:rPr lang="en-US" sz="2000" dirty="0">
                <a:solidFill>
                  <a:srgbClr val="12284C"/>
                </a:solidFill>
                <a:ea typeface="Calibri"/>
                <a:cs typeface="Calibri"/>
                <a:sym typeface="Calibri"/>
              </a:rPr>
              <a:t>Because the technical manuals for nationally normed tests showed group mean differences for this student’s racial/cultural group, it was decided to conduct the initial evaluation using non-verbal culture-free tests.</a:t>
            </a:r>
            <a:endParaRPr sz="2000" dirty="0">
              <a:solidFill>
                <a:srgbClr val="12284C"/>
              </a:solidFill>
              <a:ea typeface="Calibri"/>
              <a:cs typeface="Calibri"/>
              <a:sym typeface="Calibri"/>
            </a:endParaRPr>
          </a:p>
          <a:p>
            <a:pPr>
              <a:spcBef>
                <a:spcPts val="0"/>
              </a:spcBef>
              <a:buFont typeface="Wingdings" pitchFamily="2" charset="2"/>
              <a:buChar char="ü"/>
            </a:pPr>
            <a:r>
              <a:rPr lang="en-US" sz="2000" dirty="0">
                <a:solidFill>
                  <a:srgbClr val="12284C"/>
                </a:solidFill>
                <a:ea typeface="Calibri"/>
                <a:cs typeface="Calibri"/>
                <a:sym typeface="Calibri"/>
              </a:rPr>
              <a:t>Because the professional literature regarding nationally normed tests (</a:t>
            </a:r>
            <a:r>
              <a:rPr lang="en-US" sz="2000" u="sng" dirty="0">
                <a:solidFill>
                  <a:srgbClr val="12284C"/>
                </a:solidFill>
                <a:ea typeface="Calibri"/>
                <a:cs typeface="Calibri"/>
                <a:sym typeface="Calibri"/>
              </a:rPr>
              <a:t>or</a:t>
            </a:r>
            <a:r>
              <a:rPr lang="en-US" sz="2000" dirty="0">
                <a:solidFill>
                  <a:srgbClr val="12284C"/>
                </a:solidFill>
                <a:ea typeface="Calibri"/>
                <a:cs typeface="Calibri"/>
                <a:sym typeface="Calibri"/>
              </a:rPr>
              <a:t> because the district's placement data) show biased outcomes for this student’s racial/cultural group, it was decided to conduct the initial evaluation using authentic assessment practices.</a:t>
            </a:r>
            <a:endParaRPr sz="2000" dirty="0">
              <a:solidFill>
                <a:srgbClr val="12284C"/>
              </a:solidFill>
              <a:ea typeface="Calibri"/>
              <a:cs typeface="Calibri"/>
              <a:sym typeface="Calibri"/>
            </a:endParaRPr>
          </a:p>
          <a:p>
            <a:pPr>
              <a:spcBef>
                <a:spcPts val="0"/>
              </a:spcBef>
              <a:buFont typeface="Wingdings" pitchFamily="2" charset="2"/>
              <a:buChar char="ü"/>
            </a:pPr>
            <a:r>
              <a:rPr lang="en-US" sz="2000" dirty="0">
                <a:solidFill>
                  <a:srgbClr val="12284C"/>
                </a:solidFill>
                <a:ea typeface="Calibri"/>
                <a:cs typeface="Calibri"/>
                <a:sym typeface="Calibri"/>
              </a:rPr>
              <a:t>Because of the impact of this student’s cultural background on opportunities for prior learning, it was decided to conduct the initial evaluation using a Response to Intervention (RTI) approach.</a:t>
            </a:r>
          </a:p>
          <a:p>
            <a:pPr>
              <a:spcBef>
                <a:spcPct val="0"/>
              </a:spcBef>
              <a:buFont typeface="Wingdings" pitchFamily="2" charset="2"/>
              <a:buChar char="ü"/>
            </a:pPr>
            <a:r>
              <a:rPr lang="en-US" sz="2000" dirty="0">
                <a:solidFill>
                  <a:srgbClr val="12284C"/>
                </a:solidFill>
                <a:ea typeface="Open Sans Light"/>
                <a:cs typeface="Open Sans Light"/>
                <a:sym typeface="Calibri"/>
              </a:rPr>
              <a:t>The multidisciplinary team members considered the student's demographics in selecting and administering the evaluation assessments and materials. Because this student’s racial/cultural background (as described previously in this report) is the same as the majority of the population on which these cognitive and academic assessments were normed, the battery of tests selected should not result in a biased evaluation.</a:t>
            </a:r>
            <a:endParaRPr lang="en-US" sz="2000" dirty="0">
              <a:ea typeface="Open Sans Light"/>
              <a:cs typeface="Open Sans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E0D1-A7DA-36FC-20A8-BF398101D2C7}"/>
              </a:ext>
            </a:extLst>
          </p:cNvPr>
          <p:cNvSpPr>
            <a:spLocks noGrp="1"/>
          </p:cNvSpPr>
          <p:nvPr>
            <p:ph type="title"/>
          </p:nvPr>
        </p:nvSpPr>
        <p:spPr/>
        <p:txBody>
          <a:bodyPr/>
          <a:lstStyle/>
          <a:p>
            <a:r>
              <a:rPr lang="en-US" sz="4000" dirty="0">
                <a:solidFill>
                  <a:srgbClr val="FF0000"/>
                </a:solidFill>
              </a:rPr>
              <a:t>File Review: Requirements for Evaluation (File Review Q3)</a:t>
            </a:r>
            <a:endParaRPr lang="en-US" dirty="0"/>
          </a:p>
        </p:txBody>
      </p:sp>
      <p:sp>
        <p:nvSpPr>
          <p:cNvPr id="3" name="Content Placeholder 2">
            <a:extLst>
              <a:ext uri="{FF2B5EF4-FFF2-40B4-BE49-F238E27FC236}">
                <a16:creationId xmlns:a16="http://schemas.microsoft.com/office/drawing/2014/main" id="{1E9893E6-AEF3-AD85-D64E-954F774F3A3A}"/>
              </a:ext>
            </a:extLst>
          </p:cNvPr>
          <p:cNvSpPr>
            <a:spLocks noGrp="1"/>
          </p:cNvSpPr>
          <p:nvPr>
            <p:ph idx="1"/>
          </p:nvPr>
        </p:nvSpPr>
        <p:spPr>
          <a:xfrm>
            <a:off x="457200" y="1971040"/>
            <a:ext cx="8229600" cy="4155127"/>
          </a:xfrm>
        </p:spPr>
        <p:txBody>
          <a:bodyPr/>
          <a:lstStyle/>
          <a:p>
            <a:r>
              <a:rPr lang="en-US" sz="2800" b="1" dirty="0"/>
              <a:t>File Review Q 3: </a:t>
            </a:r>
            <a:r>
              <a:rPr lang="en-US" sz="2800" dirty="0"/>
              <a:t>Were the assessments and other evaluation materials used to assess the student (for an initial evaluation or reevaluation) </a:t>
            </a:r>
            <a:r>
              <a:rPr lang="en-US" sz="2800" dirty="0">
                <a:highlight>
                  <a:srgbClr val="FFFF00"/>
                </a:highlight>
              </a:rPr>
              <a:t>provided and administered in the student’s native language or other mode of communication? </a:t>
            </a:r>
          </a:p>
          <a:p>
            <a:endParaRPr lang="en-US" dirty="0"/>
          </a:p>
        </p:txBody>
      </p:sp>
    </p:spTree>
    <p:extLst>
      <p:ext uri="{BB962C8B-B14F-4D97-AF65-F5344CB8AC3E}">
        <p14:creationId xmlns:p14="http://schemas.microsoft.com/office/powerpoint/2010/main" val="329879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7D27D-E8B6-E818-1648-FE71374934C0}"/>
              </a:ext>
            </a:extLst>
          </p:cNvPr>
          <p:cNvSpPr>
            <a:spLocks noGrp="1"/>
          </p:cNvSpPr>
          <p:nvPr>
            <p:ph type="title"/>
          </p:nvPr>
        </p:nvSpPr>
        <p:spPr/>
        <p:txBody>
          <a:bodyPr/>
          <a:lstStyle/>
          <a:p>
            <a:r>
              <a:rPr lang="en-US" sz="3600" b="1" dirty="0">
                <a:solidFill>
                  <a:srgbClr val="0070C0"/>
                </a:solidFill>
              </a:rPr>
              <a:t>Evaluation of English Learners</a:t>
            </a:r>
          </a:p>
        </p:txBody>
      </p:sp>
      <p:sp>
        <p:nvSpPr>
          <p:cNvPr id="3" name="Content Placeholder 2">
            <a:extLst>
              <a:ext uri="{FF2B5EF4-FFF2-40B4-BE49-F238E27FC236}">
                <a16:creationId xmlns:a16="http://schemas.microsoft.com/office/drawing/2014/main" id="{F6924C77-3DF9-506B-CD2B-0698688578B7}"/>
              </a:ext>
            </a:extLst>
          </p:cNvPr>
          <p:cNvSpPr>
            <a:spLocks noGrp="1"/>
          </p:cNvSpPr>
          <p:nvPr>
            <p:ph idx="1"/>
          </p:nvPr>
        </p:nvSpPr>
        <p:spPr>
          <a:xfrm>
            <a:off x="457200" y="1828800"/>
            <a:ext cx="8229600" cy="4297367"/>
          </a:xfrm>
        </p:spPr>
        <p:txBody>
          <a:bodyPr/>
          <a:lstStyle/>
          <a:p>
            <a:r>
              <a:rPr lang="en-US" sz="2800" dirty="0"/>
              <a:t>There is a training available on the TASN website regarding the “Evaluation of English Learners” at: </a:t>
            </a:r>
            <a:r>
              <a:rPr lang="en-US" sz="2800" dirty="0">
                <a:hlinkClick r:id="rId3"/>
              </a:rPr>
              <a:t>https://www.ksdetasn.org/resources/42</a:t>
            </a:r>
            <a:r>
              <a:rPr lang="en-US" sz="2800" dirty="0"/>
              <a:t>.</a:t>
            </a:r>
          </a:p>
          <a:p>
            <a:pPr marL="0" indent="0">
              <a:buNone/>
            </a:pPr>
            <a:r>
              <a:rPr lang="en-US" sz="2800" dirty="0"/>
              <a:t>  </a:t>
            </a:r>
          </a:p>
          <a:p>
            <a:pPr marL="0" indent="0">
              <a:buNone/>
            </a:pPr>
            <a:endParaRPr lang="en-US" dirty="0"/>
          </a:p>
        </p:txBody>
      </p:sp>
    </p:spTree>
    <p:extLst>
      <p:ext uri="{BB962C8B-B14F-4D97-AF65-F5344CB8AC3E}">
        <p14:creationId xmlns:p14="http://schemas.microsoft.com/office/powerpoint/2010/main" val="979131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63AE2-59FD-324E-BB99-DECC3ADABCA1}"/>
              </a:ext>
            </a:extLst>
          </p:cNvPr>
          <p:cNvSpPr>
            <a:spLocks noGrp="1"/>
          </p:cNvSpPr>
          <p:nvPr>
            <p:ph type="title"/>
          </p:nvPr>
        </p:nvSpPr>
        <p:spPr>
          <a:xfrm>
            <a:off x="225083" y="274639"/>
            <a:ext cx="8636529" cy="465848"/>
          </a:xfrm>
        </p:spPr>
        <p:txBody>
          <a:bodyPr/>
          <a:lstStyle/>
          <a:p>
            <a:r>
              <a:rPr lang="en-US" sz="3200" b="1" dirty="0">
                <a:solidFill>
                  <a:srgbClr val="0070C0"/>
                </a:solidFill>
              </a:rPr>
              <a:t>Quality Indicators for Assessing English Learners </a:t>
            </a:r>
          </a:p>
        </p:txBody>
      </p:sp>
      <p:sp>
        <p:nvSpPr>
          <p:cNvPr id="3" name="Content Placeholder 2">
            <a:extLst>
              <a:ext uri="{FF2B5EF4-FFF2-40B4-BE49-F238E27FC236}">
                <a16:creationId xmlns:a16="http://schemas.microsoft.com/office/drawing/2014/main" id="{15530A16-F8CA-2E47-9B9D-23F83C69E32E}"/>
              </a:ext>
            </a:extLst>
          </p:cNvPr>
          <p:cNvSpPr>
            <a:spLocks noGrp="1"/>
          </p:cNvSpPr>
          <p:nvPr>
            <p:ph idx="1"/>
          </p:nvPr>
        </p:nvSpPr>
        <p:spPr>
          <a:xfrm>
            <a:off x="291057" y="1042989"/>
            <a:ext cx="8504580" cy="5019528"/>
          </a:xfrm>
        </p:spPr>
        <p:txBody>
          <a:bodyPr/>
          <a:lstStyle/>
          <a:p>
            <a:r>
              <a:rPr lang="en-US" sz="2200" dirty="0"/>
              <a:t>Ensure parent involvement.</a:t>
            </a:r>
          </a:p>
          <a:p>
            <a:r>
              <a:rPr lang="en-US" sz="2200" dirty="0"/>
              <a:t>Conduct bilingual assessment.</a:t>
            </a:r>
          </a:p>
          <a:p>
            <a:r>
              <a:rPr lang="en-US" sz="2200" dirty="0"/>
              <a:t>Assess and evaluate the student’s developmental language proficiency in both L1 and L2.  What are the family’s patterns of use of L1 and L2?</a:t>
            </a:r>
          </a:p>
          <a:p>
            <a:r>
              <a:rPr lang="en-US" sz="2200" dirty="0"/>
              <a:t>Ensure the evaluator has knowledge related to second language acquisition.</a:t>
            </a:r>
          </a:p>
          <a:p>
            <a:r>
              <a:rPr lang="en-US" sz="2200" dirty="0"/>
              <a:t>Use alternative assessment procedures. Use both formal and informal assessment.</a:t>
            </a:r>
          </a:p>
          <a:p>
            <a:r>
              <a:rPr lang="en-US" sz="2200" dirty="0"/>
              <a:t>Minimize the use of standardized tests.  Assessments should be conducted in both the student’s L1 and L2.</a:t>
            </a:r>
          </a:p>
          <a:p>
            <a:r>
              <a:rPr lang="en-US" sz="2200" dirty="0"/>
              <a:t>Correlate standardized assessment results with informal assessment and intervention outcomes, referral reason, and student’s acculturation and bilingual development, as well as academic achievement history. </a:t>
            </a:r>
          </a:p>
        </p:txBody>
      </p:sp>
    </p:spTree>
    <p:extLst>
      <p:ext uri="{BB962C8B-B14F-4D97-AF65-F5344CB8AC3E}">
        <p14:creationId xmlns:p14="http://schemas.microsoft.com/office/powerpoint/2010/main" val="20909224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AS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4706</Words>
  <Application>Microsoft Office PowerPoint</Application>
  <PresentationFormat>On-screen Show (4:3)</PresentationFormat>
  <Paragraphs>215</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 Rounded MT Bold</vt:lpstr>
      <vt:lpstr>Calibri</vt:lpstr>
      <vt:lpstr>Monaco</vt:lpstr>
      <vt:lpstr>Open Sans</vt:lpstr>
      <vt:lpstr>Open Sans Light</vt:lpstr>
      <vt:lpstr>Open Sans Semibold</vt:lpstr>
      <vt:lpstr>Wingdings</vt:lpstr>
      <vt:lpstr>1_TASN</vt:lpstr>
      <vt:lpstr>Equity in Evaluation: File Review Questions 2 and 3 </vt:lpstr>
      <vt:lpstr>File Review: Requirements for Evaluation (File Review Q2)</vt:lpstr>
      <vt:lpstr>Quality Indicators for Nondiscriminatory Assessment</vt:lpstr>
      <vt:lpstr>From the File Review Training: An example of documentation for Q2</vt:lpstr>
      <vt:lpstr>Sample Process For Question 2:  What might this process look like in evaluation/reevaluation?</vt:lpstr>
      <vt:lpstr>From the File Review Training: Examples for Question 2</vt:lpstr>
      <vt:lpstr>File Review: Requirements for Evaluation (File Review Q3)</vt:lpstr>
      <vt:lpstr>Evaluation of English Learners</vt:lpstr>
      <vt:lpstr>Quality Indicators for Assessing English Learners </vt:lpstr>
      <vt:lpstr>An English Learner (EL) should be Compared to EL Peers</vt:lpstr>
      <vt:lpstr>Comparisons to EL Peers</vt:lpstr>
      <vt:lpstr>From the File Review Training:  Two Examples of Documentation</vt:lpstr>
      <vt:lpstr>TIME FOR REFLECTION</vt:lpstr>
      <vt:lpstr>File Review: Requirements for Eligibility (File Review Q9)</vt:lpstr>
      <vt:lpstr>File Review: Requirements for Eligibility (File Review Q10)</vt:lpstr>
      <vt:lpstr>Use the Eligibility Indicators Document</vt:lpstr>
      <vt:lpstr>Exclusionary Factors for LEP</vt:lpstr>
      <vt:lpstr>File Review: Requirements for the IEP  (File Review Q22)</vt:lpstr>
      <vt:lpstr>IEP: Consider the Language Needs of the Student</vt:lpstr>
      <vt:lpstr>Reflection: Evaluation Procedures Requirements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 Boot Camp</dc:title>
  <dc:creator>Microsoft Office User</dc:creator>
  <cp:lastModifiedBy>Brad Schwartz</cp:lastModifiedBy>
  <cp:revision>157</cp:revision>
  <cp:lastPrinted>2022-04-18T01:48:29Z</cp:lastPrinted>
  <dcterms:created xsi:type="dcterms:W3CDTF">2021-04-27T16:07:02Z</dcterms:created>
  <dcterms:modified xsi:type="dcterms:W3CDTF">2024-04-25T15:44:21Z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743A4D30-BFAA-44AF-8710-9022467DF5B8</vt:lpwstr>
  </property>
  <property fmtid="{D5CDD505-2E9C-101B-9397-08002B2CF9AE}" pid="3" name="ArticulatePath">
    <vt:lpwstr>Documenting Equity in Evaluation</vt:lpwstr>
  </property>
</Properties>
</file>