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4" r:id="rId2"/>
    <p:sldMasterId id="2147483938" r:id="rId3"/>
  </p:sldMasterIdLst>
  <p:notesMasterIdLst>
    <p:notesMasterId r:id="rId97"/>
  </p:notesMasterIdLst>
  <p:sldIdLst>
    <p:sldId id="256" r:id="rId4"/>
    <p:sldId id="258" r:id="rId5"/>
    <p:sldId id="260" r:id="rId6"/>
    <p:sldId id="261" r:id="rId7"/>
    <p:sldId id="263" r:id="rId8"/>
    <p:sldId id="262" r:id="rId9"/>
    <p:sldId id="293" r:id="rId10"/>
    <p:sldId id="304" r:id="rId11"/>
    <p:sldId id="294" r:id="rId12"/>
    <p:sldId id="257" r:id="rId13"/>
    <p:sldId id="271" r:id="rId14"/>
    <p:sldId id="306" r:id="rId15"/>
    <p:sldId id="259" r:id="rId16"/>
    <p:sldId id="264" r:id="rId17"/>
    <p:sldId id="265" r:id="rId18"/>
    <p:sldId id="305" r:id="rId19"/>
    <p:sldId id="266" r:id="rId20"/>
    <p:sldId id="269" r:id="rId21"/>
    <p:sldId id="272" r:id="rId22"/>
    <p:sldId id="273" r:id="rId23"/>
    <p:sldId id="274" r:id="rId24"/>
    <p:sldId id="316" r:id="rId25"/>
    <p:sldId id="317" r:id="rId26"/>
    <p:sldId id="308" r:id="rId27"/>
    <p:sldId id="290" r:id="rId28"/>
    <p:sldId id="309" r:id="rId29"/>
    <p:sldId id="283" r:id="rId30"/>
    <p:sldId id="284" r:id="rId31"/>
    <p:sldId id="287" r:id="rId32"/>
    <p:sldId id="285" r:id="rId33"/>
    <p:sldId id="286" r:id="rId34"/>
    <p:sldId id="310" r:id="rId35"/>
    <p:sldId id="288" r:id="rId36"/>
    <p:sldId id="289" r:id="rId37"/>
    <p:sldId id="307" r:id="rId38"/>
    <p:sldId id="275" r:id="rId39"/>
    <p:sldId id="281" r:id="rId40"/>
    <p:sldId id="276" r:id="rId41"/>
    <p:sldId id="277" r:id="rId42"/>
    <p:sldId id="278" r:id="rId43"/>
    <p:sldId id="279" r:id="rId44"/>
    <p:sldId id="280" r:id="rId45"/>
    <p:sldId id="291" r:id="rId46"/>
    <p:sldId id="311" r:id="rId47"/>
    <p:sldId id="267" r:id="rId48"/>
    <p:sldId id="268" r:id="rId49"/>
    <p:sldId id="282" r:id="rId50"/>
    <p:sldId id="318" r:id="rId51"/>
    <p:sldId id="319" r:id="rId52"/>
    <p:sldId id="298" r:id="rId53"/>
    <p:sldId id="299" r:id="rId54"/>
    <p:sldId id="300" r:id="rId55"/>
    <p:sldId id="301" r:id="rId56"/>
    <p:sldId id="313" r:id="rId57"/>
    <p:sldId id="302" r:id="rId58"/>
    <p:sldId id="303" r:id="rId59"/>
    <p:sldId id="312" r:id="rId60"/>
    <p:sldId id="295" r:id="rId61"/>
    <p:sldId id="296" r:id="rId62"/>
    <p:sldId id="297" r:id="rId63"/>
    <p:sldId id="314" r:id="rId64"/>
    <p:sldId id="315" r:id="rId65"/>
    <p:sldId id="292"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Mason" id="{483F98DE-4ECF-4C22-91E6-BF2398A4F8A1}">
          <p14:sldIdLst>
            <p14:sldId id="256"/>
            <p14:sldId id="258"/>
            <p14:sldId id="260"/>
            <p14:sldId id="261"/>
            <p14:sldId id="263"/>
            <p14:sldId id="262"/>
            <p14:sldId id="293"/>
            <p14:sldId id="304"/>
            <p14:sldId id="294"/>
            <p14:sldId id="257"/>
            <p14:sldId id="271"/>
            <p14:sldId id="306"/>
            <p14:sldId id="259"/>
            <p14:sldId id="264"/>
            <p14:sldId id="265"/>
            <p14:sldId id="305"/>
            <p14:sldId id="266"/>
            <p14:sldId id="269"/>
            <p14:sldId id="272"/>
            <p14:sldId id="273"/>
            <p14:sldId id="274"/>
            <p14:sldId id="316"/>
            <p14:sldId id="317"/>
            <p14:sldId id="308"/>
            <p14:sldId id="290"/>
            <p14:sldId id="309"/>
            <p14:sldId id="283"/>
            <p14:sldId id="284"/>
            <p14:sldId id="287"/>
            <p14:sldId id="285"/>
            <p14:sldId id="286"/>
            <p14:sldId id="310"/>
            <p14:sldId id="288"/>
            <p14:sldId id="289"/>
            <p14:sldId id="307"/>
            <p14:sldId id="275"/>
            <p14:sldId id="281"/>
            <p14:sldId id="276"/>
            <p14:sldId id="277"/>
            <p14:sldId id="278"/>
            <p14:sldId id="279"/>
            <p14:sldId id="280"/>
            <p14:sldId id="291"/>
            <p14:sldId id="311"/>
            <p14:sldId id="267"/>
            <p14:sldId id="268"/>
            <p14:sldId id="282"/>
            <p14:sldId id="318"/>
            <p14:sldId id="319"/>
            <p14:sldId id="298"/>
            <p14:sldId id="299"/>
            <p14:sldId id="300"/>
            <p14:sldId id="301"/>
            <p14:sldId id="313"/>
            <p14:sldId id="302"/>
            <p14:sldId id="303"/>
            <p14:sldId id="312"/>
            <p14:sldId id="295"/>
            <p14:sldId id="296"/>
            <p14:sldId id="297"/>
            <p14:sldId id="314"/>
            <p14:sldId id="315"/>
            <p14:sldId id="292"/>
          </p14:sldIdLst>
        </p14:section>
        <p14:section name="Tim" id="{ADF6CFF2-94BD-4161-9817-187F2E9ECD7F}">
          <p14:sldIdLst>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0036"/>
    <a:srgbClr val="422C16"/>
    <a:srgbClr val="F0EFDC"/>
    <a:srgbClr val="0C788E"/>
    <a:srgbClr val="006666"/>
    <a:srgbClr val="0099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122" d="100"/>
          <a:sy n="122"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54F9700-7564-4D99-9C7B-3EF024934624}" type="datetimeFigureOut">
              <a:rPr lang="en-US"/>
              <a:pPr>
                <a:defRPr/>
              </a:pPr>
              <a:t>7/18/2016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64F25D3F-5FA8-4575-822B-6ADBB6AB41DA}" type="slidenum">
              <a:rPr lang="en-US"/>
              <a:pPr>
                <a:defRPr/>
              </a:pPr>
              <a:t>‹#›</a:t>
            </a:fld>
            <a:endParaRPr lang="en-US"/>
          </a:p>
        </p:txBody>
      </p:sp>
    </p:spTree>
    <p:extLst>
      <p:ext uri="{BB962C8B-B14F-4D97-AF65-F5344CB8AC3E}">
        <p14:creationId xmlns:p14="http://schemas.microsoft.com/office/powerpoint/2010/main" val="674710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How do I know what responsible school to report for student Joe Smith?
https://www.polleverywhere.com/multiple_choice_polls/Y15vVdE2qedXF5f</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AB1DF6-C4AD-48C2-9327-8B0AAB5F6F79}" type="slidenum">
              <a:rPr lang="en-US" altLang="en-US" smtClean="0"/>
              <a:pPr/>
              <a:t>8</a:t>
            </a:fld>
            <a:endParaRPr lang="en-US" altLang="en-US" smtClean="0"/>
          </a:p>
        </p:txBody>
      </p:sp>
    </p:spTree>
    <p:extLst>
      <p:ext uri="{BB962C8B-B14F-4D97-AF65-F5344CB8AC3E}">
        <p14:creationId xmlns:p14="http://schemas.microsoft.com/office/powerpoint/2010/main" val="243986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Student has zero days of service on more than 1 service line. What do I do first to find out why?
https://www.polleverywhere.com/multiple_choice_polls/4E1z4AmOStRQEDQ</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FBE189-0E96-4BC9-9E27-80BD468D903F}" type="slidenum">
              <a:rPr lang="en-US" altLang="en-US" smtClean="0"/>
              <a:pPr/>
              <a:t>57</a:t>
            </a:fld>
            <a:endParaRPr lang="en-US" altLang="en-US" smtClean="0"/>
          </a:p>
        </p:txBody>
      </p:sp>
    </p:spTree>
    <p:extLst>
      <p:ext uri="{BB962C8B-B14F-4D97-AF65-F5344CB8AC3E}">
        <p14:creationId xmlns:p14="http://schemas.microsoft.com/office/powerpoint/2010/main" val="12624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Focused on smoothing the transition that families and young children with disabilities will make when they leave early intervention services (Part C of IDEA) and become eligible for preschool special education (Part B).</a:t>
            </a:r>
          </a:p>
          <a:p>
            <a:r>
              <a:rPr lang="en-US" dirty="0" smtClean="0"/>
              <a:t>Also: to be considered compliant,</a:t>
            </a:r>
            <a:r>
              <a:rPr lang="en-US" baseline="0" dirty="0" smtClean="0"/>
              <a:t> those children who did not qualify, evaluation must be completed prior to third birthday.</a:t>
            </a: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65</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Vera Stroup-Rentier and Barbara Dayal-  7/26/2016</a:t>
            </a:r>
            <a:endParaRPr lang="en-US">
              <a:solidFill>
                <a:prstClr val="black"/>
              </a:solidFill>
            </a:endParaRPr>
          </a:p>
        </p:txBody>
      </p:sp>
      <p:sp>
        <p:nvSpPr>
          <p:cNvPr id="6" name="Header Placeholder 5"/>
          <p:cNvSpPr>
            <a:spLocks noGrp="1"/>
          </p:cNvSpPr>
          <p:nvPr>
            <p:ph type="hdr" sz="quarter" idx="12"/>
          </p:nvPr>
        </p:nvSpPr>
        <p:spPr/>
        <p:txBody>
          <a:bodyPr/>
          <a:lstStyle/>
          <a:p>
            <a:r>
              <a:rPr lang="en-US">
                <a:solidFill>
                  <a:prstClr val="black"/>
                </a:solidFill>
              </a:rPr>
              <a:t>MIS Workshop 2016- EC Indicators</a:t>
            </a:r>
            <a:endParaRPr lang="en-US">
              <a:solidFill>
                <a:prstClr val="black"/>
              </a:solidFill>
            </a:endParaRPr>
          </a:p>
        </p:txBody>
      </p:sp>
    </p:spTree>
    <p:extLst>
      <p:ext uri="{BB962C8B-B14F-4D97-AF65-F5344CB8AC3E}">
        <p14:creationId xmlns:p14="http://schemas.microsoft.com/office/powerpoint/2010/main" val="226586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Indicator 11- Child Find</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Stacie Martin and Tim Berens, 7/26/2016</a:t>
            </a:r>
            <a:endParaRPr lang="en-US">
              <a:solidFill>
                <a:prstClr val="black"/>
              </a:solidFill>
            </a:endParaRPr>
          </a:p>
        </p:txBody>
      </p:sp>
    </p:spTree>
    <p:extLst>
      <p:ext uri="{BB962C8B-B14F-4D97-AF65-F5344CB8AC3E}">
        <p14:creationId xmlns:p14="http://schemas.microsoft.com/office/powerpoint/2010/main" val="412675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r>
              <a:rPr lang="en-US">
                <a:solidFill>
                  <a:prstClr val="black"/>
                </a:solidFill>
              </a:rPr>
              <a:t>Stacie Martin and Tim Berens, 7/26/2016</a:t>
            </a:r>
            <a:endParaRPr lang="en-US">
              <a:solidFill>
                <a:prstClr val="black"/>
              </a:solidFill>
            </a:endParaRPr>
          </a:p>
        </p:txBody>
      </p:sp>
      <p:sp>
        <p:nvSpPr>
          <p:cNvPr id="7" name="Header Placeholder 6"/>
          <p:cNvSpPr>
            <a:spLocks noGrp="1"/>
          </p:cNvSpPr>
          <p:nvPr>
            <p:ph type="hdr" sz="quarter" idx="13"/>
          </p:nvPr>
        </p:nvSpPr>
        <p:spPr/>
        <p:txBody>
          <a:bodyPr/>
          <a:lstStyle/>
          <a:p>
            <a:r>
              <a:rPr lang="en-US">
                <a:solidFill>
                  <a:prstClr val="black"/>
                </a:solidFill>
              </a:rPr>
              <a:t>Indicator 11- Child Find</a:t>
            </a:r>
            <a:endParaRPr lang="en-US">
              <a:solidFill>
                <a:prstClr val="black"/>
              </a:solidFill>
            </a:endParaRPr>
          </a:p>
        </p:txBody>
      </p:sp>
    </p:spTree>
    <p:extLst>
      <p:ext uri="{BB962C8B-B14F-4D97-AF65-F5344CB8AC3E}">
        <p14:creationId xmlns:p14="http://schemas.microsoft.com/office/powerpoint/2010/main" val="6168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Student Mary Ann Ginger was enrolled and received services in 3 different districts this school year. How do I know which organization counted the student on December 1?
https://www.polleverywhere.com/multiple_choice_polls/4IdQzGzQT7yd9Mw</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C1AE8E-621E-4F56-88FB-2B5F94E1C757}" type="slidenum">
              <a:rPr lang="en-US" altLang="en-US" smtClean="0"/>
              <a:pPr/>
              <a:t>12</a:t>
            </a:fld>
            <a:endParaRPr lang="en-US" altLang="en-US" smtClean="0"/>
          </a:p>
        </p:txBody>
      </p:sp>
    </p:spTree>
    <p:extLst>
      <p:ext uri="{BB962C8B-B14F-4D97-AF65-F5344CB8AC3E}">
        <p14:creationId xmlns:p14="http://schemas.microsoft.com/office/powerpoint/2010/main" val="94059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Why does a preschooler have every building in the organization listed for selection in the responsible school dropdown, including the middle and high schools and there are no preschools listed?
https://www.polleverywhere.com/multiple_choice_polls/ELr7q8qW52dcyO6</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DB1A5D-7C72-42BE-9632-31A4C8280198}" type="slidenum">
              <a:rPr lang="en-US" altLang="en-US" smtClean="0"/>
              <a:pPr/>
              <a:t>16</a:t>
            </a:fld>
            <a:endParaRPr lang="en-US" altLang="en-US" smtClean="0"/>
          </a:p>
        </p:txBody>
      </p:sp>
    </p:spTree>
    <p:extLst>
      <p:ext uri="{BB962C8B-B14F-4D97-AF65-F5344CB8AC3E}">
        <p14:creationId xmlns:p14="http://schemas.microsoft.com/office/powerpoint/2010/main" val="25604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A student moved into to my agency with an IEP. What is the first thing to do before entering the student in the MIS?
https://www.polleverywhere.com/multiple_choice_polls/bgd0u7lW8fl6ZpI</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9E62F4-9960-4B5B-A286-DAD208EAD3C5}" type="slidenum">
              <a:rPr lang="en-US" altLang="en-US" smtClean="0"/>
              <a:pPr/>
              <a:t>24</a:t>
            </a:fld>
            <a:endParaRPr lang="en-US" altLang="en-US" smtClean="0"/>
          </a:p>
        </p:txBody>
      </p:sp>
    </p:spTree>
    <p:extLst>
      <p:ext uri="{BB962C8B-B14F-4D97-AF65-F5344CB8AC3E}">
        <p14:creationId xmlns:p14="http://schemas.microsoft.com/office/powerpoint/2010/main" val="118636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A private school student is newly identified and begins receiving services at the private school. What is the first thing to do before entering the student in the MIS?
https://www.polleverywhere.com/multiple_choice_polls/xB7Pg0Kxe257SPb</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F5FBB2-D2D9-4F2F-B5AA-ECFD143F11FF}" type="slidenum">
              <a:rPr lang="en-US" altLang="en-US" smtClean="0"/>
              <a:pPr/>
              <a:t>26</a:t>
            </a:fld>
            <a:endParaRPr lang="en-US" altLang="en-US" smtClean="0"/>
          </a:p>
        </p:txBody>
      </p:sp>
    </p:spTree>
    <p:extLst>
      <p:ext uri="{BB962C8B-B14F-4D97-AF65-F5344CB8AC3E}">
        <p14:creationId xmlns:p14="http://schemas.microsoft.com/office/powerpoint/2010/main" val="299849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A newly identified preschooler begins receiving services. What is the first thing to do before entering the student in the MIS?
https://www.polleverywhere.com/multiple_choice_polls/5I2HxBofi6QtGY6</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1E4328-D1A6-487C-916F-A01749995DA2}" type="slidenum">
              <a:rPr lang="en-US" altLang="en-US" smtClean="0"/>
              <a:pPr/>
              <a:t>32</a:t>
            </a:fld>
            <a:endParaRPr lang="en-US" altLang="en-US" smtClean="0"/>
          </a:p>
        </p:txBody>
      </p:sp>
    </p:spTree>
    <p:extLst>
      <p:ext uri="{BB962C8B-B14F-4D97-AF65-F5344CB8AC3E}">
        <p14:creationId xmlns:p14="http://schemas.microsoft.com/office/powerpoint/2010/main" val="292886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How do I communicate to KSDE information about the data I submitted?
https://www.polleverywhere.com/multiple_choice_polls/cokCV0ZWu3WOSya</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41E6D0-3FF0-44B8-B3D7-6B4768D94CBC}" type="slidenum">
              <a:rPr lang="en-US" altLang="en-US" smtClean="0"/>
              <a:pPr/>
              <a:t>35</a:t>
            </a:fld>
            <a:endParaRPr lang="en-US" altLang="en-US" smtClean="0"/>
          </a:p>
        </p:txBody>
      </p:sp>
    </p:spTree>
    <p:extLst>
      <p:ext uri="{BB962C8B-B14F-4D97-AF65-F5344CB8AC3E}">
        <p14:creationId xmlns:p14="http://schemas.microsoft.com/office/powerpoint/2010/main" val="428017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Which issue does not exclude students from the December 1 child count report ?
https://www.polleverywhere.com/multiple_choice_polls/PZpLlF3AfqD8OBS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A6E1CF-B0FE-48EF-A0D0-191784DAFE97}" type="slidenum">
              <a:rPr lang="en-US" altLang="en-US" smtClean="0"/>
              <a:pPr/>
              <a:t>44</a:t>
            </a:fld>
            <a:endParaRPr lang="en-US" altLang="en-US" smtClean="0"/>
          </a:p>
        </p:txBody>
      </p:sp>
    </p:spTree>
    <p:extLst>
      <p:ext uri="{BB962C8B-B14F-4D97-AF65-F5344CB8AC3E}">
        <p14:creationId xmlns:p14="http://schemas.microsoft.com/office/powerpoint/2010/main" val="362849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Poll Title: To trouble shoot zero days of service, what should I look for on the building Info tab?
https://www.polleverywhere.com/multiple_choice_polls/PUCnsGeNJUH7L83</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EF593F-8B30-4672-9A2A-41A900EDF7EA}" type="slidenum">
              <a:rPr lang="en-US" altLang="en-US" smtClean="0"/>
              <a:pPr/>
              <a:t>54</a:t>
            </a:fld>
            <a:endParaRPr lang="en-US" altLang="en-US" smtClean="0"/>
          </a:p>
        </p:txBody>
      </p:sp>
    </p:spTree>
    <p:extLst>
      <p:ext uri="{BB962C8B-B14F-4D97-AF65-F5344CB8AC3E}">
        <p14:creationId xmlns:p14="http://schemas.microsoft.com/office/powerpoint/2010/main" val="18622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AA6D17-AC08-4E85-9C78-3358273FB82C}" type="slidenum">
              <a:rPr lang="es-ES" altLang="en-US"/>
              <a:pPr>
                <a:defRPr/>
              </a:pPr>
              <a:t>‹#›</a:t>
            </a:fld>
            <a:endParaRPr lang="es-ES" altLang="en-US"/>
          </a:p>
        </p:txBody>
      </p:sp>
    </p:spTree>
    <p:extLst>
      <p:ext uri="{BB962C8B-B14F-4D97-AF65-F5344CB8AC3E}">
        <p14:creationId xmlns:p14="http://schemas.microsoft.com/office/powerpoint/2010/main" val="109742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C698C2-FA26-45BA-8911-A34526C0B300}" type="slidenum">
              <a:rPr lang="es-ES" altLang="en-US"/>
              <a:pPr>
                <a:defRPr/>
              </a:pPr>
              <a:t>‹#›</a:t>
            </a:fld>
            <a:endParaRPr lang="es-ES" altLang="en-US"/>
          </a:p>
        </p:txBody>
      </p:sp>
    </p:spTree>
    <p:extLst>
      <p:ext uri="{BB962C8B-B14F-4D97-AF65-F5344CB8AC3E}">
        <p14:creationId xmlns:p14="http://schemas.microsoft.com/office/powerpoint/2010/main" val="25724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7D8575-B562-47FC-80A2-CE94F2AC4360}" type="slidenum">
              <a:rPr lang="es-ES" altLang="en-US"/>
              <a:pPr>
                <a:defRPr/>
              </a:pPr>
              <a:t>‹#›</a:t>
            </a:fld>
            <a:endParaRPr lang="es-ES" altLang="en-US"/>
          </a:p>
        </p:txBody>
      </p:sp>
    </p:spTree>
    <p:extLst>
      <p:ext uri="{BB962C8B-B14F-4D97-AF65-F5344CB8AC3E}">
        <p14:creationId xmlns:p14="http://schemas.microsoft.com/office/powerpoint/2010/main" val="188088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1803400"/>
            <a:ext cx="9144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8244293" y="6477015"/>
            <a:ext cx="747320" cy="200055"/>
          </a:xfrm>
          <a:prstGeom prst="rect">
            <a:avLst/>
          </a:prstGeom>
          <a:noFill/>
        </p:spPr>
        <p:txBody>
          <a:bodyPr wrap="none" rtlCol="0">
            <a:spAutoFit/>
          </a:bodyPr>
          <a:lstStyle/>
          <a:p>
            <a:pPr algn="r" eaLnBrk="1" fontAlgn="auto" hangingPunct="1">
              <a:spcBef>
                <a:spcPts val="0"/>
              </a:spcBef>
              <a:spcAft>
                <a:spcPts val="0"/>
              </a:spcAft>
            </a:pPr>
            <a:r>
              <a:rPr lang="en-US" sz="700" i="1" dirty="0">
                <a:solidFill>
                  <a:srgbClr val="FFFFFF">
                    <a:lumMod val="75000"/>
                  </a:srgbClr>
                </a:solidFill>
                <a:latin typeface="Arial"/>
                <a:cs typeface="+mn-cs"/>
              </a:rPr>
              <a:t>www.ksde.org</a:t>
            </a:r>
          </a:p>
        </p:txBody>
      </p:sp>
      <p:sp>
        <p:nvSpPr>
          <p:cNvPr id="2" name="Title 1"/>
          <p:cNvSpPr>
            <a:spLocks noGrp="1"/>
          </p:cNvSpPr>
          <p:nvPr>
            <p:ph type="ctrTitle"/>
          </p:nvPr>
        </p:nvSpPr>
        <p:spPr>
          <a:xfrm>
            <a:off x="2057401" y="1905000"/>
            <a:ext cx="6934199" cy="2336800"/>
          </a:xfrm>
        </p:spPr>
        <p:txBody>
          <a:bodyPr wrap="square" lIns="457200"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4343400"/>
            <a:ext cx="6400812" cy="965200"/>
          </a:xfrm>
          <a:prstGeom prst="rect">
            <a:avLst/>
          </a:prstGeom>
        </p:spPr>
        <p:txBody>
          <a:bodyPr anchor="ct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20040"/>
            <a:ext cx="2877198" cy="621792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1359" y="1315720"/>
            <a:ext cx="2380253" cy="487680"/>
          </a:xfrm>
          <a:prstGeom prst="rect">
            <a:avLst/>
          </a:prstGeom>
        </p:spPr>
      </p:pic>
    </p:spTree>
    <p:extLst>
      <p:ext uri="{BB962C8B-B14F-4D97-AF65-F5344CB8AC3E}">
        <p14:creationId xmlns:p14="http://schemas.microsoft.com/office/powerpoint/2010/main" val="3230597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3800"/>
            <a:ext cx="8686800" cy="4830763"/>
          </a:xfrm>
          <a:prstGeom prst="rect">
            <a:avLst/>
          </a:prstGeom>
          <a:solidFill>
            <a:schemeClr val="bg1">
              <a:alpha val="95000"/>
            </a:schemeClr>
          </a:solid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300" indent="-342900">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4800" y="1"/>
            <a:ext cx="8686800" cy="1198561"/>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9456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3800"/>
            <a:ext cx="8686800" cy="4830763"/>
          </a:xfrm>
          <a:prstGeom prst="rect">
            <a:avLst/>
          </a:prstGeom>
          <a:solidFill>
            <a:schemeClr val="bg1">
              <a:alpha val="95000"/>
            </a:schemeClr>
          </a:solid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300" indent="-342900">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4761"/>
            <a:ext cx="9144000" cy="1198561"/>
          </a:xfrm>
          <a:solidFill>
            <a:schemeClr val="tx2"/>
          </a:solidFill>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273800"/>
            <a:ext cx="9144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8" name="TextBox 7"/>
          <p:cNvSpPr txBox="1"/>
          <p:nvPr userDrawn="1"/>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Tree>
    <p:extLst>
      <p:ext uri="{BB962C8B-B14F-4D97-AF65-F5344CB8AC3E}">
        <p14:creationId xmlns:p14="http://schemas.microsoft.com/office/powerpoint/2010/main" val="27059125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1" y="1600200"/>
            <a:ext cx="7543808" cy="2743203"/>
          </a:xfrm>
          <a:solidFill>
            <a:schemeClr val="tx1"/>
          </a:solidFill>
        </p:spPr>
        <p:txBody>
          <a:bodyPr wrap="square" lIns="365760" rIns="274320" anchor="ctr" anchorCtr="0"/>
          <a:lstStyle>
            <a:lvl1pPr algn="l">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4343400"/>
            <a:ext cx="6400801" cy="914400"/>
          </a:xfrm>
          <a:prstGeom prst="rect">
            <a:avLst/>
          </a:prstGeom>
          <a:noFill/>
        </p:spPr>
        <p:txBody>
          <a:bodyPr rIns="274320" anchor="t"/>
          <a:lstStyle>
            <a:lvl1pPr marL="0" indent="0">
              <a:buNone/>
              <a:defRPr sz="2000" spc="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
        <p:nvSpPr>
          <p:cNvPr id="17" name="TextBox 16"/>
          <p:cNvSpPr txBox="1"/>
          <p:nvPr userDrawn="1"/>
        </p:nvSpPr>
        <p:spPr>
          <a:xfrm>
            <a:off x="6192443" y="6482446"/>
            <a:ext cx="2887329"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www.ksde.org7</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06" y="1193800"/>
            <a:ext cx="2299869" cy="4632960"/>
          </a:xfrm>
          <a:prstGeom prst="rect">
            <a:avLst/>
          </a:prstGeom>
        </p:spPr>
      </p:pic>
    </p:spTree>
    <p:extLst>
      <p:ext uri="{BB962C8B-B14F-4D97-AF65-F5344CB8AC3E}">
        <p14:creationId xmlns:p14="http://schemas.microsoft.com/office/powerpoint/2010/main" val="3911130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1"/>
            <a:ext cx="8229600" cy="102076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193800"/>
            <a:ext cx="4191000" cy="4978400"/>
          </a:xfrm>
          <a:prstGeom prst="rect">
            <a:avLst/>
          </a:prstGeom>
          <a:solidFill>
            <a:schemeClr val="bg1">
              <a:alpha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93800"/>
            <a:ext cx="4191000" cy="4978400"/>
          </a:xfrm>
          <a:prstGeom prst="rect">
            <a:avLst/>
          </a:prstGeom>
          <a:solidFill>
            <a:schemeClr val="bg1"/>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6484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1"/>
            <a:ext cx="8458200" cy="102076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193801"/>
            <a:ext cx="4191000" cy="4876799"/>
          </a:xfrm>
          <a:prstGeom prst="rect">
            <a:avLst/>
          </a:prstGeo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93801"/>
            <a:ext cx="4114800" cy="4876799"/>
          </a:xfrm>
          <a:prstGeom prst="rect">
            <a:avLst/>
          </a:prstGeo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8591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50800"/>
            <a:ext cx="8610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28601" y="1193800"/>
            <a:ext cx="4150827" cy="1016000"/>
          </a:xfrm>
          <a:prstGeom prst="rect">
            <a:avLst/>
          </a:prstGeo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1" y="2209800"/>
            <a:ext cx="4152415" cy="3951288"/>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97426" y="1193800"/>
            <a:ext cx="4041775" cy="1016000"/>
          </a:xfrm>
          <a:prstGeom prst="rect">
            <a:avLst/>
          </a:prstGeo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6" y="2209800"/>
            <a:ext cx="4041775" cy="3951288"/>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3157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5"/>
            <a:ext cx="8229600" cy="102076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
        <p:nvSpPr>
          <p:cNvPr id="7" name="TextBox 6"/>
          <p:cNvSpPr txBox="1"/>
          <p:nvPr userDrawn="1"/>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929640"/>
            <a:ext cx="2290651" cy="4998720"/>
          </a:xfrm>
          <a:prstGeom prst="rect">
            <a:avLst/>
          </a:prstGeom>
          <a:noFill/>
          <a:ln>
            <a:noFill/>
          </a:ln>
        </p:spPr>
      </p:pic>
    </p:spTree>
    <p:extLst>
      <p:ext uri="{BB962C8B-B14F-4D97-AF65-F5344CB8AC3E}">
        <p14:creationId xmlns:p14="http://schemas.microsoft.com/office/powerpoint/2010/main" val="4245135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6"/>
          <p:cNvSpPr>
            <a:spLocks noGrp="1" noChangeArrowheads="1"/>
          </p:cNvSpPr>
          <p:nvPr>
            <p:ph type="sldNum" sz="quarter" idx="11"/>
          </p:nvPr>
        </p:nvSpPr>
        <p:spPr/>
        <p:txBody>
          <a:bodyPr/>
          <a:lstStyle>
            <a:lvl1pPr>
              <a:defRPr/>
            </a:lvl1pPr>
          </a:lstStyle>
          <a:p>
            <a:pPr>
              <a:defRPr/>
            </a:pPr>
            <a:fld id="{DB4BB53B-5876-40FD-9ADD-A5A16465F79A}" type="slidenum">
              <a:rPr lang="es-ES" altLang="en-US"/>
              <a:pPr>
                <a:defRPr/>
              </a:pPr>
              <a:t>‹#›</a:t>
            </a:fld>
            <a:endParaRPr lang="es-ES" altLang="en-US"/>
          </a:p>
        </p:txBody>
      </p:sp>
    </p:spTree>
    <p:extLst>
      <p:ext uri="{BB962C8B-B14F-4D97-AF65-F5344CB8AC3E}">
        <p14:creationId xmlns:p14="http://schemas.microsoft.com/office/powerpoint/2010/main" val="2658146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
        <p:nvSpPr>
          <p:cNvPr id="12" name="TextBox 11"/>
          <p:cNvSpPr txBox="1"/>
          <p:nvPr userDrawn="1"/>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pic>
        <p:nvPicPr>
          <p:cNvPr id="5" name="Picture 4"/>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929640"/>
            <a:ext cx="2290651" cy="4998720"/>
          </a:xfrm>
          <a:prstGeom prst="rect">
            <a:avLst/>
          </a:prstGeom>
          <a:noFill/>
          <a:ln>
            <a:noFill/>
          </a:ln>
        </p:spPr>
      </p:pic>
    </p:spTree>
    <p:extLst>
      <p:ext uri="{BB962C8B-B14F-4D97-AF65-F5344CB8AC3E}">
        <p14:creationId xmlns:p14="http://schemas.microsoft.com/office/powerpoint/2010/main" val="40935082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
        <p:nvSpPr>
          <p:cNvPr id="13" name="TextBox 12"/>
          <p:cNvSpPr txBox="1"/>
          <p:nvPr userDrawn="1"/>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pic>
        <p:nvPicPr>
          <p:cNvPr id="14" name="Picture 1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929640"/>
            <a:ext cx="2290651" cy="4998720"/>
          </a:xfrm>
          <a:prstGeom prst="rect">
            <a:avLst/>
          </a:prstGeom>
          <a:noFill/>
          <a:ln>
            <a:noFill/>
          </a:ln>
        </p:spPr>
      </p:pic>
    </p:spTree>
    <p:extLst>
      <p:ext uri="{BB962C8B-B14F-4D97-AF65-F5344CB8AC3E}">
        <p14:creationId xmlns:p14="http://schemas.microsoft.com/office/powerpoint/2010/main" val="2071680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6057900" y="0"/>
            <a:ext cx="3086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2" name="Title 1"/>
          <p:cNvSpPr>
            <a:spLocks noGrp="1"/>
          </p:cNvSpPr>
          <p:nvPr>
            <p:ph type="title"/>
          </p:nvPr>
        </p:nvSpPr>
        <p:spPr>
          <a:xfrm>
            <a:off x="1" y="1"/>
            <a:ext cx="9151620" cy="787399"/>
          </a:xfrm>
          <a:solidFill>
            <a:schemeClr val="tx2"/>
          </a:solidFill>
        </p:spPr>
        <p:txBody>
          <a:bodyPr lIns="274320" tIns="91440" rIns="91440"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48402" y="787401"/>
            <a:ext cx="2590799" cy="5338764"/>
          </a:xfrm>
          <a:prstGeom prst="rect">
            <a:avLst/>
          </a:prstGeom>
          <a:noFill/>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
        <p:nvSpPr>
          <p:cNvPr id="16" name="TextBox 15"/>
          <p:cNvSpPr txBox="1"/>
          <p:nvPr userDrawn="1"/>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350" y="933040"/>
            <a:ext cx="2290651" cy="4991921"/>
          </a:xfrm>
          <a:prstGeom prst="rect">
            <a:avLst/>
          </a:prstGeom>
          <a:noFill/>
          <a:ln>
            <a:noFill/>
          </a:ln>
        </p:spPr>
      </p:pic>
      <p:sp>
        <p:nvSpPr>
          <p:cNvPr id="3" name="Content Placeholder 2"/>
          <p:cNvSpPr>
            <a:spLocks noGrp="1"/>
          </p:cNvSpPr>
          <p:nvPr>
            <p:ph idx="1"/>
          </p:nvPr>
        </p:nvSpPr>
        <p:spPr>
          <a:xfrm>
            <a:off x="304800" y="889000"/>
            <a:ext cx="5558870" cy="5384800"/>
          </a:xfrm>
          <a:prstGeom prst="rect">
            <a:avLst/>
          </a:prstGeom>
          <a:solidFill>
            <a:schemeClr val="bg1">
              <a:alpha val="95000"/>
            </a:schemeClr>
          </a:solidFill>
        </p:spPr>
        <p:txBody>
          <a:bodyPr wrap="square">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37522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929640"/>
            <a:ext cx="2290651" cy="4998720"/>
          </a:xfrm>
          <a:prstGeom prst="rect">
            <a:avLst/>
          </a:prstGeom>
          <a:noFill/>
          <a:ln>
            <a:noFill/>
          </a:ln>
        </p:spPr>
      </p:pic>
      <p:sp>
        <p:nvSpPr>
          <p:cNvPr id="2" name="Title 1"/>
          <p:cNvSpPr>
            <a:spLocks noGrp="1"/>
          </p:cNvSpPr>
          <p:nvPr>
            <p:ph type="title"/>
          </p:nvPr>
        </p:nvSpPr>
        <p:spPr>
          <a:xfrm>
            <a:off x="384960" y="4800600"/>
            <a:ext cx="8301851" cy="566739"/>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6200" y="177815"/>
            <a:ext cx="8991600" cy="4549775"/>
          </a:xfrm>
          <a:prstGeom prst="rect">
            <a:avLst/>
          </a:prstGeo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5367353"/>
            <a:ext cx="7772410" cy="804863"/>
          </a:xfrm>
          <a:prstGeom prst="rect">
            <a:avLst/>
          </a:prstGeom>
          <a:no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
        <p:nvSpPr>
          <p:cNvPr id="17" name="TextBox 16"/>
          <p:cNvSpPr txBox="1"/>
          <p:nvPr userDrawn="1"/>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spTree>
    <p:extLst>
      <p:ext uri="{BB962C8B-B14F-4D97-AF65-F5344CB8AC3E}">
        <p14:creationId xmlns:p14="http://schemas.microsoft.com/office/powerpoint/2010/main" val="3407453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1"/>
            <a:ext cx="8686800" cy="102076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7/18/2016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873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3813155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584846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r>
              <a:rPr lang="en-US" smtClean="0">
                <a:solidFill>
                  <a:srgbClr val="EFEDE3"/>
                </a:solidFill>
              </a:rPr>
              <a:t>7/26/2016</a:t>
            </a:r>
            <a:endParaRPr lang="en-US" dirty="0">
              <a:solidFill>
                <a:srgbClr val="EFEDE3"/>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smtClean="0">
                <a:solidFill>
                  <a:srgbClr val="EFEDE3"/>
                </a:solidFill>
              </a:rPr>
              <a:t>Indicator 11- Child Find</a:t>
            </a:r>
            <a:endParaRPr lang="en-US" dirty="0">
              <a:solidFill>
                <a:srgbClr val="EFEDE3"/>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solidFill>
                  <a:srgbClr val="EFEDE3"/>
                </a:solidFill>
              </a:rPr>
              <a:pPr/>
              <a:t>‹#›</a:t>
            </a:fld>
            <a:endParaRPr lang="en-US" dirty="0">
              <a:solidFill>
                <a:srgbClr val="EFEDE3"/>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1816189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6" name="Footer Placeholder 5"/>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614261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8" name="Footer Placeholder 7"/>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91959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360206-E574-4AD4-AEE2-113837EB47F1}" type="slidenum">
              <a:rPr lang="es-ES" altLang="en-US"/>
              <a:pPr>
                <a:defRPr/>
              </a:pPr>
              <a:t>‹#›</a:t>
            </a:fld>
            <a:endParaRPr lang="es-ES" altLang="en-US"/>
          </a:p>
        </p:txBody>
      </p:sp>
    </p:spTree>
    <p:extLst>
      <p:ext uri="{BB962C8B-B14F-4D97-AF65-F5344CB8AC3E}">
        <p14:creationId xmlns:p14="http://schemas.microsoft.com/office/powerpoint/2010/main" val="3454496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4" name="Footer Placeholder 3"/>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3287900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3" name="Footer Placeholder 2"/>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3950260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r>
              <a:rPr lang="en-US" smtClean="0">
                <a:solidFill>
                  <a:srgbClr val="191B0E"/>
                </a:solidFill>
              </a:rPr>
              <a:t>7/26/2016</a:t>
            </a:r>
            <a:endParaRPr lang="en-US" dirty="0">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solidFill>
                  <a:srgbClr val="191B0E"/>
                </a:solidFill>
              </a:rPr>
              <a:t>Indicator 11- Child Find</a:t>
            </a:r>
            <a:endParaRPr lang="en-US" dirty="0">
              <a:solidFill>
                <a:srgbClr val="191B0E"/>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2195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r>
              <a:rPr lang="en-US" smtClean="0">
                <a:solidFill>
                  <a:srgbClr val="191B0E"/>
                </a:solidFill>
              </a:rPr>
              <a:t>7/26/2016</a:t>
            </a:r>
            <a:endParaRPr lang="en-US" dirty="0">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solidFill>
                  <a:srgbClr val="191B0E"/>
                </a:solidFill>
              </a:rPr>
              <a:t>Indicator 11- Child Find</a:t>
            </a:r>
            <a:endParaRPr lang="en-US" dirty="0">
              <a:solidFill>
                <a:srgbClr val="191B0E"/>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152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556993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428175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50C9B5-7EFE-4C8D-A924-1EFE86C6EA6F}" type="slidenum">
              <a:rPr lang="es-ES" altLang="en-US"/>
              <a:pPr>
                <a:defRPr/>
              </a:pPr>
              <a:t>‹#›</a:t>
            </a:fld>
            <a:endParaRPr lang="es-ES" altLang="en-US"/>
          </a:p>
        </p:txBody>
      </p:sp>
    </p:spTree>
    <p:extLst>
      <p:ext uri="{BB962C8B-B14F-4D97-AF65-F5344CB8AC3E}">
        <p14:creationId xmlns:p14="http://schemas.microsoft.com/office/powerpoint/2010/main" val="409736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E31F128-5CD0-402C-AEB4-DA670573A48D}" type="slidenum">
              <a:rPr lang="es-ES" altLang="en-US"/>
              <a:pPr>
                <a:defRPr/>
              </a:pPr>
              <a:t>‹#›</a:t>
            </a:fld>
            <a:endParaRPr lang="es-ES" altLang="en-US"/>
          </a:p>
        </p:txBody>
      </p:sp>
    </p:spTree>
    <p:extLst>
      <p:ext uri="{BB962C8B-B14F-4D97-AF65-F5344CB8AC3E}">
        <p14:creationId xmlns:p14="http://schemas.microsoft.com/office/powerpoint/2010/main" val="213613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69D82DA-97F9-46EE-9892-E96AFB346FE1}" type="slidenum">
              <a:rPr lang="es-ES" altLang="en-US"/>
              <a:pPr>
                <a:defRPr/>
              </a:pPr>
              <a:t>‹#›</a:t>
            </a:fld>
            <a:endParaRPr lang="es-ES" altLang="en-US"/>
          </a:p>
        </p:txBody>
      </p:sp>
    </p:spTree>
    <p:extLst>
      <p:ext uri="{BB962C8B-B14F-4D97-AF65-F5344CB8AC3E}">
        <p14:creationId xmlns:p14="http://schemas.microsoft.com/office/powerpoint/2010/main" val="186559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7BB9371-968E-4765-ADA7-C86BDA4DA6BD}" type="slidenum">
              <a:rPr lang="es-ES" altLang="en-US"/>
              <a:pPr>
                <a:defRPr/>
              </a:pPr>
              <a:t>‹#›</a:t>
            </a:fld>
            <a:endParaRPr lang="es-ES" altLang="en-US"/>
          </a:p>
        </p:txBody>
      </p:sp>
    </p:spTree>
    <p:extLst>
      <p:ext uri="{BB962C8B-B14F-4D97-AF65-F5344CB8AC3E}">
        <p14:creationId xmlns:p14="http://schemas.microsoft.com/office/powerpoint/2010/main" val="72901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D7DF9EF-2E86-41A1-8B60-51BBBF791283}" type="slidenum">
              <a:rPr lang="es-ES" altLang="en-US"/>
              <a:pPr>
                <a:defRPr/>
              </a:pPr>
              <a:t>‹#›</a:t>
            </a:fld>
            <a:endParaRPr lang="es-ES" altLang="en-US"/>
          </a:p>
        </p:txBody>
      </p:sp>
    </p:spTree>
    <p:extLst>
      <p:ext uri="{BB962C8B-B14F-4D97-AF65-F5344CB8AC3E}">
        <p14:creationId xmlns:p14="http://schemas.microsoft.com/office/powerpoint/2010/main" val="293525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774F3B-DDA4-44ED-9910-1AB416776F76}" type="slidenum">
              <a:rPr lang="es-ES" altLang="en-US"/>
              <a:pPr>
                <a:defRPr/>
              </a:pPr>
              <a:t>‹#›</a:t>
            </a:fld>
            <a:endParaRPr lang="es-ES" altLang="en-US"/>
          </a:p>
        </p:txBody>
      </p:sp>
    </p:spTree>
    <p:extLst>
      <p:ext uri="{BB962C8B-B14F-4D97-AF65-F5344CB8AC3E}">
        <p14:creationId xmlns:p14="http://schemas.microsoft.com/office/powerpoint/2010/main" val="118779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F6B808A-9B49-4B25-8383-064896093605}"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6350" y="933040"/>
            <a:ext cx="2290651" cy="4991921"/>
          </a:xfrm>
          <a:prstGeom prst="rect">
            <a:avLst/>
          </a:prstGeom>
          <a:noFill/>
          <a:ln>
            <a:noFill/>
          </a:ln>
        </p:spPr>
      </p:pic>
      <p:sp>
        <p:nvSpPr>
          <p:cNvPr id="21" name="Text Placeholder 20"/>
          <p:cNvSpPr>
            <a:spLocks noGrp="1"/>
          </p:cNvSpPr>
          <p:nvPr>
            <p:ph type="body" idx="1"/>
          </p:nvPr>
        </p:nvSpPr>
        <p:spPr>
          <a:xfrm>
            <a:off x="277628" y="1193800"/>
            <a:ext cx="8713981" cy="5080000"/>
          </a:xfrm>
          <a:prstGeom prst="rect">
            <a:avLst/>
          </a:prstGeom>
          <a:solidFill>
            <a:schemeClr val="bg1">
              <a:alpha val="95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38100" y="0"/>
            <a:ext cx="92202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eaLnBrk="1" fontAlgn="auto" hangingPunct="1">
              <a:spcBef>
                <a:spcPts val="0"/>
              </a:spcBef>
              <a:spcAft>
                <a:spcPts val="0"/>
              </a:spcAft>
            </a:pPr>
            <a:endParaRPr lang="en-US">
              <a:solidFill>
                <a:srgbClr val="FFFFFF"/>
              </a:solidFill>
            </a:endParaRPr>
          </a:p>
        </p:txBody>
      </p:sp>
      <p:sp>
        <p:nvSpPr>
          <p:cNvPr id="8" name="Rectangle 7"/>
          <p:cNvSpPr/>
          <p:nvPr/>
        </p:nvSpPr>
        <p:spPr>
          <a:xfrm>
            <a:off x="0" y="6273800"/>
            <a:ext cx="9144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6F4B587-9FDF-46DF-B460-9026AE4DF246}" type="datetimeFigureOut">
              <a:rPr lang="en-US" smtClean="0">
                <a:solidFill>
                  <a:prstClr val="black">
                    <a:tint val="75000"/>
                  </a:prstClr>
                </a:solidFill>
                <a:latin typeface="Arial"/>
                <a:cs typeface="+mn-cs"/>
              </a:rPr>
              <a:pPr eaLnBrk="1" fontAlgn="auto" hangingPunct="1">
                <a:spcBef>
                  <a:spcPts val="0"/>
                </a:spcBef>
                <a:spcAft>
                  <a:spcPts val="0"/>
                </a:spcAft>
              </a:pPr>
              <a:t>7/18/2016</a:t>
            </a:fld>
            <a:endParaRPr lang="en-US">
              <a:solidFill>
                <a:prstClr val="black">
                  <a:tint val="75000"/>
                </a:prstClr>
              </a:solidFill>
              <a:latin typeface="Arial"/>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00A119E-7584-428E-89E9-092799AD27D7}" type="slidenum">
              <a:rPr lang="en-US" smtClean="0">
                <a:solidFill>
                  <a:prstClr val="black">
                    <a:tint val="75000"/>
                  </a:prstClr>
                </a:solidFill>
                <a:latin typeface="Arial"/>
                <a:cs typeface="+mn-cs"/>
              </a:rPr>
              <a:pPr eaLnBrk="1" fontAlgn="auto" hangingPunct="1">
                <a:spcBef>
                  <a:spcPts val="0"/>
                </a:spcBef>
                <a:spcAft>
                  <a:spcPts val="0"/>
                </a:spcAft>
              </a:pPr>
              <a:t>‹#›</a:t>
            </a:fld>
            <a:endParaRPr lang="en-US">
              <a:solidFill>
                <a:prstClr val="black">
                  <a:tint val="75000"/>
                </a:prstClr>
              </a:solidFill>
              <a:latin typeface="Arial"/>
              <a:cs typeface="+mn-cs"/>
            </a:endParaRPr>
          </a:p>
        </p:txBody>
      </p:sp>
      <p:sp>
        <p:nvSpPr>
          <p:cNvPr id="19" name="TextBox 18"/>
          <p:cNvSpPr txBox="1"/>
          <p:nvPr/>
        </p:nvSpPr>
        <p:spPr>
          <a:xfrm>
            <a:off x="210364" y="6581746"/>
            <a:ext cx="2837636" cy="200055"/>
          </a:xfrm>
          <a:prstGeom prst="rect">
            <a:avLst/>
          </a:prstGeom>
          <a:noFill/>
        </p:spPr>
        <p:txBody>
          <a:bodyPr wrap="none" rtlCol="0" anchor="b">
            <a:spAutoFit/>
          </a:bodyPr>
          <a:lstStyle/>
          <a:p>
            <a:pPr eaLnBrk="1" fontAlgn="auto" hangingPunct="1">
              <a:spcBef>
                <a:spcPts val="0"/>
              </a:spcBef>
              <a:spcAft>
                <a:spcPts val="0"/>
              </a:spcAft>
            </a:pPr>
            <a:r>
              <a:rPr lang="en-US" sz="700" dirty="0">
                <a:solidFill>
                  <a:srgbClr val="FFFFFF">
                    <a:lumMod val="65000"/>
                  </a:srgbClr>
                </a:solidFill>
                <a:latin typeface="Arial"/>
                <a:cs typeface="+mn-cs"/>
              </a:rPr>
              <a:t>KANSAS STATE DEPARTMENT OF EDUCATION </a:t>
            </a:r>
            <a:r>
              <a:rPr lang="en-US" sz="700" i="1" dirty="0">
                <a:solidFill>
                  <a:srgbClr val="FFFFFF">
                    <a:lumMod val="65000"/>
                  </a:srgbClr>
                </a:solidFill>
                <a:latin typeface="Arial"/>
                <a:cs typeface="+mn-cs"/>
              </a:rPr>
              <a:t>| www.ksde.org</a:t>
            </a:r>
          </a:p>
        </p:txBody>
      </p:sp>
      <p:sp>
        <p:nvSpPr>
          <p:cNvPr id="2" name="Title Placeholder 1"/>
          <p:cNvSpPr>
            <a:spLocks noGrp="1"/>
          </p:cNvSpPr>
          <p:nvPr>
            <p:ph type="title"/>
          </p:nvPr>
        </p:nvSpPr>
        <p:spPr>
          <a:xfrm>
            <a:off x="228601" y="1"/>
            <a:ext cx="8763000" cy="1198561"/>
          </a:xfrm>
          <a:prstGeom prst="rect">
            <a:avLst/>
          </a:prstGeom>
        </p:spPr>
        <p:txBody>
          <a:bodyPr vert="horz" wrap="none" lIns="274320" tIns="0" rIns="274320" bIns="0" rtlCol="0" anchor="ctr" anchorCtr="0">
            <a:normAutofit/>
          </a:bodyPr>
          <a:lstStyle/>
          <a:p>
            <a:r>
              <a:rPr lang="en-US" dirty="0" smtClean="0"/>
              <a:t>Click to edit Master title style</a:t>
            </a:r>
            <a:endParaRPr lang="en-US" dirty="0"/>
          </a:p>
        </p:txBody>
      </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58163" y="6427621"/>
            <a:ext cx="1066202" cy="243840"/>
          </a:xfrm>
          <a:prstGeom prst="rect">
            <a:avLst/>
          </a:prstGeom>
        </p:spPr>
      </p:pic>
    </p:spTree>
    <p:extLst>
      <p:ext uri="{BB962C8B-B14F-4D97-AF65-F5344CB8AC3E}">
        <p14:creationId xmlns:p14="http://schemas.microsoft.com/office/powerpoint/2010/main" val="92801392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pPr defTabSz="457200" eaLnBrk="1" fontAlgn="auto" hangingPunct="1">
              <a:spcBef>
                <a:spcPts val="0"/>
              </a:spcBef>
              <a:spcAft>
                <a:spcPts val="0"/>
              </a:spcAft>
            </a:pPr>
            <a:r>
              <a:rPr lang="en-US" smtClean="0">
                <a:solidFill>
                  <a:srgbClr val="191B0E"/>
                </a:solidFill>
                <a:latin typeface="Franklin Gothic Book" panose="020B0503020102020204"/>
                <a:cs typeface="+mn-cs"/>
              </a:rPr>
              <a:t>7/26/2016</a:t>
            </a:r>
            <a:endParaRPr lang="en-US" dirty="0">
              <a:solidFill>
                <a:srgbClr val="191B0E"/>
              </a:solidFill>
              <a:latin typeface="Franklin Gothic Book" panose="020B0503020102020204"/>
              <a:cs typeface="+mn-cs"/>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pPr defTabSz="457200" eaLnBrk="1" fontAlgn="auto" hangingPunct="1">
              <a:spcBef>
                <a:spcPts val="0"/>
              </a:spcBef>
              <a:spcAft>
                <a:spcPts val="0"/>
              </a:spcAft>
            </a:pPr>
            <a:r>
              <a:rPr lang="en-US" smtClean="0">
                <a:solidFill>
                  <a:srgbClr val="191B0E"/>
                </a:solidFill>
                <a:latin typeface="Franklin Gothic Book" panose="020B0503020102020204"/>
                <a:cs typeface="+mn-cs"/>
              </a:rPr>
              <a:t>Indicator 11- Child Find</a:t>
            </a:r>
            <a:endParaRPr lang="en-US" dirty="0">
              <a:solidFill>
                <a:srgbClr val="191B0E"/>
              </a:solidFill>
              <a:latin typeface="Franklin Gothic Book" panose="020B0503020102020204"/>
              <a:cs typeface="+mn-cs"/>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pPr defTabSz="457200" eaLnBrk="1" fontAlgn="auto" hangingPunct="1">
              <a:spcBef>
                <a:spcPts val="0"/>
              </a:spcBef>
              <a:spcAft>
                <a:spcPts val="0"/>
              </a:spcAft>
            </a:pPr>
            <a:fld id="{69E57DC2-970A-4B3E-BB1C-7A09969E49DF}" type="slidenum">
              <a:rPr lang="en-US" smtClean="0">
                <a:solidFill>
                  <a:srgbClr val="191B0E"/>
                </a:solidFill>
                <a:latin typeface="Franklin Gothic Book" panose="020B0503020102020204"/>
                <a:cs typeface="+mn-cs"/>
              </a:rPr>
              <a:pPr defTabSz="457200" eaLnBrk="1" fontAlgn="auto" hangingPunct="1">
                <a:spcBef>
                  <a:spcPts val="0"/>
                </a:spcBef>
                <a:spcAft>
                  <a:spcPts val="0"/>
                </a:spcAft>
              </a:pPr>
              <a:t>‹#›</a:t>
            </a:fld>
            <a:endParaRPr lang="en-US" dirty="0">
              <a:solidFill>
                <a:srgbClr val="191B0E"/>
              </a:solidFill>
              <a:latin typeface="Franklin Gothic Book" panose="020B0503020102020204"/>
              <a:cs typeface="+mn-cs"/>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498972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www.ksde.org/Agency/Division-of-Learning-Services/Early-Childhood-Special-Education-and-Title-Services/Special-Education/KIAS/SPP-and-APR#indicators"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hyperlink" Target="http://www.ksde.org/"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mailto:mvosburgh@ksde.org" TargetMode="External"/><Relationship Id="rId2" Type="http://schemas.openxmlformats.org/officeDocument/2006/relationships/hyperlink" Target="mailto:tberens@keystonelearning.org" TargetMode="External"/><Relationship Id="rId1" Type="http://schemas.openxmlformats.org/officeDocument/2006/relationships/slideLayout" Target="../slideLayouts/slideLayout13.xml"/><Relationship Id="rId5" Type="http://schemas.openxmlformats.org/officeDocument/2006/relationships/hyperlink" Target="mailto:bdayal@ksde.org" TargetMode="External"/><Relationship Id="rId4" Type="http://schemas.openxmlformats.org/officeDocument/2006/relationships/hyperlink" Target="mailto:vstroup-rentier@ksde.org"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ecta.org/" TargetMode="External"/><Relationship Id="rId3" Type="http://schemas.openxmlformats.org/officeDocument/2006/relationships/hyperlink" Target="http://www.ksde.org/Portals/0/SES/MIS/MIS-DD.pdf" TargetMode="External"/><Relationship Id="rId7" Type="http://schemas.openxmlformats.org/officeDocument/2006/relationships/hyperlink" Target="http://www.kskits.org/" TargetMode="External"/><Relationship Id="rId2" Type="http://schemas.openxmlformats.org/officeDocument/2006/relationships/hyperlink" Target="https://b6tools.ideadata.org/" TargetMode="External"/><Relationship Id="rId1" Type="http://schemas.openxmlformats.org/officeDocument/2006/relationships/slideLayout" Target="../slideLayouts/slideLayout13.xml"/><Relationship Id="rId6" Type="http://schemas.openxmlformats.org/officeDocument/2006/relationships/hyperlink" Target="http://www.ksde.org/Portals/0/SES/KIAS/indicators/Ind12-FAQ-KS.pdf" TargetMode="External"/><Relationship Id="rId5" Type="http://schemas.openxmlformats.org/officeDocument/2006/relationships/hyperlink" Target="http://www.ksde.org/Portals/0/SES/KIAS/indicators/Ind7-OWSguide.pdf" TargetMode="External"/><Relationship Id="rId4" Type="http://schemas.openxmlformats.org/officeDocument/2006/relationships/hyperlink" Target="http://www.ksde.org/Portals/0/SES/KIAS/indicators/Ind7-ECO_FAQ.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66"/>
          <p:cNvSpPr>
            <a:spLocks noGrp="1" noChangeArrowheads="1"/>
          </p:cNvSpPr>
          <p:nvPr>
            <p:ph type="subTitle" idx="1"/>
          </p:nvPr>
        </p:nvSpPr>
        <p:spPr>
          <a:xfrm>
            <a:off x="3276600" y="5229225"/>
            <a:ext cx="5795963" cy="576263"/>
          </a:xfrm>
        </p:spPr>
        <p:txBody>
          <a:bodyPr/>
          <a:lstStyle/>
          <a:p>
            <a:pPr algn="l" eaLnBrk="1" hangingPunct="1">
              <a:lnSpc>
                <a:spcPct val="90000"/>
              </a:lnSpc>
            </a:pPr>
            <a:r>
              <a:rPr lang="es-ES" altLang="en-US" sz="4000" b="1" smtClean="0"/>
              <a:t>FY2017 MIS Workshop</a:t>
            </a:r>
          </a:p>
        </p:txBody>
      </p:sp>
      <p:sp>
        <p:nvSpPr>
          <p:cNvPr id="4099" name="Rectangle 171"/>
          <p:cNvSpPr>
            <a:spLocks noChangeArrowheads="1"/>
          </p:cNvSpPr>
          <p:nvPr/>
        </p:nvSpPr>
        <p:spPr bwMode="auto">
          <a:xfrm>
            <a:off x="4427538" y="5805488"/>
            <a:ext cx="46450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000" b="1"/>
              <a:t>Trouble</a:t>
            </a:r>
            <a:r>
              <a:rPr lang="es-ES" altLang="en-US" sz="2000" b="1"/>
              <a:t> Shooting 101</a:t>
            </a:r>
          </a:p>
        </p:txBody>
      </p:sp>
      <p:sp>
        <p:nvSpPr>
          <p:cNvPr id="4100"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6F227CB-FEFF-4A1B-B16F-B190E273338B}" type="slidenum">
              <a:rPr lang="es-ES" altLang="en-US" sz="1400" smtClean="0"/>
              <a:pPr>
                <a:spcBef>
                  <a:spcPct val="0"/>
                </a:spcBef>
                <a:buFontTx/>
                <a:buNone/>
              </a:pPr>
              <a:t>1</a:t>
            </a:fld>
            <a:endParaRPr lang="es-ES" alt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25538"/>
          </a:xfrm>
        </p:spPr>
        <p:txBody>
          <a:bodyPr/>
          <a:lstStyle/>
          <a:p>
            <a:pPr eaLnBrk="1" hangingPunct="1"/>
            <a:r>
              <a:rPr lang="en-US" altLang="en-US" smtClean="0"/>
              <a:t>Students not Found</a:t>
            </a:r>
          </a:p>
        </p:txBody>
      </p:sp>
      <p:pic>
        <p:nvPicPr>
          <p:cNvPr id="143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146175"/>
            <a:ext cx="48387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48100" y="5373688"/>
            <a:ext cx="1152525" cy="719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a:off x="2751138" y="6381750"/>
            <a:ext cx="1079500" cy="142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p:cNvSpPr/>
          <p:nvPr/>
        </p:nvSpPr>
        <p:spPr>
          <a:xfrm>
            <a:off x="5221288" y="3714750"/>
            <a:ext cx="1079500"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ight Arrow 10"/>
          <p:cNvSpPr/>
          <p:nvPr/>
        </p:nvSpPr>
        <p:spPr>
          <a:xfrm rot="14498739">
            <a:off x="6368257" y="1850231"/>
            <a:ext cx="1079500"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44" name="Slide Number Placeholder 7"/>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A2BC228-47CE-4B78-A171-F3427927C9DE}" type="slidenum">
              <a:rPr lang="es-ES" altLang="en-US" sz="1400" smtClean="0"/>
              <a:pPr>
                <a:spcBef>
                  <a:spcPct val="0"/>
                </a:spcBef>
                <a:buFontTx/>
                <a:buNone/>
              </a:pPr>
              <a:t>10</a:t>
            </a:fld>
            <a:endParaRPr lang="es-ES" altLang="en-US" sz="1400" smtClean="0"/>
          </a:p>
        </p:txBody>
      </p:sp>
      <p:sp>
        <p:nvSpPr>
          <p:cNvPr id="14345" name="TextBox 11"/>
          <p:cNvSpPr txBox="1">
            <a:spLocks noChangeArrowheads="1"/>
          </p:cNvSpPr>
          <p:nvPr/>
        </p:nvSpPr>
        <p:spPr bwMode="auto">
          <a:xfrm>
            <a:off x="395288" y="2565400"/>
            <a:ext cx="18732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Select the organization you are working on. Specific USD will limit you to that USD. Selecting Coop or Interlocal gives all USD collectively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25538"/>
          </a:xfrm>
        </p:spPr>
        <p:txBody>
          <a:bodyPr/>
          <a:lstStyle/>
          <a:p>
            <a:pPr eaLnBrk="1" hangingPunct="1"/>
            <a:r>
              <a:rPr lang="en-US" altLang="en-US" smtClean="0"/>
              <a:t>Students not Found</a:t>
            </a:r>
          </a:p>
        </p:txBody>
      </p:sp>
      <p:sp>
        <p:nvSpPr>
          <p:cNvPr id="15363" name="Slide Number Placeholder 7"/>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5CF2AB0-96D5-4C5C-970E-981BD434DFD4}" type="slidenum">
              <a:rPr lang="es-ES" altLang="en-US" sz="1400" smtClean="0"/>
              <a:pPr>
                <a:spcBef>
                  <a:spcPct val="0"/>
                </a:spcBef>
                <a:buFontTx/>
                <a:buNone/>
              </a:pPr>
              <a:t>11</a:t>
            </a:fld>
            <a:endParaRPr lang="es-ES" altLang="en-US" sz="1400" smtClean="0"/>
          </a:p>
        </p:txBody>
      </p:sp>
      <p:sp>
        <p:nvSpPr>
          <p:cNvPr id="15364" name="TextBox 11"/>
          <p:cNvSpPr txBox="1">
            <a:spLocks noChangeArrowheads="1"/>
          </p:cNvSpPr>
          <p:nvPr/>
        </p:nvSpPr>
        <p:spPr bwMode="auto">
          <a:xfrm>
            <a:off x="107950" y="2205038"/>
            <a:ext cx="2160588"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Unsuccessful searches in KIDS typically means there are no KIDS records for the organization and student or the ID number searched is not correct. </a:t>
            </a:r>
          </a:p>
        </p:txBody>
      </p:sp>
      <p:pic>
        <p:nvPicPr>
          <p:cNvPr id="153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1330325"/>
            <a:ext cx="64198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268538" y="5000625"/>
            <a:ext cx="1152525" cy="719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a:off x="4932363" y="3538538"/>
            <a:ext cx="1079500" cy="142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16387"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97B101A-30CE-4B15-93A7-1294E04AE88C}" type="slidenum">
              <a:rPr lang="es-ES" altLang="en-US" sz="1400" smtClean="0"/>
              <a:pPr>
                <a:spcBef>
                  <a:spcPct val="0"/>
                </a:spcBef>
                <a:buFontTx/>
                <a:buNone/>
              </a:pPr>
              <a:t>12</a:t>
            </a:fld>
            <a:endParaRPr lang="es-ES" altLang="en-US" sz="1400" smtClean="0"/>
          </a:p>
        </p:txBody>
      </p:sp>
      <p:pic>
        <p:nvPicPr>
          <p:cNvPr id="16388"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25538"/>
          </a:xfrm>
        </p:spPr>
        <p:txBody>
          <a:bodyPr/>
          <a:lstStyle/>
          <a:p>
            <a:pPr eaLnBrk="1" hangingPunct="1"/>
            <a:r>
              <a:rPr lang="en-US" altLang="en-US" smtClean="0"/>
              <a:t>Fail to Import</a:t>
            </a:r>
          </a:p>
        </p:txBody>
      </p:sp>
      <p:sp>
        <p:nvSpPr>
          <p:cNvPr id="18435" name="Rectangle 3"/>
          <p:cNvSpPr>
            <a:spLocks noGrp="1" noChangeArrowheads="1"/>
          </p:cNvSpPr>
          <p:nvPr>
            <p:ph type="body" idx="1"/>
          </p:nvPr>
        </p:nvSpPr>
        <p:spPr>
          <a:xfrm>
            <a:off x="107950" y="1463675"/>
            <a:ext cx="9036050" cy="5257800"/>
          </a:xfrm>
        </p:spPr>
        <p:txBody>
          <a:bodyPr/>
          <a:lstStyle/>
          <a:p>
            <a:pPr algn="ctr" eaLnBrk="1" hangingPunct="1"/>
            <a:r>
              <a:rPr lang="en-US" altLang="en-US" smtClean="0"/>
              <a:t>What does the message mean ?</a:t>
            </a:r>
          </a:p>
          <a:p>
            <a:pPr eaLnBrk="1" hangingPunct="1"/>
            <a:r>
              <a:rPr lang="en-US" altLang="en-US" sz="2800" u="sng" smtClean="0"/>
              <a:t>The line </a:t>
            </a:r>
            <a:r>
              <a:rPr lang="en-US" altLang="en-US" sz="2800" u="sng" smtClean="0">
                <a:solidFill>
                  <a:srgbClr val="FF0000"/>
                </a:solidFill>
              </a:rPr>
              <a:t>length</a:t>
            </a:r>
            <a:r>
              <a:rPr lang="en-US" altLang="en-US" sz="2800" u="sng" smtClean="0"/>
              <a:t> is not correct for this type of file</a:t>
            </a:r>
          </a:p>
          <a:p>
            <a:pPr lvl="2" eaLnBrk="1" hangingPunct="1"/>
            <a:r>
              <a:rPr lang="en-US" altLang="en-US" sz="2000" smtClean="0"/>
              <a:t>Student record has either to few or to many fields</a:t>
            </a:r>
          </a:p>
          <a:p>
            <a:pPr lvl="2" eaLnBrk="1" hangingPunct="1"/>
            <a:r>
              <a:rPr lang="en-US" altLang="en-US" sz="2000" smtClean="0"/>
              <a:t>Fields in record imported do not match selected record type</a:t>
            </a:r>
          </a:p>
          <a:p>
            <a:pPr lvl="3" eaLnBrk="1" hangingPunct="1"/>
            <a:r>
              <a:rPr lang="en-US" altLang="en-US" smtClean="0"/>
              <a:t>Provider file format selected, student records imported</a:t>
            </a:r>
            <a:r>
              <a:rPr lang="en-US" altLang="en-US" sz="1600" smtClean="0"/>
              <a:t>.</a:t>
            </a:r>
          </a:p>
          <a:p>
            <a:pPr eaLnBrk="1" hangingPunct="1"/>
            <a:r>
              <a:rPr lang="en-US" altLang="en-US" sz="2800" u="sng" smtClean="0">
                <a:solidFill>
                  <a:srgbClr val="422C16"/>
                </a:solidFill>
              </a:rPr>
              <a:t>Unable to match student information to a KIDS record</a:t>
            </a:r>
          </a:p>
          <a:p>
            <a:pPr lvl="2" eaLnBrk="1" hangingPunct="1"/>
            <a:r>
              <a:rPr lang="en-US" altLang="en-US" sz="2000" smtClean="0"/>
              <a:t>Last name is misspelled or different – student may get it.</a:t>
            </a:r>
          </a:p>
          <a:p>
            <a:pPr lvl="2" eaLnBrk="1" hangingPunct="1"/>
            <a:r>
              <a:rPr lang="en-US" altLang="en-US" sz="2000" smtClean="0"/>
              <a:t>Gender does not match – student may get it.</a:t>
            </a:r>
          </a:p>
          <a:p>
            <a:pPr lvl="2" eaLnBrk="1" hangingPunct="1"/>
            <a:r>
              <a:rPr lang="en-US" altLang="en-US" sz="2000" smtClean="0"/>
              <a:t>Date of Birth is incorrect – student may get it.</a:t>
            </a:r>
            <a:endParaRPr lang="en-US" altLang="en-US" smtClean="0"/>
          </a:p>
          <a:p>
            <a:pPr lvl="2" eaLnBrk="1" hangingPunct="1"/>
            <a:r>
              <a:rPr lang="en-US" altLang="en-US" sz="2000" smtClean="0"/>
              <a:t>No student / district association in KIDS</a:t>
            </a:r>
          </a:p>
          <a:p>
            <a:pPr lvl="3" eaLnBrk="1" hangingPunct="1"/>
            <a:r>
              <a:rPr lang="en-US" altLang="en-US" smtClean="0"/>
              <a:t>Check to see if the imported record is in or out of the application</a:t>
            </a:r>
          </a:p>
          <a:p>
            <a:pPr lvl="1" eaLnBrk="1" hangingPunct="1"/>
            <a:r>
              <a:rPr lang="en-US" altLang="en-US" sz="2400" smtClean="0">
                <a:solidFill>
                  <a:srgbClr val="000036"/>
                </a:solidFill>
              </a:rPr>
              <a:t>Invalid KIDS ID</a:t>
            </a:r>
          </a:p>
          <a:p>
            <a:pPr lvl="2" eaLnBrk="1" hangingPunct="1"/>
            <a:r>
              <a:rPr lang="en-US" altLang="en-US" sz="2000" smtClean="0"/>
              <a:t>No KIDS records found with this ID number</a:t>
            </a:r>
          </a:p>
          <a:p>
            <a:pPr lvl="2" eaLnBrk="1" hangingPunct="1"/>
            <a:endParaRPr lang="en-US" altLang="en-US" sz="2000" smtClean="0"/>
          </a:p>
          <a:p>
            <a:pPr lvl="1" eaLnBrk="1" hangingPunct="1"/>
            <a:endParaRPr lang="en-US" altLang="en-US" sz="2400" smtClean="0"/>
          </a:p>
          <a:p>
            <a:pPr eaLnBrk="1" hangingPunct="1"/>
            <a:endParaRPr lang="en-US" altLang="en-US" smtClean="0"/>
          </a:p>
        </p:txBody>
      </p:sp>
      <p:sp>
        <p:nvSpPr>
          <p:cNvPr id="18436" name="Slide Number Placeholder 2"/>
          <p:cNvSpPr>
            <a:spLocks noGrp="1"/>
          </p:cNvSpPr>
          <p:nvPr>
            <p:ph type="sldNum" sz="quarter" idx="11"/>
          </p:nvPr>
        </p:nvSpPr>
        <p:spPr>
          <a:xfrm>
            <a:off x="8316913" y="6245225"/>
            <a:ext cx="369887"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4684C87-4B45-4474-94AB-576B021BA671}" type="slidenum">
              <a:rPr lang="es-ES" altLang="en-US" sz="1400" smtClean="0"/>
              <a:pPr>
                <a:spcBef>
                  <a:spcPct val="0"/>
                </a:spcBef>
                <a:buFontTx/>
                <a:buNone/>
              </a:pPr>
              <a:t>13</a:t>
            </a:fld>
            <a:endParaRPr lang="es-ES" alt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25538"/>
          </a:xfrm>
        </p:spPr>
        <p:txBody>
          <a:bodyPr/>
          <a:lstStyle/>
          <a:p>
            <a:pPr eaLnBrk="1" hangingPunct="1"/>
            <a:r>
              <a:rPr lang="en-US" altLang="en-US" smtClean="0"/>
              <a:t>Fail to Import</a:t>
            </a:r>
          </a:p>
        </p:txBody>
      </p:sp>
      <p:sp>
        <p:nvSpPr>
          <p:cNvPr id="11267" name="Rectangle 3"/>
          <p:cNvSpPr>
            <a:spLocks noGrp="1" noChangeArrowheads="1"/>
          </p:cNvSpPr>
          <p:nvPr>
            <p:ph type="body" idx="1"/>
          </p:nvPr>
        </p:nvSpPr>
        <p:spPr>
          <a:xfrm>
            <a:off x="250825" y="1816100"/>
            <a:ext cx="9144000" cy="4924425"/>
          </a:xfrm>
        </p:spPr>
        <p:txBody>
          <a:bodyPr/>
          <a:lstStyle/>
          <a:p>
            <a:pPr algn="ctr" eaLnBrk="1" hangingPunct="1">
              <a:defRPr/>
            </a:pPr>
            <a:r>
              <a:rPr lang="en-US" altLang="en-US" dirty="0" smtClean="0"/>
              <a:t>What does the message mean ?</a:t>
            </a:r>
          </a:p>
          <a:p>
            <a:pPr eaLnBrk="1" hangingPunct="1">
              <a:defRPr/>
            </a:pPr>
            <a:r>
              <a:rPr lang="en-US" altLang="en-US" sz="2800" u="sng" dirty="0" smtClean="0"/>
              <a:t>Import file</a:t>
            </a:r>
            <a:r>
              <a:rPr lang="en-US" altLang="en-US" sz="2800" u="sng" dirty="0" smtClean="0">
                <a:solidFill>
                  <a:srgbClr val="FF0000"/>
                </a:solidFill>
              </a:rPr>
              <a:t> format </a:t>
            </a:r>
            <a:r>
              <a:rPr lang="en-US" altLang="en-US" sz="2800" u="sng" dirty="0" smtClean="0"/>
              <a:t>is in error or out of sequence</a:t>
            </a:r>
            <a:r>
              <a:rPr lang="en-US" altLang="en-US" sz="2800" dirty="0" smtClean="0">
                <a:solidFill>
                  <a:srgbClr val="FF0000"/>
                </a:solidFill>
              </a:rPr>
              <a:t>. </a:t>
            </a:r>
          </a:p>
          <a:p>
            <a:pPr lvl="1" eaLnBrk="1" hangingPunct="1">
              <a:defRPr/>
            </a:pPr>
            <a:r>
              <a:rPr lang="en-US" altLang="en-US" sz="2400" dirty="0" smtClean="0">
                <a:solidFill>
                  <a:srgbClr val="FF0000"/>
                </a:solidFill>
              </a:rPr>
              <a:t>The value 'D0123' is invalid for the field 'Assign Child Count Organization</a:t>
            </a:r>
            <a:endParaRPr lang="en-US" altLang="en-US" sz="2000" dirty="0" smtClean="0">
              <a:solidFill>
                <a:srgbClr val="FF0000"/>
              </a:solidFill>
            </a:endParaRPr>
          </a:p>
          <a:p>
            <a:pPr lvl="2" eaLnBrk="1" hangingPunct="1">
              <a:defRPr/>
            </a:pPr>
            <a:r>
              <a:rPr lang="en-US" altLang="en-US" dirty="0" smtClean="0"/>
              <a:t>Coop or Interlocal user has selected a member USD but is importing records for a different USD</a:t>
            </a:r>
          </a:p>
          <a:p>
            <a:pPr lvl="1" eaLnBrk="1" hangingPunct="1">
              <a:defRPr/>
            </a:pPr>
            <a:r>
              <a:rPr lang="en-US" altLang="en-US" sz="2400" dirty="0" smtClean="0">
                <a:solidFill>
                  <a:srgbClr val="FF0000"/>
                </a:solidFill>
              </a:rPr>
              <a:t>The value</a:t>
            </a:r>
            <a:r>
              <a:rPr lang="en-US" altLang="en-US" dirty="0">
                <a:solidFill>
                  <a:srgbClr val="FF0000"/>
                </a:solidFill>
              </a:rPr>
              <a:t> '' </a:t>
            </a:r>
            <a:r>
              <a:rPr lang="en-US" altLang="en-US" sz="2400" dirty="0" smtClean="0">
                <a:solidFill>
                  <a:srgbClr val="FF0000"/>
                </a:solidFill>
              </a:rPr>
              <a:t>is invalid for the field 'Responsible Building Identifier</a:t>
            </a:r>
            <a:r>
              <a:rPr lang="en-US" altLang="en-US" dirty="0" smtClean="0">
                <a:solidFill>
                  <a:srgbClr val="FF0000"/>
                </a:solidFill>
              </a:rPr>
              <a:t>‘, </a:t>
            </a:r>
            <a:r>
              <a:rPr lang="en-US" altLang="en-US" sz="2400" dirty="0" smtClean="0">
                <a:solidFill>
                  <a:srgbClr val="FF0000"/>
                </a:solidFill>
              </a:rPr>
              <a:t>Service Location (Attend Building), etc</a:t>
            </a:r>
            <a:r>
              <a:rPr lang="en-US" altLang="en-US" sz="2400" dirty="0" smtClean="0"/>
              <a:t>.</a:t>
            </a:r>
          </a:p>
          <a:p>
            <a:pPr lvl="2" eaLnBrk="1" hangingPunct="1">
              <a:defRPr/>
            </a:pPr>
            <a:r>
              <a:rPr lang="en-US" altLang="en-US" dirty="0" smtClean="0"/>
              <a:t>Responsible building, </a:t>
            </a:r>
            <a:r>
              <a:rPr lang="en-US" altLang="en-US" dirty="0"/>
              <a:t>Service Location (Attend Building), etc</a:t>
            </a:r>
            <a:r>
              <a:rPr lang="en-US" altLang="en-US" dirty="0" smtClean="0"/>
              <a:t>.,  is blank / has Null value</a:t>
            </a:r>
          </a:p>
          <a:p>
            <a:pPr marL="0" indent="0" eaLnBrk="1" hangingPunct="1">
              <a:buFontTx/>
              <a:buNone/>
              <a:defRPr/>
            </a:pPr>
            <a:endParaRPr lang="en-US" altLang="en-US" dirty="0" smtClean="0"/>
          </a:p>
        </p:txBody>
      </p:sp>
      <p:sp>
        <p:nvSpPr>
          <p:cNvPr id="19460" name="Slide Number Placeholder 2"/>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C5FE6DD-D1D7-40AC-831F-EF60F093D166}" type="slidenum">
              <a:rPr lang="es-ES" altLang="en-US" sz="1400" smtClean="0"/>
              <a:pPr>
                <a:spcBef>
                  <a:spcPct val="0"/>
                </a:spcBef>
                <a:buFontTx/>
                <a:buNone/>
              </a:pPr>
              <a:t>14</a:t>
            </a:fld>
            <a:endParaRPr lang="es-ES" altLang="en-US" sz="1400" smtClean="0"/>
          </a:p>
        </p:txBody>
      </p:sp>
      <p:sp>
        <p:nvSpPr>
          <p:cNvPr id="2" name="Rectangle 1"/>
          <p:cNvSpPr/>
          <p:nvPr/>
        </p:nvSpPr>
        <p:spPr>
          <a:xfrm>
            <a:off x="2484438" y="4508500"/>
            <a:ext cx="215900" cy="433388"/>
          </a:xfrm>
          <a:prstGeom prst="rect">
            <a:avLst/>
          </a:prstGeom>
          <a:noFill/>
          <a:ln w="28575">
            <a:solidFill>
              <a:srgbClr val="0000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25538"/>
          </a:xfrm>
        </p:spPr>
        <p:txBody>
          <a:bodyPr/>
          <a:lstStyle/>
          <a:p>
            <a:pPr eaLnBrk="1" hangingPunct="1"/>
            <a:r>
              <a:rPr lang="en-US" altLang="en-US" smtClean="0"/>
              <a:t>Fail to Import</a:t>
            </a:r>
          </a:p>
        </p:txBody>
      </p:sp>
      <p:sp>
        <p:nvSpPr>
          <p:cNvPr id="20483" name="Rectangle 3"/>
          <p:cNvSpPr>
            <a:spLocks noGrp="1" noChangeArrowheads="1"/>
          </p:cNvSpPr>
          <p:nvPr>
            <p:ph type="body" idx="1"/>
          </p:nvPr>
        </p:nvSpPr>
        <p:spPr>
          <a:xfrm>
            <a:off x="457200" y="1700213"/>
            <a:ext cx="8794750" cy="4924425"/>
          </a:xfrm>
        </p:spPr>
        <p:txBody>
          <a:bodyPr/>
          <a:lstStyle/>
          <a:p>
            <a:pPr algn="ctr" eaLnBrk="1" hangingPunct="1"/>
            <a:r>
              <a:rPr lang="en-US" altLang="en-US" smtClean="0"/>
              <a:t>What does the message mean ?</a:t>
            </a:r>
          </a:p>
          <a:p>
            <a:pPr eaLnBrk="1" hangingPunct="1"/>
            <a:r>
              <a:rPr lang="en-US" altLang="en-US" sz="2800" u="sng" smtClean="0"/>
              <a:t>Import file</a:t>
            </a:r>
            <a:r>
              <a:rPr lang="en-US" altLang="en-US" sz="2800" u="sng" smtClean="0">
                <a:solidFill>
                  <a:srgbClr val="FF0000"/>
                </a:solidFill>
              </a:rPr>
              <a:t> format </a:t>
            </a:r>
            <a:r>
              <a:rPr lang="en-US" altLang="en-US" sz="2800" u="sng" smtClean="0"/>
              <a:t>is in error or out of sequence</a:t>
            </a:r>
            <a:r>
              <a:rPr lang="en-US" altLang="en-US" sz="2800" smtClean="0"/>
              <a:t>. </a:t>
            </a:r>
          </a:p>
          <a:p>
            <a:pPr lvl="1" eaLnBrk="1" hangingPunct="1"/>
            <a:r>
              <a:rPr lang="en-US" altLang="en-US" sz="2400" smtClean="0">
                <a:solidFill>
                  <a:srgbClr val="FF0000"/>
                </a:solidFill>
              </a:rPr>
              <a:t>The line length is not correct for this type of file</a:t>
            </a:r>
            <a:r>
              <a:rPr lang="en-US" altLang="en-US" sz="2400" smtClean="0"/>
              <a:t>	</a:t>
            </a:r>
            <a:r>
              <a:rPr lang="pt-BR" altLang="en-US" sz="2400" smtClean="0"/>
              <a:t>\?U???}3??????d6?4h??}}h?)?[?;?R?8???0??sK6?m?/?T$&gt;??Mv!???9??/</a:t>
            </a:r>
          </a:p>
          <a:p>
            <a:pPr lvl="2" eaLnBrk="1" hangingPunct="1"/>
            <a:r>
              <a:rPr lang="pt-BR" altLang="en-US" sz="2000" smtClean="0"/>
              <a:t>You imported in something other than a text file. Excel, Word, PDF</a:t>
            </a:r>
          </a:p>
          <a:p>
            <a:pPr lvl="1" eaLnBrk="1" hangingPunct="1"/>
            <a:r>
              <a:rPr lang="en-US" altLang="en-US" sz="2400" smtClean="0">
                <a:solidFill>
                  <a:srgbClr val="FF0000"/>
                </a:solidFill>
              </a:rPr>
              <a:t>The value '01/11/2015' is invalid for the field 'Service Start Date'.</a:t>
            </a:r>
          </a:p>
          <a:p>
            <a:pPr lvl="2" eaLnBrk="1" hangingPunct="1"/>
            <a:r>
              <a:rPr lang="en-US" altLang="en-US" sz="2000" smtClean="0"/>
              <a:t>The Service start or end date is in a different school year</a:t>
            </a:r>
          </a:p>
          <a:p>
            <a:pPr lvl="1" eaLnBrk="1" hangingPunct="1"/>
            <a:r>
              <a:rPr lang="en-US" altLang="en-US" sz="2400" smtClean="0">
                <a:solidFill>
                  <a:srgbClr val="FF0000"/>
                </a:solidFill>
              </a:rPr>
              <a:t>The value '11/02/2016' is invalid for the field 'IEP Date‘</a:t>
            </a:r>
          </a:p>
          <a:p>
            <a:pPr lvl="2" eaLnBrk="1" hangingPunct="1"/>
            <a:r>
              <a:rPr lang="en-US" altLang="en-US" sz="2000" smtClean="0"/>
              <a:t>The IEP date is tomorrow or somewhere in the future. </a:t>
            </a:r>
          </a:p>
          <a:p>
            <a:pPr lvl="1" eaLnBrk="1" hangingPunct="1"/>
            <a:endParaRPr lang="pt-BR" altLang="en-US" sz="2400" smtClean="0"/>
          </a:p>
          <a:p>
            <a:pPr eaLnBrk="1" hangingPunct="1"/>
            <a:endParaRPr lang="en-US" altLang="en-US" smtClean="0"/>
          </a:p>
        </p:txBody>
      </p:sp>
      <p:sp>
        <p:nvSpPr>
          <p:cNvPr id="20484" name="Slide Number Placeholder 2"/>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C63B31A-35A4-4C70-B0F3-88A37D4BB6E3}" type="slidenum">
              <a:rPr lang="es-ES" altLang="en-US" sz="1400" smtClean="0"/>
              <a:pPr>
                <a:spcBef>
                  <a:spcPct val="0"/>
                </a:spcBef>
                <a:buFontTx/>
                <a:buNone/>
              </a:pPr>
              <a:t>15</a:t>
            </a:fld>
            <a:endParaRPr lang="es-ES" alt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21507"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9CF8EA-EADC-41C9-8F25-5BEE24D2084E}" type="slidenum">
              <a:rPr lang="es-ES" altLang="en-US" sz="1400" smtClean="0"/>
              <a:pPr>
                <a:spcBef>
                  <a:spcPct val="0"/>
                </a:spcBef>
                <a:buFontTx/>
                <a:buNone/>
              </a:pPr>
              <a:t>16</a:t>
            </a:fld>
            <a:endParaRPr lang="es-ES" altLang="en-US" sz="1400" smtClean="0"/>
          </a:p>
        </p:txBody>
      </p:sp>
      <p:pic>
        <p:nvPicPr>
          <p:cNvPr id="21508"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25538"/>
          </a:xfrm>
        </p:spPr>
        <p:txBody>
          <a:bodyPr/>
          <a:lstStyle/>
          <a:p>
            <a:pPr eaLnBrk="1" hangingPunct="1"/>
            <a:r>
              <a:rPr lang="en-US" altLang="en-US" smtClean="0"/>
              <a:t>Fail to Import</a:t>
            </a:r>
          </a:p>
        </p:txBody>
      </p:sp>
      <p:sp>
        <p:nvSpPr>
          <p:cNvPr id="23555" name="Rectangle 3"/>
          <p:cNvSpPr>
            <a:spLocks noGrp="1" noChangeArrowheads="1"/>
          </p:cNvSpPr>
          <p:nvPr>
            <p:ph type="body" idx="1"/>
          </p:nvPr>
        </p:nvSpPr>
        <p:spPr>
          <a:xfrm>
            <a:off x="490538" y="1700213"/>
            <a:ext cx="8794750" cy="4924425"/>
          </a:xfrm>
        </p:spPr>
        <p:txBody>
          <a:bodyPr/>
          <a:lstStyle/>
          <a:p>
            <a:pPr algn="ctr" eaLnBrk="1" hangingPunct="1"/>
            <a:r>
              <a:rPr lang="en-US" altLang="en-US" smtClean="0"/>
              <a:t>What does the message mean ?</a:t>
            </a:r>
          </a:p>
          <a:p>
            <a:pPr eaLnBrk="1" hangingPunct="1"/>
            <a:r>
              <a:rPr lang="en-US" altLang="en-US" sz="2400" u="sng" smtClean="0"/>
              <a:t>Import file</a:t>
            </a:r>
            <a:r>
              <a:rPr lang="en-US" altLang="en-US" sz="2400" u="sng" smtClean="0">
                <a:solidFill>
                  <a:srgbClr val="000036"/>
                </a:solidFill>
              </a:rPr>
              <a:t> format </a:t>
            </a:r>
            <a:r>
              <a:rPr lang="en-US" altLang="en-US" sz="2400" u="sng" smtClean="0"/>
              <a:t>is in error or out of</a:t>
            </a:r>
            <a:r>
              <a:rPr lang="en-US" altLang="en-US" sz="2400" u="sng" smtClean="0">
                <a:solidFill>
                  <a:srgbClr val="FF0000"/>
                </a:solidFill>
              </a:rPr>
              <a:t> sequence</a:t>
            </a:r>
            <a:r>
              <a:rPr lang="en-US" altLang="en-US" sz="2400" smtClean="0"/>
              <a:t>. </a:t>
            </a:r>
          </a:p>
          <a:p>
            <a:pPr lvl="1" eaLnBrk="1" hangingPunct="1"/>
            <a:r>
              <a:rPr lang="en-US" altLang="en-US" sz="2000" smtClean="0">
                <a:solidFill>
                  <a:srgbClr val="FF0000"/>
                </a:solidFill>
              </a:rPr>
              <a:t>The value '2044' is invalid for the field 'Staff ID</a:t>
            </a:r>
            <a:r>
              <a:rPr lang="en-US" altLang="en-US" sz="2000" smtClean="0"/>
              <a:t>'.</a:t>
            </a:r>
          </a:p>
          <a:p>
            <a:pPr lvl="2" eaLnBrk="1" hangingPunct="1"/>
            <a:r>
              <a:rPr lang="en-US" altLang="en-US" sz="2000" smtClean="0"/>
              <a:t>Building number present in the Provider ID field</a:t>
            </a:r>
            <a:endParaRPr lang="en-US" altLang="en-US" smtClean="0"/>
          </a:p>
          <a:p>
            <a:pPr eaLnBrk="1" hangingPunct="1"/>
            <a:r>
              <a:rPr lang="en-US" altLang="en-US" sz="2400" u="sng" smtClean="0"/>
              <a:t>The value O is not an active status code.  Annual status cannot be determined</a:t>
            </a:r>
            <a:r>
              <a:rPr lang="en-US" altLang="en-US" sz="2400" smtClean="0"/>
              <a:t>.</a:t>
            </a:r>
          </a:p>
          <a:p>
            <a:pPr lvl="1" eaLnBrk="1" hangingPunct="1"/>
            <a:r>
              <a:rPr lang="en-US" altLang="en-US" sz="2000" smtClean="0"/>
              <a:t>First record submitted cannot have an Exit status. Students must start the school year as Active, then exit after services were received. </a:t>
            </a:r>
          </a:p>
          <a:p>
            <a:pPr eaLnBrk="1" hangingPunct="1"/>
            <a:r>
              <a:rPr lang="en-US" altLang="en-US" sz="2400" u="sng" smtClean="0"/>
              <a:t>The INSERT statement conflicted with the FOREIGN KEY constraint</a:t>
            </a:r>
          </a:p>
          <a:p>
            <a:pPr lvl="1" eaLnBrk="1" hangingPunct="1"/>
            <a:r>
              <a:rPr lang="en-US" altLang="en-US" sz="2000" smtClean="0"/>
              <a:t>Happens when the same batch file is imported more than once and the preceding files have not completed processing. </a:t>
            </a:r>
          </a:p>
          <a:p>
            <a:pPr eaLnBrk="1" hangingPunct="1"/>
            <a:endParaRPr lang="en-US" altLang="en-US" sz="2400" smtClean="0"/>
          </a:p>
        </p:txBody>
      </p:sp>
      <p:sp>
        <p:nvSpPr>
          <p:cNvPr id="23556" name="Slide Number Placeholder 2"/>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A5A409-8D62-41B2-8879-21E388067840}" type="slidenum">
              <a:rPr lang="es-ES" altLang="en-US" sz="1400" smtClean="0"/>
              <a:pPr>
                <a:spcBef>
                  <a:spcPct val="0"/>
                </a:spcBef>
                <a:buFontTx/>
                <a:buNone/>
              </a:pPr>
              <a:t>17</a:t>
            </a:fld>
            <a:endParaRPr lang="es-ES" alt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15875"/>
            <a:ext cx="8229600" cy="1143000"/>
          </a:xfrm>
        </p:spPr>
        <p:txBody>
          <a:bodyPr/>
          <a:lstStyle/>
          <a:p>
            <a:r>
              <a:rPr lang="en-US" altLang="en-US" smtClean="0"/>
              <a:t>Buildings do not show up</a:t>
            </a:r>
          </a:p>
        </p:txBody>
      </p:sp>
      <p:sp>
        <p:nvSpPr>
          <p:cNvPr id="24579" name="Content Placeholder 2"/>
          <p:cNvSpPr>
            <a:spLocks noGrp="1"/>
          </p:cNvSpPr>
          <p:nvPr>
            <p:ph idx="1"/>
          </p:nvPr>
        </p:nvSpPr>
        <p:spPr>
          <a:xfrm>
            <a:off x="914400" y="1719263"/>
            <a:ext cx="8229600" cy="4525962"/>
          </a:xfrm>
        </p:spPr>
        <p:txBody>
          <a:bodyPr/>
          <a:lstStyle/>
          <a:p>
            <a:pPr algn="r"/>
            <a:r>
              <a:rPr lang="en-US" altLang="en-US" smtClean="0"/>
              <a:t>All building data comes from the directory</a:t>
            </a:r>
          </a:p>
          <a:p>
            <a:pPr lvl="1"/>
            <a:r>
              <a:rPr lang="en-US" altLang="en-US" smtClean="0"/>
              <a:t>Building information is searchable </a:t>
            </a: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819400"/>
            <a:ext cx="903605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9E1C658-2834-4B70-9179-B693BA9A2F2C}" type="slidenum">
              <a:rPr lang="es-ES" altLang="en-US" sz="1400" smtClean="0"/>
              <a:pPr>
                <a:spcBef>
                  <a:spcPct val="0"/>
                </a:spcBef>
                <a:buFontTx/>
                <a:buNone/>
              </a:pPr>
              <a:t>18</a:t>
            </a:fld>
            <a:endParaRPr lang="es-ES" altLang="en-US" sz="1400" smtClean="0"/>
          </a:p>
        </p:txBody>
      </p:sp>
      <p:sp>
        <p:nvSpPr>
          <p:cNvPr id="3" name="Oval 2"/>
          <p:cNvSpPr/>
          <p:nvPr/>
        </p:nvSpPr>
        <p:spPr>
          <a:xfrm>
            <a:off x="-44450" y="3357563"/>
            <a:ext cx="1152525" cy="5032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15875"/>
            <a:ext cx="8229600" cy="1143000"/>
          </a:xfrm>
        </p:spPr>
        <p:txBody>
          <a:bodyPr/>
          <a:lstStyle/>
          <a:p>
            <a:r>
              <a:rPr lang="en-US" altLang="en-US" smtClean="0"/>
              <a:t>Buildings do not show up</a:t>
            </a:r>
          </a:p>
        </p:txBody>
      </p:sp>
      <p:sp>
        <p:nvSpPr>
          <p:cNvPr id="25603" name="Content Placeholder 2"/>
          <p:cNvSpPr>
            <a:spLocks noGrp="1"/>
          </p:cNvSpPr>
          <p:nvPr>
            <p:ph idx="1"/>
          </p:nvPr>
        </p:nvSpPr>
        <p:spPr>
          <a:xfrm>
            <a:off x="115888" y="2744788"/>
            <a:ext cx="3097212" cy="2663825"/>
          </a:xfrm>
        </p:spPr>
        <p:txBody>
          <a:bodyPr/>
          <a:lstStyle/>
          <a:p>
            <a:pPr lvl="1"/>
            <a:r>
              <a:rPr lang="en-US" altLang="en-US" smtClean="0"/>
              <a:t>Private and Parochial Schools are listed under their own organizations</a:t>
            </a:r>
          </a:p>
        </p:txBody>
      </p:sp>
      <p:sp>
        <p:nvSpPr>
          <p:cNvPr id="25604"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533FB4-255C-4F6F-9652-0259649BB23B}" type="slidenum">
              <a:rPr lang="es-ES" altLang="en-US" sz="1400" smtClean="0"/>
              <a:pPr>
                <a:spcBef>
                  <a:spcPct val="0"/>
                </a:spcBef>
                <a:buFontTx/>
                <a:buNone/>
              </a:pPr>
              <a:t>19</a:t>
            </a:fld>
            <a:endParaRPr lang="es-ES" altLang="en-US" sz="1400" smtClean="0"/>
          </a:p>
        </p:txBody>
      </p:sp>
      <p:pic>
        <p:nvPicPr>
          <p:cNvPr id="2560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682750"/>
            <a:ext cx="5545138"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500563" y="3860800"/>
            <a:ext cx="719137"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25538"/>
          </a:xfrm>
        </p:spPr>
        <p:txBody>
          <a:bodyPr/>
          <a:lstStyle/>
          <a:p>
            <a:pPr eaLnBrk="1" hangingPunct="1"/>
            <a:r>
              <a:rPr lang="en-US" altLang="en-US" smtClean="0"/>
              <a:t>My Car doesn’t start</a:t>
            </a:r>
          </a:p>
        </p:txBody>
      </p:sp>
      <p:sp>
        <p:nvSpPr>
          <p:cNvPr id="5123" name="Rectangle 3"/>
          <p:cNvSpPr>
            <a:spLocks noGrp="1" noChangeArrowheads="1"/>
          </p:cNvSpPr>
          <p:nvPr>
            <p:ph type="body" idx="1"/>
          </p:nvPr>
        </p:nvSpPr>
        <p:spPr>
          <a:xfrm>
            <a:off x="457200" y="1412875"/>
            <a:ext cx="8229600" cy="5111750"/>
          </a:xfrm>
        </p:spPr>
        <p:txBody>
          <a:bodyPr/>
          <a:lstStyle/>
          <a:p>
            <a:pPr algn="ctr" eaLnBrk="1" hangingPunct="1"/>
            <a:r>
              <a:rPr lang="en-US" altLang="en-US" smtClean="0"/>
              <a:t>Tell me why </a:t>
            </a:r>
          </a:p>
        </p:txBody>
      </p:sp>
      <p:sp>
        <p:nvSpPr>
          <p:cNvPr id="5124" name="Slide Number Placeholder 2"/>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41E39A6-009D-494C-AD44-403351FC7B69}" type="slidenum">
              <a:rPr lang="es-ES" altLang="en-US" sz="1400" smtClean="0"/>
              <a:pPr>
                <a:spcBef>
                  <a:spcPct val="0"/>
                </a:spcBef>
                <a:buFontTx/>
                <a:buNone/>
              </a:pPr>
              <a:t>2</a:t>
            </a:fld>
            <a:endParaRPr lang="es-ES" altLang="en-US" sz="1400" smtClean="0"/>
          </a:p>
        </p:txBody>
      </p:sp>
      <p:pic>
        <p:nvPicPr>
          <p:cNvPr id="51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9138"/>
            <a:ext cx="8002588"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15875"/>
            <a:ext cx="8229600" cy="1143000"/>
          </a:xfrm>
        </p:spPr>
        <p:txBody>
          <a:bodyPr/>
          <a:lstStyle/>
          <a:p>
            <a:r>
              <a:rPr lang="en-US" altLang="en-US" smtClean="0"/>
              <a:t>Buildings do not show up</a:t>
            </a:r>
          </a:p>
        </p:txBody>
      </p:sp>
      <p:sp>
        <p:nvSpPr>
          <p:cNvPr id="26627" name="Content Placeholder 2"/>
          <p:cNvSpPr>
            <a:spLocks noGrp="1"/>
          </p:cNvSpPr>
          <p:nvPr>
            <p:ph idx="1"/>
          </p:nvPr>
        </p:nvSpPr>
        <p:spPr>
          <a:xfrm>
            <a:off x="1258888" y="4130675"/>
            <a:ext cx="7273925" cy="2560638"/>
          </a:xfrm>
        </p:spPr>
        <p:txBody>
          <a:bodyPr/>
          <a:lstStyle/>
          <a:p>
            <a:pPr lvl="1"/>
            <a:r>
              <a:rPr lang="en-US" altLang="en-US" smtClean="0"/>
              <a:t>Buildings marked as attendance only are not listed for selection as Neighborhood or Responsible schools. Private and Parochial Schools in the catchment are listed below by their own organizations</a:t>
            </a:r>
          </a:p>
        </p:txBody>
      </p:sp>
      <p:sp>
        <p:nvSpPr>
          <p:cNvPr id="26628"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FE159D2-9F8D-4FCE-BD0F-7D3E97D59C05}" type="slidenum">
              <a:rPr lang="es-ES" altLang="en-US" sz="1400" smtClean="0"/>
              <a:pPr>
                <a:spcBef>
                  <a:spcPct val="0"/>
                </a:spcBef>
                <a:buFontTx/>
                <a:buNone/>
              </a:pPr>
              <a:t>20</a:t>
            </a:fld>
            <a:endParaRPr lang="es-ES" altLang="en-US" sz="1400" smtClean="0"/>
          </a:p>
        </p:txBody>
      </p:sp>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366838"/>
            <a:ext cx="7334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5508625" y="2708275"/>
            <a:ext cx="1079500" cy="2159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15875"/>
            <a:ext cx="8229600" cy="1143000"/>
          </a:xfrm>
        </p:spPr>
        <p:txBody>
          <a:bodyPr/>
          <a:lstStyle/>
          <a:p>
            <a:r>
              <a:rPr lang="en-US" altLang="en-US" smtClean="0"/>
              <a:t>Buildings do not show up</a:t>
            </a:r>
          </a:p>
        </p:txBody>
      </p:sp>
      <p:sp>
        <p:nvSpPr>
          <p:cNvPr id="27651" name="Content Placeholder 2"/>
          <p:cNvSpPr>
            <a:spLocks noGrp="1"/>
          </p:cNvSpPr>
          <p:nvPr>
            <p:ph idx="1"/>
          </p:nvPr>
        </p:nvSpPr>
        <p:spPr>
          <a:xfrm>
            <a:off x="395288" y="3946525"/>
            <a:ext cx="8569325" cy="2519363"/>
          </a:xfrm>
        </p:spPr>
        <p:txBody>
          <a:bodyPr/>
          <a:lstStyle/>
          <a:p>
            <a:pPr lvl="1"/>
            <a:r>
              <a:rPr lang="en-US" altLang="en-US" smtClean="0"/>
              <a:t>Accountability school in KIDS is listed as responsible. Only the district determines responsible school through KIDS. </a:t>
            </a:r>
          </a:p>
          <a:p>
            <a:pPr lvl="1"/>
            <a:r>
              <a:rPr lang="en-US" altLang="en-US" smtClean="0"/>
              <a:t>No building present means there are no KIDS records</a:t>
            </a:r>
          </a:p>
        </p:txBody>
      </p:sp>
      <p:sp>
        <p:nvSpPr>
          <p:cNvPr id="27652"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92C59E7-6CC3-44DF-ABFC-2FBE96DA5C74}" type="slidenum">
              <a:rPr lang="es-ES" altLang="en-US" sz="1400" smtClean="0"/>
              <a:pPr>
                <a:spcBef>
                  <a:spcPct val="0"/>
                </a:spcBef>
                <a:buFontTx/>
                <a:buNone/>
              </a:pPr>
              <a:t>21</a:t>
            </a:fld>
            <a:endParaRPr lang="es-ES" altLang="en-US" sz="1400" smtClean="0"/>
          </a:p>
        </p:txBody>
      </p:sp>
      <p:pic>
        <p:nvPicPr>
          <p:cNvPr id="2765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 y="2005013"/>
            <a:ext cx="90201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5435600" y="3213100"/>
            <a:ext cx="1081088"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15875"/>
            <a:ext cx="8229600" cy="1143000"/>
          </a:xfrm>
        </p:spPr>
        <p:txBody>
          <a:bodyPr/>
          <a:lstStyle/>
          <a:p>
            <a:r>
              <a:rPr lang="en-US" altLang="en-US" smtClean="0"/>
              <a:t>Print Directory data report</a:t>
            </a:r>
          </a:p>
        </p:txBody>
      </p:sp>
      <p:sp>
        <p:nvSpPr>
          <p:cNvPr id="28675"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C51E628-BF9D-4816-BCA4-3B1ECAD06F0E}" type="slidenum">
              <a:rPr lang="es-ES" altLang="en-US" sz="1400" smtClean="0"/>
              <a:pPr>
                <a:spcBef>
                  <a:spcPct val="0"/>
                </a:spcBef>
                <a:buFontTx/>
                <a:buNone/>
              </a:pPr>
              <a:t>22</a:t>
            </a:fld>
            <a:endParaRPr lang="es-ES" altLang="en-US" sz="1400" smtClean="0"/>
          </a:p>
        </p:txBody>
      </p:sp>
      <p:pic>
        <p:nvPicPr>
          <p:cNvPr id="28676"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30438"/>
            <a:ext cx="81375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5148263" y="2349500"/>
            <a:ext cx="1081087"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 Arrow 5"/>
          <p:cNvSpPr/>
          <p:nvPr/>
        </p:nvSpPr>
        <p:spPr>
          <a:xfrm>
            <a:off x="5691188" y="6092825"/>
            <a:ext cx="1081087"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15875"/>
            <a:ext cx="8229600" cy="1143000"/>
          </a:xfrm>
        </p:spPr>
        <p:txBody>
          <a:bodyPr/>
          <a:lstStyle/>
          <a:p>
            <a:r>
              <a:rPr lang="en-US" altLang="en-US" smtClean="0"/>
              <a:t>Print Directory data report</a:t>
            </a:r>
          </a:p>
        </p:txBody>
      </p:sp>
      <p:sp>
        <p:nvSpPr>
          <p:cNvPr id="29699"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959903D-7775-4BEB-8B81-B0283ABAC453}" type="slidenum">
              <a:rPr lang="es-ES" altLang="en-US" sz="1400" smtClean="0"/>
              <a:pPr>
                <a:spcBef>
                  <a:spcPct val="0"/>
                </a:spcBef>
                <a:buFontTx/>
                <a:buNone/>
              </a:pPr>
              <a:t>23</a:t>
            </a:fld>
            <a:endParaRPr lang="es-ES" altLang="en-US" sz="1400" smtClean="0"/>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8351838"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3072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C676EA6-19EF-4949-AE18-CFA4A60D3D46}" type="slidenum">
              <a:rPr lang="es-ES" altLang="en-US" sz="1400" smtClean="0"/>
              <a:pPr>
                <a:spcBef>
                  <a:spcPct val="0"/>
                </a:spcBef>
                <a:buFontTx/>
                <a:buNone/>
              </a:pPr>
              <a:t>24</a:t>
            </a:fld>
            <a:endParaRPr lang="es-ES" altLang="en-US" sz="1400" smtClean="0"/>
          </a:p>
        </p:txBody>
      </p:sp>
      <p:pic>
        <p:nvPicPr>
          <p:cNvPr id="30724"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49325" y="-179388"/>
            <a:ext cx="8229600" cy="1143001"/>
          </a:xfrm>
        </p:spPr>
        <p:txBody>
          <a:bodyPr/>
          <a:lstStyle/>
          <a:p>
            <a:r>
              <a:rPr lang="en-US" altLang="en-US" smtClean="0"/>
              <a:t>School or Program</a:t>
            </a:r>
          </a:p>
        </p:txBody>
      </p:sp>
      <p:sp>
        <p:nvSpPr>
          <p:cNvPr id="32771" name="Content Placeholder 2"/>
          <p:cNvSpPr>
            <a:spLocks noGrp="1"/>
          </p:cNvSpPr>
          <p:nvPr>
            <p:ph idx="1"/>
          </p:nvPr>
        </p:nvSpPr>
        <p:spPr>
          <a:xfrm>
            <a:off x="323850" y="1203325"/>
            <a:ext cx="4432300" cy="5654675"/>
          </a:xfrm>
          <a:ln w="28575">
            <a:solidFill>
              <a:srgbClr val="FF0000"/>
            </a:solidFill>
            <a:miter lim="800000"/>
            <a:headEnd/>
            <a:tailEnd/>
          </a:ln>
        </p:spPr>
        <p:txBody>
          <a:bodyPr/>
          <a:lstStyle/>
          <a:p>
            <a:pPr lvl="1" algn="ctr"/>
            <a:r>
              <a:rPr lang="en-US" altLang="en-US" smtClean="0"/>
              <a:t>School</a:t>
            </a:r>
          </a:p>
          <a:p>
            <a:pPr lvl="1"/>
            <a:r>
              <a:rPr lang="en-US" altLang="en-US" smtClean="0"/>
              <a:t>Seeks accreditation</a:t>
            </a:r>
          </a:p>
          <a:p>
            <a:pPr lvl="2"/>
            <a:r>
              <a:rPr lang="en-US" altLang="en-US" smtClean="0"/>
              <a:t>Accountability / APY</a:t>
            </a:r>
          </a:p>
          <a:p>
            <a:pPr lvl="1"/>
            <a:r>
              <a:rPr lang="en-US" altLang="en-US" smtClean="0"/>
              <a:t>Test Scores / Enrollment attributed to the building </a:t>
            </a:r>
          </a:p>
          <a:p>
            <a:pPr lvl="1"/>
            <a:r>
              <a:rPr lang="en-US" altLang="en-US" smtClean="0"/>
              <a:t>Has a principal</a:t>
            </a:r>
          </a:p>
          <a:p>
            <a:pPr lvl="1"/>
            <a:r>
              <a:rPr lang="en-US" altLang="en-US" smtClean="0"/>
              <a:t>Can be neighborhood or responsible school</a:t>
            </a:r>
          </a:p>
          <a:p>
            <a:pPr lvl="2"/>
            <a:r>
              <a:rPr lang="en-US" altLang="en-US" smtClean="0"/>
              <a:t>West High</a:t>
            </a:r>
          </a:p>
          <a:p>
            <a:pPr lvl="2"/>
            <a:r>
              <a:rPr lang="en-US" altLang="en-US" smtClean="0"/>
              <a:t>Lincoln Middle</a:t>
            </a:r>
          </a:p>
          <a:p>
            <a:pPr lvl="2"/>
            <a:r>
              <a:rPr lang="en-US" altLang="en-US" smtClean="0"/>
              <a:t>Adams Elementary</a:t>
            </a:r>
          </a:p>
          <a:p>
            <a:pPr lvl="1"/>
            <a:endParaRPr lang="en-US" altLang="en-US" smtClean="0"/>
          </a:p>
        </p:txBody>
      </p:sp>
      <p:sp>
        <p:nvSpPr>
          <p:cNvPr id="32772" name="Slide Number Placeholder 3"/>
          <p:cNvSpPr>
            <a:spLocks noGrp="1"/>
          </p:cNvSpPr>
          <p:nvPr>
            <p:ph type="sldNum" sz="quarter" idx="11"/>
          </p:nvPr>
        </p:nvSpPr>
        <p:spPr>
          <a:xfrm>
            <a:off x="7037388" y="65674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DD342E2-8B4A-4F45-94D3-10A281E0A87B}" type="slidenum">
              <a:rPr lang="es-ES" altLang="en-US" sz="1400" smtClean="0"/>
              <a:pPr>
                <a:spcBef>
                  <a:spcPct val="0"/>
                </a:spcBef>
                <a:buFontTx/>
                <a:buNone/>
              </a:pPr>
              <a:t>25</a:t>
            </a:fld>
            <a:endParaRPr lang="es-ES" altLang="en-US" sz="1400" smtClean="0"/>
          </a:p>
        </p:txBody>
      </p:sp>
      <p:sp>
        <p:nvSpPr>
          <p:cNvPr id="32773" name="Content Placeholder 2"/>
          <p:cNvSpPr txBox="1">
            <a:spLocks/>
          </p:cNvSpPr>
          <p:nvPr/>
        </p:nvSpPr>
        <p:spPr bwMode="auto">
          <a:xfrm>
            <a:off x="4756150" y="1203325"/>
            <a:ext cx="4387850" cy="56546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a:r>
              <a:rPr lang="en-US" altLang="en-US"/>
              <a:t>Program</a:t>
            </a:r>
          </a:p>
          <a:p>
            <a:pPr lvl="1"/>
            <a:r>
              <a:rPr lang="en-US" altLang="en-US"/>
              <a:t>Not accredited</a:t>
            </a:r>
          </a:p>
          <a:p>
            <a:pPr lvl="1"/>
            <a:r>
              <a:rPr lang="en-US" altLang="en-US"/>
              <a:t>Not used for accountability</a:t>
            </a:r>
          </a:p>
          <a:p>
            <a:pPr lvl="1"/>
            <a:r>
              <a:rPr lang="en-US" altLang="en-US"/>
              <a:t>Principal not required</a:t>
            </a:r>
          </a:p>
          <a:p>
            <a:pPr lvl="1"/>
            <a:r>
              <a:rPr lang="en-US" altLang="en-US"/>
              <a:t>Service location only</a:t>
            </a:r>
          </a:p>
          <a:p>
            <a:pPr lvl="2"/>
            <a:r>
              <a:rPr lang="en-US" altLang="en-US"/>
              <a:t>Off Site building</a:t>
            </a:r>
          </a:p>
          <a:p>
            <a:pPr lvl="2"/>
            <a:r>
              <a:rPr lang="en-US" altLang="en-US"/>
              <a:t>Preschool</a:t>
            </a:r>
          </a:p>
          <a:p>
            <a:pPr lvl="2"/>
            <a:r>
              <a:rPr lang="en-US" altLang="en-US"/>
              <a:t>Incarnation facility</a:t>
            </a:r>
          </a:p>
          <a:p>
            <a:pPr lvl="2"/>
            <a:r>
              <a:rPr lang="en-US" altLang="en-US"/>
              <a:t>After School K time program</a:t>
            </a:r>
          </a:p>
          <a:p>
            <a:pPr lvl="2"/>
            <a:endParaRPr lang="en-US" altLang="en-US"/>
          </a:p>
          <a:p>
            <a:pPr lvl="2"/>
            <a:endParaRPr lang="en-US" altLang="en-US"/>
          </a:p>
          <a:p>
            <a:pPr lvl="1"/>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33795"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45FCC7B-F317-4D2B-86B8-7216BE6A4CDF}" type="slidenum">
              <a:rPr lang="es-ES" altLang="en-US" sz="1400" smtClean="0"/>
              <a:pPr>
                <a:spcBef>
                  <a:spcPct val="0"/>
                </a:spcBef>
                <a:buFontTx/>
                <a:buNone/>
              </a:pPr>
              <a:t>26</a:t>
            </a:fld>
            <a:endParaRPr lang="es-ES" altLang="en-US" sz="1400" smtClean="0"/>
          </a:p>
        </p:txBody>
      </p:sp>
      <p:pic>
        <p:nvPicPr>
          <p:cNvPr id="33796"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122238"/>
            <a:ext cx="8229600" cy="1143000"/>
          </a:xfrm>
        </p:spPr>
        <p:txBody>
          <a:bodyPr/>
          <a:lstStyle/>
          <a:p>
            <a:r>
              <a:rPr lang="en-US" altLang="en-US" smtClean="0"/>
              <a:t>Total Days are Missing</a:t>
            </a:r>
          </a:p>
        </p:txBody>
      </p:sp>
      <p:sp>
        <p:nvSpPr>
          <p:cNvPr id="35843" name="Content Placeholder 2"/>
          <p:cNvSpPr>
            <a:spLocks noGrp="1"/>
          </p:cNvSpPr>
          <p:nvPr>
            <p:ph idx="1"/>
          </p:nvPr>
        </p:nvSpPr>
        <p:spPr>
          <a:xfrm>
            <a:off x="827088" y="2060575"/>
            <a:ext cx="8229600" cy="4525963"/>
          </a:xfrm>
        </p:spPr>
        <p:txBody>
          <a:bodyPr/>
          <a:lstStyle/>
          <a:p>
            <a:pPr algn="ctr"/>
            <a:r>
              <a:rPr lang="en-US" altLang="en-US" smtClean="0"/>
              <a:t>Why don’t the total days calculate ?</a:t>
            </a:r>
          </a:p>
        </p:txBody>
      </p:sp>
      <p:sp>
        <p:nvSpPr>
          <p:cNvPr id="3584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7A57DC-7C35-4115-9BC4-3D0F7F30484F}" type="slidenum">
              <a:rPr lang="es-ES" altLang="en-US" sz="1400" smtClean="0"/>
              <a:pPr>
                <a:spcBef>
                  <a:spcPct val="0"/>
                </a:spcBef>
                <a:buFontTx/>
                <a:buNone/>
              </a:pPr>
              <a:t>27</a:t>
            </a:fld>
            <a:endParaRPr lang="es-ES" altLang="en-US" sz="1400" smtClean="0"/>
          </a:p>
        </p:txBody>
      </p:sp>
      <p:pic>
        <p:nvPicPr>
          <p:cNvPr id="358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3117850"/>
            <a:ext cx="78581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122238"/>
            <a:ext cx="8229600" cy="1143000"/>
          </a:xfrm>
        </p:spPr>
        <p:txBody>
          <a:bodyPr/>
          <a:lstStyle/>
          <a:p>
            <a:r>
              <a:rPr lang="en-US" altLang="en-US" smtClean="0"/>
              <a:t>Total Days are Missing</a:t>
            </a:r>
          </a:p>
        </p:txBody>
      </p:sp>
      <p:sp>
        <p:nvSpPr>
          <p:cNvPr id="36867" name="Content Placeholder 2"/>
          <p:cNvSpPr>
            <a:spLocks noGrp="1"/>
          </p:cNvSpPr>
          <p:nvPr>
            <p:ph idx="1"/>
          </p:nvPr>
        </p:nvSpPr>
        <p:spPr>
          <a:xfrm>
            <a:off x="1835150" y="1773238"/>
            <a:ext cx="6851650" cy="576262"/>
          </a:xfrm>
        </p:spPr>
        <p:txBody>
          <a:bodyPr/>
          <a:lstStyle/>
          <a:p>
            <a:pPr algn="ctr"/>
            <a:r>
              <a:rPr lang="en-US" altLang="en-US" smtClean="0"/>
              <a:t>Step 1 – Look at the service line</a:t>
            </a:r>
          </a:p>
        </p:txBody>
      </p:sp>
      <p:sp>
        <p:nvSpPr>
          <p:cNvPr id="3686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9879F9-312E-44D7-A7F5-9A240A40CD9E}" type="slidenum">
              <a:rPr lang="es-ES" altLang="en-US" sz="1400" smtClean="0"/>
              <a:pPr>
                <a:spcBef>
                  <a:spcPct val="0"/>
                </a:spcBef>
                <a:buFontTx/>
                <a:buNone/>
              </a:pPr>
              <a:t>28</a:t>
            </a:fld>
            <a:endParaRPr lang="es-ES" altLang="en-US" sz="1400" smtClean="0"/>
          </a:p>
        </p:txBody>
      </p:sp>
      <p:pic>
        <p:nvPicPr>
          <p:cNvPr id="368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94000"/>
            <a:ext cx="38004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Content Placeholder 2"/>
          <p:cNvSpPr txBox="1">
            <a:spLocks/>
          </p:cNvSpPr>
          <p:nvPr/>
        </p:nvSpPr>
        <p:spPr bwMode="auto">
          <a:xfrm>
            <a:off x="4859338" y="2636838"/>
            <a:ext cx="3529012" cy="36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r>
              <a:rPr lang="en-US" altLang="en-US" sz="2400"/>
              <a:t>Click the Building Info button to see the information linked to the service location</a:t>
            </a:r>
          </a:p>
          <a:p>
            <a:pPr lvl="1"/>
            <a:r>
              <a:rPr lang="en-US" altLang="en-US" sz="2400"/>
              <a:t>A new browser tab opens displaying the associated information</a:t>
            </a:r>
          </a:p>
        </p:txBody>
      </p:sp>
      <p:sp>
        <p:nvSpPr>
          <p:cNvPr id="9" name="Oval 8"/>
          <p:cNvSpPr/>
          <p:nvPr/>
        </p:nvSpPr>
        <p:spPr>
          <a:xfrm>
            <a:off x="107950" y="5583238"/>
            <a:ext cx="1965325" cy="835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14400" y="122238"/>
            <a:ext cx="8229600" cy="1143000"/>
          </a:xfrm>
        </p:spPr>
        <p:txBody>
          <a:bodyPr/>
          <a:lstStyle/>
          <a:p>
            <a:r>
              <a:rPr lang="en-US" altLang="en-US" smtClean="0"/>
              <a:t>Total Days are Missing</a:t>
            </a:r>
          </a:p>
        </p:txBody>
      </p:sp>
      <p:sp>
        <p:nvSpPr>
          <p:cNvPr id="37891" name="Content Placeholder 2"/>
          <p:cNvSpPr>
            <a:spLocks noGrp="1"/>
          </p:cNvSpPr>
          <p:nvPr>
            <p:ph idx="1"/>
          </p:nvPr>
        </p:nvSpPr>
        <p:spPr>
          <a:xfrm>
            <a:off x="1435100" y="1689100"/>
            <a:ext cx="7705725" cy="1296988"/>
          </a:xfrm>
        </p:spPr>
        <p:txBody>
          <a:bodyPr/>
          <a:lstStyle/>
          <a:p>
            <a:pPr algn="ctr"/>
            <a:r>
              <a:rPr lang="en-US" altLang="en-US" smtClean="0"/>
              <a:t>Step 2 – Is the grade level reported aligning with the program type? </a:t>
            </a:r>
          </a:p>
        </p:txBody>
      </p:sp>
      <p:sp>
        <p:nvSpPr>
          <p:cNvPr id="3789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AB4CD45-BFB4-4797-B3FE-2C24B69D00C6}" type="slidenum">
              <a:rPr lang="es-ES" altLang="en-US" sz="1400" smtClean="0"/>
              <a:pPr>
                <a:spcBef>
                  <a:spcPct val="0"/>
                </a:spcBef>
                <a:buFontTx/>
                <a:buNone/>
              </a:pPr>
              <a:t>29</a:t>
            </a:fld>
            <a:endParaRPr lang="es-ES" altLang="en-US" sz="1400" smtClean="0"/>
          </a:p>
        </p:txBody>
      </p:sp>
      <p:pic>
        <p:nvPicPr>
          <p:cNvPr id="378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182938"/>
            <a:ext cx="3924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4560888"/>
            <a:ext cx="83248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4356100" y="4252913"/>
            <a:ext cx="4330700" cy="835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25538"/>
          </a:xfrm>
        </p:spPr>
        <p:txBody>
          <a:bodyPr/>
          <a:lstStyle/>
          <a:p>
            <a:pPr eaLnBrk="1" hangingPunct="1"/>
            <a:r>
              <a:rPr lang="en-US" altLang="en-US" smtClean="0"/>
              <a:t>My Car doesn’t start</a:t>
            </a:r>
          </a:p>
        </p:txBody>
      </p:sp>
      <p:sp>
        <p:nvSpPr>
          <p:cNvPr id="6147" name="Rectangle 3"/>
          <p:cNvSpPr>
            <a:spLocks noGrp="1" noChangeArrowheads="1"/>
          </p:cNvSpPr>
          <p:nvPr>
            <p:ph type="body" idx="1"/>
          </p:nvPr>
        </p:nvSpPr>
        <p:spPr>
          <a:xfrm>
            <a:off x="457200" y="1600200"/>
            <a:ext cx="8229600" cy="4924425"/>
          </a:xfrm>
        </p:spPr>
        <p:txBody>
          <a:bodyPr/>
          <a:lstStyle/>
          <a:p>
            <a:pPr eaLnBrk="1" hangingPunct="1"/>
            <a:endParaRPr lang="en-US" altLang="en-US" smtClean="0"/>
          </a:p>
          <a:p>
            <a:pPr eaLnBrk="1" hangingPunct="1"/>
            <a:r>
              <a:rPr lang="en-US" altLang="en-US" smtClean="0"/>
              <a:t>I can’t find this student</a:t>
            </a:r>
          </a:p>
          <a:p>
            <a:pPr eaLnBrk="1" hangingPunct="1"/>
            <a:r>
              <a:rPr lang="en-US" altLang="en-US" smtClean="0"/>
              <a:t>2 students don’t import</a:t>
            </a:r>
          </a:p>
          <a:p>
            <a:pPr eaLnBrk="1" hangingPunct="1"/>
            <a:r>
              <a:rPr lang="en-US" altLang="en-US" smtClean="0"/>
              <a:t>Some buildings that don't show up</a:t>
            </a:r>
          </a:p>
          <a:p>
            <a:pPr eaLnBrk="1" hangingPunct="1"/>
            <a:r>
              <a:rPr lang="en-US" altLang="en-US" smtClean="0"/>
              <a:t>Service lines are missing total days</a:t>
            </a:r>
          </a:p>
          <a:p>
            <a:pPr eaLnBrk="1" hangingPunct="1"/>
            <a:r>
              <a:rPr lang="en-US" altLang="en-US" smtClean="0"/>
              <a:t>Providers are missing</a:t>
            </a:r>
          </a:p>
          <a:p>
            <a:pPr eaLnBrk="1" hangingPunct="1"/>
            <a:r>
              <a:rPr lang="en-US" altLang="en-US" smtClean="0"/>
              <a:t>Students are missing from the reports</a:t>
            </a:r>
          </a:p>
          <a:p>
            <a:pPr eaLnBrk="1" hangingPunct="1"/>
            <a:r>
              <a:rPr lang="en-US" altLang="en-US" smtClean="0"/>
              <a:t>This student has an error message</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6148" name="Slide Number Placeholder 2"/>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A9CF6CC-2C31-4188-AB16-F85D9B89399B}" type="slidenum">
              <a:rPr lang="es-ES" altLang="en-US" sz="1400" smtClean="0"/>
              <a:pPr>
                <a:spcBef>
                  <a:spcPct val="0"/>
                </a:spcBef>
                <a:buFontTx/>
                <a:buNone/>
              </a:pPr>
              <a:t>3</a:t>
            </a:fld>
            <a:endParaRPr lang="es-ES" alt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14400" y="122238"/>
            <a:ext cx="8229600" cy="1143000"/>
          </a:xfrm>
        </p:spPr>
        <p:txBody>
          <a:bodyPr/>
          <a:lstStyle/>
          <a:p>
            <a:r>
              <a:rPr lang="en-US" altLang="en-US" smtClean="0"/>
              <a:t>Total Days are Missing</a:t>
            </a:r>
          </a:p>
        </p:txBody>
      </p:sp>
      <p:sp>
        <p:nvSpPr>
          <p:cNvPr id="38915" name="Content Placeholder 2"/>
          <p:cNvSpPr>
            <a:spLocks noGrp="1"/>
          </p:cNvSpPr>
          <p:nvPr>
            <p:ph idx="1"/>
          </p:nvPr>
        </p:nvSpPr>
        <p:spPr>
          <a:xfrm>
            <a:off x="1187450" y="1844675"/>
            <a:ext cx="7705725" cy="576263"/>
          </a:xfrm>
        </p:spPr>
        <p:txBody>
          <a:bodyPr/>
          <a:lstStyle/>
          <a:p>
            <a:pPr algn="ctr"/>
            <a:r>
              <a:rPr lang="en-US" altLang="en-US" smtClean="0"/>
              <a:t>Step 3 – Find the missing association</a:t>
            </a:r>
          </a:p>
        </p:txBody>
      </p:sp>
      <p:sp>
        <p:nvSpPr>
          <p:cNvPr id="3891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8AAAD75-8638-46A1-9637-0CA18983E3A6}" type="slidenum">
              <a:rPr lang="es-ES" altLang="en-US" sz="1400" smtClean="0"/>
              <a:pPr>
                <a:spcBef>
                  <a:spcPct val="0"/>
                </a:spcBef>
                <a:buFontTx/>
                <a:buNone/>
              </a:pPr>
              <a:t>30</a:t>
            </a:fld>
            <a:endParaRPr lang="es-ES" altLang="en-US" sz="1400" smtClean="0"/>
          </a:p>
        </p:txBody>
      </p:sp>
      <p:pic>
        <p:nvPicPr>
          <p:cNvPr id="389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420938"/>
            <a:ext cx="698500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122238"/>
            <a:ext cx="8229600" cy="1143000"/>
          </a:xfrm>
        </p:spPr>
        <p:txBody>
          <a:bodyPr/>
          <a:lstStyle/>
          <a:p>
            <a:r>
              <a:rPr lang="en-US" altLang="en-US" smtClean="0"/>
              <a:t>Total Days are Missing</a:t>
            </a:r>
          </a:p>
        </p:txBody>
      </p:sp>
      <p:sp>
        <p:nvSpPr>
          <p:cNvPr id="39939" name="Content Placeholder 2"/>
          <p:cNvSpPr>
            <a:spLocks noGrp="1"/>
          </p:cNvSpPr>
          <p:nvPr>
            <p:ph idx="1"/>
          </p:nvPr>
        </p:nvSpPr>
        <p:spPr>
          <a:xfrm>
            <a:off x="1187450" y="1844675"/>
            <a:ext cx="7705725" cy="1152525"/>
          </a:xfrm>
        </p:spPr>
        <p:txBody>
          <a:bodyPr/>
          <a:lstStyle/>
          <a:p>
            <a:pPr algn="ctr"/>
            <a:r>
              <a:rPr lang="en-US" altLang="en-US" smtClean="0"/>
              <a:t>Step 4 – Note the values listed and check their source</a:t>
            </a:r>
          </a:p>
        </p:txBody>
      </p:sp>
      <p:sp>
        <p:nvSpPr>
          <p:cNvPr id="3994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44580A-035F-42F3-A4C2-9160C82BAAE6}" type="slidenum">
              <a:rPr lang="es-ES" altLang="en-US" sz="1400" smtClean="0"/>
              <a:pPr>
                <a:spcBef>
                  <a:spcPct val="0"/>
                </a:spcBef>
                <a:buFontTx/>
                <a:buNone/>
              </a:pPr>
              <a:t>31</a:t>
            </a:fld>
            <a:endParaRPr lang="es-ES" altLang="en-US" sz="1400" smtClean="0"/>
          </a:p>
        </p:txBody>
      </p:sp>
      <p:pic>
        <p:nvPicPr>
          <p:cNvPr id="399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856038"/>
            <a:ext cx="700563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4096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9BD1248-5BA9-4DA1-B4CF-F04D03A8CDA1}" type="slidenum">
              <a:rPr lang="es-ES" altLang="en-US" sz="1400" smtClean="0"/>
              <a:pPr>
                <a:spcBef>
                  <a:spcPct val="0"/>
                </a:spcBef>
                <a:buFontTx/>
                <a:buNone/>
              </a:pPr>
              <a:t>32</a:t>
            </a:fld>
            <a:endParaRPr lang="es-ES" altLang="en-US" sz="1400" smtClean="0"/>
          </a:p>
        </p:txBody>
      </p:sp>
      <p:pic>
        <p:nvPicPr>
          <p:cNvPr id="40964"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42863"/>
            <a:ext cx="8229600" cy="1143001"/>
          </a:xfrm>
        </p:spPr>
        <p:txBody>
          <a:bodyPr/>
          <a:lstStyle/>
          <a:p>
            <a:r>
              <a:rPr lang="en-US" altLang="en-US" smtClean="0"/>
              <a:t>Providers not showing up</a:t>
            </a:r>
          </a:p>
        </p:txBody>
      </p:sp>
      <p:sp>
        <p:nvSpPr>
          <p:cNvPr id="43011" name="Content Placeholder 2"/>
          <p:cNvSpPr>
            <a:spLocks noGrp="1"/>
          </p:cNvSpPr>
          <p:nvPr>
            <p:ph idx="1"/>
          </p:nvPr>
        </p:nvSpPr>
        <p:spPr>
          <a:xfrm>
            <a:off x="1763713" y="1268413"/>
            <a:ext cx="7256462" cy="1109662"/>
          </a:xfrm>
        </p:spPr>
        <p:txBody>
          <a:bodyPr/>
          <a:lstStyle/>
          <a:p>
            <a:pPr algn="ctr"/>
            <a:r>
              <a:rPr lang="en-US" altLang="en-US" smtClean="0"/>
              <a:t>Check the provider roles. Look on the Personnel list</a:t>
            </a:r>
          </a:p>
        </p:txBody>
      </p:sp>
      <p:sp>
        <p:nvSpPr>
          <p:cNvPr id="4301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1B5552-B124-457F-BAFC-52EB0783608D}" type="slidenum">
              <a:rPr lang="es-ES" altLang="en-US" sz="1400" smtClean="0"/>
              <a:pPr>
                <a:spcBef>
                  <a:spcPct val="0"/>
                </a:spcBef>
                <a:buFontTx/>
                <a:buNone/>
              </a:pPr>
              <a:t>33</a:t>
            </a:fld>
            <a:endParaRPr lang="es-ES" altLang="en-US" sz="1400" smtClean="0"/>
          </a:p>
        </p:txBody>
      </p:sp>
      <p:pic>
        <p:nvPicPr>
          <p:cNvPr id="430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2060575"/>
            <a:ext cx="2033587"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Content Placeholder 2"/>
          <p:cNvSpPr txBox="1">
            <a:spLocks/>
          </p:cNvSpPr>
          <p:nvPr/>
        </p:nvSpPr>
        <p:spPr bwMode="auto">
          <a:xfrm>
            <a:off x="4070350" y="4162425"/>
            <a:ext cx="1800225"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400"/>
              <a:t>This provider is not found on service lines</a:t>
            </a:r>
          </a:p>
        </p:txBody>
      </p:sp>
      <p:sp>
        <p:nvSpPr>
          <p:cNvPr id="7" name="Oval 6"/>
          <p:cNvSpPr/>
          <p:nvPr/>
        </p:nvSpPr>
        <p:spPr>
          <a:xfrm>
            <a:off x="949325" y="4391025"/>
            <a:ext cx="2159000" cy="1296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5400"/>
            <a:ext cx="8229600" cy="1143000"/>
          </a:xfrm>
        </p:spPr>
        <p:txBody>
          <a:bodyPr/>
          <a:lstStyle/>
          <a:p>
            <a:r>
              <a:rPr lang="en-US" altLang="en-US" smtClean="0"/>
              <a:t>Providers not showing up</a:t>
            </a:r>
          </a:p>
        </p:txBody>
      </p:sp>
      <p:sp>
        <p:nvSpPr>
          <p:cNvPr id="44035" name="Content Placeholder 2"/>
          <p:cNvSpPr>
            <a:spLocks noGrp="1"/>
          </p:cNvSpPr>
          <p:nvPr>
            <p:ph idx="1"/>
          </p:nvPr>
        </p:nvSpPr>
        <p:spPr>
          <a:xfrm>
            <a:off x="1846263" y="1289050"/>
            <a:ext cx="7254875" cy="1108075"/>
          </a:xfrm>
        </p:spPr>
        <p:txBody>
          <a:bodyPr/>
          <a:lstStyle/>
          <a:p>
            <a:r>
              <a:rPr lang="en-US" altLang="en-US" smtClean="0"/>
              <a:t>Check the provider assignments. Look on the Personnel list</a:t>
            </a:r>
          </a:p>
        </p:txBody>
      </p:sp>
      <p:sp>
        <p:nvSpPr>
          <p:cNvPr id="4403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7FE275-51B1-49B5-969C-42D70BED56E3}" type="slidenum">
              <a:rPr lang="es-ES" altLang="en-US" sz="1400" smtClean="0"/>
              <a:pPr>
                <a:spcBef>
                  <a:spcPct val="0"/>
                </a:spcBef>
                <a:buFontTx/>
                <a:buNone/>
              </a:pPr>
              <a:t>34</a:t>
            </a:fld>
            <a:endParaRPr lang="es-ES" altLang="en-US" sz="1400" smtClean="0"/>
          </a:p>
        </p:txBody>
      </p:sp>
      <p:sp>
        <p:nvSpPr>
          <p:cNvPr id="44037" name="Content Placeholder 2"/>
          <p:cNvSpPr txBox="1">
            <a:spLocks/>
          </p:cNvSpPr>
          <p:nvPr/>
        </p:nvSpPr>
        <p:spPr bwMode="auto">
          <a:xfrm>
            <a:off x="4752975" y="2719388"/>
            <a:ext cx="1800225"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400"/>
              <a:t>This provider is not found on service lines</a:t>
            </a:r>
          </a:p>
        </p:txBody>
      </p:sp>
      <p:pic>
        <p:nvPicPr>
          <p:cNvPr id="4403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644900"/>
            <a:ext cx="41814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46263" y="3867150"/>
            <a:ext cx="2595562" cy="265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4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2374900"/>
            <a:ext cx="22669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4289425" y="4000500"/>
            <a:ext cx="2689225" cy="2482850"/>
          </a:xfrm>
          <a:prstGeom prst="straightConnector1">
            <a:avLst/>
          </a:prstGeom>
          <a:ln w="38100">
            <a:solidFill>
              <a:srgbClr val="00B0F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7" name="Oval 6"/>
          <p:cNvSpPr/>
          <p:nvPr/>
        </p:nvSpPr>
        <p:spPr>
          <a:xfrm>
            <a:off x="6732588" y="5902325"/>
            <a:ext cx="1871662" cy="915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45059"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B70E7B8-03D3-41CE-9E7D-AEF765CCEB4D}" type="slidenum">
              <a:rPr lang="es-ES" altLang="en-US" sz="1400" smtClean="0"/>
              <a:pPr>
                <a:spcBef>
                  <a:spcPct val="0"/>
                </a:spcBef>
                <a:buFontTx/>
                <a:buNone/>
              </a:pPr>
              <a:t>35</a:t>
            </a:fld>
            <a:endParaRPr lang="es-ES" altLang="en-US" sz="1400" smtClean="0"/>
          </a:p>
        </p:txBody>
      </p:sp>
      <p:pic>
        <p:nvPicPr>
          <p:cNvPr id="45060"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23813"/>
            <a:ext cx="8229600" cy="1143000"/>
          </a:xfrm>
        </p:spPr>
        <p:txBody>
          <a:bodyPr/>
          <a:lstStyle/>
          <a:p>
            <a:r>
              <a:rPr lang="en-US" altLang="en-US" smtClean="0"/>
              <a:t>Dec. 1 students are missing</a:t>
            </a:r>
          </a:p>
        </p:txBody>
      </p:sp>
      <p:sp>
        <p:nvSpPr>
          <p:cNvPr id="47107" name="Content Placeholder 2"/>
          <p:cNvSpPr>
            <a:spLocks noGrp="1"/>
          </p:cNvSpPr>
          <p:nvPr>
            <p:ph idx="1"/>
          </p:nvPr>
        </p:nvSpPr>
        <p:spPr>
          <a:xfrm>
            <a:off x="457200" y="1600200"/>
            <a:ext cx="8229600" cy="1108075"/>
          </a:xfrm>
        </p:spPr>
        <p:txBody>
          <a:bodyPr/>
          <a:lstStyle/>
          <a:p>
            <a:pPr algn="ctr"/>
            <a:r>
              <a:rPr lang="en-US" altLang="en-US" smtClean="0"/>
              <a:t>Are you claiming the student ?</a:t>
            </a:r>
          </a:p>
          <a:p>
            <a:pPr algn="ctr"/>
            <a:r>
              <a:rPr lang="en-US" altLang="en-US" smtClean="0"/>
              <a:t>Look on the student profile</a:t>
            </a:r>
          </a:p>
        </p:txBody>
      </p:sp>
      <p:sp>
        <p:nvSpPr>
          <p:cNvPr id="4710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44B82BD-A686-43F6-809E-A254EDC4F032}" type="slidenum">
              <a:rPr lang="es-ES" altLang="en-US" sz="1400" smtClean="0"/>
              <a:pPr>
                <a:spcBef>
                  <a:spcPct val="0"/>
                </a:spcBef>
                <a:buFontTx/>
                <a:buNone/>
              </a:pPr>
              <a:t>36</a:t>
            </a:fld>
            <a:endParaRPr lang="es-ES" altLang="en-US" sz="1400" smtClean="0"/>
          </a:p>
        </p:txBody>
      </p:sp>
      <p:pic>
        <p:nvPicPr>
          <p:cNvPr id="471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711700"/>
            <a:ext cx="61039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916238"/>
            <a:ext cx="6191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Content Placeholder 2"/>
          <p:cNvSpPr txBox="1">
            <a:spLocks/>
          </p:cNvSpPr>
          <p:nvPr/>
        </p:nvSpPr>
        <p:spPr bwMode="auto">
          <a:xfrm>
            <a:off x="6577013" y="2997200"/>
            <a:ext cx="2314575"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r>
              <a:rPr lang="en-US" altLang="en-US"/>
              <a:t>Claimed</a:t>
            </a:r>
          </a:p>
          <a:p>
            <a:pPr algn="ctr"/>
            <a:endParaRPr lang="en-US" altLang="en-US"/>
          </a:p>
          <a:p>
            <a:pPr algn="ctr"/>
            <a:endParaRPr lang="en-US" altLang="en-US"/>
          </a:p>
          <a:p>
            <a:pPr algn="ctr"/>
            <a:r>
              <a:rPr lang="en-US" altLang="en-US"/>
              <a:t>Not Claimed</a:t>
            </a:r>
          </a:p>
          <a:p>
            <a:pPr algn="ctr"/>
            <a:endParaRPr lang="en-US" altLang="en-US"/>
          </a:p>
          <a:p>
            <a:endParaRPr lang="en-US" altLang="en-US"/>
          </a:p>
        </p:txBody>
      </p:sp>
      <p:sp>
        <p:nvSpPr>
          <p:cNvPr id="8" name="Oval 7"/>
          <p:cNvSpPr/>
          <p:nvPr/>
        </p:nvSpPr>
        <p:spPr>
          <a:xfrm>
            <a:off x="4360863" y="3170238"/>
            <a:ext cx="1965325" cy="430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924300" y="5048250"/>
            <a:ext cx="1966913" cy="430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44450"/>
            <a:ext cx="8229600" cy="1143000"/>
          </a:xfrm>
        </p:spPr>
        <p:txBody>
          <a:bodyPr/>
          <a:lstStyle/>
          <a:p>
            <a:r>
              <a:rPr lang="en-US" altLang="en-US" smtClean="0"/>
              <a:t>Dec. 1 students are missing</a:t>
            </a:r>
          </a:p>
        </p:txBody>
      </p:sp>
      <p:sp>
        <p:nvSpPr>
          <p:cNvPr id="48131" name="Content Placeholder 2"/>
          <p:cNvSpPr>
            <a:spLocks noGrp="1"/>
          </p:cNvSpPr>
          <p:nvPr>
            <p:ph idx="1"/>
          </p:nvPr>
        </p:nvSpPr>
        <p:spPr>
          <a:xfrm>
            <a:off x="827088" y="1187450"/>
            <a:ext cx="8229600" cy="1089025"/>
          </a:xfrm>
        </p:spPr>
        <p:txBody>
          <a:bodyPr/>
          <a:lstStyle/>
          <a:p>
            <a:pPr marL="342900" lvl="1" indent="-342900" algn="r">
              <a:buFontTx/>
              <a:buChar char="•"/>
            </a:pPr>
            <a:r>
              <a:rPr lang="en-US" altLang="en-US" smtClean="0"/>
              <a:t>Is the student age 3-21 on December 1?</a:t>
            </a:r>
          </a:p>
          <a:p>
            <a:pPr algn="ctr"/>
            <a:r>
              <a:rPr lang="en-US" altLang="en-US" smtClean="0"/>
              <a:t>Look at the Student profile</a:t>
            </a:r>
          </a:p>
        </p:txBody>
      </p:sp>
      <p:sp>
        <p:nvSpPr>
          <p:cNvPr id="4813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5533D42-A5DA-4203-A660-C2866F312431}" type="slidenum">
              <a:rPr lang="es-ES" altLang="en-US" sz="1400" smtClean="0"/>
              <a:pPr>
                <a:spcBef>
                  <a:spcPct val="0"/>
                </a:spcBef>
                <a:buFontTx/>
                <a:buNone/>
              </a:pPr>
              <a:t>37</a:t>
            </a:fld>
            <a:endParaRPr lang="es-ES" altLang="en-US" sz="1400" smtClean="0"/>
          </a:p>
        </p:txBody>
      </p:sp>
      <p:sp>
        <p:nvSpPr>
          <p:cNvPr id="48133" name="Content Placeholder 2"/>
          <p:cNvSpPr txBox="1">
            <a:spLocks/>
          </p:cNvSpPr>
          <p:nvPr/>
        </p:nvSpPr>
        <p:spPr bwMode="auto">
          <a:xfrm>
            <a:off x="3995738" y="2662238"/>
            <a:ext cx="3197225"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400"/>
              <a:t>Count on 12-1-15 ?</a:t>
            </a:r>
          </a:p>
          <a:p>
            <a:r>
              <a:rPr lang="en-US" altLang="en-US" sz="2400"/>
              <a:t>Count on 12-1-16 ?</a:t>
            </a:r>
          </a:p>
          <a:p>
            <a:endParaRPr lang="en-US" altLang="en-US" sz="2400"/>
          </a:p>
          <a:p>
            <a:r>
              <a:rPr lang="en-US" altLang="en-US" sz="2400"/>
              <a:t>Count on 12-1-15 ?</a:t>
            </a:r>
          </a:p>
          <a:p>
            <a:r>
              <a:rPr lang="en-US" altLang="en-US" sz="2400"/>
              <a:t>Count on 12-1-16 ?</a:t>
            </a:r>
          </a:p>
          <a:p>
            <a:endParaRPr lang="en-US" altLang="en-US" sz="2400"/>
          </a:p>
          <a:p>
            <a:r>
              <a:rPr lang="en-US" altLang="en-US" sz="2400"/>
              <a:t>Count on 12-1-15 ?</a:t>
            </a:r>
          </a:p>
          <a:p>
            <a:r>
              <a:rPr lang="en-US" altLang="en-US" sz="2400"/>
              <a:t>Count on 12-1-16 ?</a:t>
            </a:r>
          </a:p>
          <a:p>
            <a:endParaRPr lang="en-US" altLang="en-US"/>
          </a:p>
        </p:txBody>
      </p:sp>
      <p:pic>
        <p:nvPicPr>
          <p:cNvPr id="4813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5348288"/>
            <a:ext cx="35909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29075"/>
            <a:ext cx="36290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614613"/>
            <a:ext cx="35623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7380288" y="2614613"/>
            <a:ext cx="1079500"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400"/>
              <a:t>No</a:t>
            </a:r>
          </a:p>
          <a:p>
            <a:r>
              <a:rPr lang="en-US" altLang="en-US" sz="2400"/>
              <a:t>Yes</a:t>
            </a:r>
          </a:p>
          <a:p>
            <a:endParaRPr lang="en-US" altLang="en-US" sz="2400"/>
          </a:p>
          <a:p>
            <a:r>
              <a:rPr lang="en-US" altLang="en-US" sz="2400"/>
              <a:t>Yes</a:t>
            </a:r>
          </a:p>
          <a:p>
            <a:r>
              <a:rPr lang="en-US" altLang="en-US" sz="2400"/>
              <a:t>No</a:t>
            </a:r>
          </a:p>
          <a:p>
            <a:endParaRPr lang="en-US" altLang="en-US" sz="2400"/>
          </a:p>
          <a:p>
            <a:r>
              <a:rPr lang="en-US" altLang="en-US" sz="2400"/>
              <a:t>No</a:t>
            </a:r>
          </a:p>
          <a:p>
            <a:r>
              <a:rPr lang="en-US" altLang="en-US" sz="2400"/>
              <a:t>No</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14400" y="23813"/>
            <a:ext cx="8229600" cy="1143000"/>
          </a:xfrm>
        </p:spPr>
        <p:txBody>
          <a:bodyPr/>
          <a:lstStyle/>
          <a:p>
            <a:r>
              <a:rPr lang="en-US" altLang="en-US" smtClean="0"/>
              <a:t>Dec. 1 students are missing</a:t>
            </a:r>
          </a:p>
        </p:txBody>
      </p:sp>
      <p:sp>
        <p:nvSpPr>
          <p:cNvPr id="49155" name="Content Placeholder 2"/>
          <p:cNvSpPr>
            <a:spLocks noGrp="1"/>
          </p:cNvSpPr>
          <p:nvPr>
            <p:ph idx="1"/>
          </p:nvPr>
        </p:nvSpPr>
        <p:spPr>
          <a:xfrm>
            <a:off x="827088" y="1498600"/>
            <a:ext cx="8229600" cy="1108075"/>
          </a:xfrm>
        </p:spPr>
        <p:txBody>
          <a:bodyPr/>
          <a:lstStyle/>
          <a:p>
            <a:pPr algn="ctr"/>
            <a:r>
              <a:rPr lang="en-US" altLang="en-US" smtClean="0"/>
              <a:t>Does the Disability Contradict?</a:t>
            </a:r>
          </a:p>
          <a:p>
            <a:pPr algn="ctr"/>
            <a:r>
              <a:rPr lang="en-US" altLang="en-US" smtClean="0"/>
              <a:t>Look on the Service Lines</a:t>
            </a:r>
          </a:p>
        </p:txBody>
      </p:sp>
      <p:sp>
        <p:nvSpPr>
          <p:cNvPr id="4915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DF8E53-49B8-4397-8005-2657B155CFB9}" type="slidenum">
              <a:rPr lang="es-ES" altLang="en-US" sz="1400" smtClean="0"/>
              <a:pPr>
                <a:spcBef>
                  <a:spcPct val="0"/>
                </a:spcBef>
                <a:buFontTx/>
                <a:buNone/>
              </a:pPr>
              <a:t>38</a:t>
            </a:fld>
            <a:endParaRPr lang="es-ES" altLang="en-US" sz="1400" smtClean="0"/>
          </a:p>
        </p:txBody>
      </p:sp>
      <p:sp>
        <p:nvSpPr>
          <p:cNvPr id="7" name="Content Placeholder 2"/>
          <p:cNvSpPr txBox="1">
            <a:spLocks/>
          </p:cNvSpPr>
          <p:nvPr/>
        </p:nvSpPr>
        <p:spPr bwMode="auto">
          <a:xfrm>
            <a:off x="5395913" y="3273425"/>
            <a:ext cx="2314575"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dirty="0" smtClean="0"/>
              <a:t>HI</a:t>
            </a:r>
          </a:p>
          <a:p>
            <a:pPr algn="ctr">
              <a:defRPr/>
            </a:pPr>
            <a:r>
              <a:rPr lang="en-US" dirty="0" smtClean="0"/>
              <a:t>SL</a:t>
            </a:r>
          </a:p>
          <a:p>
            <a:pPr marL="0" indent="0" algn="ctr">
              <a:buFontTx/>
              <a:buNone/>
              <a:defRPr/>
            </a:pPr>
            <a:endParaRPr lang="en-US" dirty="0" smtClean="0"/>
          </a:p>
          <a:p>
            <a:pPr marL="0" indent="0" algn="ctr">
              <a:buFontTx/>
              <a:buNone/>
              <a:defRPr/>
            </a:pPr>
            <a:endParaRPr lang="en-US" dirty="0" smtClean="0"/>
          </a:p>
          <a:p>
            <a:pPr algn="ctr">
              <a:defRPr/>
            </a:pPr>
            <a:r>
              <a:rPr lang="en-US" dirty="0" smtClean="0"/>
              <a:t>HI</a:t>
            </a:r>
          </a:p>
          <a:p>
            <a:pPr algn="ctr">
              <a:defRPr/>
            </a:pPr>
            <a:endParaRPr lang="en-US" dirty="0"/>
          </a:p>
          <a:p>
            <a:pPr>
              <a:defRPr/>
            </a:pPr>
            <a:endParaRPr lang="en-US" dirty="0"/>
          </a:p>
        </p:txBody>
      </p:sp>
      <p:pic>
        <p:nvPicPr>
          <p:cNvPr id="4915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881313"/>
            <a:ext cx="47625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268538" y="3856038"/>
            <a:ext cx="2519362" cy="692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16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025" y="4824413"/>
            <a:ext cx="47355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2484438" y="5805488"/>
            <a:ext cx="2303462"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14400" y="23813"/>
            <a:ext cx="8229600" cy="1143000"/>
          </a:xfrm>
        </p:spPr>
        <p:txBody>
          <a:bodyPr/>
          <a:lstStyle/>
          <a:p>
            <a:r>
              <a:rPr lang="en-US" altLang="en-US" smtClean="0"/>
              <a:t>Dec. 1 students are missing</a:t>
            </a:r>
          </a:p>
        </p:txBody>
      </p:sp>
      <p:sp>
        <p:nvSpPr>
          <p:cNvPr id="50179" name="Content Placeholder 2"/>
          <p:cNvSpPr>
            <a:spLocks noGrp="1"/>
          </p:cNvSpPr>
          <p:nvPr>
            <p:ph idx="1"/>
          </p:nvPr>
        </p:nvSpPr>
        <p:spPr>
          <a:xfrm>
            <a:off x="914400" y="1784350"/>
            <a:ext cx="8229600" cy="1109663"/>
          </a:xfrm>
        </p:spPr>
        <p:txBody>
          <a:bodyPr/>
          <a:lstStyle/>
          <a:p>
            <a:pPr algn="ctr"/>
            <a:r>
              <a:rPr lang="en-US" altLang="en-US" smtClean="0"/>
              <a:t>Does the Gifted Indicator Contradict?</a:t>
            </a:r>
          </a:p>
          <a:p>
            <a:pPr algn="ctr"/>
            <a:r>
              <a:rPr lang="en-US" altLang="en-US" smtClean="0"/>
              <a:t>Look on the Service Lines</a:t>
            </a:r>
          </a:p>
        </p:txBody>
      </p:sp>
      <p:sp>
        <p:nvSpPr>
          <p:cNvPr id="5018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1CB3FD2-0E9E-4046-8968-0415BFFB8583}" type="slidenum">
              <a:rPr lang="es-ES" altLang="en-US" sz="1400" smtClean="0"/>
              <a:pPr>
                <a:spcBef>
                  <a:spcPct val="0"/>
                </a:spcBef>
                <a:buFontTx/>
                <a:buNone/>
              </a:pPr>
              <a:t>39</a:t>
            </a:fld>
            <a:endParaRPr lang="es-ES" altLang="en-US" sz="1400" smtClean="0"/>
          </a:p>
        </p:txBody>
      </p:sp>
      <p:sp>
        <p:nvSpPr>
          <p:cNvPr id="7" name="Content Placeholder 2"/>
          <p:cNvSpPr txBox="1">
            <a:spLocks/>
          </p:cNvSpPr>
          <p:nvPr/>
        </p:nvSpPr>
        <p:spPr bwMode="auto">
          <a:xfrm>
            <a:off x="4643438" y="3924300"/>
            <a:ext cx="2314575" cy="261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dirty="0" smtClean="0"/>
              <a:t>GI = Yes</a:t>
            </a:r>
          </a:p>
          <a:p>
            <a:pPr marL="0" indent="0" algn="ctr">
              <a:buFontTx/>
              <a:buNone/>
              <a:defRPr/>
            </a:pPr>
            <a:endParaRPr lang="en-US" dirty="0" smtClean="0"/>
          </a:p>
          <a:p>
            <a:pPr marL="0" indent="0" algn="ctr">
              <a:buFontTx/>
              <a:buNone/>
              <a:defRPr/>
            </a:pPr>
            <a:endParaRPr lang="en-US" dirty="0" smtClean="0"/>
          </a:p>
          <a:p>
            <a:pPr algn="ctr">
              <a:defRPr/>
            </a:pPr>
            <a:r>
              <a:rPr lang="en-US" dirty="0" smtClean="0"/>
              <a:t>GI = No</a:t>
            </a:r>
          </a:p>
          <a:p>
            <a:pPr algn="ctr">
              <a:defRPr/>
            </a:pPr>
            <a:endParaRPr lang="en-US" dirty="0"/>
          </a:p>
          <a:p>
            <a:pPr>
              <a:defRPr/>
            </a:pPr>
            <a:endParaRPr lang="en-US" dirty="0"/>
          </a:p>
        </p:txBody>
      </p:sp>
      <p:pic>
        <p:nvPicPr>
          <p:cNvPr id="5018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 y="3092450"/>
            <a:ext cx="4057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4878388"/>
            <a:ext cx="406876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389188" y="6183313"/>
            <a:ext cx="792162" cy="368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430463" y="4391025"/>
            <a:ext cx="709612" cy="385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1188" y="0"/>
            <a:ext cx="8229600" cy="1143000"/>
          </a:xfrm>
        </p:spPr>
        <p:txBody>
          <a:bodyPr/>
          <a:lstStyle/>
          <a:p>
            <a:r>
              <a:rPr lang="en-US" altLang="en-US" smtClean="0"/>
              <a:t>My Car doesn’t start</a:t>
            </a:r>
          </a:p>
        </p:txBody>
      </p:sp>
      <p:sp>
        <p:nvSpPr>
          <p:cNvPr id="3" name="Content Placeholder 2"/>
          <p:cNvSpPr>
            <a:spLocks noGrp="1"/>
          </p:cNvSpPr>
          <p:nvPr>
            <p:ph idx="1"/>
          </p:nvPr>
        </p:nvSpPr>
        <p:spPr>
          <a:xfrm>
            <a:off x="755650" y="1557338"/>
            <a:ext cx="8229600" cy="5100637"/>
          </a:xfrm>
        </p:spPr>
        <p:txBody>
          <a:bodyPr/>
          <a:lstStyle/>
          <a:p>
            <a:pPr algn="ctr"/>
            <a:r>
              <a:rPr lang="en-US" altLang="en-US" smtClean="0"/>
              <a:t>What is missing ?</a:t>
            </a:r>
          </a:p>
          <a:p>
            <a:pPr eaLnBrk="1" hangingPunct="1"/>
            <a:r>
              <a:rPr lang="en-US" altLang="en-US" smtClean="0"/>
              <a:t>I can’t find this student</a:t>
            </a:r>
          </a:p>
          <a:p>
            <a:pPr lvl="1" eaLnBrk="1" hangingPunct="1"/>
            <a:r>
              <a:rPr lang="en-US" altLang="en-US" u="sng" smtClean="0"/>
              <a:t>Who is the student ?</a:t>
            </a:r>
          </a:p>
          <a:p>
            <a:pPr eaLnBrk="1" hangingPunct="1"/>
            <a:r>
              <a:rPr lang="en-US" altLang="en-US" smtClean="0"/>
              <a:t>2 students don’t import</a:t>
            </a:r>
          </a:p>
          <a:p>
            <a:pPr lvl="1" eaLnBrk="1" hangingPunct="1"/>
            <a:r>
              <a:rPr lang="en-US" altLang="en-US" u="sng" smtClean="0"/>
              <a:t>What does the fail to import message say ?</a:t>
            </a:r>
          </a:p>
          <a:p>
            <a:pPr eaLnBrk="1" hangingPunct="1"/>
            <a:r>
              <a:rPr lang="en-US" altLang="en-US" smtClean="0"/>
              <a:t>Some buildings just don't show up</a:t>
            </a:r>
          </a:p>
          <a:p>
            <a:pPr lvl="1" eaLnBrk="1" hangingPunct="1"/>
            <a:r>
              <a:rPr lang="en-US" altLang="en-US" u="sng" smtClean="0"/>
              <a:t>Which building doesn’t show up where ?</a:t>
            </a:r>
          </a:p>
          <a:p>
            <a:pPr lvl="2" eaLnBrk="1" hangingPunct="1"/>
            <a:r>
              <a:rPr lang="en-US" altLang="en-US" smtClean="0"/>
              <a:t>Neighborhood School</a:t>
            </a:r>
          </a:p>
          <a:p>
            <a:pPr lvl="2" eaLnBrk="1" hangingPunct="1"/>
            <a:r>
              <a:rPr lang="en-US" altLang="en-US" smtClean="0"/>
              <a:t>Responsible school</a:t>
            </a:r>
          </a:p>
          <a:p>
            <a:pPr lvl="2" eaLnBrk="1" hangingPunct="1"/>
            <a:r>
              <a:rPr lang="en-US" altLang="en-US" smtClean="0"/>
              <a:t>Service building</a:t>
            </a:r>
          </a:p>
        </p:txBody>
      </p:sp>
      <p:sp>
        <p:nvSpPr>
          <p:cNvPr id="717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3A306E-6B11-41B4-B5D6-1E977BFD98D2}" type="slidenum">
              <a:rPr lang="es-ES" altLang="en-US" sz="1400" smtClean="0"/>
              <a:pPr>
                <a:spcBef>
                  <a:spcPct val="0"/>
                </a:spcBef>
                <a:buFontTx/>
                <a:buNone/>
              </a:pPr>
              <a:t>4</a:t>
            </a:fld>
            <a:endParaRPr lang="es-ES" altLang="en-US" sz="1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14400" y="23813"/>
            <a:ext cx="8229600" cy="1143000"/>
          </a:xfrm>
        </p:spPr>
        <p:txBody>
          <a:bodyPr/>
          <a:lstStyle/>
          <a:p>
            <a:r>
              <a:rPr lang="en-US" altLang="en-US" smtClean="0"/>
              <a:t>Dec. 1 students are missing</a:t>
            </a:r>
          </a:p>
        </p:txBody>
      </p:sp>
      <p:sp>
        <p:nvSpPr>
          <p:cNvPr id="51203" name="Content Placeholder 2"/>
          <p:cNvSpPr>
            <a:spLocks noGrp="1"/>
          </p:cNvSpPr>
          <p:nvPr>
            <p:ph idx="1"/>
          </p:nvPr>
        </p:nvSpPr>
        <p:spPr>
          <a:xfrm>
            <a:off x="914400" y="1784350"/>
            <a:ext cx="8229600" cy="1109663"/>
          </a:xfrm>
        </p:spPr>
        <p:txBody>
          <a:bodyPr/>
          <a:lstStyle/>
          <a:p>
            <a:pPr algn="ctr"/>
            <a:r>
              <a:rPr lang="en-US" altLang="en-US" smtClean="0"/>
              <a:t>Does the Responsible School Contradict?</a:t>
            </a:r>
          </a:p>
          <a:p>
            <a:pPr algn="ctr"/>
            <a:r>
              <a:rPr lang="en-US" altLang="en-US" smtClean="0"/>
              <a:t>Look on the Service Lines</a:t>
            </a:r>
          </a:p>
        </p:txBody>
      </p:sp>
      <p:sp>
        <p:nvSpPr>
          <p:cNvPr id="5120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1D315CA-3BC7-4F59-B17D-7BABB16AD5FD}" type="slidenum">
              <a:rPr lang="es-ES" altLang="en-US" sz="1400" smtClean="0"/>
              <a:pPr>
                <a:spcBef>
                  <a:spcPct val="0"/>
                </a:spcBef>
                <a:buFontTx/>
                <a:buNone/>
              </a:pPr>
              <a:t>40</a:t>
            </a:fld>
            <a:endParaRPr lang="es-ES" altLang="en-US" sz="1400" smtClean="0"/>
          </a:p>
        </p:txBody>
      </p:sp>
      <p:sp>
        <p:nvSpPr>
          <p:cNvPr id="7" name="Content Placeholder 2"/>
          <p:cNvSpPr txBox="1">
            <a:spLocks/>
          </p:cNvSpPr>
          <p:nvPr/>
        </p:nvSpPr>
        <p:spPr bwMode="auto">
          <a:xfrm>
            <a:off x="4643438" y="3448050"/>
            <a:ext cx="4176712"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smtClean="0"/>
              <a:t>Lincoln Elementary</a:t>
            </a:r>
          </a:p>
          <a:p>
            <a:pPr algn="ctr">
              <a:defRPr/>
            </a:pPr>
            <a:endParaRPr lang="en-US" dirty="0" smtClean="0"/>
          </a:p>
          <a:p>
            <a:pPr marL="0" indent="0" algn="ctr">
              <a:buFontTx/>
              <a:buNone/>
              <a:defRPr/>
            </a:pPr>
            <a:endParaRPr lang="en-US" dirty="0" smtClean="0"/>
          </a:p>
          <a:p>
            <a:pPr>
              <a:defRPr/>
            </a:pPr>
            <a:r>
              <a:rPr lang="en-US" dirty="0" smtClean="0"/>
              <a:t>Reagan Elementary</a:t>
            </a:r>
            <a:endParaRPr lang="en-US" dirty="0"/>
          </a:p>
          <a:p>
            <a:pPr>
              <a:defRPr/>
            </a:pPr>
            <a:endParaRPr lang="en-US" dirty="0"/>
          </a:p>
          <a:p>
            <a:pPr marL="0" indent="0">
              <a:buFontTx/>
              <a:buNone/>
              <a:defRPr/>
            </a:pPr>
            <a:endParaRPr lang="en-US" dirty="0"/>
          </a:p>
        </p:txBody>
      </p:sp>
      <p:pic>
        <p:nvPicPr>
          <p:cNvPr id="5120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 y="2908300"/>
            <a:ext cx="4514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4668838"/>
            <a:ext cx="44577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2365375" y="3719513"/>
            <a:ext cx="709613" cy="3857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324100" y="5472113"/>
            <a:ext cx="792163" cy="368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0" y="23813"/>
            <a:ext cx="8229600" cy="1143000"/>
          </a:xfrm>
        </p:spPr>
        <p:txBody>
          <a:bodyPr/>
          <a:lstStyle/>
          <a:p>
            <a:r>
              <a:rPr lang="en-US" altLang="en-US" smtClean="0"/>
              <a:t>Dec. 1 students are missing</a:t>
            </a:r>
          </a:p>
        </p:txBody>
      </p:sp>
      <p:sp>
        <p:nvSpPr>
          <p:cNvPr id="52227" name="Content Placeholder 2"/>
          <p:cNvSpPr>
            <a:spLocks noGrp="1"/>
          </p:cNvSpPr>
          <p:nvPr>
            <p:ph idx="1"/>
          </p:nvPr>
        </p:nvSpPr>
        <p:spPr>
          <a:xfrm>
            <a:off x="1068388" y="1235075"/>
            <a:ext cx="8075612" cy="1109663"/>
          </a:xfrm>
        </p:spPr>
        <p:txBody>
          <a:bodyPr/>
          <a:lstStyle/>
          <a:p>
            <a:pPr algn="r"/>
            <a:r>
              <a:rPr lang="en-US" altLang="en-US" sz="2800" smtClean="0"/>
              <a:t>Was the student in SPED on December 1</a:t>
            </a:r>
            <a:r>
              <a:rPr lang="en-US" altLang="en-US" smtClean="0"/>
              <a:t>?</a:t>
            </a:r>
          </a:p>
          <a:p>
            <a:pPr algn="ctr"/>
            <a:r>
              <a:rPr lang="en-US" altLang="en-US" smtClean="0"/>
              <a:t>Look on the Service Lines</a:t>
            </a:r>
          </a:p>
        </p:txBody>
      </p:sp>
      <p:sp>
        <p:nvSpPr>
          <p:cNvPr id="5222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64AC3C2-D12A-4439-B884-506D889464B8}" type="slidenum">
              <a:rPr lang="es-ES" altLang="en-US" sz="1400" smtClean="0"/>
              <a:pPr>
                <a:spcBef>
                  <a:spcPct val="0"/>
                </a:spcBef>
                <a:buFontTx/>
                <a:buNone/>
              </a:pPr>
              <a:t>41</a:t>
            </a:fld>
            <a:endParaRPr lang="es-ES" altLang="en-US" sz="1400" smtClean="0"/>
          </a:p>
        </p:txBody>
      </p:sp>
      <p:sp>
        <p:nvSpPr>
          <p:cNvPr id="7" name="Content Placeholder 2"/>
          <p:cNvSpPr txBox="1">
            <a:spLocks/>
          </p:cNvSpPr>
          <p:nvPr/>
        </p:nvSpPr>
        <p:spPr bwMode="auto">
          <a:xfrm>
            <a:off x="4859338" y="2670175"/>
            <a:ext cx="428466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smtClean="0"/>
              <a:t>In SPED on  Dec. 1?</a:t>
            </a:r>
          </a:p>
          <a:p>
            <a:pPr marL="0" indent="0" algn="ctr">
              <a:buFontTx/>
              <a:buNone/>
              <a:defRPr/>
            </a:pPr>
            <a:endParaRPr lang="en-US" sz="800" dirty="0" smtClean="0"/>
          </a:p>
          <a:p>
            <a:pPr marL="0" indent="0" algn="ctr">
              <a:buFontTx/>
              <a:buNone/>
              <a:defRPr/>
            </a:pPr>
            <a:endParaRPr lang="en-US" sz="800" dirty="0"/>
          </a:p>
          <a:p>
            <a:pPr marL="0" indent="0" algn="ctr">
              <a:buFontTx/>
              <a:buNone/>
              <a:defRPr/>
            </a:pPr>
            <a:endParaRPr lang="en-US" sz="800" dirty="0" smtClean="0"/>
          </a:p>
          <a:p>
            <a:pPr marL="0" indent="0" algn="ctr">
              <a:buFontTx/>
              <a:buNone/>
              <a:defRPr/>
            </a:pPr>
            <a:endParaRPr lang="en-US" sz="800" dirty="0"/>
          </a:p>
          <a:p>
            <a:pPr marL="0" indent="0" algn="ctr">
              <a:buFontTx/>
              <a:buNone/>
              <a:defRPr/>
            </a:pPr>
            <a:endParaRPr lang="en-US" sz="800" dirty="0" smtClean="0"/>
          </a:p>
          <a:p>
            <a:pPr>
              <a:defRPr/>
            </a:pPr>
            <a:r>
              <a:rPr lang="en-US" dirty="0" smtClean="0"/>
              <a:t>In SPED on  Dec. 1?</a:t>
            </a:r>
          </a:p>
          <a:p>
            <a:pPr>
              <a:defRPr/>
            </a:pPr>
            <a:endParaRPr lang="en-US" sz="800" dirty="0" smtClean="0"/>
          </a:p>
          <a:p>
            <a:pPr>
              <a:defRPr/>
            </a:pPr>
            <a:endParaRPr lang="en-US" sz="800" dirty="0"/>
          </a:p>
          <a:p>
            <a:pPr>
              <a:defRPr/>
            </a:pPr>
            <a:endParaRPr lang="en-US" sz="800" dirty="0" smtClean="0"/>
          </a:p>
          <a:p>
            <a:pPr>
              <a:defRPr/>
            </a:pPr>
            <a:endParaRPr lang="en-US" sz="800" dirty="0"/>
          </a:p>
          <a:p>
            <a:pPr>
              <a:defRPr/>
            </a:pPr>
            <a:endParaRPr lang="en-US" sz="800" dirty="0" smtClean="0"/>
          </a:p>
          <a:p>
            <a:pPr>
              <a:defRPr/>
            </a:pPr>
            <a:r>
              <a:rPr lang="en-US" dirty="0" smtClean="0"/>
              <a:t>In SPED on  Dec. 1?</a:t>
            </a:r>
          </a:p>
          <a:p>
            <a:pPr>
              <a:defRPr/>
            </a:pPr>
            <a:endParaRPr lang="en-US" dirty="0"/>
          </a:p>
          <a:p>
            <a:pPr marL="0" indent="0">
              <a:buFontTx/>
              <a:buNone/>
              <a:defRPr/>
            </a:pPr>
            <a:endParaRPr lang="en-US" dirty="0"/>
          </a:p>
        </p:txBody>
      </p:sp>
      <p:pic>
        <p:nvPicPr>
          <p:cNvPr id="522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2686050"/>
            <a:ext cx="4905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3978275"/>
            <a:ext cx="49339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5273675"/>
            <a:ext cx="49053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733550" y="2781300"/>
            <a:ext cx="7921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23850" y="5419725"/>
            <a:ext cx="935038" cy="384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23813"/>
            <a:ext cx="8229600" cy="1143000"/>
          </a:xfrm>
        </p:spPr>
        <p:txBody>
          <a:bodyPr/>
          <a:lstStyle/>
          <a:p>
            <a:r>
              <a:rPr lang="en-US" altLang="en-US" smtClean="0"/>
              <a:t>Dec. 1 students are missing</a:t>
            </a:r>
          </a:p>
        </p:txBody>
      </p:sp>
      <p:sp>
        <p:nvSpPr>
          <p:cNvPr id="53251" name="Content Placeholder 2"/>
          <p:cNvSpPr>
            <a:spLocks noGrp="1"/>
          </p:cNvSpPr>
          <p:nvPr>
            <p:ph idx="1"/>
          </p:nvPr>
        </p:nvSpPr>
        <p:spPr>
          <a:xfrm>
            <a:off x="1331913" y="1341438"/>
            <a:ext cx="7731125" cy="1108075"/>
          </a:xfrm>
        </p:spPr>
        <p:txBody>
          <a:bodyPr/>
          <a:lstStyle/>
          <a:p>
            <a:pPr algn="ctr"/>
            <a:r>
              <a:rPr lang="en-US" altLang="en-US" smtClean="0"/>
              <a:t>Are there December 1 services?</a:t>
            </a:r>
          </a:p>
          <a:p>
            <a:pPr algn="ctr"/>
            <a:r>
              <a:rPr lang="en-US" altLang="en-US" smtClean="0"/>
              <a:t>Look on the Service Lines</a:t>
            </a:r>
          </a:p>
        </p:txBody>
      </p:sp>
      <p:sp>
        <p:nvSpPr>
          <p:cNvPr id="5325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57AB51E-369E-4F46-8F5F-77E4518BD23F}" type="slidenum">
              <a:rPr lang="es-ES" altLang="en-US" sz="1400" smtClean="0"/>
              <a:pPr>
                <a:spcBef>
                  <a:spcPct val="0"/>
                </a:spcBef>
                <a:buFontTx/>
                <a:buNone/>
              </a:pPr>
              <a:t>42</a:t>
            </a:fld>
            <a:endParaRPr lang="es-ES" altLang="en-US" sz="1400" smtClean="0"/>
          </a:p>
        </p:txBody>
      </p:sp>
      <p:sp>
        <p:nvSpPr>
          <p:cNvPr id="7" name="Content Placeholder 2"/>
          <p:cNvSpPr txBox="1">
            <a:spLocks/>
          </p:cNvSpPr>
          <p:nvPr/>
        </p:nvSpPr>
        <p:spPr bwMode="auto">
          <a:xfrm>
            <a:off x="6992938" y="2625725"/>
            <a:ext cx="2151062"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smtClean="0"/>
              <a:t>Dec. 1 services?</a:t>
            </a:r>
          </a:p>
          <a:p>
            <a:pPr marL="0" indent="0">
              <a:buFontTx/>
              <a:buNone/>
              <a:defRPr/>
            </a:pPr>
            <a:endParaRPr lang="en-US" sz="800" dirty="0" smtClean="0"/>
          </a:p>
          <a:p>
            <a:pPr marL="0" indent="0">
              <a:buFontTx/>
              <a:buNone/>
              <a:defRPr/>
            </a:pPr>
            <a:endParaRPr lang="en-US" sz="800" dirty="0"/>
          </a:p>
          <a:p>
            <a:pPr marL="0" indent="0">
              <a:buFontTx/>
              <a:buNone/>
              <a:defRPr/>
            </a:pPr>
            <a:endParaRPr lang="en-US" sz="800" dirty="0" smtClean="0"/>
          </a:p>
          <a:p>
            <a:pPr marL="0" indent="0">
              <a:buFontTx/>
              <a:buNone/>
              <a:defRPr/>
            </a:pPr>
            <a:endParaRPr lang="en-US" sz="800" dirty="0"/>
          </a:p>
          <a:p>
            <a:pPr marL="0" indent="0">
              <a:buFontTx/>
              <a:buNone/>
              <a:defRPr/>
            </a:pPr>
            <a:endParaRPr lang="en-US" sz="800" dirty="0" smtClean="0"/>
          </a:p>
          <a:p>
            <a:pPr marL="0" indent="0">
              <a:buFontTx/>
              <a:buNone/>
              <a:defRPr/>
            </a:pPr>
            <a:endParaRPr lang="en-US" sz="800" dirty="0"/>
          </a:p>
          <a:p>
            <a:pPr marL="0" indent="0">
              <a:buFontTx/>
              <a:buNone/>
              <a:defRPr/>
            </a:pPr>
            <a:endParaRPr lang="en-US" sz="800" dirty="0" smtClean="0"/>
          </a:p>
          <a:p>
            <a:pPr>
              <a:defRPr/>
            </a:pPr>
            <a:r>
              <a:rPr lang="en-US" sz="2800" dirty="0" smtClean="0"/>
              <a:t>Dec. 1 services?</a:t>
            </a:r>
          </a:p>
          <a:p>
            <a:pPr marL="0" indent="0">
              <a:buFontTx/>
              <a:buNone/>
              <a:defRPr/>
            </a:pPr>
            <a:endParaRPr lang="en-US" sz="2800" dirty="0"/>
          </a:p>
          <a:p>
            <a:pPr marL="0" indent="0">
              <a:buFontTx/>
              <a:buNone/>
              <a:defRPr/>
            </a:pPr>
            <a:endParaRPr lang="en-US" dirty="0"/>
          </a:p>
        </p:txBody>
      </p:sp>
      <p:pic>
        <p:nvPicPr>
          <p:cNvPr id="532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4576763"/>
            <a:ext cx="69199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443163" y="5919788"/>
            <a:ext cx="1008062" cy="433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25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2714625"/>
            <a:ext cx="68834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2516188" y="4081463"/>
            <a:ext cx="935037" cy="3857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85900" y="-88900"/>
            <a:ext cx="7618413" cy="1143000"/>
          </a:xfrm>
        </p:spPr>
        <p:txBody>
          <a:bodyPr/>
          <a:lstStyle/>
          <a:p>
            <a:r>
              <a:rPr lang="en-US" altLang="en-US" smtClean="0"/>
              <a:t>Dec. 1 students are missing</a:t>
            </a:r>
          </a:p>
        </p:txBody>
      </p:sp>
      <p:sp>
        <p:nvSpPr>
          <p:cNvPr id="54275" name="Content Placeholder 2"/>
          <p:cNvSpPr>
            <a:spLocks noGrp="1"/>
          </p:cNvSpPr>
          <p:nvPr>
            <p:ph idx="1"/>
          </p:nvPr>
        </p:nvSpPr>
        <p:spPr>
          <a:xfrm>
            <a:off x="693738" y="1577975"/>
            <a:ext cx="7731125" cy="1108075"/>
          </a:xfrm>
        </p:spPr>
        <p:txBody>
          <a:bodyPr/>
          <a:lstStyle/>
          <a:p>
            <a:pPr algn="ctr"/>
            <a:r>
              <a:rPr lang="en-US" altLang="en-US" smtClean="0"/>
              <a:t>Did the student move?</a:t>
            </a:r>
          </a:p>
          <a:p>
            <a:pPr algn="ctr"/>
            <a:r>
              <a:rPr lang="en-US" altLang="en-US" smtClean="0"/>
              <a:t>Look on the Service Lines</a:t>
            </a:r>
          </a:p>
        </p:txBody>
      </p:sp>
      <p:pic>
        <p:nvPicPr>
          <p:cNvPr id="542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3211513"/>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2271713" y="3967163"/>
            <a:ext cx="644525" cy="307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270125" y="5510213"/>
            <a:ext cx="935038" cy="458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42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244850"/>
            <a:ext cx="42957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6743700" y="5575300"/>
            <a:ext cx="935038" cy="446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flipV="1">
            <a:off x="6743700" y="3919538"/>
            <a:ext cx="636588" cy="355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8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C394842-E9D0-4696-9686-70EF07E656CE}" type="slidenum">
              <a:rPr lang="es-ES" altLang="en-US" sz="1400" smtClean="0"/>
              <a:pPr>
                <a:spcBef>
                  <a:spcPct val="0"/>
                </a:spcBef>
                <a:buFontTx/>
                <a:buNone/>
              </a:pPr>
              <a:t>43</a:t>
            </a:fld>
            <a:endParaRPr lang="es-ES" altLang="en-US" sz="1400" smtClean="0"/>
          </a:p>
        </p:txBody>
      </p:sp>
      <p:cxnSp>
        <p:nvCxnSpPr>
          <p:cNvPr id="11" name="Straight Connector 10"/>
          <p:cNvCxnSpPr/>
          <p:nvPr/>
        </p:nvCxnSpPr>
        <p:spPr>
          <a:xfrm>
            <a:off x="2339975" y="3716338"/>
            <a:ext cx="1511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23088" y="3716338"/>
            <a:ext cx="1511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47813" y="4149725"/>
            <a:ext cx="503237" cy="0"/>
          </a:xfrm>
          <a:prstGeom prst="line">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11863" y="4149725"/>
            <a:ext cx="504825" cy="0"/>
          </a:xfrm>
          <a:prstGeom prst="line">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55299"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AE7383-969E-406E-AF4A-DC0DB4F2245E}" type="slidenum">
              <a:rPr lang="es-ES" altLang="en-US" sz="1400" smtClean="0"/>
              <a:pPr>
                <a:spcBef>
                  <a:spcPct val="0"/>
                </a:spcBef>
                <a:buFontTx/>
                <a:buNone/>
              </a:pPr>
              <a:t>44</a:t>
            </a:fld>
            <a:endParaRPr lang="es-ES" altLang="en-US" sz="1400" smtClean="0"/>
          </a:p>
        </p:txBody>
      </p:sp>
      <p:pic>
        <p:nvPicPr>
          <p:cNvPr id="55300"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9750" y="-11113"/>
            <a:ext cx="8229600" cy="1143001"/>
          </a:xfrm>
        </p:spPr>
        <p:txBody>
          <a:bodyPr/>
          <a:lstStyle/>
          <a:p>
            <a:r>
              <a:rPr lang="en-US" altLang="en-US" smtClean="0"/>
              <a:t>Report Verifications</a:t>
            </a:r>
          </a:p>
        </p:txBody>
      </p:sp>
      <p:sp>
        <p:nvSpPr>
          <p:cNvPr id="57347" name="Content Placeholder 2"/>
          <p:cNvSpPr>
            <a:spLocks noGrp="1"/>
          </p:cNvSpPr>
          <p:nvPr>
            <p:ph idx="1"/>
          </p:nvPr>
        </p:nvSpPr>
        <p:spPr>
          <a:xfrm>
            <a:off x="1562100" y="2587625"/>
            <a:ext cx="4103688" cy="2181225"/>
          </a:xfrm>
        </p:spPr>
        <p:txBody>
          <a:bodyPr/>
          <a:lstStyle/>
          <a:p>
            <a:pPr algn="ctr"/>
            <a:r>
              <a:rPr lang="en-US" altLang="en-US" smtClean="0"/>
              <a:t>December 1 and EOY reports</a:t>
            </a:r>
          </a:p>
          <a:p>
            <a:pPr lvl="1"/>
            <a:r>
              <a:rPr lang="en-US" altLang="en-US" smtClean="0"/>
              <a:t>User the Excel Sort and Filter tools</a:t>
            </a:r>
          </a:p>
          <a:p>
            <a:pPr lvl="1"/>
            <a:endParaRPr lang="en-US" altLang="en-US" smtClean="0"/>
          </a:p>
          <a:p>
            <a:pPr lvl="1"/>
            <a:endParaRPr lang="en-US" altLang="en-US" smtClean="0"/>
          </a:p>
          <a:p>
            <a:pPr lvl="1"/>
            <a:endParaRPr lang="en-US" altLang="en-US" smtClean="0"/>
          </a:p>
        </p:txBody>
      </p:sp>
      <p:sp>
        <p:nvSpPr>
          <p:cNvPr id="5734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7F39B41-FAE4-461E-8976-7EAD259988DC}" type="slidenum">
              <a:rPr lang="es-ES" altLang="en-US" sz="1400" smtClean="0"/>
              <a:pPr>
                <a:spcBef>
                  <a:spcPct val="0"/>
                </a:spcBef>
                <a:buFontTx/>
                <a:buNone/>
              </a:pPr>
              <a:t>45</a:t>
            </a:fld>
            <a:endParaRPr lang="es-ES" altLang="en-US" sz="1400" smtClean="0"/>
          </a:p>
        </p:txBody>
      </p:sp>
      <p:sp>
        <p:nvSpPr>
          <p:cNvPr id="7" name="Right Arrow 6"/>
          <p:cNvSpPr/>
          <p:nvPr/>
        </p:nvSpPr>
        <p:spPr>
          <a:xfrm>
            <a:off x="6350" y="5719763"/>
            <a:ext cx="490538" cy="134937"/>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35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2311400"/>
            <a:ext cx="17716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6705600" y="3913188"/>
            <a:ext cx="1800225" cy="641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35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499100"/>
            <a:ext cx="84248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9750" y="-11113"/>
            <a:ext cx="8229600" cy="1143001"/>
          </a:xfrm>
        </p:spPr>
        <p:txBody>
          <a:bodyPr/>
          <a:lstStyle/>
          <a:p>
            <a:r>
              <a:rPr lang="en-US" altLang="en-US" smtClean="0"/>
              <a:t>Report Verifications</a:t>
            </a:r>
          </a:p>
        </p:txBody>
      </p:sp>
      <p:sp>
        <p:nvSpPr>
          <p:cNvPr id="3" name="Content Placeholder 2"/>
          <p:cNvSpPr>
            <a:spLocks noGrp="1"/>
          </p:cNvSpPr>
          <p:nvPr>
            <p:ph idx="1"/>
          </p:nvPr>
        </p:nvSpPr>
        <p:spPr>
          <a:xfrm>
            <a:off x="350838" y="2349500"/>
            <a:ext cx="4105275" cy="4173538"/>
          </a:xfrm>
        </p:spPr>
        <p:txBody>
          <a:bodyPr/>
          <a:lstStyle/>
          <a:p>
            <a:pPr algn="ctr">
              <a:defRPr/>
            </a:pPr>
            <a:r>
              <a:rPr lang="en-US" dirty="0" smtClean="0"/>
              <a:t>December 1 and EOY reports</a:t>
            </a:r>
          </a:p>
          <a:p>
            <a:pPr algn="ctr">
              <a:defRPr/>
            </a:pPr>
            <a:endParaRPr lang="en-US" dirty="0"/>
          </a:p>
          <a:p>
            <a:pPr marL="0" indent="0" algn="ctr">
              <a:buFontTx/>
              <a:buNone/>
              <a:defRPr/>
            </a:pPr>
            <a:endParaRPr lang="en-US" dirty="0" smtClean="0"/>
          </a:p>
          <a:p>
            <a:pPr lvl="1">
              <a:defRPr/>
            </a:pPr>
            <a:r>
              <a:rPr lang="en-US" dirty="0" smtClean="0"/>
              <a:t>Check for blank or Null values where values are expected</a:t>
            </a:r>
            <a:endParaRPr lang="en-US" dirty="0"/>
          </a:p>
        </p:txBody>
      </p:sp>
      <p:sp>
        <p:nvSpPr>
          <p:cNvPr id="5837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5618C30-B59D-4D07-9834-CC13692B723B}" type="slidenum">
              <a:rPr lang="es-ES" altLang="en-US" sz="1400" smtClean="0"/>
              <a:pPr>
                <a:spcBef>
                  <a:spcPct val="0"/>
                </a:spcBef>
                <a:buFontTx/>
                <a:buNone/>
              </a:pPr>
              <a:t>46</a:t>
            </a:fld>
            <a:endParaRPr lang="es-ES" altLang="en-US" sz="1400" smtClean="0"/>
          </a:p>
        </p:txBody>
      </p:sp>
      <p:pic>
        <p:nvPicPr>
          <p:cNvPr id="583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550" y="1492250"/>
            <a:ext cx="3429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6196013" y="1298575"/>
            <a:ext cx="1800225" cy="641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4208463" y="5661025"/>
            <a:ext cx="1295400" cy="185738"/>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39750" y="-11113"/>
            <a:ext cx="8229600" cy="1143001"/>
          </a:xfrm>
        </p:spPr>
        <p:txBody>
          <a:bodyPr/>
          <a:lstStyle/>
          <a:p>
            <a:r>
              <a:rPr lang="en-US" altLang="en-US" smtClean="0"/>
              <a:t>Report Verifications</a:t>
            </a:r>
          </a:p>
        </p:txBody>
      </p:sp>
      <p:sp>
        <p:nvSpPr>
          <p:cNvPr id="3" name="Content Placeholder 2"/>
          <p:cNvSpPr>
            <a:spLocks noGrp="1"/>
          </p:cNvSpPr>
          <p:nvPr>
            <p:ph idx="1"/>
          </p:nvPr>
        </p:nvSpPr>
        <p:spPr>
          <a:xfrm>
            <a:off x="3851275" y="1916113"/>
            <a:ext cx="4105275" cy="4173537"/>
          </a:xfrm>
        </p:spPr>
        <p:txBody>
          <a:bodyPr/>
          <a:lstStyle/>
          <a:p>
            <a:pPr algn="ctr">
              <a:defRPr/>
            </a:pPr>
            <a:r>
              <a:rPr lang="en-US" dirty="0" smtClean="0"/>
              <a:t>December 1 and EOY reports</a:t>
            </a:r>
          </a:p>
          <a:p>
            <a:pPr marL="0" indent="0" algn="ctr">
              <a:buFontTx/>
              <a:buNone/>
              <a:defRPr/>
            </a:pPr>
            <a:endParaRPr lang="en-US" dirty="0" smtClean="0"/>
          </a:p>
          <a:p>
            <a:pPr lvl="1">
              <a:defRPr/>
            </a:pPr>
            <a:r>
              <a:rPr lang="en-US" altLang="en-US" sz="2400" dirty="0" smtClean="0"/>
              <a:t>Filtered results are listed in the bottom left hand corner </a:t>
            </a:r>
          </a:p>
          <a:p>
            <a:pPr lvl="1">
              <a:defRPr/>
            </a:pPr>
            <a:r>
              <a:rPr lang="en-US" altLang="en-US" sz="2400" dirty="0" smtClean="0"/>
              <a:t>This number of records by row will be listed in the report</a:t>
            </a:r>
          </a:p>
        </p:txBody>
      </p:sp>
      <p:sp>
        <p:nvSpPr>
          <p:cNvPr id="5939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CD90F21-F461-4F6A-ABB7-C73C0BBB0E13}" type="slidenum">
              <a:rPr lang="es-ES" altLang="en-US" sz="1400" smtClean="0"/>
              <a:pPr>
                <a:spcBef>
                  <a:spcPct val="0"/>
                </a:spcBef>
                <a:buFontTx/>
                <a:buNone/>
              </a:pPr>
              <a:t>47</a:t>
            </a:fld>
            <a:endParaRPr lang="es-ES" altLang="en-US" sz="1400" smtClean="0"/>
          </a:p>
        </p:txBody>
      </p:sp>
      <p:sp>
        <p:nvSpPr>
          <p:cNvPr id="7" name="Right Arrow 6"/>
          <p:cNvSpPr/>
          <p:nvPr/>
        </p:nvSpPr>
        <p:spPr>
          <a:xfrm rot="10800000">
            <a:off x="3103563" y="5643563"/>
            <a:ext cx="1295400" cy="185737"/>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3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503738"/>
            <a:ext cx="25606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36575" y="5561013"/>
            <a:ext cx="2203450" cy="388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42988" y="0"/>
            <a:ext cx="8229600" cy="1143000"/>
          </a:xfrm>
        </p:spPr>
        <p:txBody>
          <a:bodyPr/>
          <a:lstStyle/>
          <a:p>
            <a:r>
              <a:rPr lang="en-US" altLang="en-US" smtClean="0"/>
              <a:t>Report Data Consistently</a:t>
            </a:r>
          </a:p>
        </p:txBody>
      </p:sp>
      <p:sp>
        <p:nvSpPr>
          <p:cNvPr id="60419" name="Content Placeholder 2"/>
          <p:cNvSpPr>
            <a:spLocks noGrp="1"/>
          </p:cNvSpPr>
          <p:nvPr>
            <p:ph idx="1"/>
          </p:nvPr>
        </p:nvSpPr>
        <p:spPr>
          <a:xfrm>
            <a:off x="107950" y="2195513"/>
            <a:ext cx="8856663" cy="4525962"/>
          </a:xfrm>
        </p:spPr>
        <p:txBody>
          <a:bodyPr/>
          <a:lstStyle/>
          <a:p>
            <a:r>
              <a:rPr lang="en-US" altLang="en-US" u="sng" smtClean="0"/>
              <a:t>Data is collected by school year, not by IEP year</a:t>
            </a:r>
          </a:p>
          <a:p>
            <a:pPr lvl="1"/>
            <a:r>
              <a:rPr lang="en-US" altLang="en-US" smtClean="0"/>
              <a:t>IEP data reported in the MIS can change from one school year to the next on the same IEP</a:t>
            </a:r>
          </a:p>
          <a:p>
            <a:pPr lvl="2"/>
            <a:r>
              <a:rPr lang="en-US" altLang="en-US" smtClean="0"/>
              <a:t>Responsible school</a:t>
            </a:r>
          </a:p>
          <a:p>
            <a:pPr lvl="2"/>
            <a:r>
              <a:rPr lang="en-US" altLang="en-US" smtClean="0"/>
              <a:t>Attendance location</a:t>
            </a:r>
          </a:p>
          <a:p>
            <a:pPr lvl="2"/>
            <a:r>
              <a:rPr lang="en-US" altLang="en-US" smtClean="0"/>
              <a:t>Service setting</a:t>
            </a:r>
          </a:p>
          <a:p>
            <a:pPr lvl="1"/>
            <a:endParaRPr lang="en-US" altLang="en-US" smtClean="0"/>
          </a:p>
        </p:txBody>
      </p:sp>
      <p:sp>
        <p:nvSpPr>
          <p:cNvPr id="60420"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D03381-1952-4390-A852-D0AEADAC6561}" type="slidenum">
              <a:rPr lang="es-ES" altLang="en-US" smtClean="0"/>
              <a:pPr/>
              <a:t>48</a:t>
            </a:fld>
            <a:endParaRPr lang="es-ES" alt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42988" y="0"/>
            <a:ext cx="8229600" cy="1143000"/>
          </a:xfrm>
        </p:spPr>
        <p:txBody>
          <a:bodyPr/>
          <a:lstStyle/>
          <a:p>
            <a:r>
              <a:rPr lang="en-US" altLang="en-US" smtClean="0"/>
              <a:t>Report Data Consistently</a:t>
            </a:r>
          </a:p>
        </p:txBody>
      </p:sp>
      <p:sp>
        <p:nvSpPr>
          <p:cNvPr id="61443" name="Content Placeholder 2"/>
          <p:cNvSpPr>
            <a:spLocks noGrp="1"/>
          </p:cNvSpPr>
          <p:nvPr>
            <p:ph idx="1"/>
          </p:nvPr>
        </p:nvSpPr>
        <p:spPr>
          <a:xfrm>
            <a:off x="107950" y="2195513"/>
            <a:ext cx="8856663" cy="4525962"/>
          </a:xfrm>
        </p:spPr>
        <p:txBody>
          <a:bodyPr/>
          <a:lstStyle/>
          <a:p>
            <a:pPr algn="ctr"/>
            <a:r>
              <a:rPr lang="en-US" altLang="en-US" u="sng" smtClean="0"/>
              <a:t>Primary causes of verification 0176</a:t>
            </a:r>
            <a:r>
              <a:rPr lang="en-US" altLang="en-US" smtClean="0"/>
              <a:t>                 – MIS not matching to KIDS records. </a:t>
            </a:r>
          </a:p>
          <a:p>
            <a:pPr lvl="1"/>
            <a:endParaRPr lang="en-US" altLang="en-US" sz="1100" smtClean="0"/>
          </a:p>
          <a:p>
            <a:pPr lvl="1"/>
            <a:r>
              <a:rPr lang="en-US" altLang="en-US" smtClean="0"/>
              <a:t>Last year’s responsible school is listed under first IEP reported in the school year</a:t>
            </a:r>
          </a:p>
          <a:p>
            <a:pPr lvl="1"/>
            <a:r>
              <a:rPr lang="en-US" altLang="en-US" smtClean="0"/>
              <a:t>Organization has not submitted a KIDS record for the student for the current school year.</a:t>
            </a:r>
          </a:p>
          <a:p>
            <a:pPr lvl="1"/>
            <a:r>
              <a:rPr lang="en-US" altLang="en-US" smtClean="0"/>
              <a:t>Organization reports different responsible school from the responsible school listed in the MIS</a:t>
            </a:r>
          </a:p>
          <a:p>
            <a:pPr lvl="1"/>
            <a:endParaRPr lang="en-US" altLang="en-US" smtClean="0"/>
          </a:p>
        </p:txBody>
      </p:sp>
      <p:sp>
        <p:nvSpPr>
          <p:cNvPr id="61444"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51AFD3-0BCC-410D-A9D7-79069DC9D157}" type="slidenum">
              <a:rPr lang="es-ES" altLang="en-US" smtClean="0"/>
              <a:pPr/>
              <a:t>49</a:t>
            </a:fld>
            <a:endParaRPr lang="es-ES"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My Car doesn’t start</a:t>
            </a:r>
          </a:p>
        </p:txBody>
      </p:sp>
      <p:sp>
        <p:nvSpPr>
          <p:cNvPr id="8195" name="Content Placeholder 2"/>
          <p:cNvSpPr>
            <a:spLocks noGrp="1"/>
          </p:cNvSpPr>
          <p:nvPr>
            <p:ph idx="1"/>
          </p:nvPr>
        </p:nvSpPr>
        <p:spPr>
          <a:xfrm>
            <a:off x="179388" y="1568450"/>
            <a:ext cx="8785225" cy="5153025"/>
          </a:xfrm>
        </p:spPr>
        <p:txBody>
          <a:bodyPr/>
          <a:lstStyle/>
          <a:p>
            <a:pPr algn="ctr"/>
            <a:r>
              <a:rPr lang="en-US" altLang="en-US" smtClean="0"/>
              <a:t>What is missing ?</a:t>
            </a:r>
          </a:p>
          <a:p>
            <a:pPr eaLnBrk="1" hangingPunct="1"/>
            <a:r>
              <a:rPr lang="en-US" altLang="en-US" smtClean="0"/>
              <a:t>Students are missing from the 12-1 reports</a:t>
            </a:r>
          </a:p>
          <a:p>
            <a:pPr lvl="1" eaLnBrk="1" hangingPunct="1"/>
            <a:r>
              <a:rPr lang="en-US" altLang="en-US" smtClean="0"/>
              <a:t>Are you claiming the student?</a:t>
            </a:r>
          </a:p>
          <a:p>
            <a:pPr lvl="1" eaLnBrk="1" hangingPunct="1"/>
            <a:r>
              <a:rPr lang="en-US" altLang="en-US" smtClean="0"/>
              <a:t>Is the student age 3-21 on December 1?</a:t>
            </a:r>
          </a:p>
          <a:p>
            <a:pPr lvl="1" eaLnBrk="1" hangingPunct="1"/>
            <a:r>
              <a:rPr lang="en-US" altLang="en-US" smtClean="0"/>
              <a:t>Are the disabilities and Gifted consistent?</a:t>
            </a:r>
          </a:p>
          <a:p>
            <a:pPr lvl="1" eaLnBrk="1" hangingPunct="1"/>
            <a:r>
              <a:rPr lang="en-US" altLang="en-US" smtClean="0"/>
              <a:t>Are the responsible schools consistent?</a:t>
            </a:r>
          </a:p>
          <a:p>
            <a:pPr lvl="1" eaLnBrk="1" hangingPunct="1"/>
            <a:r>
              <a:rPr lang="en-US" altLang="en-US" smtClean="0"/>
              <a:t>Is the student in Special Education on 12-1?</a:t>
            </a:r>
          </a:p>
          <a:p>
            <a:pPr lvl="1" eaLnBrk="1" hangingPunct="1"/>
            <a:r>
              <a:rPr lang="en-US" altLang="en-US" smtClean="0"/>
              <a:t>Are there December 1 services, how many days?</a:t>
            </a:r>
          </a:p>
          <a:p>
            <a:pPr lvl="2" eaLnBrk="1" hangingPunct="1"/>
            <a:r>
              <a:rPr lang="en-US" altLang="en-US" smtClean="0"/>
              <a:t>Zero days ?</a:t>
            </a:r>
          </a:p>
          <a:p>
            <a:pPr lvl="1" eaLnBrk="1" hangingPunct="1"/>
            <a:endParaRPr lang="en-US" altLang="en-US" smtClean="0"/>
          </a:p>
          <a:p>
            <a:pPr lvl="1" eaLnBrk="1" hangingPunct="1"/>
            <a:endParaRPr lang="en-US" altLang="en-US" smtClean="0"/>
          </a:p>
          <a:p>
            <a:endParaRPr lang="en-US" altLang="en-US" smtClean="0"/>
          </a:p>
          <a:p>
            <a:endParaRPr lang="en-US" altLang="en-US" smtClean="0"/>
          </a:p>
        </p:txBody>
      </p:sp>
      <p:sp>
        <p:nvSpPr>
          <p:cNvPr id="819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BB7EFE2-EC18-4EFC-820F-3EEE83CA99E1}" type="slidenum">
              <a:rPr lang="es-ES" altLang="en-US" sz="1400" smtClean="0"/>
              <a:pPr>
                <a:spcBef>
                  <a:spcPct val="0"/>
                </a:spcBef>
                <a:buFontTx/>
                <a:buNone/>
              </a:pPr>
              <a:t>5</a:t>
            </a:fld>
            <a:endParaRPr lang="es-ES" alt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When to List K Time</a:t>
            </a:r>
          </a:p>
        </p:txBody>
      </p:sp>
      <p:sp>
        <p:nvSpPr>
          <p:cNvPr id="62467" name="Content Placeholder 2"/>
          <p:cNvSpPr>
            <a:spLocks noGrp="1"/>
          </p:cNvSpPr>
          <p:nvPr>
            <p:ph idx="1"/>
          </p:nvPr>
        </p:nvSpPr>
        <p:spPr>
          <a:xfrm>
            <a:off x="161925" y="1916113"/>
            <a:ext cx="8820150" cy="5013325"/>
          </a:xfrm>
        </p:spPr>
        <p:txBody>
          <a:bodyPr/>
          <a:lstStyle/>
          <a:p>
            <a:r>
              <a:rPr lang="en-US" altLang="en-US" sz="2800" smtClean="0"/>
              <a:t>K time and 6th birthday – IEP covering December 1</a:t>
            </a:r>
          </a:p>
          <a:p>
            <a:pPr lvl="1"/>
            <a:r>
              <a:rPr lang="en-US" altLang="en-US" smtClean="0"/>
              <a:t>Age determinations are made on December. </a:t>
            </a:r>
          </a:p>
          <a:p>
            <a:pPr lvl="2"/>
            <a:r>
              <a:rPr lang="en-US" altLang="en-US" smtClean="0"/>
              <a:t>Is the student 3, 4, or 5 on December 1</a:t>
            </a:r>
          </a:p>
          <a:p>
            <a:pPr lvl="2"/>
            <a:r>
              <a:rPr lang="en-US" altLang="en-US" smtClean="0"/>
              <a:t>If yes, K time is applied to the OSEP environment calculation</a:t>
            </a:r>
          </a:p>
          <a:p>
            <a:pPr lvl="2"/>
            <a:r>
              <a:rPr lang="en-US" altLang="en-US" smtClean="0"/>
              <a:t>If not 3, 4, or 5 on December 1, then K time is not factored even if reported.</a:t>
            </a:r>
          </a:p>
          <a:p>
            <a:pPr lvl="1"/>
            <a:r>
              <a:rPr lang="en-US" altLang="en-US" smtClean="0"/>
              <a:t>What if the student turns 6 between July 1 and November 30?</a:t>
            </a:r>
          </a:p>
          <a:p>
            <a:pPr lvl="2"/>
            <a:r>
              <a:rPr lang="en-US" altLang="en-US" smtClean="0"/>
              <a:t>K time is ignored in the OSEP environment calculation, even if reported.</a:t>
            </a:r>
          </a:p>
        </p:txBody>
      </p:sp>
      <p:sp>
        <p:nvSpPr>
          <p:cNvPr id="6246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BD92DC9-B716-4355-98EB-9607AA6F2EAF}" type="slidenum">
              <a:rPr lang="es-ES" altLang="en-US" sz="1400" smtClean="0"/>
              <a:pPr>
                <a:spcBef>
                  <a:spcPct val="0"/>
                </a:spcBef>
                <a:buFontTx/>
                <a:buNone/>
              </a:pPr>
              <a:t>50</a:t>
            </a:fld>
            <a:endParaRPr lang="es-ES" altLang="en-US" sz="14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When to List K Time</a:t>
            </a:r>
          </a:p>
        </p:txBody>
      </p:sp>
      <p:sp>
        <p:nvSpPr>
          <p:cNvPr id="63491" name="Content Placeholder 2"/>
          <p:cNvSpPr>
            <a:spLocks noGrp="1"/>
          </p:cNvSpPr>
          <p:nvPr>
            <p:ph idx="1"/>
          </p:nvPr>
        </p:nvSpPr>
        <p:spPr>
          <a:xfrm>
            <a:off x="935038" y="1860550"/>
            <a:ext cx="8208962" cy="4592638"/>
          </a:xfrm>
        </p:spPr>
        <p:txBody>
          <a:bodyPr/>
          <a:lstStyle/>
          <a:p>
            <a:r>
              <a:rPr lang="en-US" altLang="en-US" sz="2400" smtClean="0"/>
              <a:t>What if the student turns 6 between December 2nd and the last day of school?</a:t>
            </a:r>
          </a:p>
          <a:p>
            <a:pPr lvl="1"/>
            <a:r>
              <a:rPr lang="en-US" altLang="en-US" sz="2000" smtClean="0"/>
              <a:t>The calculations are made as if the student is a 5-year-old.</a:t>
            </a:r>
          </a:p>
          <a:p>
            <a:r>
              <a:rPr lang="en-US" altLang="en-US" sz="2400" smtClean="0"/>
              <a:t>What if the student turns 6 on April 15, does the system apply the K time according to the student’s birthday?</a:t>
            </a:r>
          </a:p>
          <a:p>
            <a:pPr lvl="1"/>
            <a:r>
              <a:rPr lang="en-US" altLang="en-US" sz="2000" b="1" u="sng" smtClean="0"/>
              <a:t>NO</a:t>
            </a:r>
            <a:r>
              <a:rPr lang="en-US" altLang="en-US" sz="2000" smtClean="0"/>
              <a:t>, the application does not make student age determinations on days other than December 1 or June 30. </a:t>
            </a:r>
          </a:p>
          <a:p>
            <a:r>
              <a:rPr lang="en-US" altLang="en-US" sz="2400" smtClean="0"/>
              <a:t>Should I report the K time service lines with an end dates of the student’s 6</a:t>
            </a:r>
            <a:r>
              <a:rPr lang="en-US" altLang="en-US" sz="2400" baseline="30000" smtClean="0"/>
              <a:t>th</a:t>
            </a:r>
            <a:r>
              <a:rPr lang="en-US" altLang="en-US" sz="2400" smtClean="0"/>
              <a:t> Birthday?</a:t>
            </a:r>
          </a:p>
          <a:p>
            <a:pPr lvl="1"/>
            <a:r>
              <a:rPr lang="en-US" altLang="en-US" sz="2000" b="1" u="sng" smtClean="0"/>
              <a:t>NO</a:t>
            </a:r>
            <a:r>
              <a:rPr lang="en-US" altLang="en-US" sz="2000" smtClean="0"/>
              <a:t>,  this can have a negative impact on the LRE calculation</a:t>
            </a:r>
          </a:p>
          <a:p>
            <a:pPr lvl="1"/>
            <a:r>
              <a:rPr lang="en-US" altLang="en-US" sz="2000" smtClean="0"/>
              <a:t>You can be artificially shorting the amount of K time measured</a:t>
            </a:r>
          </a:p>
          <a:p>
            <a:endParaRPr lang="en-US" altLang="en-US" sz="2400" smtClean="0"/>
          </a:p>
        </p:txBody>
      </p:sp>
      <p:sp>
        <p:nvSpPr>
          <p:cNvPr id="6349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69A0D13-4F51-4C1F-803D-31767BCE6255}" type="slidenum">
              <a:rPr lang="es-ES" altLang="en-US" sz="1400" smtClean="0"/>
              <a:pPr>
                <a:spcBef>
                  <a:spcPct val="0"/>
                </a:spcBef>
                <a:buFontTx/>
                <a:buNone/>
              </a:pPr>
              <a:t>51</a:t>
            </a:fld>
            <a:endParaRPr lang="es-ES" altLang="en-US" sz="14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When to List K Time</a:t>
            </a:r>
          </a:p>
        </p:txBody>
      </p:sp>
      <p:sp>
        <p:nvSpPr>
          <p:cNvPr id="64515" name="Content Placeholder 2"/>
          <p:cNvSpPr>
            <a:spLocks noGrp="1"/>
          </p:cNvSpPr>
          <p:nvPr>
            <p:ph idx="1"/>
          </p:nvPr>
        </p:nvSpPr>
        <p:spPr>
          <a:xfrm>
            <a:off x="285750" y="2332038"/>
            <a:ext cx="8750300" cy="4049712"/>
          </a:xfrm>
        </p:spPr>
        <p:txBody>
          <a:bodyPr/>
          <a:lstStyle/>
          <a:p>
            <a:r>
              <a:rPr lang="en-US" altLang="en-US" sz="2400" smtClean="0"/>
              <a:t>How does the calculation apply K time?</a:t>
            </a:r>
          </a:p>
          <a:p>
            <a:pPr lvl="1"/>
            <a:r>
              <a:rPr lang="en-US" altLang="en-US" sz="2000" smtClean="0"/>
              <a:t>It uses the collective set of service lines that cover December 1 as a group, based on the range of special education services</a:t>
            </a:r>
          </a:p>
          <a:p>
            <a:pPr lvl="1"/>
            <a:r>
              <a:rPr lang="en-US" altLang="en-US" sz="2000" smtClean="0"/>
              <a:t>There is 1 K time test for the time the student receives IEP support.</a:t>
            </a:r>
          </a:p>
          <a:p>
            <a:r>
              <a:rPr lang="en-US" altLang="en-US" sz="2400" smtClean="0"/>
              <a:t>Does the student participate in a regular early childhood program, yes or no?</a:t>
            </a:r>
          </a:p>
          <a:p>
            <a:pPr lvl="1"/>
            <a:r>
              <a:rPr lang="en-US" altLang="en-US" sz="2000" smtClean="0"/>
              <a:t>If settings, B, C, W or K is present, then Yes</a:t>
            </a:r>
          </a:p>
          <a:p>
            <a:pPr lvl="1"/>
            <a:r>
              <a:rPr lang="en-US" altLang="en-US" sz="2000" smtClean="0"/>
              <a:t>If yes, then how much time. Is it </a:t>
            </a:r>
          </a:p>
          <a:p>
            <a:pPr lvl="2"/>
            <a:r>
              <a:rPr lang="en-US" altLang="en-US" sz="2000" smtClean="0"/>
              <a:t>10 or more hours </a:t>
            </a:r>
            <a:r>
              <a:rPr lang="en-US" altLang="en-US" sz="2000" b="1" u="sng" smtClean="0"/>
              <a:t>per week</a:t>
            </a:r>
            <a:r>
              <a:rPr lang="en-US" altLang="en-US" sz="2000" smtClean="0"/>
              <a:t>?</a:t>
            </a:r>
          </a:p>
          <a:p>
            <a:pPr lvl="2"/>
            <a:r>
              <a:rPr lang="en-US" altLang="en-US" sz="2000" smtClean="0"/>
              <a:t>Less than 10 hours </a:t>
            </a:r>
            <a:r>
              <a:rPr lang="en-US" altLang="en-US" sz="2000" b="1" u="sng" smtClean="0"/>
              <a:t>per week</a:t>
            </a:r>
            <a:r>
              <a:rPr lang="en-US" altLang="en-US" sz="2000" smtClean="0"/>
              <a:t>?</a:t>
            </a:r>
          </a:p>
        </p:txBody>
      </p:sp>
      <p:sp>
        <p:nvSpPr>
          <p:cNvPr id="6451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18524DA-BD6F-4F5A-A106-85A856994530}" type="slidenum">
              <a:rPr lang="es-ES" altLang="en-US" sz="1400" smtClean="0"/>
              <a:pPr>
                <a:spcBef>
                  <a:spcPct val="0"/>
                </a:spcBef>
                <a:buFontTx/>
                <a:buNone/>
              </a:pPr>
              <a:t>52</a:t>
            </a:fld>
            <a:endParaRPr lang="es-ES" altLang="en-US" sz="14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When to List K Time</a:t>
            </a:r>
          </a:p>
        </p:txBody>
      </p:sp>
      <p:sp>
        <p:nvSpPr>
          <p:cNvPr id="65539" name="Content Placeholder 2"/>
          <p:cNvSpPr>
            <a:spLocks noGrp="1"/>
          </p:cNvSpPr>
          <p:nvPr>
            <p:ph idx="1"/>
          </p:nvPr>
        </p:nvSpPr>
        <p:spPr>
          <a:xfrm>
            <a:off x="-217488" y="1855788"/>
            <a:ext cx="9361488" cy="5102225"/>
          </a:xfrm>
        </p:spPr>
        <p:txBody>
          <a:bodyPr/>
          <a:lstStyle/>
          <a:p>
            <a:pPr algn="ctr"/>
            <a:r>
              <a:rPr lang="en-US" altLang="en-US" sz="2400" smtClean="0"/>
              <a:t>Example:</a:t>
            </a:r>
          </a:p>
          <a:p>
            <a:pPr lvl="1"/>
            <a:r>
              <a:rPr lang="en-US" altLang="en-US" sz="2000" smtClean="0"/>
              <a:t>October 15 IEP, services from October 15 to last day of school.</a:t>
            </a:r>
          </a:p>
          <a:p>
            <a:pPr lvl="2"/>
            <a:r>
              <a:rPr lang="en-US" altLang="en-US" sz="1600" smtClean="0"/>
              <a:t>140 school days / 28 weeks of the school year</a:t>
            </a:r>
          </a:p>
          <a:p>
            <a:pPr lvl="1"/>
            <a:r>
              <a:rPr lang="en-US" altLang="en-US" sz="2000" smtClean="0"/>
              <a:t>Direct service range reported</a:t>
            </a:r>
          </a:p>
          <a:p>
            <a:pPr lvl="2"/>
            <a:r>
              <a:rPr lang="en-US" altLang="en-US" sz="1600" smtClean="0"/>
              <a:t>October 15 to last day of school</a:t>
            </a:r>
          </a:p>
          <a:p>
            <a:pPr lvl="2"/>
            <a:r>
              <a:rPr lang="en-US" altLang="en-US" sz="1600" smtClean="0"/>
              <a:t>140 school days / 28 weeks of the school year</a:t>
            </a:r>
          </a:p>
          <a:p>
            <a:pPr lvl="1"/>
            <a:r>
              <a:rPr lang="en-US" altLang="en-US" sz="2000" smtClean="0"/>
              <a:t>K time, 120 minutes daily, from October 15 to Last day of school</a:t>
            </a:r>
          </a:p>
          <a:p>
            <a:pPr lvl="2"/>
            <a:r>
              <a:rPr lang="en-US" altLang="en-US" sz="1600" smtClean="0"/>
              <a:t>120 MIN x 140 days = 16,800 minutes of K time</a:t>
            </a:r>
          </a:p>
          <a:p>
            <a:pPr lvl="2"/>
            <a:r>
              <a:rPr lang="en-US" altLang="en-US" sz="1600" smtClean="0"/>
              <a:t>16,800 min / 28 week range = 600 minutes per week or </a:t>
            </a:r>
            <a:r>
              <a:rPr lang="en-US" altLang="en-US" sz="1600" b="1" u="sng" smtClean="0">
                <a:solidFill>
                  <a:srgbClr val="FF0000"/>
                </a:solidFill>
              </a:rPr>
              <a:t>10 hours per week</a:t>
            </a:r>
          </a:p>
          <a:p>
            <a:pPr lvl="1"/>
            <a:r>
              <a:rPr lang="en-US" altLang="en-US" sz="2000" smtClean="0"/>
              <a:t>K time, 120 minutes daily, from October 15 to April 1 (student’s 6</a:t>
            </a:r>
            <a:r>
              <a:rPr lang="en-US" altLang="en-US" sz="2000" baseline="30000" smtClean="0"/>
              <a:t>th</a:t>
            </a:r>
            <a:r>
              <a:rPr lang="en-US" altLang="en-US" sz="2000" smtClean="0"/>
              <a:t> birthday)</a:t>
            </a:r>
          </a:p>
          <a:p>
            <a:pPr lvl="2"/>
            <a:r>
              <a:rPr lang="en-US" altLang="en-US" sz="1600" smtClean="0"/>
              <a:t>October 15 to April 1</a:t>
            </a:r>
          </a:p>
          <a:p>
            <a:pPr lvl="2"/>
            <a:r>
              <a:rPr lang="en-US" altLang="en-US" sz="1600" smtClean="0"/>
              <a:t>100 school days / 20 weeks of the school year</a:t>
            </a:r>
          </a:p>
          <a:p>
            <a:pPr lvl="2"/>
            <a:r>
              <a:rPr lang="en-US" altLang="en-US" sz="1600" smtClean="0"/>
              <a:t>120 min X 100 days = 12,000 minutes of K time</a:t>
            </a:r>
          </a:p>
          <a:p>
            <a:pPr lvl="2"/>
            <a:r>
              <a:rPr lang="en-US" altLang="en-US" sz="1600" smtClean="0"/>
              <a:t>12,000 min / 28 week range = 429 minutes per week or </a:t>
            </a:r>
            <a:r>
              <a:rPr lang="en-US" altLang="en-US" sz="1600" b="1" u="sng" smtClean="0">
                <a:solidFill>
                  <a:srgbClr val="FF0000"/>
                </a:solidFill>
              </a:rPr>
              <a:t>7.15 hours per week</a:t>
            </a:r>
          </a:p>
          <a:p>
            <a:pPr lvl="2"/>
            <a:endParaRPr lang="en-US" altLang="en-US" sz="1600" smtClean="0"/>
          </a:p>
          <a:p>
            <a:pPr lvl="2"/>
            <a:endParaRPr lang="en-US" altLang="en-US" sz="1600" smtClean="0"/>
          </a:p>
          <a:p>
            <a:pPr lvl="1"/>
            <a:endParaRPr lang="en-US" altLang="en-US" sz="2000" smtClean="0"/>
          </a:p>
          <a:p>
            <a:pPr lvl="2"/>
            <a:endParaRPr lang="en-US" altLang="en-US" sz="1600" smtClean="0"/>
          </a:p>
        </p:txBody>
      </p:sp>
      <p:sp>
        <p:nvSpPr>
          <p:cNvPr id="65540" name="Slide Number Placeholder 3"/>
          <p:cNvSpPr>
            <a:spLocks noGrp="1"/>
          </p:cNvSpPr>
          <p:nvPr>
            <p:ph type="sldNum" sz="quarter" idx="11"/>
          </p:nvPr>
        </p:nvSpPr>
        <p:spPr>
          <a:xfrm>
            <a:off x="8243888" y="6245225"/>
            <a:ext cx="442912"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1312642-4F4D-4392-81A5-7C7C15CA17F5}" type="slidenum">
              <a:rPr lang="es-ES" altLang="en-US" sz="1400" smtClean="0"/>
              <a:pPr>
                <a:spcBef>
                  <a:spcPct val="0"/>
                </a:spcBef>
                <a:buFontTx/>
                <a:buNone/>
              </a:pPr>
              <a:t>53</a:t>
            </a:fld>
            <a:endParaRPr lang="es-ES" altLang="en-US" sz="14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6656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AA4B52C-8493-4321-9948-67CC0FD56362}" type="slidenum">
              <a:rPr lang="es-ES" altLang="en-US" sz="1400" smtClean="0"/>
              <a:pPr>
                <a:spcBef>
                  <a:spcPct val="0"/>
                </a:spcBef>
                <a:buFontTx/>
                <a:buNone/>
              </a:pPr>
              <a:t>54</a:t>
            </a:fld>
            <a:endParaRPr lang="es-ES" altLang="en-US" sz="1400" smtClean="0"/>
          </a:p>
        </p:txBody>
      </p:sp>
      <p:pic>
        <p:nvPicPr>
          <p:cNvPr id="66564"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609725" y="-26988"/>
            <a:ext cx="7426325" cy="1143001"/>
          </a:xfrm>
        </p:spPr>
        <p:txBody>
          <a:bodyPr/>
          <a:lstStyle/>
          <a:p>
            <a:r>
              <a:rPr lang="en-US" altLang="en-US" sz="2800" b="1" smtClean="0"/>
              <a:t>Why do I see students from</a:t>
            </a:r>
            <a:br>
              <a:rPr lang="en-US" altLang="en-US" sz="2800" b="1" smtClean="0"/>
            </a:br>
            <a:r>
              <a:rPr lang="en-US" altLang="en-US" sz="2800" b="1" smtClean="0"/>
              <a:t> other districts on my verification list?</a:t>
            </a:r>
          </a:p>
        </p:txBody>
      </p:sp>
      <p:sp>
        <p:nvSpPr>
          <p:cNvPr id="68611" name="Content Placeholder 2"/>
          <p:cNvSpPr>
            <a:spLocks noGrp="1"/>
          </p:cNvSpPr>
          <p:nvPr>
            <p:ph idx="1"/>
          </p:nvPr>
        </p:nvSpPr>
        <p:spPr>
          <a:xfrm>
            <a:off x="1403350" y="1844675"/>
            <a:ext cx="7740650" cy="4876800"/>
          </a:xfrm>
        </p:spPr>
        <p:txBody>
          <a:bodyPr/>
          <a:lstStyle/>
          <a:p>
            <a:r>
              <a:rPr lang="en-US" altLang="en-US" sz="2800" smtClean="0"/>
              <a:t>Because they are attending one of your programs.</a:t>
            </a:r>
          </a:p>
          <a:p>
            <a:r>
              <a:rPr lang="en-US" altLang="en-US" sz="2800" smtClean="0"/>
              <a:t>MIS clerks from other districts may need you help in resolving verifications. For example</a:t>
            </a:r>
          </a:p>
          <a:p>
            <a:pPr lvl="1"/>
            <a:r>
              <a:rPr lang="en-US" altLang="en-US" smtClean="0"/>
              <a:t>Class time in their IEP program may not match to directory day</a:t>
            </a:r>
          </a:p>
          <a:p>
            <a:pPr lvl="1"/>
            <a:r>
              <a:rPr lang="en-US" altLang="en-US" smtClean="0"/>
              <a:t>Calendar, settings in their IEP program may not match</a:t>
            </a:r>
          </a:p>
          <a:p>
            <a:pPr lvl="1"/>
            <a:r>
              <a:rPr lang="en-US" altLang="en-US" smtClean="0"/>
              <a:t>Providers in their IEP program may not match</a:t>
            </a:r>
          </a:p>
        </p:txBody>
      </p:sp>
      <p:sp>
        <p:nvSpPr>
          <p:cNvPr id="6861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AC1FBB4-0659-4DEB-AB85-CB525E758168}" type="slidenum">
              <a:rPr lang="es-ES" altLang="en-US" sz="1400" smtClean="0"/>
              <a:pPr>
                <a:spcBef>
                  <a:spcPct val="0"/>
                </a:spcBef>
                <a:buFontTx/>
                <a:buNone/>
              </a:pPr>
              <a:t>55</a:t>
            </a:fld>
            <a:endParaRPr lang="es-ES" altLang="en-US" sz="14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CAPS Data</a:t>
            </a:r>
          </a:p>
        </p:txBody>
      </p:sp>
      <p:sp>
        <p:nvSpPr>
          <p:cNvPr id="69635" name="Content Placeholder 2"/>
          <p:cNvSpPr>
            <a:spLocks noGrp="1"/>
          </p:cNvSpPr>
          <p:nvPr>
            <p:ph idx="1"/>
          </p:nvPr>
        </p:nvSpPr>
        <p:spPr>
          <a:xfrm>
            <a:off x="0" y="2271713"/>
            <a:ext cx="8877300" cy="4445000"/>
          </a:xfrm>
        </p:spPr>
        <p:txBody>
          <a:bodyPr/>
          <a:lstStyle/>
          <a:p>
            <a:r>
              <a:rPr lang="en-US" altLang="en-US" smtClean="0"/>
              <a:t>S0 Organizations not claiming Categorical Aid</a:t>
            </a:r>
          </a:p>
          <a:p>
            <a:r>
              <a:rPr lang="en-US" altLang="en-US" smtClean="0"/>
              <a:t>KSSB, KSSD, JJA and KDOC facilities</a:t>
            </a:r>
          </a:p>
          <a:p>
            <a:pPr lvl="1"/>
            <a:r>
              <a:rPr lang="en-US" altLang="en-US" smtClean="0"/>
              <a:t>Special education providers – regular term</a:t>
            </a:r>
          </a:p>
          <a:p>
            <a:pPr lvl="1"/>
            <a:r>
              <a:rPr lang="en-US" altLang="en-US" smtClean="0"/>
              <a:t>Related service providers – regular term</a:t>
            </a:r>
          </a:p>
          <a:p>
            <a:pPr lvl="1"/>
            <a:r>
              <a:rPr lang="en-US" altLang="en-US" smtClean="0"/>
              <a:t>Para-educators – regular term</a:t>
            </a:r>
          </a:p>
          <a:p>
            <a:pPr lvl="1"/>
            <a:r>
              <a:rPr lang="en-US" altLang="en-US" smtClean="0"/>
              <a:t>School year calendar</a:t>
            </a:r>
          </a:p>
          <a:p>
            <a:pPr lvl="1"/>
            <a:r>
              <a:rPr lang="en-US" altLang="en-US" smtClean="0"/>
              <a:t>Provider’s service / endorsement area, dates worked, grade levels served, contracted FTE or hours worked.</a:t>
            </a:r>
          </a:p>
        </p:txBody>
      </p:sp>
      <p:sp>
        <p:nvSpPr>
          <p:cNvPr id="6963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68046EF-BA7C-44C9-B4DB-AFE7A10E815C}" type="slidenum">
              <a:rPr lang="es-ES" altLang="en-US" sz="1400" smtClean="0"/>
              <a:pPr>
                <a:spcBef>
                  <a:spcPct val="0"/>
                </a:spcBef>
                <a:buFontTx/>
                <a:buNone/>
              </a:pPr>
              <a:t>56</a:t>
            </a:fld>
            <a:endParaRPr lang="es-ES" altLang="en-US" sz="14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70659"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2055319-F962-4F4C-B1F2-E9BB8BB6334E}" type="slidenum">
              <a:rPr lang="es-ES" altLang="en-US" sz="1400" smtClean="0"/>
              <a:pPr>
                <a:spcBef>
                  <a:spcPct val="0"/>
                </a:spcBef>
                <a:buFontTx/>
                <a:buNone/>
              </a:pPr>
              <a:t>57</a:t>
            </a:fld>
            <a:endParaRPr lang="es-ES" altLang="en-US" sz="1400" smtClean="0"/>
          </a:p>
        </p:txBody>
      </p:sp>
      <p:pic>
        <p:nvPicPr>
          <p:cNvPr id="70660"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100013"/>
            <a:ext cx="8229600" cy="1143001"/>
          </a:xfrm>
        </p:spPr>
        <p:txBody>
          <a:bodyPr/>
          <a:lstStyle/>
          <a:p>
            <a:r>
              <a:rPr lang="en-US" altLang="en-US" smtClean="0"/>
              <a:t>Data Dictionary</a:t>
            </a:r>
          </a:p>
        </p:txBody>
      </p:sp>
      <p:sp>
        <p:nvSpPr>
          <p:cNvPr id="72707" name="Content Placeholder 2"/>
          <p:cNvSpPr>
            <a:spLocks noGrp="1"/>
          </p:cNvSpPr>
          <p:nvPr>
            <p:ph idx="1"/>
          </p:nvPr>
        </p:nvSpPr>
        <p:spPr>
          <a:xfrm>
            <a:off x="107950" y="2205038"/>
            <a:ext cx="8785225" cy="4652962"/>
          </a:xfrm>
        </p:spPr>
        <p:txBody>
          <a:bodyPr/>
          <a:lstStyle/>
          <a:p>
            <a:r>
              <a:rPr lang="en-US" altLang="en-US" smtClean="0"/>
              <a:t>September 1 – Initial FY Submission</a:t>
            </a:r>
          </a:p>
          <a:p>
            <a:pPr lvl="1"/>
            <a:r>
              <a:rPr lang="en-US" altLang="en-US" sz="2400" smtClean="0"/>
              <a:t>Using the Unresolved Exit report will require initial submission of active students for the current school year by September 1. Active students from the prior year not found will be flagged as unresolved exits. </a:t>
            </a:r>
          </a:p>
          <a:p>
            <a:pPr lvl="1"/>
            <a:r>
              <a:rPr lang="en-US" altLang="en-US" sz="2400" smtClean="0"/>
              <a:t>Process – Checks active FY2016 students to students not found in FY2017</a:t>
            </a:r>
          </a:p>
          <a:p>
            <a:pPr lvl="1"/>
            <a:r>
              <a:rPr lang="en-US" altLang="en-US" sz="2400" smtClean="0"/>
              <a:t>Intent – Catch students who qualify for OSEP Exit report </a:t>
            </a:r>
          </a:p>
          <a:p>
            <a:pPr lvl="2"/>
            <a:r>
              <a:rPr lang="en-US" altLang="en-US" sz="2000" smtClean="0"/>
              <a:t>Graduates</a:t>
            </a:r>
          </a:p>
          <a:p>
            <a:pPr lvl="2"/>
            <a:r>
              <a:rPr lang="en-US" altLang="en-US" sz="2000" smtClean="0"/>
              <a:t>Objectives completed – return to general education</a:t>
            </a:r>
          </a:p>
          <a:p>
            <a:pPr lvl="2"/>
            <a:r>
              <a:rPr lang="en-US" altLang="en-US" sz="2000" smtClean="0"/>
              <a:t>Summer move outs</a:t>
            </a:r>
          </a:p>
        </p:txBody>
      </p:sp>
      <p:sp>
        <p:nvSpPr>
          <p:cNvPr id="7270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D33B359-A7DC-4A3D-962C-C31A23DCDD59}" type="slidenum">
              <a:rPr lang="es-ES" altLang="en-US" sz="1400" smtClean="0"/>
              <a:pPr>
                <a:spcBef>
                  <a:spcPct val="0"/>
                </a:spcBef>
                <a:buFontTx/>
                <a:buNone/>
              </a:pPr>
              <a:t>58</a:t>
            </a:fld>
            <a:endParaRPr lang="es-ES" altLang="en-US" sz="14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00013"/>
            <a:ext cx="8229600" cy="1143001"/>
          </a:xfrm>
        </p:spPr>
        <p:txBody>
          <a:bodyPr/>
          <a:lstStyle/>
          <a:p>
            <a:r>
              <a:rPr lang="en-US" altLang="en-US" smtClean="0"/>
              <a:t>Data Dictionary</a:t>
            </a:r>
          </a:p>
        </p:txBody>
      </p:sp>
      <p:sp>
        <p:nvSpPr>
          <p:cNvPr id="73731" name="Content Placeholder 2"/>
          <p:cNvSpPr>
            <a:spLocks noGrp="1"/>
          </p:cNvSpPr>
          <p:nvPr>
            <p:ph idx="1"/>
          </p:nvPr>
        </p:nvSpPr>
        <p:spPr>
          <a:xfrm>
            <a:off x="107950" y="2205038"/>
            <a:ext cx="8785225" cy="4652962"/>
          </a:xfrm>
        </p:spPr>
        <p:txBody>
          <a:bodyPr/>
          <a:lstStyle/>
          <a:p>
            <a:r>
              <a:rPr lang="en-US" altLang="en-US" smtClean="0"/>
              <a:t>September 1 – Initial FY Submission</a:t>
            </a:r>
          </a:p>
          <a:p>
            <a:pPr lvl="1"/>
            <a:r>
              <a:rPr lang="en-US" altLang="en-US" sz="2400" smtClean="0"/>
              <a:t>Using the Unresolved Exit report will require initial submission of active students for the current school year by September 1. Active students from the prior year not found will be flagged as unresolved exits. </a:t>
            </a:r>
          </a:p>
          <a:p>
            <a:pPr lvl="1"/>
            <a:r>
              <a:rPr lang="en-US" altLang="en-US" sz="2400" smtClean="0"/>
              <a:t>Process – Checks active FY2016 students to students not found in FY2017</a:t>
            </a:r>
          </a:p>
          <a:p>
            <a:pPr lvl="1"/>
            <a:r>
              <a:rPr lang="en-US" altLang="en-US" sz="2400" smtClean="0"/>
              <a:t>Intent – Catch students who qualify for OSEP Exit report </a:t>
            </a:r>
          </a:p>
          <a:p>
            <a:pPr lvl="2"/>
            <a:r>
              <a:rPr lang="en-US" altLang="en-US" sz="2000" smtClean="0"/>
              <a:t>Graduates</a:t>
            </a:r>
          </a:p>
          <a:p>
            <a:pPr lvl="2"/>
            <a:r>
              <a:rPr lang="en-US" altLang="en-US" sz="2000" smtClean="0"/>
              <a:t>Objectives completed – return to general education</a:t>
            </a:r>
          </a:p>
          <a:p>
            <a:pPr lvl="2"/>
            <a:r>
              <a:rPr lang="en-US" altLang="en-US" sz="2000" smtClean="0"/>
              <a:t>Summer move outs</a:t>
            </a:r>
          </a:p>
        </p:txBody>
      </p:sp>
      <p:sp>
        <p:nvSpPr>
          <p:cNvPr id="7373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E5D2C3F-AB45-40F7-AA3D-F2BAE5E22A23}" type="slidenum">
              <a:rPr lang="es-ES" altLang="en-US" sz="1400" smtClean="0"/>
              <a:pPr>
                <a:spcBef>
                  <a:spcPct val="0"/>
                </a:spcBef>
                <a:buFontTx/>
                <a:buNone/>
              </a:pPr>
              <a:t>59</a:t>
            </a:fld>
            <a:endParaRPr lang="es-ES" altLang="en-US" sz="1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My Car doesn’t start</a:t>
            </a:r>
          </a:p>
        </p:txBody>
      </p:sp>
      <p:sp>
        <p:nvSpPr>
          <p:cNvPr id="9219" name="Content Placeholder 2"/>
          <p:cNvSpPr>
            <a:spLocks noGrp="1"/>
          </p:cNvSpPr>
          <p:nvPr>
            <p:ph idx="1"/>
          </p:nvPr>
        </p:nvSpPr>
        <p:spPr>
          <a:xfrm>
            <a:off x="914400" y="1431925"/>
            <a:ext cx="8229600" cy="5440363"/>
          </a:xfrm>
        </p:spPr>
        <p:txBody>
          <a:bodyPr/>
          <a:lstStyle/>
          <a:p>
            <a:pPr algn="ctr">
              <a:defRPr/>
            </a:pPr>
            <a:r>
              <a:rPr lang="en-US" altLang="en-US" dirty="0" smtClean="0"/>
              <a:t>What is missing ?</a:t>
            </a:r>
          </a:p>
          <a:p>
            <a:pPr eaLnBrk="1" hangingPunct="1">
              <a:defRPr/>
            </a:pPr>
            <a:r>
              <a:rPr lang="en-US" altLang="en-US" dirty="0" smtClean="0"/>
              <a:t>Service lines are missing total days</a:t>
            </a:r>
          </a:p>
          <a:p>
            <a:pPr lvl="1" eaLnBrk="1" hangingPunct="1">
              <a:defRPr/>
            </a:pPr>
            <a:r>
              <a:rPr lang="en-US" altLang="en-US" u="sng" dirty="0" smtClean="0"/>
              <a:t>What does the building info read?</a:t>
            </a:r>
          </a:p>
          <a:p>
            <a:pPr eaLnBrk="1" hangingPunct="1">
              <a:defRPr/>
            </a:pPr>
            <a:r>
              <a:rPr lang="en-US" altLang="en-US" dirty="0" smtClean="0"/>
              <a:t>Providers are missing</a:t>
            </a:r>
          </a:p>
          <a:p>
            <a:pPr lvl="1" eaLnBrk="1" hangingPunct="1">
              <a:defRPr/>
            </a:pPr>
            <a:r>
              <a:rPr lang="en-US" altLang="en-US" u="sng" dirty="0" smtClean="0"/>
              <a:t>Missing from the provider list, service lines?</a:t>
            </a:r>
          </a:p>
          <a:p>
            <a:pPr marL="0" indent="0">
              <a:buFontTx/>
              <a:buNone/>
              <a:defRPr/>
            </a:pPr>
            <a:endParaRPr lang="en-US" altLang="en-US" dirty="0" smtClean="0"/>
          </a:p>
          <a:p>
            <a:pPr>
              <a:defRPr/>
            </a:pPr>
            <a:endParaRPr lang="en-US" altLang="en-US" dirty="0" smtClean="0"/>
          </a:p>
        </p:txBody>
      </p:sp>
      <p:sp>
        <p:nvSpPr>
          <p:cNvPr id="922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C8DAA55-2CDA-4BA5-98AD-0D1CD59562DB}" type="slidenum">
              <a:rPr lang="es-ES" altLang="en-US" sz="1400" smtClean="0"/>
              <a:pPr>
                <a:spcBef>
                  <a:spcPct val="0"/>
                </a:spcBef>
                <a:buFontTx/>
                <a:buNone/>
              </a:pPr>
              <a:t>6</a:t>
            </a:fld>
            <a:endParaRPr lang="es-ES" altLang="en-US" sz="140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00013"/>
            <a:ext cx="8229600" cy="1143001"/>
          </a:xfrm>
        </p:spPr>
        <p:txBody>
          <a:bodyPr/>
          <a:lstStyle/>
          <a:p>
            <a:r>
              <a:rPr lang="en-US" altLang="en-US" smtClean="0"/>
              <a:t>Data Dictionary</a:t>
            </a:r>
          </a:p>
        </p:txBody>
      </p:sp>
      <p:sp>
        <p:nvSpPr>
          <p:cNvPr id="3" name="Content Placeholder 2"/>
          <p:cNvSpPr>
            <a:spLocks noGrp="1"/>
          </p:cNvSpPr>
          <p:nvPr>
            <p:ph idx="1"/>
          </p:nvPr>
        </p:nvSpPr>
        <p:spPr>
          <a:xfrm>
            <a:off x="179388" y="2205038"/>
            <a:ext cx="8785225" cy="4652962"/>
          </a:xfrm>
        </p:spPr>
        <p:txBody>
          <a:bodyPr/>
          <a:lstStyle/>
          <a:p>
            <a:pPr>
              <a:defRPr/>
            </a:pPr>
            <a:r>
              <a:rPr lang="en-US" altLang="en-US" sz="2400" dirty="0" smtClean="0"/>
              <a:t>Assigning correct buildings – Pages 2-4, examples</a:t>
            </a:r>
          </a:p>
          <a:p>
            <a:pPr lvl="1">
              <a:defRPr/>
            </a:pPr>
            <a:r>
              <a:rPr lang="en-US" altLang="en-US" sz="2400" dirty="0" smtClean="0"/>
              <a:t>Responsible School – as claimed by the LEA in KIDS</a:t>
            </a:r>
          </a:p>
          <a:p>
            <a:pPr lvl="1">
              <a:defRPr/>
            </a:pPr>
            <a:r>
              <a:rPr lang="en-US" altLang="en-US" sz="2400" dirty="0" smtClean="0"/>
              <a:t>Responsible School – aligned as point in time within the range of services dates</a:t>
            </a:r>
          </a:p>
          <a:p>
            <a:pPr lvl="1">
              <a:defRPr/>
            </a:pPr>
            <a:r>
              <a:rPr lang="en-US" altLang="en-US" sz="2400" dirty="0" smtClean="0"/>
              <a:t>Assign child count – current responsible organization</a:t>
            </a:r>
          </a:p>
          <a:p>
            <a:pPr>
              <a:defRPr/>
            </a:pPr>
            <a:r>
              <a:rPr lang="en-US" altLang="en-US" sz="2400" dirty="0" smtClean="0"/>
              <a:t>Determination of total days explanation</a:t>
            </a:r>
          </a:p>
          <a:p>
            <a:pPr lvl="1">
              <a:defRPr/>
            </a:pPr>
            <a:r>
              <a:rPr lang="en-US" altLang="en-US" sz="2400" dirty="0" smtClean="0"/>
              <a:t>Keyboard entry selection</a:t>
            </a:r>
          </a:p>
          <a:p>
            <a:pPr lvl="1">
              <a:defRPr/>
            </a:pPr>
            <a:r>
              <a:rPr lang="en-US" altLang="en-US" sz="2400" dirty="0" smtClean="0"/>
              <a:t>Imported records rank order selection</a:t>
            </a:r>
          </a:p>
          <a:p>
            <a:pPr>
              <a:defRPr/>
            </a:pPr>
            <a:r>
              <a:rPr lang="en-US" altLang="en-US" sz="2400" dirty="0" smtClean="0"/>
              <a:t>Settings – </a:t>
            </a:r>
            <a:r>
              <a:rPr lang="en-US" altLang="en-US" sz="2400" dirty="0" smtClean="0">
                <a:solidFill>
                  <a:srgbClr val="FF0000"/>
                </a:solidFill>
              </a:rPr>
              <a:t>Do not assign a Service setting / location code for buildings that do not have classrooms. </a:t>
            </a:r>
          </a:p>
          <a:p>
            <a:pPr marL="457200" lvl="1" indent="0">
              <a:buFontTx/>
              <a:buNone/>
              <a:defRPr/>
            </a:pPr>
            <a:endParaRPr lang="en-US" altLang="en-US" sz="2400" dirty="0" smtClean="0"/>
          </a:p>
          <a:p>
            <a:pPr>
              <a:defRPr/>
            </a:pPr>
            <a:endParaRPr lang="en-US" altLang="en-US" sz="2000" dirty="0" smtClean="0"/>
          </a:p>
        </p:txBody>
      </p:sp>
      <p:sp>
        <p:nvSpPr>
          <p:cNvPr id="7475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F94BC8A-0963-41F2-B361-6CCA02B6F8AE}" type="slidenum">
              <a:rPr lang="es-ES" altLang="en-US" sz="1400" smtClean="0"/>
              <a:pPr>
                <a:spcBef>
                  <a:spcPct val="0"/>
                </a:spcBef>
                <a:buFontTx/>
                <a:buNone/>
              </a:pPr>
              <a:t>60</a:t>
            </a:fld>
            <a:endParaRPr lang="es-ES" altLang="en-US" sz="14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100013"/>
            <a:ext cx="8229600" cy="1143001"/>
          </a:xfrm>
        </p:spPr>
        <p:txBody>
          <a:bodyPr/>
          <a:lstStyle/>
          <a:p>
            <a:r>
              <a:rPr lang="en-US" altLang="en-US" smtClean="0"/>
              <a:t>Data Dictionary</a:t>
            </a:r>
          </a:p>
        </p:txBody>
      </p:sp>
      <p:sp>
        <p:nvSpPr>
          <p:cNvPr id="3" name="Content Placeholder 2"/>
          <p:cNvSpPr>
            <a:spLocks noGrp="1"/>
          </p:cNvSpPr>
          <p:nvPr>
            <p:ph idx="1"/>
          </p:nvPr>
        </p:nvSpPr>
        <p:spPr>
          <a:xfrm>
            <a:off x="179388" y="2205038"/>
            <a:ext cx="8785225" cy="4652962"/>
          </a:xfrm>
        </p:spPr>
        <p:txBody>
          <a:bodyPr/>
          <a:lstStyle/>
          <a:p>
            <a:pPr>
              <a:defRPr/>
            </a:pPr>
            <a:r>
              <a:rPr lang="en-US" altLang="en-US" sz="3600" dirty="0" smtClean="0"/>
              <a:t>Service location definition</a:t>
            </a:r>
          </a:p>
          <a:p>
            <a:pPr>
              <a:defRPr/>
            </a:pPr>
            <a:r>
              <a:rPr lang="en-US" dirty="0" smtClean="0"/>
              <a:t>Early Childhood Locations – </a:t>
            </a:r>
            <a:r>
              <a:rPr lang="en-US" u="sng" dirty="0" smtClean="0"/>
              <a:t>Program addition</a:t>
            </a:r>
          </a:p>
          <a:p>
            <a:pPr lvl="1">
              <a:defRPr/>
            </a:pPr>
            <a:r>
              <a:rPr lang="en-US" u="sng" dirty="0" smtClean="0"/>
              <a:t>District </a:t>
            </a:r>
            <a:r>
              <a:rPr lang="en-US" u="sng" dirty="0"/>
              <a:t>run universal preschools </a:t>
            </a:r>
            <a:r>
              <a:rPr lang="en-US" dirty="0"/>
              <a:t>offering early childhood programming to 3, 4, and 5 year </a:t>
            </a:r>
            <a:r>
              <a:rPr lang="en-US" dirty="0" smtClean="0"/>
              <a:t>olds</a:t>
            </a:r>
          </a:p>
          <a:p>
            <a:pPr lvl="4">
              <a:defRPr/>
            </a:pPr>
            <a:r>
              <a:rPr lang="en-US" altLang="en-US" sz="3200" dirty="0" smtClean="0">
                <a:solidFill>
                  <a:srgbClr val="FF0000"/>
                </a:solidFill>
              </a:rPr>
              <a:t>Reported under the “B” Setting</a:t>
            </a:r>
          </a:p>
          <a:p>
            <a:pPr lvl="4">
              <a:defRPr/>
            </a:pPr>
            <a:r>
              <a:rPr lang="en-US" altLang="en-US" sz="3200" dirty="0" smtClean="0">
                <a:solidFill>
                  <a:srgbClr val="FF0000"/>
                </a:solidFill>
              </a:rPr>
              <a:t>Report consistently as other “B” programs in combination with K time.</a:t>
            </a:r>
            <a:r>
              <a:rPr lang="en-US" altLang="en-US" sz="1200" dirty="0" smtClean="0">
                <a:solidFill>
                  <a:srgbClr val="FF0000"/>
                </a:solidFill>
              </a:rPr>
              <a:t>	</a:t>
            </a:r>
          </a:p>
          <a:p>
            <a:pPr marL="457200" lvl="1" indent="0">
              <a:buFontTx/>
              <a:buNone/>
              <a:defRPr/>
            </a:pPr>
            <a:endParaRPr lang="en-US" altLang="en-US" sz="2400" dirty="0" smtClean="0"/>
          </a:p>
          <a:p>
            <a:pPr>
              <a:defRPr/>
            </a:pPr>
            <a:endParaRPr lang="en-US" altLang="en-US" sz="2000" dirty="0" smtClean="0"/>
          </a:p>
        </p:txBody>
      </p:sp>
      <p:sp>
        <p:nvSpPr>
          <p:cNvPr id="7578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81BC9C-8938-4FF0-B75E-BD591CCE2B60}" type="slidenum">
              <a:rPr lang="es-ES" altLang="en-US" sz="1400" smtClean="0"/>
              <a:pPr>
                <a:spcBef>
                  <a:spcPct val="0"/>
                </a:spcBef>
                <a:buFontTx/>
                <a:buNone/>
              </a:pPr>
              <a:t>61</a:t>
            </a:fld>
            <a:endParaRPr lang="es-ES" altLang="en-US" sz="14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00013"/>
            <a:ext cx="8229600" cy="1143001"/>
          </a:xfrm>
        </p:spPr>
        <p:txBody>
          <a:bodyPr/>
          <a:lstStyle/>
          <a:p>
            <a:r>
              <a:rPr lang="en-US" altLang="en-US" smtClean="0"/>
              <a:t>Data Dictionary</a:t>
            </a:r>
          </a:p>
        </p:txBody>
      </p:sp>
      <p:sp>
        <p:nvSpPr>
          <p:cNvPr id="76803" name="Content Placeholder 2"/>
          <p:cNvSpPr>
            <a:spLocks noGrp="1"/>
          </p:cNvSpPr>
          <p:nvPr>
            <p:ph idx="1"/>
          </p:nvPr>
        </p:nvSpPr>
        <p:spPr>
          <a:xfrm>
            <a:off x="179388" y="2205038"/>
            <a:ext cx="8785225" cy="4652962"/>
          </a:xfrm>
        </p:spPr>
        <p:txBody>
          <a:bodyPr/>
          <a:lstStyle/>
          <a:p>
            <a:r>
              <a:rPr lang="en-US" altLang="en-US" sz="3600" smtClean="0"/>
              <a:t>Catastrophic Aid</a:t>
            </a:r>
          </a:p>
          <a:p>
            <a:pPr lvl="1"/>
            <a:r>
              <a:rPr lang="en-US" altLang="en-US" sz="2400" smtClean="0"/>
              <a:t>Updated Transportation expense categories for vehicle operation under more detailed cost basis</a:t>
            </a:r>
          </a:p>
        </p:txBody>
      </p:sp>
      <p:sp>
        <p:nvSpPr>
          <p:cNvPr id="7680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A754791-3DC0-4334-92DC-FB67B19F93D0}" type="slidenum">
              <a:rPr lang="es-ES" altLang="en-US" sz="1400" smtClean="0"/>
              <a:pPr>
                <a:spcBef>
                  <a:spcPct val="0"/>
                </a:spcBef>
                <a:buFontTx/>
                <a:buNone/>
              </a:pPr>
              <a:t>62</a:t>
            </a:fld>
            <a:endParaRPr lang="es-ES" altLang="en-US" sz="1400" smtClean="0"/>
          </a:p>
        </p:txBody>
      </p:sp>
      <p:sp>
        <p:nvSpPr>
          <p:cNvPr id="76805" name="Rectangle 3"/>
          <p:cNvSpPr>
            <a:spLocks noChangeArrowheads="1"/>
          </p:cNvSpPr>
          <p:nvPr/>
        </p:nvSpPr>
        <p:spPr bwMode="auto">
          <a:xfrm>
            <a:off x="1258888" y="3789363"/>
            <a:ext cx="64817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latin typeface="Times New Roman" panose="02020603050405020304" pitchFamily="18" charset="0"/>
              </a:rPr>
              <a:t>Trans services purchased by outside company</a:t>
            </a:r>
          </a:p>
          <a:p>
            <a:pPr>
              <a:spcBef>
                <a:spcPct val="0"/>
              </a:spcBef>
              <a:buFontTx/>
              <a:buNone/>
            </a:pPr>
            <a:r>
              <a:rPr lang="en-US" altLang="en-US" sz="2000">
                <a:latin typeface="Times New Roman" panose="02020603050405020304" pitchFamily="18" charset="0"/>
              </a:rPr>
              <a:t>Mileage Paid in lieu of transportation	</a:t>
            </a:r>
          </a:p>
          <a:p>
            <a:pPr>
              <a:spcBef>
                <a:spcPct val="0"/>
              </a:spcBef>
              <a:buFontTx/>
              <a:buNone/>
            </a:pPr>
            <a:r>
              <a:rPr lang="en-US" altLang="en-US" sz="2000">
                <a:latin typeface="Times New Roman" panose="02020603050405020304" pitchFamily="18" charset="0"/>
              </a:rPr>
              <a:t>Insurance Services	</a:t>
            </a:r>
          </a:p>
          <a:p>
            <a:pPr>
              <a:spcBef>
                <a:spcPct val="0"/>
              </a:spcBef>
              <a:buFontTx/>
              <a:buNone/>
            </a:pPr>
            <a:r>
              <a:rPr lang="en-US" altLang="en-US" sz="2000">
                <a:latin typeface="Times New Roman" panose="02020603050405020304" pitchFamily="18" charset="0"/>
              </a:rPr>
              <a:t>Monitoring Services	</a:t>
            </a:r>
          </a:p>
          <a:p>
            <a:pPr>
              <a:spcBef>
                <a:spcPct val="0"/>
              </a:spcBef>
              <a:buFontTx/>
              <a:buNone/>
            </a:pPr>
            <a:r>
              <a:rPr lang="en-US" altLang="en-US" sz="2000">
                <a:latin typeface="Times New Roman" panose="02020603050405020304" pitchFamily="18" charset="0"/>
              </a:rPr>
              <a:t>Vehicle Service and Maintenance	</a:t>
            </a:r>
          </a:p>
          <a:p>
            <a:pPr>
              <a:spcBef>
                <a:spcPct val="0"/>
              </a:spcBef>
              <a:buFontTx/>
              <a:buNone/>
            </a:pPr>
            <a:r>
              <a:rPr lang="en-US" altLang="en-US" sz="2000">
                <a:latin typeface="Times New Roman" panose="02020603050405020304" pitchFamily="18" charset="0"/>
              </a:rPr>
              <a:t>Other Transportation Services</a:t>
            </a:r>
            <a:r>
              <a:rPr lang="en-US" altLang="en-US" sz="1800">
                <a:solidFill>
                  <a:srgbClr val="FF0000"/>
                </a:solidFill>
                <a:latin typeface="Times New Roman" panose="02020603050405020304" pitchFamily="18"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76275" y="34925"/>
            <a:ext cx="8229600" cy="1143000"/>
          </a:xfrm>
        </p:spPr>
        <p:txBody>
          <a:bodyPr/>
          <a:lstStyle/>
          <a:p>
            <a:r>
              <a:rPr lang="en-US" altLang="en-US" smtClean="0"/>
              <a:t>Error Messages</a:t>
            </a:r>
          </a:p>
        </p:txBody>
      </p:sp>
      <p:sp>
        <p:nvSpPr>
          <p:cNvPr id="77827" name="Content Placeholder 2"/>
          <p:cNvSpPr>
            <a:spLocks noGrp="1"/>
          </p:cNvSpPr>
          <p:nvPr>
            <p:ph idx="1"/>
          </p:nvPr>
        </p:nvSpPr>
        <p:spPr>
          <a:xfrm>
            <a:off x="684213" y="1431925"/>
            <a:ext cx="8712200" cy="5329238"/>
          </a:xfrm>
        </p:spPr>
        <p:txBody>
          <a:bodyPr/>
          <a:lstStyle/>
          <a:p>
            <a:pPr algn="ctr"/>
            <a:r>
              <a:rPr lang="en-US" altLang="en-US" smtClean="0"/>
              <a:t>An unexpected malfunction happens</a:t>
            </a:r>
          </a:p>
          <a:p>
            <a:pPr lvl="1"/>
            <a:r>
              <a:rPr lang="en-US" altLang="en-US" smtClean="0"/>
              <a:t>Do not let issues go unreported to KSDE</a:t>
            </a:r>
          </a:p>
          <a:p>
            <a:pPr lvl="2"/>
            <a:r>
              <a:rPr lang="en-US" altLang="en-US" smtClean="0"/>
              <a:t>You may be the only one with this problem</a:t>
            </a:r>
          </a:p>
          <a:p>
            <a:pPr lvl="2"/>
            <a:r>
              <a:rPr lang="en-US" altLang="en-US" smtClean="0"/>
              <a:t>There may be a pattern of causes</a:t>
            </a:r>
          </a:p>
          <a:p>
            <a:pPr lvl="3"/>
            <a:r>
              <a:rPr lang="en-US" altLang="en-US" smtClean="0"/>
              <a:t>If unreported, then a pattern goes undiscovered</a:t>
            </a:r>
          </a:p>
          <a:p>
            <a:pPr lvl="1"/>
            <a:r>
              <a:rPr lang="en-US" altLang="en-US" smtClean="0"/>
              <a:t>If clerks tells of a problems ask if it has been reported to KSDE. </a:t>
            </a:r>
          </a:p>
          <a:p>
            <a:pPr lvl="2"/>
            <a:r>
              <a:rPr lang="en-US" altLang="en-US" smtClean="0"/>
              <a:t>IT will have many follow up questions regarding the issue, be sure the clerk responds to all of the questions</a:t>
            </a:r>
          </a:p>
          <a:p>
            <a:pPr lvl="1"/>
            <a:r>
              <a:rPr lang="en-US" altLang="en-US" u="sng" smtClean="0"/>
              <a:t>Document the details</a:t>
            </a:r>
            <a:r>
              <a:rPr lang="en-US" altLang="en-US" smtClean="0"/>
              <a:t>, what page, what time, what action was taken, screen shots help a lot</a:t>
            </a:r>
          </a:p>
          <a:p>
            <a:endParaRPr lang="en-US" altLang="en-US" smtClean="0"/>
          </a:p>
        </p:txBody>
      </p:sp>
      <p:sp>
        <p:nvSpPr>
          <p:cNvPr id="7782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FEBAF68-9AA8-4B12-B485-A04110CECD6C}" type="slidenum">
              <a:rPr lang="es-ES" altLang="en-US" sz="1400" smtClean="0"/>
              <a:pPr>
                <a:spcBef>
                  <a:spcPct val="0"/>
                </a:spcBef>
                <a:buFontTx/>
                <a:buNone/>
              </a:pPr>
              <a:t>63</a:t>
            </a:fld>
            <a:endParaRPr lang="es-ES" altLang="en-US" sz="14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60" y="4457700"/>
            <a:ext cx="8301851" cy="800100"/>
          </a:xfrm>
        </p:spPr>
        <p:txBody>
          <a:bodyPr>
            <a:normAutofit/>
          </a:bodyPr>
          <a:lstStyle/>
          <a:p>
            <a:pPr algn="ctr"/>
            <a:r>
              <a:rPr lang="en-US" sz="2400" dirty="0"/>
              <a:t>INDICATOR 12 PART C TO B TRANSITION</a:t>
            </a:r>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2"/>
          <a:srcRect t="25959" b="25959"/>
          <a:stretch>
            <a:fillRect/>
          </a:stretch>
        </p:blipFill>
        <p:spPr>
          <a:xfrm>
            <a:off x="40084" y="887186"/>
            <a:ext cx="8991600" cy="3684814"/>
          </a:xfrm>
          <a:prstGeom prst="rect">
            <a:avLst/>
          </a:prstGeom>
        </p:spPr>
      </p:pic>
    </p:spTree>
    <p:extLst>
      <p:ext uri="{BB962C8B-B14F-4D97-AF65-F5344CB8AC3E}">
        <p14:creationId xmlns:p14="http://schemas.microsoft.com/office/powerpoint/2010/main" val="2434989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9D90A0"/>
              </a:buClr>
              <a:buSzPct val="95000"/>
              <a:buFont typeface="Wingdings" pitchFamily="2" charset="2"/>
              <a:buChar char="§"/>
            </a:pPr>
            <a:r>
              <a:rPr lang="en-US" dirty="0">
                <a:solidFill>
                  <a:srgbClr val="242852"/>
                </a:solidFill>
                <a:latin typeface="Franklin Gothic Book"/>
              </a:rPr>
              <a:t>Percent of children referred by Part C prior to age 3, who are found eligible for Part B, and who have an IEP developed and implemented by their third birthdays. </a:t>
            </a:r>
          </a:p>
          <a:p>
            <a:pPr marL="342900" indent="-342900">
              <a:buClr>
                <a:srgbClr val="9D90A0"/>
              </a:buClr>
              <a:buSzPct val="95000"/>
              <a:buFont typeface="Wingdings" pitchFamily="2" charset="2"/>
              <a:buChar char="§"/>
            </a:pPr>
            <a:r>
              <a:rPr lang="en-US" dirty="0" smtClean="0">
                <a:solidFill>
                  <a:srgbClr val="242852"/>
                </a:solidFill>
                <a:latin typeface="Franklin Gothic Book"/>
              </a:rPr>
              <a:t>Compliance </a:t>
            </a:r>
            <a:r>
              <a:rPr lang="en-US" dirty="0">
                <a:solidFill>
                  <a:srgbClr val="242852"/>
                </a:solidFill>
                <a:latin typeface="Franklin Gothic Book"/>
              </a:rPr>
              <a:t>Indicator with a target of 100%</a:t>
            </a:r>
          </a:p>
          <a:p>
            <a:endParaRPr lang="en-US" dirty="0"/>
          </a:p>
        </p:txBody>
      </p:sp>
      <p:sp>
        <p:nvSpPr>
          <p:cNvPr id="3" name="Title 2"/>
          <p:cNvSpPr>
            <a:spLocks noGrp="1"/>
          </p:cNvSpPr>
          <p:nvPr>
            <p:ph type="title"/>
          </p:nvPr>
        </p:nvSpPr>
        <p:spPr/>
        <p:txBody>
          <a:bodyPr/>
          <a:lstStyle/>
          <a:p>
            <a:pPr algn="ctr"/>
            <a:r>
              <a:rPr lang="en-US" dirty="0"/>
              <a:t>Indicator 12</a:t>
            </a:r>
          </a:p>
        </p:txBody>
      </p:sp>
      <p:pic>
        <p:nvPicPr>
          <p:cNvPr id="4" name="Picture 3"/>
          <p:cNvPicPr>
            <a:picLocks noChangeAspect="1"/>
          </p:cNvPicPr>
          <p:nvPr/>
        </p:nvPicPr>
        <p:blipFill>
          <a:blip r:embed="rId3"/>
          <a:stretch>
            <a:fillRect/>
          </a:stretch>
        </p:blipFill>
        <p:spPr>
          <a:xfrm>
            <a:off x="3124200" y="3733800"/>
            <a:ext cx="2554366" cy="1770964"/>
          </a:xfrm>
          <a:prstGeom prst="rect">
            <a:avLst/>
          </a:prstGeom>
        </p:spPr>
      </p:pic>
    </p:spTree>
    <p:extLst>
      <p:ext uri="{BB962C8B-B14F-4D97-AF65-F5344CB8AC3E}">
        <p14:creationId xmlns:p14="http://schemas.microsoft.com/office/powerpoint/2010/main" val="31572744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9D90A0"/>
              </a:buClr>
              <a:buSzPct val="95000"/>
              <a:buFont typeface="Wingdings" pitchFamily="2" charset="2"/>
              <a:buChar char="§"/>
            </a:pPr>
            <a:r>
              <a:rPr lang="en-US" dirty="0">
                <a:solidFill>
                  <a:srgbClr val="242852"/>
                </a:solidFill>
                <a:latin typeface="Franklin Gothic Book"/>
              </a:rPr>
              <a:t>The Indicator 12 FAQ can be found at </a:t>
            </a:r>
            <a:r>
              <a:rPr lang="en-US" dirty="0">
                <a:solidFill>
                  <a:srgbClr val="242852"/>
                </a:solidFill>
                <a:latin typeface="Franklin Gothic Book"/>
                <a:hlinkClick r:id="rId2"/>
              </a:rPr>
              <a:t>http://www.ksde.org/Agency/Division-of-Learning-Services/Early-Childhood-Special-Education-and-Title-Services/Special-Education/KIAS/SPP-and-APR#indicators</a:t>
            </a:r>
            <a:endParaRPr lang="en-US" dirty="0">
              <a:solidFill>
                <a:srgbClr val="242852"/>
              </a:solidFill>
              <a:latin typeface="Franklin Gothic Book"/>
            </a:endParaRPr>
          </a:p>
          <a:p>
            <a:pPr marL="342900" indent="-342900">
              <a:buClr>
                <a:srgbClr val="9D90A0"/>
              </a:buClr>
              <a:buSzPct val="95000"/>
              <a:buFont typeface="Wingdings" pitchFamily="2" charset="2"/>
              <a:buChar char="§"/>
            </a:pPr>
            <a:r>
              <a:rPr lang="en-US" dirty="0">
                <a:solidFill>
                  <a:srgbClr val="242852"/>
                </a:solidFill>
                <a:latin typeface="Franklin Gothic Book"/>
              </a:rPr>
              <a:t>Scroll down to the Indicator 12 section and click on the Indicator 12 FAQ link.  A copy of the FAQ is found in your handout from today.</a:t>
            </a:r>
          </a:p>
          <a:p>
            <a:pPr marL="342900" indent="-342900">
              <a:buClr>
                <a:srgbClr val="9D90A0"/>
              </a:buClr>
              <a:buSzPct val="95000"/>
              <a:buFont typeface="Wingdings" pitchFamily="2" charset="2"/>
              <a:buChar char="§"/>
            </a:pPr>
            <a:r>
              <a:rPr lang="en-US" dirty="0">
                <a:solidFill>
                  <a:srgbClr val="242852"/>
                </a:solidFill>
                <a:latin typeface="Franklin Gothic Book"/>
              </a:rPr>
              <a:t>A copy of the C to B Transition Data Entry Process chart is found in your handout from today.</a:t>
            </a:r>
          </a:p>
          <a:p>
            <a:endParaRPr lang="en-US" dirty="0"/>
          </a:p>
        </p:txBody>
      </p:sp>
      <p:sp>
        <p:nvSpPr>
          <p:cNvPr id="3" name="Title 2"/>
          <p:cNvSpPr>
            <a:spLocks noGrp="1"/>
          </p:cNvSpPr>
          <p:nvPr>
            <p:ph type="title"/>
          </p:nvPr>
        </p:nvSpPr>
        <p:spPr/>
        <p:txBody>
          <a:bodyPr/>
          <a:lstStyle/>
          <a:p>
            <a:pPr algn="ctr"/>
            <a:r>
              <a:rPr lang="en-US" dirty="0"/>
              <a:t>Indicator 12 FAQ and Flowchart</a:t>
            </a:r>
          </a:p>
        </p:txBody>
      </p:sp>
    </p:spTree>
    <p:extLst>
      <p:ext uri="{BB962C8B-B14F-4D97-AF65-F5344CB8AC3E}">
        <p14:creationId xmlns:p14="http://schemas.microsoft.com/office/powerpoint/2010/main" val="23172105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9D90A0"/>
              </a:buClr>
              <a:buSzPct val="95000"/>
              <a:buFont typeface="Wingdings" pitchFamily="2" charset="2"/>
              <a:buChar char="§"/>
            </a:pPr>
            <a:r>
              <a:rPr lang="en-US" dirty="0">
                <a:solidFill>
                  <a:srgbClr val="242852"/>
                </a:solidFill>
                <a:latin typeface="Franklin Gothic Book"/>
              </a:rPr>
              <a:t>What is the source of the Indicator 12 data and how does it get in the system?</a:t>
            </a:r>
          </a:p>
          <a:p>
            <a:pPr lvl="1">
              <a:buClr>
                <a:srgbClr val="297FD5"/>
              </a:buClr>
              <a:buSzPct val="90000"/>
            </a:pPr>
            <a:r>
              <a:rPr lang="en-US" dirty="0">
                <a:solidFill>
                  <a:srgbClr val="242852"/>
                </a:solidFill>
                <a:latin typeface="Franklin Gothic Book"/>
              </a:rPr>
              <a:t>The Indicator 12 population source is data from the Kansas Department of Health and Environments Part C Lead Agency and its local networks.  It is obtained from KDHE by KSDE and uploaded into the system.  It contains all the children for the FFY in question where a Part C Network has indicated the child was referred to Part B.</a:t>
            </a:r>
          </a:p>
          <a:p>
            <a:endParaRPr lang="en-US" dirty="0"/>
          </a:p>
        </p:txBody>
      </p:sp>
      <p:sp>
        <p:nvSpPr>
          <p:cNvPr id="3" name="Title 2"/>
          <p:cNvSpPr>
            <a:spLocks noGrp="1"/>
          </p:cNvSpPr>
          <p:nvPr>
            <p:ph type="title"/>
          </p:nvPr>
        </p:nvSpPr>
        <p:spPr/>
        <p:txBody>
          <a:bodyPr/>
          <a:lstStyle/>
          <a:p>
            <a:pPr algn="ctr"/>
            <a:r>
              <a:rPr lang="en-US" dirty="0"/>
              <a:t>Indicator 12 Population Source</a:t>
            </a:r>
          </a:p>
        </p:txBody>
      </p:sp>
    </p:spTree>
    <p:extLst>
      <p:ext uri="{BB962C8B-B14F-4D97-AF65-F5344CB8AC3E}">
        <p14:creationId xmlns:p14="http://schemas.microsoft.com/office/powerpoint/2010/main" val="35221227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9D90A0"/>
              </a:buClr>
              <a:buSzPct val="95000"/>
              <a:buFont typeface="Wingdings" pitchFamily="2" charset="2"/>
              <a:buChar char="§"/>
            </a:pPr>
            <a:r>
              <a:rPr lang="en-US" dirty="0">
                <a:solidFill>
                  <a:srgbClr val="242852"/>
                </a:solidFill>
                <a:latin typeface="Franklin Gothic Book"/>
              </a:rPr>
              <a:t>How do I remove/delete a student from my Indicator 12 population?</a:t>
            </a:r>
          </a:p>
          <a:p>
            <a:pPr lvl="1">
              <a:buClr>
                <a:srgbClr val="297FD5"/>
              </a:buClr>
              <a:buSzPct val="90000"/>
            </a:pPr>
            <a:r>
              <a:rPr lang="en-US" dirty="0">
                <a:solidFill>
                  <a:srgbClr val="242852"/>
                </a:solidFill>
                <a:latin typeface="Franklin Gothic Book"/>
              </a:rPr>
              <a:t>KSDE and KDHE must be consistent in reporting the students who transitioned from Part C to Part B.  The KSDE Indicator 12 team may remove a child from the population only when an LEA has provided KSDE with evidence that the child was not a referral from Part C to Part B.</a:t>
            </a:r>
          </a:p>
          <a:p>
            <a:endParaRPr lang="en-US" dirty="0"/>
          </a:p>
        </p:txBody>
      </p:sp>
      <p:sp>
        <p:nvSpPr>
          <p:cNvPr id="3" name="Title 2"/>
          <p:cNvSpPr>
            <a:spLocks noGrp="1"/>
          </p:cNvSpPr>
          <p:nvPr>
            <p:ph type="title"/>
          </p:nvPr>
        </p:nvSpPr>
        <p:spPr/>
        <p:txBody>
          <a:bodyPr/>
          <a:lstStyle/>
          <a:p>
            <a:pPr algn="ctr"/>
            <a:r>
              <a:rPr lang="en-US" dirty="0"/>
              <a:t>Removing a Student from </a:t>
            </a:r>
            <a:r>
              <a:rPr lang="en-US" dirty="0" err="1"/>
              <a:t>Ind</a:t>
            </a:r>
            <a:r>
              <a:rPr lang="en-US" dirty="0"/>
              <a:t> 12 Population</a:t>
            </a:r>
          </a:p>
        </p:txBody>
      </p:sp>
    </p:spTree>
    <p:extLst>
      <p:ext uri="{BB962C8B-B14F-4D97-AF65-F5344CB8AC3E}">
        <p14:creationId xmlns:p14="http://schemas.microsoft.com/office/powerpoint/2010/main" val="17855805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buClr>
                <a:srgbClr val="9D90A0"/>
              </a:buClr>
              <a:buSzPct val="95000"/>
              <a:buFont typeface="Wingdings" pitchFamily="2" charset="2"/>
              <a:buChar char="§"/>
            </a:pPr>
            <a:r>
              <a:rPr lang="en-US" dirty="0">
                <a:solidFill>
                  <a:srgbClr val="242852"/>
                </a:solidFill>
                <a:latin typeface="Franklin Gothic Book"/>
              </a:rPr>
              <a:t>A child was referred to the part B program and there were several attempts to contact the mother to schedule the evaluation.  The mother responded that she had decided not to have the child evaluated.  Paperwork was obtained after the child’s third birthday with signature on "Do not give consent" section.  </a:t>
            </a:r>
          </a:p>
          <a:p>
            <a:pPr lvl="1" eaLnBrk="0" hangingPunct="0">
              <a:buClr>
                <a:srgbClr val="297FD5"/>
              </a:buClr>
              <a:buSzPct val="90000"/>
            </a:pPr>
            <a:r>
              <a:rPr lang="en-US" dirty="0">
                <a:solidFill>
                  <a:srgbClr val="242852"/>
                </a:solidFill>
                <a:latin typeface="Franklin Gothic Book"/>
              </a:rPr>
              <a:t>This is covered by one of the two federal exceptions as noted in our Indicator 12 FAQ: </a:t>
            </a:r>
          </a:p>
          <a:p>
            <a:pPr lvl="1" eaLnBrk="0" hangingPunct="0">
              <a:buClr>
                <a:srgbClr val="297FD5"/>
              </a:buClr>
              <a:buSzPct val="90000"/>
            </a:pPr>
            <a:r>
              <a:rPr lang="en-US" dirty="0">
                <a:solidFill>
                  <a:srgbClr val="242852"/>
                </a:solidFill>
                <a:latin typeface="Franklin Gothic Book"/>
              </a:rPr>
              <a:t>#8.   An LEA received a referral from a Part C </a:t>
            </a:r>
            <a:r>
              <a:rPr lang="en-US" i="1" dirty="0">
                <a:solidFill>
                  <a:srgbClr val="242852"/>
                </a:solidFill>
                <a:latin typeface="Franklin Gothic Book"/>
              </a:rPr>
              <a:t>tiny-k </a:t>
            </a:r>
            <a:r>
              <a:rPr lang="en-US" dirty="0">
                <a:solidFill>
                  <a:srgbClr val="242852"/>
                </a:solidFill>
                <a:latin typeface="Franklin Gothic Book"/>
              </a:rPr>
              <a:t>program and obtained consent for an evaluation. Then the family did not respond to contact attempts to set up dates for evaluating the child before the toddler’s third birthday</a:t>
            </a:r>
            <a:endParaRPr lang="en-US" dirty="0"/>
          </a:p>
        </p:txBody>
      </p:sp>
      <p:sp>
        <p:nvSpPr>
          <p:cNvPr id="3" name="Title 2"/>
          <p:cNvSpPr>
            <a:spLocks noGrp="1"/>
          </p:cNvSpPr>
          <p:nvPr>
            <p:ph type="title"/>
          </p:nvPr>
        </p:nvSpPr>
        <p:spPr/>
        <p:txBody>
          <a:bodyPr/>
          <a:lstStyle/>
          <a:p>
            <a:pPr algn="ctr"/>
            <a:r>
              <a:rPr lang="en-US" dirty="0"/>
              <a:t>Parent Does Not Consent</a:t>
            </a:r>
          </a:p>
        </p:txBody>
      </p:sp>
    </p:spTree>
    <p:extLst>
      <p:ext uri="{BB962C8B-B14F-4D97-AF65-F5344CB8AC3E}">
        <p14:creationId xmlns:p14="http://schemas.microsoft.com/office/powerpoint/2010/main" val="644964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0"/>
            <a:ext cx="8229600" cy="1143000"/>
          </a:xfrm>
        </p:spPr>
        <p:txBody>
          <a:bodyPr/>
          <a:lstStyle/>
          <a:p>
            <a:r>
              <a:rPr lang="en-US" altLang="en-US" smtClean="0"/>
              <a:t>Error messages</a:t>
            </a:r>
          </a:p>
        </p:txBody>
      </p:sp>
      <p:sp>
        <p:nvSpPr>
          <p:cNvPr id="10243" name="Content Placeholder 2"/>
          <p:cNvSpPr>
            <a:spLocks noGrp="1"/>
          </p:cNvSpPr>
          <p:nvPr>
            <p:ph idx="1"/>
          </p:nvPr>
        </p:nvSpPr>
        <p:spPr>
          <a:xfrm>
            <a:off x="900113" y="1890713"/>
            <a:ext cx="8424862" cy="4579937"/>
          </a:xfrm>
        </p:spPr>
        <p:txBody>
          <a:bodyPr/>
          <a:lstStyle/>
          <a:p>
            <a:pPr algn="ctr"/>
            <a:r>
              <a:rPr lang="en-US" altLang="en-US" smtClean="0"/>
              <a:t>I get an error message on this student</a:t>
            </a:r>
          </a:p>
        </p:txBody>
      </p:sp>
      <p:sp>
        <p:nvSpPr>
          <p:cNvPr id="1024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CAAE019-9F8A-4B68-9852-E7D3DBAFD6DE}" type="slidenum">
              <a:rPr lang="es-ES" altLang="en-US" sz="1400" smtClean="0"/>
              <a:pPr>
                <a:spcBef>
                  <a:spcPct val="0"/>
                </a:spcBef>
                <a:buFontTx/>
                <a:buNone/>
              </a:pPr>
              <a:t>7</a:t>
            </a:fld>
            <a:endParaRPr lang="es-ES" altLang="en-US" sz="1400" smtClean="0"/>
          </a:p>
        </p:txBody>
      </p:sp>
      <p:pic>
        <p:nvPicPr>
          <p:cNvPr id="102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41588"/>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eaLnBrk="0" hangingPunct="0">
              <a:buClr>
                <a:srgbClr val="9D90A0"/>
              </a:buClr>
              <a:buSzPct val="95000"/>
              <a:buFont typeface="Wingdings" pitchFamily="2" charset="2"/>
              <a:buChar char="§"/>
            </a:pPr>
            <a:r>
              <a:rPr lang="en-US" dirty="0">
                <a:solidFill>
                  <a:srgbClr val="242852"/>
                </a:solidFill>
                <a:latin typeface="Franklin Gothic Book"/>
              </a:rPr>
              <a:t>Will the LEA be noncompliant on indicator 12 in these circumstances?</a:t>
            </a:r>
          </a:p>
          <a:p>
            <a:pPr lvl="1" eaLnBrk="0" hangingPunct="0">
              <a:buClr>
                <a:srgbClr val="297FD5"/>
              </a:buClr>
              <a:buSzPct val="90000"/>
            </a:pPr>
            <a:r>
              <a:rPr lang="en-US" b="1" dirty="0">
                <a:solidFill>
                  <a:srgbClr val="242852"/>
                </a:solidFill>
                <a:latin typeface="Franklin Gothic Book"/>
              </a:rPr>
              <a:t>Answer: </a:t>
            </a:r>
            <a:r>
              <a:rPr lang="en-US" dirty="0">
                <a:solidFill>
                  <a:srgbClr val="242852"/>
                </a:solidFill>
                <a:latin typeface="Franklin Gothic Book"/>
              </a:rPr>
              <a:t>No, an LEA would not be considered noncompliant. The parent’s repeated refusal to make the student available for an evaluation (K.A.R. 91-40-8(g)(1) and 34 CFR300.301(d)((1) is a federal exception to the evaluation timeline.</a:t>
            </a:r>
          </a:p>
          <a:p>
            <a:pPr lvl="1" eaLnBrk="0" hangingPunct="0">
              <a:buClr>
                <a:srgbClr val="297FD5"/>
              </a:buClr>
              <a:buSzPct val="90000"/>
            </a:pPr>
            <a:r>
              <a:rPr lang="en-US" dirty="0">
                <a:solidFill>
                  <a:srgbClr val="242852"/>
                </a:solidFill>
                <a:latin typeface="Franklin Gothic Book"/>
              </a:rPr>
              <a:t>Although a signature was not obtained on the PWN/consent form until after the child’s third birthday, attempts were made prior to this to obtain consent. Documentation needs to be maintained (e.g. letters, phone logs) to verify attempted contacts.</a:t>
            </a:r>
          </a:p>
          <a:p>
            <a:pPr lvl="1" eaLnBrk="0" hangingPunct="0">
              <a:buClr>
                <a:srgbClr val="297FD5"/>
              </a:buClr>
              <a:buSzPct val="90000"/>
            </a:pPr>
            <a:endParaRPr lang="en-US" dirty="0">
              <a:solidFill>
                <a:srgbClr val="242852"/>
              </a:solidFill>
              <a:latin typeface="Franklin Gothic Book"/>
            </a:endParaRPr>
          </a:p>
          <a:p>
            <a:endParaRPr lang="en-US" dirty="0"/>
          </a:p>
        </p:txBody>
      </p:sp>
      <p:sp>
        <p:nvSpPr>
          <p:cNvPr id="3" name="Title 2"/>
          <p:cNvSpPr>
            <a:spLocks noGrp="1"/>
          </p:cNvSpPr>
          <p:nvPr>
            <p:ph type="title"/>
          </p:nvPr>
        </p:nvSpPr>
        <p:spPr/>
        <p:txBody>
          <a:bodyPr/>
          <a:lstStyle/>
          <a:p>
            <a:pPr algn="ctr"/>
            <a:r>
              <a:rPr lang="en-US" dirty="0"/>
              <a:t>Parent Does Not Consent (cont.)</a:t>
            </a:r>
          </a:p>
        </p:txBody>
      </p:sp>
    </p:spTree>
    <p:extLst>
      <p:ext uri="{BB962C8B-B14F-4D97-AF65-F5344CB8AC3E}">
        <p14:creationId xmlns:p14="http://schemas.microsoft.com/office/powerpoint/2010/main" val="37570113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buClr>
                <a:srgbClr val="9D90A0"/>
              </a:buClr>
              <a:buSzPct val="95000"/>
              <a:buFont typeface="Wingdings" pitchFamily="2" charset="2"/>
              <a:buChar char="§"/>
            </a:pPr>
            <a:r>
              <a:rPr lang="en-US" dirty="0">
                <a:solidFill>
                  <a:srgbClr val="242852"/>
                </a:solidFill>
                <a:latin typeface="Franklin Gothic Book"/>
              </a:rPr>
              <a:t>How do I go about finding the information needed for Indicator 12?</a:t>
            </a:r>
          </a:p>
          <a:p>
            <a:pPr lvl="1">
              <a:buClr>
                <a:srgbClr val="297FD5"/>
              </a:buClr>
              <a:buSzPct val="90000"/>
            </a:pPr>
            <a:r>
              <a:rPr lang="en-US" dirty="0">
                <a:solidFill>
                  <a:srgbClr val="242852"/>
                </a:solidFill>
                <a:latin typeface="Franklin Gothic Book"/>
              </a:rPr>
              <a:t>Collaborate with the appropriate evaluation staff (e.g. school psych, ECSE, EC coordinators)</a:t>
            </a:r>
          </a:p>
          <a:p>
            <a:pPr lvl="1">
              <a:buClr>
                <a:srgbClr val="297FD5"/>
              </a:buClr>
              <a:buSzPct val="90000"/>
            </a:pPr>
            <a:r>
              <a:rPr lang="en-US" dirty="0">
                <a:solidFill>
                  <a:srgbClr val="242852"/>
                </a:solidFill>
                <a:latin typeface="Franklin Gothic Book"/>
              </a:rPr>
              <a:t>Search in your IEP data base for an IEP</a:t>
            </a:r>
          </a:p>
          <a:p>
            <a:pPr lvl="1">
              <a:buClr>
                <a:srgbClr val="297FD5"/>
              </a:buClr>
              <a:buSzPct val="90000"/>
            </a:pPr>
            <a:r>
              <a:rPr lang="en-US" dirty="0">
                <a:solidFill>
                  <a:srgbClr val="242852"/>
                </a:solidFill>
                <a:latin typeface="Franklin Gothic Book"/>
              </a:rPr>
              <a:t>If no IEP: verify if an evaluation was completed and child was not eligible for services. The record of the evaluation report should be found in your IEP data base.</a:t>
            </a:r>
          </a:p>
          <a:p>
            <a:pPr lvl="1">
              <a:buClr>
                <a:srgbClr val="297FD5"/>
              </a:buClr>
              <a:buSzPct val="90000"/>
            </a:pPr>
            <a:r>
              <a:rPr lang="en-US" dirty="0">
                <a:solidFill>
                  <a:srgbClr val="242852"/>
                </a:solidFill>
                <a:latin typeface="Franklin Gothic Book"/>
              </a:rPr>
              <a:t>Verify the date of the IEP (or date of evaluation if child did not receive an IEP)</a:t>
            </a:r>
          </a:p>
          <a:p>
            <a:pPr marL="114300">
              <a:buClr>
                <a:srgbClr val="9D90A0"/>
              </a:buClr>
              <a:buSzPct val="95000"/>
            </a:pPr>
            <a:r>
              <a:rPr lang="en-US" sz="1600" dirty="0">
                <a:solidFill>
                  <a:srgbClr val="242852"/>
                </a:solidFill>
                <a:latin typeface="Franklin Gothic Book"/>
              </a:rPr>
              <a:t>See C to B Transition Data Entry Process chart</a:t>
            </a:r>
          </a:p>
          <a:p>
            <a:endParaRPr lang="en-US" dirty="0"/>
          </a:p>
        </p:txBody>
      </p:sp>
      <p:sp>
        <p:nvSpPr>
          <p:cNvPr id="3" name="Title 2"/>
          <p:cNvSpPr>
            <a:spLocks noGrp="1"/>
          </p:cNvSpPr>
          <p:nvPr>
            <p:ph type="title"/>
          </p:nvPr>
        </p:nvSpPr>
        <p:spPr/>
        <p:txBody>
          <a:bodyPr/>
          <a:lstStyle/>
          <a:p>
            <a:pPr algn="ctr"/>
            <a:r>
              <a:rPr lang="en-US" dirty="0"/>
              <a:t>Data Entry Source Documents</a:t>
            </a:r>
          </a:p>
        </p:txBody>
      </p:sp>
    </p:spTree>
    <p:extLst>
      <p:ext uri="{BB962C8B-B14F-4D97-AF65-F5344CB8AC3E}">
        <p14:creationId xmlns:p14="http://schemas.microsoft.com/office/powerpoint/2010/main" val="3407321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7000"/>
              </a:lnSpc>
              <a:spcBef>
                <a:spcPts val="0"/>
              </a:spcBef>
              <a:spcAft>
                <a:spcPts val="600"/>
              </a:spcAft>
              <a:buClr>
                <a:srgbClr val="9D90A0"/>
              </a:buClr>
              <a:buSzPct val="95000"/>
              <a:buFont typeface="Wingdings" pitchFamily="2" charset="2"/>
              <a:buChar char="§"/>
            </a:pPr>
            <a:r>
              <a:rPr lang="en-US" dirty="0">
                <a:solidFill>
                  <a:srgbClr val="000000"/>
                </a:solidFill>
                <a:latin typeface="Franklin Gothic Book"/>
                <a:ea typeface="Calibri" panose="020F0502020204030204" pitchFamily="34" charset="0"/>
                <a:cs typeface="Arial" panose="020B0604020202020204" pitchFamily="34" charset="0"/>
              </a:rPr>
              <a:t>Where do I go to learn if a student was referred to a district in my catchment area?  Which document in a child’s file would tell me if a student was referred to a district in my catchment area?</a:t>
            </a:r>
            <a:endParaRPr lang="en-US" dirty="0">
              <a:solidFill>
                <a:srgbClr val="242852"/>
              </a:solidFill>
              <a:latin typeface="Franklin Gothic Book"/>
              <a:ea typeface="Calibri" panose="020F0502020204030204" pitchFamily="34" charset="0"/>
              <a:cs typeface="Times New Roman" panose="02020603050405020304" pitchFamily="18" charset="0"/>
            </a:endParaRPr>
          </a:p>
          <a:p>
            <a:pPr lvl="1">
              <a:lnSpc>
                <a:spcPct val="107000"/>
              </a:lnSpc>
              <a:spcBef>
                <a:spcPts val="0"/>
              </a:spcBef>
              <a:spcAft>
                <a:spcPts val="600"/>
              </a:spcAft>
              <a:buClr>
                <a:srgbClr val="297FD5"/>
              </a:buClr>
              <a:buSzPct val="90000"/>
            </a:pPr>
            <a:r>
              <a:rPr lang="en-US" dirty="0">
                <a:solidFill>
                  <a:srgbClr val="242852"/>
                </a:solidFill>
                <a:latin typeface="Franklin Gothic Book"/>
                <a:ea typeface="Calibri" panose="020F0502020204030204" pitchFamily="34" charset="0"/>
                <a:cs typeface="Arial" panose="020B0604020202020204" pitchFamily="34" charset="0"/>
              </a:rPr>
              <a:t>Kansas uses an electronic system to track referrals from Part C to Part B. (C to B Electronic Referral = CBER). You would need to locate the person in your program (district/coop/</a:t>
            </a:r>
            <a:r>
              <a:rPr lang="en-US" dirty="0" err="1">
                <a:solidFill>
                  <a:srgbClr val="242852"/>
                </a:solidFill>
                <a:latin typeface="Franklin Gothic Book"/>
                <a:ea typeface="Calibri" panose="020F0502020204030204" pitchFamily="34" charset="0"/>
                <a:cs typeface="Arial" panose="020B0604020202020204" pitchFamily="34" charset="0"/>
              </a:rPr>
              <a:t>interlocal</a:t>
            </a:r>
            <a:r>
              <a:rPr lang="en-US" dirty="0">
                <a:solidFill>
                  <a:srgbClr val="242852"/>
                </a:solidFill>
                <a:latin typeface="Franklin Gothic Book"/>
                <a:ea typeface="Calibri" panose="020F0502020204030204" pitchFamily="34" charset="0"/>
                <a:cs typeface="Arial" panose="020B0604020202020204" pitchFamily="34" charset="0"/>
              </a:rPr>
              <a:t>) who is responsible for checking CBER  on a regular basis. This system will give information for your district(s) on referrals received from Part C such as the referral date and sending Part C agency.</a:t>
            </a:r>
            <a:endParaRPr lang="en-US" dirty="0">
              <a:solidFill>
                <a:srgbClr val="242852"/>
              </a:solidFill>
              <a:latin typeface="Franklin Gothic Book"/>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pPr algn="ctr"/>
            <a:r>
              <a:rPr lang="en-US" dirty="0"/>
              <a:t>Data Entry Source Documents</a:t>
            </a:r>
          </a:p>
        </p:txBody>
      </p:sp>
    </p:spTree>
    <p:extLst>
      <p:ext uri="{BB962C8B-B14F-4D97-AF65-F5344CB8AC3E}">
        <p14:creationId xmlns:p14="http://schemas.microsoft.com/office/powerpoint/2010/main" val="2633224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7000"/>
              </a:lnSpc>
              <a:spcBef>
                <a:spcPts val="0"/>
              </a:spcBef>
              <a:spcAft>
                <a:spcPts val="600"/>
              </a:spcAft>
              <a:buClr>
                <a:srgbClr val="9D90A0"/>
              </a:buClr>
              <a:buSzPct val="95000"/>
              <a:buFont typeface="Wingdings" pitchFamily="2" charset="2"/>
              <a:buChar char="§"/>
            </a:pPr>
            <a:r>
              <a:rPr lang="en-US" dirty="0">
                <a:solidFill>
                  <a:srgbClr val="242852"/>
                </a:solidFill>
                <a:latin typeface="Franklin Gothic Book"/>
                <a:ea typeface="Calibri" panose="020F0502020204030204" pitchFamily="34" charset="0"/>
                <a:cs typeface="Arial" panose="020B0604020202020204" pitchFamily="34" charset="0"/>
              </a:rPr>
              <a:t>Which document would tell me the Parent decided that they did not want child evaluated? Which document would tell me the district decided that they were not proposing to evaluate the child?</a:t>
            </a:r>
            <a:endParaRPr lang="en-US" dirty="0">
              <a:solidFill>
                <a:srgbClr val="242852"/>
              </a:solidFill>
              <a:latin typeface="Franklin Gothic Book"/>
              <a:ea typeface="Calibri" panose="020F0502020204030204" pitchFamily="34" charset="0"/>
              <a:cs typeface="Times New Roman" panose="02020603050405020304" pitchFamily="18" charset="0"/>
            </a:endParaRPr>
          </a:p>
          <a:p>
            <a:pPr lvl="1">
              <a:lnSpc>
                <a:spcPct val="107000"/>
              </a:lnSpc>
              <a:spcBef>
                <a:spcPts val="0"/>
              </a:spcBef>
              <a:spcAft>
                <a:spcPts val="600"/>
              </a:spcAft>
              <a:buClr>
                <a:srgbClr val="297FD5"/>
              </a:buClr>
              <a:buSzPct val="90000"/>
            </a:pPr>
            <a:r>
              <a:rPr lang="en-US" dirty="0">
                <a:solidFill>
                  <a:srgbClr val="242852"/>
                </a:solidFill>
                <a:latin typeface="Franklin Gothic Book"/>
                <a:ea typeface="Calibri" panose="020F0502020204030204" pitchFamily="34" charset="0"/>
                <a:cs typeface="Arial" panose="020B0604020202020204" pitchFamily="34" charset="0"/>
              </a:rPr>
              <a:t>Districts should provide a Prior Written Notice (</a:t>
            </a:r>
            <a:r>
              <a:rPr lang="en-US" u="sng" dirty="0">
                <a:solidFill>
                  <a:srgbClr val="242852"/>
                </a:solidFill>
                <a:latin typeface="Franklin Gothic Book"/>
                <a:ea typeface="Calibri" panose="020F0502020204030204" pitchFamily="34" charset="0"/>
                <a:cs typeface="Arial" panose="020B0604020202020204" pitchFamily="34" charset="0"/>
                <a:hlinkClick r:id="rId2"/>
              </a:rPr>
              <a:t>www.ksde.org</a:t>
            </a:r>
            <a:r>
              <a:rPr lang="en-US" dirty="0">
                <a:solidFill>
                  <a:srgbClr val="242852"/>
                </a:solidFill>
                <a:latin typeface="Franklin Gothic Book"/>
                <a:ea typeface="Calibri" panose="020F0502020204030204" pitchFamily="34" charset="0"/>
                <a:cs typeface="Arial" panose="020B0604020202020204" pitchFamily="34" charset="0"/>
              </a:rPr>
              <a:t>: Kansas Special Education Process Handbook) to parents when proposing to or rejecting to conduct an evaluation. This form contains a Request for Consent for Special Education Action, which has a place for parents to sign to “Give Consent” or “Do Not Give Consent”.</a:t>
            </a:r>
          </a:p>
          <a:p>
            <a:endParaRPr lang="en-US" dirty="0"/>
          </a:p>
        </p:txBody>
      </p:sp>
      <p:sp>
        <p:nvSpPr>
          <p:cNvPr id="3" name="Title 2"/>
          <p:cNvSpPr>
            <a:spLocks noGrp="1"/>
          </p:cNvSpPr>
          <p:nvPr>
            <p:ph type="title"/>
          </p:nvPr>
        </p:nvSpPr>
        <p:spPr/>
        <p:txBody>
          <a:bodyPr/>
          <a:lstStyle/>
          <a:p>
            <a:pPr algn="ctr"/>
            <a:r>
              <a:rPr lang="en-US" dirty="0"/>
              <a:t>Data Entry Source Documents</a:t>
            </a:r>
          </a:p>
        </p:txBody>
      </p:sp>
    </p:spTree>
    <p:extLst>
      <p:ext uri="{BB962C8B-B14F-4D97-AF65-F5344CB8AC3E}">
        <p14:creationId xmlns:p14="http://schemas.microsoft.com/office/powerpoint/2010/main" val="37473548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7000"/>
              </a:lnSpc>
              <a:spcBef>
                <a:spcPts val="0"/>
              </a:spcBef>
              <a:spcAft>
                <a:spcPts val="600"/>
              </a:spcAft>
              <a:buClr>
                <a:srgbClr val="9D90A0"/>
              </a:buClr>
              <a:buSzPct val="95000"/>
              <a:buFont typeface="Wingdings" pitchFamily="2" charset="2"/>
              <a:buChar char="§"/>
            </a:pPr>
            <a:r>
              <a:rPr lang="en-US" dirty="0">
                <a:solidFill>
                  <a:srgbClr val="242852"/>
                </a:solidFill>
                <a:latin typeface="Franklin Gothic Book"/>
                <a:ea typeface="Calibri" panose="020F0502020204030204" pitchFamily="34" charset="0"/>
                <a:cs typeface="Arial" panose="020B0604020202020204" pitchFamily="34" charset="0"/>
              </a:rPr>
              <a:t>Which document would tell me the Parent decided that they did not want child evaluated? Which document would tell me the district decided that they were not proposing to evaluate the child? (cont.)</a:t>
            </a:r>
            <a:endParaRPr lang="en-US" dirty="0">
              <a:solidFill>
                <a:srgbClr val="242852"/>
              </a:solidFill>
              <a:latin typeface="Franklin Gothic Book"/>
              <a:ea typeface="Calibri" panose="020F0502020204030204" pitchFamily="34" charset="0"/>
              <a:cs typeface="Times New Roman" panose="02020603050405020304" pitchFamily="18" charset="0"/>
            </a:endParaRPr>
          </a:p>
          <a:p>
            <a:pPr lvl="1">
              <a:lnSpc>
                <a:spcPct val="107000"/>
              </a:lnSpc>
              <a:spcBef>
                <a:spcPts val="0"/>
              </a:spcBef>
              <a:spcAft>
                <a:spcPts val="600"/>
              </a:spcAft>
              <a:buClr>
                <a:srgbClr val="297FD5"/>
              </a:buClr>
              <a:buSzPct val="90000"/>
            </a:pPr>
            <a:r>
              <a:rPr lang="en-US" dirty="0">
                <a:solidFill>
                  <a:srgbClr val="242852"/>
                </a:solidFill>
                <a:latin typeface="Franklin Gothic Book"/>
              </a:rPr>
              <a:t>Provide documentation to show your attempts to contact this person prior to the third birthday. This would be the federal exception of parent refusing the evaluation.</a:t>
            </a:r>
            <a:endParaRPr lang="en-US" dirty="0">
              <a:solidFill>
                <a:srgbClr val="242852"/>
              </a:solidFill>
              <a:latin typeface="Franklin Gothic Book"/>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pPr algn="ctr"/>
            <a:r>
              <a:rPr lang="en-US" dirty="0"/>
              <a:t>Data Entry Source Documents</a:t>
            </a:r>
          </a:p>
        </p:txBody>
      </p:sp>
    </p:spTree>
    <p:extLst>
      <p:ext uri="{BB962C8B-B14F-4D97-AF65-F5344CB8AC3E}">
        <p14:creationId xmlns:p14="http://schemas.microsoft.com/office/powerpoint/2010/main" val="38704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7000"/>
              </a:lnSpc>
              <a:spcBef>
                <a:spcPts val="0"/>
              </a:spcBef>
              <a:spcAft>
                <a:spcPts val="600"/>
              </a:spcAft>
              <a:buClr>
                <a:srgbClr val="9D90A0"/>
              </a:buClr>
              <a:buSzPct val="95000"/>
              <a:buFont typeface="Wingdings" pitchFamily="2" charset="2"/>
              <a:buChar char="§"/>
            </a:pPr>
            <a:r>
              <a:rPr lang="en-US" dirty="0">
                <a:solidFill>
                  <a:srgbClr val="242852"/>
                </a:solidFill>
                <a:latin typeface="Franklin Gothic Book"/>
                <a:ea typeface="Calibri" panose="020F0502020204030204" pitchFamily="34" charset="0"/>
                <a:cs typeface="Arial" panose="020B0604020202020204" pitchFamily="34" charset="0"/>
              </a:rPr>
              <a:t>Which documents are required for verification?</a:t>
            </a:r>
            <a:endParaRPr lang="en-US" dirty="0">
              <a:solidFill>
                <a:srgbClr val="242852"/>
              </a:solidFill>
              <a:latin typeface="Franklin Gothic Book"/>
              <a:ea typeface="Calibri" panose="020F0502020204030204" pitchFamily="34" charset="0"/>
              <a:cs typeface="Times New Roman" panose="02020603050405020304" pitchFamily="18" charset="0"/>
            </a:endParaRPr>
          </a:p>
          <a:p>
            <a:pPr lvl="1">
              <a:lnSpc>
                <a:spcPct val="107000"/>
              </a:lnSpc>
              <a:spcBef>
                <a:spcPts val="0"/>
              </a:spcBef>
              <a:spcAft>
                <a:spcPts val="600"/>
              </a:spcAft>
              <a:buClr>
                <a:srgbClr val="297FD5"/>
              </a:buClr>
              <a:buSzPct val="90000"/>
            </a:pPr>
            <a:r>
              <a:rPr lang="en-US" dirty="0">
                <a:solidFill>
                  <a:srgbClr val="242852"/>
                </a:solidFill>
                <a:latin typeface="Franklin Gothic Book"/>
                <a:ea typeface="Calibri" panose="020F0502020204030204" pitchFamily="34" charset="0"/>
                <a:cs typeface="Arial" panose="020B0604020202020204" pitchFamily="34" charset="0"/>
              </a:rPr>
              <a:t>Examples of documentation:</a:t>
            </a:r>
            <a:endParaRPr lang="en-US" dirty="0">
              <a:solidFill>
                <a:srgbClr val="242852"/>
              </a:solidFill>
              <a:latin typeface="Franklin Gothic Book"/>
              <a:ea typeface="Calibri" panose="020F0502020204030204" pitchFamily="34" charset="0"/>
              <a:cs typeface="Times New Roman" panose="02020603050405020304" pitchFamily="18" charset="0"/>
            </a:endParaRPr>
          </a:p>
          <a:p>
            <a:pPr marL="1143000" lvl="2" indent="-228600">
              <a:lnSpc>
                <a:spcPct val="107000"/>
              </a:lnSpc>
              <a:spcBef>
                <a:spcPts val="0"/>
              </a:spcBef>
              <a:spcAft>
                <a:spcPts val="600"/>
              </a:spcAft>
              <a:buClr>
                <a:srgbClr val="7F8FA9"/>
              </a:buClr>
            </a:pPr>
            <a:r>
              <a:rPr lang="en-US" sz="2000" dirty="0">
                <a:solidFill>
                  <a:srgbClr val="242852"/>
                </a:solidFill>
                <a:latin typeface="Franklin Gothic Book"/>
                <a:ea typeface="Calibri" panose="020F0502020204030204" pitchFamily="34" charset="0"/>
                <a:cs typeface="Arial" panose="020B0604020202020204" pitchFamily="34" charset="0"/>
              </a:rPr>
              <a:t>Evaluation Report (to include pages reflecting completion date, and result of the evaluation)</a:t>
            </a:r>
            <a:endParaRPr lang="en-US" sz="2000" dirty="0">
              <a:solidFill>
                <a:srgbClr val="242852"/>
              </a:solidFill>
              <a:latin typeface="Franklin Gothic Book"/>
              <a:ea typeface="Calibri" panose="020F0502020204030204" pitchFamily="34" charset="0"/>
              <a:cs typeface="Times New Roman" panose="02020603050405020304" pitchFamily="18" charset="0"/>
            </a:endParaRPr>
          </a:p>
          <a:p>
            <a:pPr marL="1143000" lvl="2" indent="-228600">
              <a:lnSpc>
                <a:spcPct val="107000"/>
              </a:lnSpc>
              <a:spcBef>
                <a:spcPts val="0"/>
              </a:spcBef>
              <a:spcAft>
                <a:spcPts val="600"/>
              </a:spcAft>
              <a:buClr>
                <a:srgbClr val="7F8FA9"/>
              </a:buClr>
            </a:pPr>
            <a:r>
              <a:rPr lang="en-US" sz="2000" dirty="0">
                <a:solidFill>
                  <a:srgbClr val="242852"/>
                </a:solidFill>
                <a:latin typeface="Franklin Gothic Book"/>
                <a:ea typeface="Calibri" panose="020F0502020204030204" pitchFamily="34" charset="0"/>
                <a:cs typeface="Arial" panose="020B0604020202020204" pitchFamily="34" charset="0"/>
              </a:rPr>
              <a:t>IEP (to include the  date the IEP was written, or in other words, the IEP meeting date – not to be confused with the date services will begin)</a:t>
            </a:r>
            <a:endParaRPr lang="en-US" sz="2000" dirty="0">
              <a:solidFill>
                <a:srgbClr val="242852"/>
              </a:solidFill>
              <a:latin typeface="Franklin Gothic Book"/>
              <a:ea typeface="Calibri" panose="020F0502020204030204" pitchFamily="34" charset="0"/>
              <a:cs typeface="Times New Roman" panose="02020603050405020304" pitchFamily="18" charset="0"/>
            </a:endParaRPr>
          </a:p>
          <a:p>
            <a:pPr marL="1143000" lvl="2" indent="-228600">
              <a:lnSpc>
                <a:spcPct val="107000"/>
              </a:lnSpc>
              <a:spcBef>
                <a:spcPts val="0"/>
              </a:spcBef>
              <a:spcAft>
                <a:spcPts val="600"/>
              </a:spcAft>
              <a:buClr>
                <a:srgbClr val="7F8FA9"/>
              </a:buClr>
            </a:pPr>
            <a:r>
              <a:rPr lang="en-US" sz="2000" dirty="0">
                <a:solidFill>
                  <a:srgbClr val="242852"/>
                </a:solidFill>
                <a:latin typeface="Franklin Gothic Book"/>
                <a:ea typeface="Calibri" panose="020F0502020204030204" pitchFamily="34" charset="0"/>
                <a:cs typeface="Arial" panose="020B0604020202020204" pitchFamily="34" charset="0"/>
              </a:rPr>
              <a:t>Phone logs, letters sent, </a:t>
            </a:r>
            <a:r>
              <a:rPr lang="en-US" sz="2000" dirty="0" err="1">
                <a:solidFill>
                  <a:srgbClr val="242852"/>
                </a:solidFill>
                <a:latin typeface="Franklin Gothic Book"/>
                <a:ea typeface="Calibri" panose="020F0502020204030204" pitchFamily="34" charset="0"/>
                <a:cs typeface="Arial" panose="020B0604020202020204" pitchFamily="34" charset="0"/>
              </a:rPr>
              <a:t>etc</a:t>
            </a:r>
            <a:r>
              <a:rPr lang="en-US" sz="2000" dirty="0">
                <a:solidFill>
                  <a:srgbClr val="242852"/>
                </a:solidFill>
                <a:latin typeface="Franklin Gothic Book"/>
                <a:ea typeface="Calibri" panose="020F0502020204030204" pitchFamily="34" charset="0"/>
                <a:cs typeface="Arial" panose="020B0604020202020204" pitchFamily="34" charset="0"/>
              </a:rPr>
              <a:t> (to document attempts to contact parents to begin an evaluation or to obtain consent).</a:t>
            </a:r>
            <a:endParaRPr lang="en-US" sz="2000" dirty="0">
              <a:solidFill>
                <a:srgbClr val="242852"/>
              </a:solidFill>
              <a:latin typeface="Franklin Gothic Book"/>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pPr algn="ctr"/>
            <a:r>
              <a:rPr lang="en-US" dirty="0"/>
              <a:t>Data Entry Source Documents</a:t>
            </a:r>
          </a:p>
        </p:txBody>
      </p:sp>
    </p:spTree>
    <p:extLst>
      <p:ext uri="{BB962C8B-B14F-4D97-AF65-F5344CB8AC3E}">
        <p14:creationId xmlns:p14="http://schemas.microsoft.com/office/powerpoint/2010/main" val="37945531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9D90A0"/>
              </a:buClr>
              <a:buSzPct val="95000"/>
              <a:buFont typeface="Wingdings" pitchFamily="2" charset="2"/>
              <a:buChar char="§"/>
            </a:pPr>
            <a:r>
              <a:rPr lang="en-US" dirty="0">
                <a:solidFill>
                  <a:srgbClr val="242852"/>
                </a:solidFill>
                <a:latin typeface="Franklin Gothic Book"/>
              </a:rPr>
              <a:t>When there is a discrepancy between your Indicator 12 data verification report and your district records:</a:t>
            </a:r>
          </a:p>
          <a:p>
            <a:pPr lvl="1">
              <a:buClr>
                <a:srgbClr val="297FD5"/>
              </a:buClr>
              <a:buSzPct val="90000"/>
            </a:pPr>
            <a:r>
              <a:rPr lang="en-US" dirty="0">
                <a:solidFill>
                  <a:srgbClr val="242852"/>
                </a:solidFill>
                <a:latin typeface="Franklin Gothic Book"/>
              </a:rPr>
              <a:t>Contact your district staff person who maintains your CBER records to determine if this child was referred and either accepted or rejected by your district</a:t>
            </a:r>
          </a:p>
          <a:p>
            <a:pPr lvl="1">
              <a:buClr>
                <a:srgbClr val="297FD5"/>
              </a:buClr>
              <a:buSzPct val="90000"/>
            </a:pPr>
            <a:r>
              <a:rPr lang="en-US" dirty="0">
                <a:solidFill>
                  <a:srgbClr val="242852"/>
                </a:solidFill>
                <a:latin typeface="Franklin Gothic Book"/>
              </a:rPr>
              <a:t>Contact your local Part C program to determine what steps they have taken in their referral process</a:t>
            </a:r>
          </a:p>
          <a:p>
            <a:pPr lvl="1">
              <a:buClr>
                <a:srgbClr val="297FD5"/>
              </a:buClr>
              <a:buSzPct val="90000"/>
            </a:pPr>
            <a:r>
              <a:rPr lang="en-US" dirty="0">
                <a:solidFill>
                  <a:srgbClr val="242852"/>
                </a:solidFill>
                <a:latin typeface="Franklin Gothic Book"/>
              </a:rPr>
              <a:t>Contact your state Part B 619 coordinator if you still believe there is an error. </a:t>
            </a:r>
          </a:p>
          <a:p>
            <a:endParaRPr lang="en-US" dirty="0"/>
          </a:p>
        </p:txBody>
      </p:sp>
      <p:sp>
        <p:nvSpPr>
          <p:cNvPr id="3" name="Title 2"/>
          <p:cNvSpPr>
            <a:spLocks noGrp="1"/>
          </p:cNvSpPr>
          <p:nvPr>
            <p:ph type="title"/>
          </p:nvPr>
        </p:nvSpPr>
        <p:spPr/>
        <p:txBody>
          <a:bodyPr/>
          <a:lstStyle/>
          <a:p>
            <a:pPr algn="ctr"/>
            <a:r>
              <a:rPr lang="en-US" dirty="0"/>
              <a:t>Child Not Referred to our District</a:t>
            </a:r>
          </a:p>
        </p:txBody>
      </p:sp>
    </p:spTree>
    <p:extLst>
      <p:ext uri="{BB962C8B-B14F-4D97-AF65-F5344CB8AC3E}">
        <p14:creationId xmlns:p14="http://schemas.microsoft.com/office/powerpoint/2010/main" val="16220770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9D90A0"/>
              </a:buClr>
              <a:buSzPct val="95000"/>
              <a:buFont typeface="Wingdings" pitchFamily="2" charset="2"/>
              <a:buChar char="§"/>
            </a:pPr>
            <a:r>
              <a:rPr lang="en-US" dirty="0">
                <a:solidFill>
                  <a:srgbClr val="242852"/>
                </a:solidFill>
                <a:latin typeface="Franklin Gothic Book"/>
              </a:rPr>
              <a:t> If the KIDS # on the Indicator 12 report is different from what I show in our district or the KIDS # has been retired, do I change the number on the screen?</a:t>
            </a:r>
          </a:p>
          <a:p>
            <a:pPr lvl="1">
              <a:buClr>
                <a:srgbClr val="297FD5"/>
              </a:buClr>
              <a:buSzPct val="90000"/>
            </a:pPr>
            <a:r>
              <a:rPr lang="en-US" dirty="0">
                <a:solidFill>
                  <a:srgbClr val="242852"/>
                </a:solidFill>
                <a:latin typeface="Franklin Gothic Book"/>
              </a:rPr>
              <a:t>Editing  of the KIDS ID is not allowed on the Indicator 12 report:</a:t>
            </a:r>
          </a:p>
          <a:p>
            <a:pPr lvl="1">
              <a:buClr>
                <a:srgbClr val="297FD5"/>
              </a:buClr>
              <a:buSzPct val="90000"/>
            </a:pPr>
            <a:r>
              <a:rPr lang="en-US" dirty="0">
                <a:solidFill>
                  <a:srgbClr val="242852"/>
                </a:solidFill>
                <a:latin typeface="Franklin Gothic Book"/>
              </a:rPr>
              <a:t>Contact your state Part B 619 coordinator</a:t>
            </a:r>
          </a:p>
          <a:p>
            <a:pPr lvl="1">
              <a:buClr>
                <a:srgbClr val="297FD5"/>
              </a:buClr>
              <a:buSzPct val="90000"/>
            </a:pPr>
            <a:r>
              <a:rPr lang="en-US" dirty="0">
                <a:solidFill>
                  <a:srgbClr val="242852"/>
                </a:solidFill>
                <a:latin typeface="Franklin Gothic Book"/>
              </a:rPr>
              <a:t>Provide the information from your Indicator 12 report</a:t>
            </a:r>
          </a:p>
          <a:p>
            <a:endParaRPr lang="en-US" dirty="0"/>
          </a:p>
        </p:txBody>
      </p:sp>
      <p:sp>
        <p:nvSpPr>
          <p:cNvPr id="3" name="Title 2"/>
          <p:cNvSpPr>
            <a:spLocks noGrp="1"/>
          </p:cNvSpPr>
          <p:nvPr>
            <p:ph type="title"/>
          </p:nvPr>
        </p:nvSpPr>
        <p:spPr/>
        <p:txBody>
          <a:bodyPr/>
          <a:lstStyle/>
          <a:p>
            <a:pPr algn="ctr"/>
            <a:r>
              <a:rPr lang="en-US" dirty="0"/>
              <a:t>KIDS ID Discrepancy</a:t>
            </a:r>
          </a:p>
        </p:txBody>
      </p:sp>
    </p:spTree>
    <p:extLst>
      <p:ext uri="{BB962C8B-B14F-4D97-AF65-F5344CB8AC3E}">
        <p14:creationId xmlns:p14="http://schemas.microsoft.com/office/powerpoint/2010/main" val="12044970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r>
              <a:rPr lang="en-US" dirty="0" smtClean="0"/>
              <a:t>Tim Berens: </a:t>
            </a:r>
            <a:r>
              <a:rPr lang="en-US" dirty="0" smtClean="0">
                <a:hlinkClick r:id="rId2"/>
              </a:rPr>
              <a:t>tberens@keystonelearning.org</a:t>
            </a:r>
            <a:endParaRPr lang="en-US" dirty="0" smtClean="0"/>
          </a:p>
          <a:p>
            <a:r>
              <a:rPr lang="en-US" dirty="0" smtClean="0"/>
              <a:t>Mason Vosburgh: </a:t>
            </a:r>
            <a:r>
              <a:rPr lang="en-US" dirty="0" smtClean="0">
                <a:hlinkClick r:id="rId3"/>
              </a:rPr>
              <a:t>mvosburgh@ksde.org</a:t>
            </a:r>
            <a:endParaRPr lang="en-US" dirty="0" smtClean="0"/>
          </a:p>
          <a:p>
            <a:r>
              <a:rPr lang="en-US" dirty="0" smtClean="0"/>
              <a:t>Vera Stroup-Rentier: </a:t>
            </a:r>
            <a:r>
              <a:rPr lang="en-US" dirty="0" smtClean="0">
                <a:hlinkClick r:id="rId4"/>
              </a:rPr>
              <a:t>vstroup-rentier@ksde.org</a:t>
            </a:r>
            <a:endParaRPr lang="en-US" dirty="0" smtClean="0"/>
          </a:p>
          <a:p>
            <a:r>
              <a:rPr lang="en-US" dirty="0" smtClean="0"/>
              <a:t>Barbara Dayal: </a:t>
            </a:r>
            <a:r>
              <a:rPr lang="en-US" dirty="0" smtClean="0">
                <a:hlinkClick r:id="rId5"/>
              </a:rPr>
              <a:t>bdayal@ksde.org</a:t>
            </a:r>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KSDE CONTACTS</a:t>
            </a:r>
            <a:endParaRPr lang="en-US" dirty="0"/>
          </a:p>
        </p:txBody>
      </p:sp>
    </p:spTree>
    <p:extLst>
      <p:ext uri="{BB962C8B-B14F-4D97-AF65-F5344CB8AC3E}">
        <p14:creationId xmlns:p14="http://schemas.microsoft.com/office/powerpoint/2010/main" val="3652512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dirty="0"/>
              <a:t>IDC IDEA Data Center B6 Data Reporting Tools:</a:t>
            </a:r>
          </a:p>
          <a:p>
            <a:r>
              <a:rPr lang="en-US" sz="1400" dirty="0">
                <a:hlinkClick r:id="rId2"/>
              </a:rPr>
              <a:t>https://b6tools.ideadata.org/</a:t>
            </a:r>
            <a:endParaRPr lang="en-US" sz="1400" dirty="0"/>
          </a:p>
          <a:p>
            <a:r>
              <a:rPr lang="en-US" sz="1400" dirty="0"/>
              <a:t>2016-17 Special Education Data Dictionary:</a:t>
            </a:r>
          </a:p>
          <a:p>
            <a:r>
              <a:rPr lang="en-US" sz="1400" dirty="0">
                <a:hlinkClick r:id="rId3"/>
              </a:rPr>
              <a:t>http://www.ksde.org/Portals/0/SES/MIS/MIS-DD.pdf</a:t>
            </a:r>
            <a:endParaRPr lang="en-US" sz="1400" dirty="0"/>
          </a:p>
          <a:p>
            <a:r>
              <a:rPr lang="en-US" sz="1400" dirty="0"/>
              <a:t>Indicator 7 FAQ:</a:t>
            </a:r>
          </a:p>
          <a:p>
            <a:r>
              <a:rPr lang="en-US" sz="1400" dirty="0">
                <a:hlinkClick r:id="rId4"/>
              </a:rPr>
              <a:t>http://www.ksde.org/Portals/0/SES/KIAS/indicators/Ind7-ECO_FAQ.pdf</a:t>
            </a:r>
            <a:endParaRPr lang="en-US" sz="1400" dirty="0"/>
          </a:p>
          <a:p>
            <a:r>
              <a:rPr lang="en-US" sz="1400" dirty="0"/>
              <a:t>Outcomes Web System User Guide:</a:t>
            </a:r>
          </a:p>
          <a:p>
            <a:r>
              <a:rPr lang="en-US" sz="1400" dirty="0">
                <a:hlinkClick r:id="rId5"/>
              </a:rPr>
              <a:t>http://www.ksde.org/Portals/0/SES/KIAS/indicators/Ind7-OWSguide.pdf</a:t>
            </a:r>
            <a:endParaRPr lang="en-US" sz="1400" dirty="0"/>
          </a:p>
          <a:p>
            <a:r>
              <a:rPr lang="en-US" sz="1400"/>
              <a:t>Indicator 12 FAQ:</a:t>
            </a:r>
          </a:p>
          <a:p>
            <a:r>
              <a:rPr lang="en-US" sz="1400">
                <a:hlinkClick r:id="rId6"/>
              </a:rPr>
              <a:t>http</a:t>
            </a:r>
            <a:r>
              <a:rPr lang="en-US" sz="1400" dirty="0">
                <a:hlinkClick r:id="rId6"/>
              </a:rPr>
              <a:t>://www.ksde.org/Portals/0/SES/KIAS/indicators/Ind12-FAQ-KS.pdf</a:t>
            </a:r>
            <a:endParaRPr lang="en-US" sz="1400" dirty="0"/>
          </a:p>
          <a:p>
            <a:r>
              <a:rPr lang="en-US" sz="1400" dirty="0"/>
              <a:t>KITS (Kansas </a:t>
            </a:r>
            <a:r>
              <a:rPr lang="en-US" sz="1400" dirty="0" err="1"/>
              <a:t>Inservice</a:t>
            </a:r>
            <a:r>
              <a:rPr lang="en-US" sz="1400" dirty="0"/>
              <a:t> Training System):</a:t>
            </a:r>
          </a:p>
          <a:p>
            <a:r>
              <a:rPr lang="en-US" sz="1400" dirty="0">
                <a:hlinkClick r:id="rId7"/>
              </a:rPr>
              <a:t>www.kskits.org</a:t>
            </a:r>
            <a:endParaRPr lang="en-US" sz="1400" dirty="0"/>
          </a:p>
          <a:p>
            <a:r>
              <a:rPr lang="en-US" sz="1400" dirty="0"/>
              <a:t>ECTA (Early Childhood Technical Assistance):</a:t>
            </a:r>
          </a:p>
          <a:p>
            <a:r>
              <a:rPr lang="en-US" sz="1400" dirty="0">
                <a:hlinkClick r:id="rId8"/>
              </a:rPr>
              <a:t>www.ecta.org</a:t>
            </a:r>
            <a:endParaRPr lang="en-US" sz="1400" dirty="0"/>
          </a:p>
          <a:p>
            <a:endParaRPr lang="en-US" sz="1400" dirty="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References</a:t>
            </a:r>
            <a:endParaRPr lang="en-US" dirty="0"/>
          </a:p>
        </p:txBody>
      </p:sp>
    </p:spTree>
    <p:extLst>
      <p:ext uri="{BB962C8B-B14F-4D97-AF65-F5344CB8AC3E}">
        <p14:creationId xmlns:p14="http://schemas.microsoft.com/office/powerpoint/2010/main" val="390228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s-ES" altLang="en-US" sz="1400" smtClean="0"/>
          </a:p>
        </p:txBody>
      </p:sp>
      <p:sp>
        <p:nvSpPr>
          <p:cNvPr id="11267"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A8547B4-F19B-42CC-96DF-D603D8A473A2}" type="slidenum">
              <a:rPr lang="es-ES" altLang="en-US" sz="1400" smtClean="0"/>
              <a:pPr>
                <a:spcBef>
                  <a:spcPct val="0"/>
                </a:spcBef>
                <a:buFontTx/>
                <a:buNone/>
              </a:pPr>
              <a:t>8</a:t>
            </a:fld>
            <a:endParaRPr lang="es-ES" altLang="en-US" sz="1400" smtClean="0"/>
          </a:p>
        </p:txBody>
      </p:sp>
      <p:pic>
        <p:nvPicPr>
          <p:cNvPr id="11268" name="Picture 3"/>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609" y="2198590"/>
            <a:ext cx="6893927" cy="1573670"/>
          </a:xfrm>
        </p:spPr>
        <p:txBody>
          <a:bodyPr/>
          <a:lstStyle/>
          <a:p>
            <a:r>
              <a:rPr lang="en-US" sz="4500" dirty="0"/>
              <a:t>Indicator 11 Child Find Frequently Asked Questions</a:t>
            </a:r>
          </a:p>
        </p:txBody>
      </p:sp>
      <p:sp>
        <p:nvSpPr>
          <p:cNvPr id="3" name="Subtitle 2"/>
          <p:cNvSpPr>
            <a:spLocks noGrp="1"/>
          </p:cNvSpPr>
          <p:nvPr>
            <p:ph type="subTitle" idx="1"/>
          </p:nvPr>
        </p:nvSpPr>
        <p:spPr>
          <a:xfrm>
            <a:off x="1125609" y="4028997"/>
            <a:ext cx="2718481" cy="814678"/>
          </a:xfrm>
        </p:spPr>
        <p:txBody>
          <a:bodyPr>
            <a:normAutofit fontScale="70000" lnSpcReduction="20000"/>
          </a:bodyPr>
          <a:lstStyle/>
          <a:p>
            <a:r>
              <a:rPr lang="en-US" dirty="0" smtClean="0"/>
              <a:t>Stacie Martin</a:t>
            </a:r>
            <a:endParaRPr lang="en-US" dirty="0"/>
          </a:p>
          <a:p>
            <a:r>
              <a:rPr lang="en-US" dirty="0" smtClean="0"/>
              <a:t>KSDE Educational Program Consultant Indicator 11 </a:t>
            </a:r>
            <a:r>
              <a:rPr lang="en-US" dirty="0"/>
              <a:t>Lead</a:t>
            </a:r>
          </a:p>
          <a:p>
            <a:r>
              <a:rPr lang="en-US" dirty="0" smtClean="0"/>
              <a:t>smartin@ksde.org</a:t>
            </a:r>
          </a:p>
          <a:p>
            <a:endParaRPr lang="en-US" dirty="0"/>
          </a:p>
        </p:txBody>
      </p:sp>
      <p:sp>
        <p:nvSpPr>
          <p:cNvPr id="4" name="Subtitle 2"/>
          <p:cNvSpPr txBox="1">
            <a:spLocks/>
          </p:cNvSpPr>
          <p:nvPr/>
        </p:nvSpPr>
        <p:spPr>
          <a:xfrm>
            <a:off x="5045296" y="4028997"/>
            <a:ext cx="3278606" cy="814678"/>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fontAlgn="auto"/>
            <a:r>
              <a:rPr lang="en-US" sz="1725" dirty="0">
                <a:solidFill>
                  <a:srgbClr val="191B0E"/>
                </a:solidFill>
              </a:rPr>
              <a:t>Tim Berens</a:t>
            </a:r>
          </a:p>
          <a:p>
            <a:pPr fontAlgn="auto"/>
            <a:r>
              <a:rPr lang="en-US" sz="1725" dirty="0">
                <a:solidFill>
                  <a:srgbClr val="191B0E"/>
                </a:solidFill>
              </a:rPr>
              <a:t>KSDE TASN GSTAD Project Coordinator</a:t>
            </a:r>
          </a:p>
          <a:p>
            <a:pPr fontAlgn="auto"/>
            <a:r>
              <a:rPr lang="en-US" sz="1725" dirty="0">
                <a:solidFill>
                  <a:srgbClr val="191B0E"/>
                </a:solidFill>
              </a:rPr>
              <a:t>Indicator 11 Team Member</a:t>
            </a:r>
          </a:p>
          <a:p>
            <a:pPr fontAlgn="auto"/>
            <a:r>
              <a:rPr lang="en-US" sz="1725" dirty="0">
                <a:solidFill>
                  <a:srgbClr val="191B0E"/>
                </a:solidFill>
              </a:rPr>
              <a:t>tberens@keystonelearning.org</a:t>
            </a:r>
          </a:p>
          <a:p>
            <a:pPr fontAlgn="auto"/>
            <a:endParaRPr lang="en-US" sz="1725" dirty="0">
              <a:solidFill>
                <a:srgbClr val="191B0E"/>
              </a:solidFill>
            </a:endParaRPr>
          </a:p>
        </p:txBody>
      </p:sp>
      <p:sp>
        <p:nvSpPr>
          <p:cNvPr id="5" name="Date Placeholder 4"/>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6" name="Footer Placeholder 5"/>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smtClean="0">
                <a:solidFill>
                  <a:srgbClr val="191B0E"/>
                </a:solidFill>
              </a:rPr>
              <a:pPr/>
              <a:t>80</a:t>
            </a:fld>
            <a:endParaRPr lang="en-US" dirty="0">
              <a:solidFill>
                <a:srgbClr val="191B0E"/>
              </a:solidFill>
            </a:endParaRPr>
          </a:p>
        </p:txBody>
      </p:sp>
    </p:spTree>
    <p:extLst>
      <p:ext uri="{BB962C8B-B14F-4D97-AF65-F5344CB8AC3E}">
        <p14:creationId xmlns:p14="http://schemas.microsoft.com/office/powerpoint/2010/main" val="12896811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Child Find?</a:t>
            </a:r>
            <a:br>
              <a:rPr lang="en-US" dirty="0"/>
            </a:br>
            <a:endParaRPr lang="en-US" dirty="0"/>
          </a:p>
        </p:txBody>
      </p:sp>
      <p:sp>
        <p:nvSpPr>
          <p:cNvPr id="3" name="Content Placeholder 2"/>
          <p:cNvSpPr>
            <a:spLocks noGrp="1"/>
          </p:cNvSpPr>
          <p:nvPr>
            <p:ph idx="1"/>
          </p:nvPr>
        </p:nvSpPr>
        <p:spPr/>
        <p:txBody>
          <a:bodyPr/>
          <a:lstStyle/>
          <a:p>
            <a:r>
              <a:rPr lang="en-US" dirty="0" smtClean="0"/>
              <a:t>Child </a:t>
            </a:r>
            <a:r>
              <a:rPr lang="en-US" dirty="0"/>
              <a:t>Find is Indicator 11 of the State Performance Plan (</a:t>
            </a:r>
            <a:r>
              <a:rPr lang="en-US" dirty="0" smtClean="0"/>
              <a:t>SPP).  </a:t>
            </a:r>
          </a:p>
          <a:p>
            <a:r>
              <a:rPr lang="en-US" dirty="0" smtClean="0"/>
              <a:t>Indicator </a:t>
            </a:r>
            <a:r>
              <a:rPr lang="en-US" dirty="0"/>
              <a:t>11 </a:t>
            </a:r>
            <a:r>
              <a:rPr lang="en-US" dirty="0" smtClean="0"/>
              <a:t>measures the </a:t>
            </a:r>
            <a:r>
              <a:rPr lang="en-US" dirty="0"/>
              <a:t>percent of children with parental consent to evaluate, who were evaluated and eligibility determined within 60 </a:t>
            </a:r>
            <a:r>
              <a:rPr lang="en-US" dirty="0" smtClean="0"/>
              <a:t>school days.</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81</a:t>
            </a:fld>
            <a:endParaRPr lang="en-US" dirty="0">
              <a:solidFill>
                <a:srgbClr val="191B0E"/>
              </a:solidFill>
            </a:endParaRPr>
          </a:p>
        </p:txBody>
      </p:sp>
    </p:spTree>
    <p:extLst>
      <p:ext uri="{BB962C8B-B14F-4D97-AF65-F5344CB8AC3E}">
        <p14:creationId xmlns:p14="http://schemas.microsoft.com/office/powerpoint/2010/main" val="2341079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11 </a:t>
            </a:r>
            <a:r>
              <a:rPr lang="en-US" dirty="0" smtClean="0"/>
              <a:t>Students</a:t>
            </a:r>
            <a:endParaRPr lang="en-US" dirty="0"/>
          </a:p>
        </p:txBody>
      </p:sp>
      <p:sp>
        <p:nvSpPr>
          <p:cNvPr id="3" name="Content Placeholder 2"/>
          <p:cNvSpPr>
            <a:spLocks noGrp="1"/>
          </p:cNvSpPr>
          <p:nvPr>
            <p:ph idx="1"/>
          </p:nvPr>
        </p:nvSpPr>
        <p:spPr/>
        <p:txBody>
          <a:bodyPr>
            <a:normAutofit/>
          </a:bodyPr>
          <a:lstStyle/>
          <a:p>
            <a:r>
              <a:rPr lang="en-US" dirty="0" smtClean="0"/>
              <a:t>What </a:t>
            </a:r>
            <a:r>
              <a:rPr lang="en-US" dirty="0"/>
              <a:t>students are included in the Indicator 11 population?</a:t>
            </a:r>
          </a:p>
          <a:p>
            <a:pPr lvl="1"/>
            <a:r>
              <a:rPr lang="en-US" dirty="0"/>
              <a:t>The review must include all children, early childhood through high school, who were suspected to be a child with a disability.  Include both eligible and not eligible children suspected to be a child with a disability who had an initial evaluation completed between July 1, 2015, and June 30, 2016 (i.e., FFY 2015, SY 2015-16)</a:t>
            </a:r>
          </a:p>
          <a:p>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82</a:t>
            </a:fld>
            <a:endParaRPr lang="en-US" dirty="0">
              <a:solidFill>
                <a:srgbClr val="191B0E"/>
              </a:solidFill>
            </a:endParaRPr>
          </a:p>
        </p:txBody>
      </p:sp>
    </p:spTree>
    <p:extLst>
      <p:ext uri="{BB962C8B-B14F-4D97-AF65-F5344CB8AC3E}">
        <p14:creationId xmlns:p14="http://schemas.microsoft.com/office/powerpoint/2010/main" val="2216139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11 Students</a:t>
            </a:r>
          </a:p>
        </p:txBody>
      </p:sp>
      <p:sp>
        <p:nvSpPr>
          <p:cNvPr id="3" name="Content Placeholder 2"/>
          <p:cNvSpPr>
            <a:spLocks noGrp="1"/>
          </p:cNvSpPr>
          <p:nvPr>
            <p:ph idx="1"/>
          </p:nvPr>
        </p:nvSpPr>
        <p:spPr/>
        <p:txBody>
          <a:bodyPr/>
          <a:lstStyle/>
          <a:p>
            <a:r>
              <a:rPr lang="en-US" dirty="0"/>
              <a:t>What evaluations should be included in the random sample?</a:t>
            </a:r>
          </a:p>
          <a:p>
            <a:pPr lvl="1"/>
            <a:r>
              <a:rPr lang="en-US" dirty="0"/>
              <a:t>Include Initial Evaluations where the Initial Evaluation Determination Date is between July 1, 2015, and June 30, 2016, inclusive.</a:t>
            </a:r>
          </a:p>
          <a:p>
            <a:r>
              <a:rPr lang="en-US" dirty="0"/>
              <a:t> </a:t>
            </a:r>
            <a:r>
              <a:rPr lang="en-US" dirty="0" smtClean="0"/>
              <a:t>Will </a:t>
            </a:r>
            <a:r>
              <a:rPr lang="en-US" dirty="0"/>
              <a:t>students who transition from Part C with a current IFSP be included in the review?</a:t>
            </a:r>
          </a:p>
          <a:p>
            <a:pPr lvl="1"/>
            <a:r>
              <a:rPr lang="en-US" dirty="0"/>
              <a:t>Yes, children who have a current IFSP must have an initial evaluation to determine eligibility for Part B services.</a:t>
            </a:r>
          </a:p>
          <a:p>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83</a:t>
            </a:fld>
            <a:endParaRPr lang="en-US" dirty="0">
              <a:solidFill>
                <a:srgbClr val="191B0E"/>
              </a:solidFill>
            </a:endParaRPr>
          </a:p>
        </p:txBody>
      </p:sp>
    </p:spTree>
    <p:extLst>
      <p:ext uri="{BB962C8B-B14F-4D97-AF65-F5344CB8AC3E}">
        <p14:creationId xmlns:p14="http://schemas.microsoft.com/office/powerpoint/2010/main" val="34880184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11 Students</a:t>
            </a:r>
          </a:p>
        </p:txBody>
      </p:sp>
      <p:sp>
        <p:nvSpPr>
          <p:cNvPr id="3" name="Content Placeholder 2"/>
          <p:cNvSpPr>
            <a:spLocks noGrp="1"/>
          </p:cNvSpPr>
          <p:nvPr>
            <p:ph idx="1"/>
          </p:nvPr>
        </p:nvSpPr>
        <p:spPr/>
        <p:txBody>
          <a:bodyPr>
            <a:normAutofit/>
          </a:bodyPr>
          <a:lstStyle/>
          <a:p>
            <a:r>
              <a:rPr lang="en-US" dirty="0"/>
              <a:t>Do we include students whose Eligibility Determination Date is in the school year that just ended (e.g., SY 2015-16), but will not start services until next school year (e.g., SY 2016-17) in the Indicator 11 population?</a:t>
            </a:r>
          </a:p>
          <a:p>
            <a:pPr lvl="1"/>
            <a:r>
              <a:rPr lang="en-US" dirty="0" smtClean="0"/>
              <a:t>The </a:t>
            </a:r>
            <a:r>
              <a:rPr lang="en-US" dirty="0"/>
              <a:t>students in this scenario would be included in the SY 2015-16 data collection</a:t>
            </a:r>
            <a:r>
              <a:rPr lang="en-US" dirty="0" smtClean="0"/>
              <a:t>.</a:t>
            </a:r>
            <a:endParaRPr lang="en-US" dirty="0"/>
          </a:p>
          <a:p>
            <a:r>
              <a:rPr lang="en-US" dirty="0"/>
              <a:t>Once a child has been exited from special education services, must you complete an initial evaluation upon a referral to determine need for special education?</a:t>
            </a:r>
          </a:p>
          <a:p>
            <a:pPr lvl="1"/>
            <a:r>
              <a:rPr lang="en-US" dirty="0"/>
              <a:t>Yes. Once a child who has been identified as a child with an exceptionality has been exited, either through revocation of consent or a reevaluation resulting in a determination that the child is no longer eligible, a subsequent evaluation would be an initial evaluation.</a:t>
            </a:r>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84</a:t>
            </a:fld>
            <a:endParaRPr lang="en-US" dirty="0">
              <a:solidFill>
                <a:srgbClr val="191B0E"/>
              </a:solidFill>
            </a:endParaRPr>
          </a:p>
        </p:txBody>
      </p:sp>
    </p:spTree>
    <p:extLst>
      <p:ext uri="{BB962C8B-B14F-4D97-AF65-F5344CB8AC3E}">
        <p14:creationId xmlns:p14="http://schemas.microsoft.com/office/powerpoint/2010/main" val="8375934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Day</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What </a:t>
            </a:r>
            <a:r>
              <a:rPr lang="en-US" dirty="0"/>
              <a:t>does the term “school day” mean?</a:t>
            </a:r>
          </a:p>
          <a:p>
            <a:pPr lvl="1"/>
            <a:r>
              <a:rPr lang="en-US" dirty="0"/>
              <a:t>School day means any day, including a partial day that children are in attendance at school for instructional purposes, and has the same meaning for all children in school including children with and without disabilities.  (34.C.F.R. § 300.11, (c</a:t>
            </a:r>
            <a:r>
              <a:rPr lang="en-US" dirty="0" smtClean="0"/>
              <a:t>).</a:t>
            </a:r>
            <a:r>
              <a:rPr lang="en-US" dirty="0"/>
              <a:t> </a:t>
            </a:r>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85</a:t>
            </a:fld>
            <a:endParaRPr lang="en-US" dirty="0">
              <a:solidFill>
                <a:srgbClr val="191B0E"/>
              </a:solidFill>
            </a:endParaRPr>
          </a:p>
        </p:txBody>
      </p:sp>
    </p:spTree>
    <p:extLst>
      <p:ext uri="{BB962C8B-B14F-4D97-AF65-F5344CB8AC3E}">
        <p14:creationId xmlns:p14="http://schemas.microsoft.com/office/powerpoint/2010/main" val="10151018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is the number of school days determined?</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Count </a:t>
            </a:r>
            <a:r>
              <a:rPr lang="en-US" dirty="0"/>
              <a:t>the number of school days between the date the Initial Evaluation Consent for Evaluation was received and the date of the Initial Evaluation Eligibility Determination </a:t>
            </a:r>
          </a:p>
          <a:p>
            <a:r>
              <a:rPr lang="en-US" dirty="0" smtClean="0"/>
              <a:t>The </a:t>
            </a:r>
            <a:r>
              <a:rPr lang="en-US" dirty="0"/>
              <a:t>Initial Evaluation Consent for Evaluation Received Date is the date when the agency receives written parental consent to the Prior Written Notice to conduct an initial evaluation</a:t>
            </a:r>
            <a:r>
              <a:rPr lang="en-US" dirty="0" smtClean="0"/>
              <a:t>.</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86</a:t>
            </a:fld>
            <a:endParaRPr lang="en-US" dirty="0">
              <a:solidFill>
                <a:srgbClr val="191B0E"/>
              </a:solidFill>
            </a:endParaRPr>
          </a:p>
        </p:txBody>
      </p:sp>
    </p:spTree>
    <p:extLst>
      <p:ext uri="{BB962C8B-B14F-4D97-AF65-F5344CB8AC3E}">
        <p14:creationId xmlns:p14="http://schemas.microsoft.com/office/powerpoint/2010/main" val="19520053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t>
            </a:r>
            <a:r>
              <a:rPr lang="en-US" dirty="0" smtClean="0"/>
              <a:t>are the </a:t>
            </a:r>
            <a:r>
              <a:rPr lang="en-US" dirty="0"/>
              <a:t>number of school days </a:t>
            </a:r>
            <a:r>
              <a:rPr lang="en-US" dirty="0" smtClean="0"/>
              <a:t>entered in the collection system?</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system calculates the Approximate </a:t>
            </a:r>
            <a:r>
              <a:rPr lang="en-US" dirty="0"/>
              <a:t>Number of School </a:t>
            </a:r>
            <a:r>
              <a:rPr lang="en-US" dirty="0" smtClean="0"/>
              <a:t>Days by counting the number of calendar days,</a:t>
            </a:r>
          </a:p>
          <a:p>
            <a:pPr lvl="1"/>
            <a:r>
              <a:rPr lang="en-US" dirty="0" smtClean="0"/>
              <a:t>between </a:t>
            </a:r>
            <a:r>
              <a:rPr lang="en-US" dirty="0"/>
              <a:t>Monday and Friday, inclusive </a:t>
            </a:r>
            <a:endParaRPr lang="en-US" dirty="0" smtClean="0"/>
          </a:p>
          <a:p>
            <a:pPr lvl="1"/>
            <a:r>
              <a:rPr lang="en-US" dirty="0" smtClean="0"/>
              <a:t>within </a:t>
            </a:r>
            <a:r>
              <a:rPr lang="en-US" dirty="0"/>
              <a:t>the range of </a:t>
            </a:r>
            <a:r>
              <a:rPr lang="en-US" dirty="0" smtClean="0"/>
              <a:t>dates </a:t>
            </a:r>
            <a:r>
              <a:rPr lang="en-US" dirty="0"/>
              <a:t>between the Initial Evaluation Consent for Evaluation Received Date and the Initial Evaluation Eligibility Determination Date, inclusive. </a:t>
            </a:r>
            <a:endParaRPr lang="en-US" dirty="0" smtClean="0"/>
          </a:p>
          <a:p>
            <a:r>
              <a:rPr lang="en-US" dirty="0" smtClean="0"/>
              <a:t>The </a:t>
            </a:r>
            <a:r>
              <a:rPr lang="en-US" dirty="0"/>
              <a:t>Approximate Number of School Days calculation does not use a school calendar</a:t>
            </a:r>
            <a:r>
              <a:rPr lang="en-US" dirty="0" smtClean="0"/>
              <a:t>.</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87</a:t>
            </a:fld>
            <a:endParaRPr lang="en-US" dirty="0">
              <a:solidFill>
                <a:srgbClr val="191B0E"/>
              </a:solidFill>
            </a:endParaRPr>
          </a:p>
        </p:txBody>
      </p:sp>
    </p:spTree>
    <p:extLst>
      <p:ext uri="{BB962C8B-B14F-4D97-AF65-F5344CB8AC3E}">
        <p14:creationId xmlns:p14="http://schemas.microsoft.com/office/powerpoint/2010/main" val="30261765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t>
            </a:r>
            <a:r>
              <a:rPr lang="en-US" dirty="0" smtClean="0"/>
              <a:t>are the </a:t>
            </a:r>
            <a:r>
              <a:rPr lang="en-US" dirty="0"/>
              <a:t>number of school days </a:t>
            </a:r>
            <a:r>
              <a:rPr lang="en-US" dirty="0" smtClean="0"/>
              <a:t>entered in the collection system?</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the Approximate number of days is greater than or equal to 60, </a:t>
            </a:r>
            <a:r>
              <a:rPr lang="en-US" dirty="0" smtClean="0"/>
              <a:t>count </a:t>
            </a:r>
            <a:r>
              <a:rPr lang="en-US" dirty="0"/>
              <a:t>the number of school days on the school district calendar between the Initial Evaluation Consent for Evaluation Received Date and the Initial Evaluation Eligibility Determination Date, inclusive.  </a:t>
            </a:r>
            <a:endParaRPr lang="en-US" dirty="0" smtClean="0"/>
          </a:p>
          <a:p>
            <a:r>
              <a:rPr lang="en-US" dirty="0" smtClean="0"/>
              <a:t>Enter </a:t>
            </a:r>
            <a:r>
              <a:rPr lang="en-US" dirty="0"/>
              <a:t>the actual number of school days in the Actual Number of School Days field. </a:t>
            </a:r>
            <a:endParaRPr lang="en-US" dirty="0" smtClean="0"/>
          </a:p>
          <a:p>
            <a:r>
              <a:rPr lang="en-US" dirty="0" smtClean="0"/>
              <a:t>If the Actual Number of Days is greater than 60, select </a:t>
            </a:r>
            <a:r>
              <a:rPr lang="en-US" dirty="0"/>
              <a:t>one of the reasons from the list of reasons provided on screen. </a:t>
            </a:r>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88</a:t>
            </a:fld>
            <a:endParaRPr lang="en-US" dirty="0">
              <a:solidFill>
                <a:srgbClr val="191B0E"/>
              </a:solidFill>
            </a:endParaRPr>
          </a:p>
        </p:txBody>
      </p:sp>
    </p:spTree>
    <p:extLst>
      <p:ext uri="{BB962C8B-B14F-4D97-AF65-F5344CB8AC3E}">
        <p14:creationId xmlns:p14="http://schemas.microsoft.com/office/powerpoint/2010/main" val="36741165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school calendar to use?</a:t>
            </a:r>
          </a:p>
        </p:txBody>
      </p:sp>
      <p:sp>
        <p:nvSpPr>
          <p:cNvPr id="3" name="Content Placeholder 2"/>
          <p:cNvSpPr>
            <a:spLocks noGrp="1"/>
          </p:cNvSpPr>
          <p:nvPr>
            <p:ph idx="1"/>
          </p:nvPr>
        </p:nvSpPr>
        <p:spPr/>
        <p:txBody>
          <a:bodyPr>
            <a:normAutofit/>
          </a:bodyPr>
          <a:lstStyle/>
          <a:p>
            <a:r>
              <a:rPr lang="en-US" dirty="0" smtClean="0"/>
              <a:t>Our </a:t>
            </a:r>
            <a:r>
              <a:rPr lang="en-US" dirty="0"/>
              <a:t>district has buildings and/or programs with calendars that differs from the district calendar. Which calendar should be used to count the number of school days between the Consent Received date and the Eligibility Determination date?</a:t>
            </a:r>
          </a:p>
          <a:p>
            <a:pPr lvl="1"/>
            <a:r>
              <a:rPr lang="en-US" dirty="0"/>
              <a:t>The building calendar should be used in the event it differs from the district calendar. </a:t>
            </a:r>
            <a:endParaRPr lang="en-US" dirty="0" smtClean="0"/>
          </a:p>
          <a:p>
            <a:pPr lvl="1"/>
            <a:r>
              <a:rPr lang="en-US" dirty="0" smtClean="0"/>
              <a:t>The </a:t>
            </a:r>
            <a:r>
              <a:rPr lang="en-US" dirty="0"/>
              <a:t>program calendar should be used in the event the child attends a program with a calendar that is different from the building and/or district calendar. </a:t>
            </a:r>
            <a:endParaRPr lang="en-US" dirty="0" smtClean="0"/>
          </a:p>
          <a:p>
            <a:pPr lvl="1"/>
            <a:r>
              <a:rPr lang="en-US" dirty="0" smtClean="0"/>
              <a:t>In </a:t>
            </a:r>
            <a:r>
              <a:rPr lang="en-US" dirty="0"/>
              <a:t>any event, parents whose child is receiving an initial evaluation should be made aware of which calendar the district intends to use when calculating the 60 school day timeline for an initial evaluation.</a:t>
            </a:r>
          </a:p>
          <a:p>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89</a:t>
            </a:fld>
            <a:endParaRPr lang="en-US" dirty="0">
              <a:solidFill>
                <a:srgbClr val="191B0E"/>
              </a:solidFill>
            </a:endParaRPr>
          </a:p>
        </p:txBody>
      </p:sp>
    </p:spTree>
    <p:extLst>
      <p:ext uri="{BB962C8B-B14F-4D97-AF65-F5344CB8AC3E}">
        <p14:creationId xmlns:p14="http://schemas.microsoft.com/office/powerpoint/2010/main" val="4117310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My Car doesn’t start</a:t>
            </a:r>
          </a:p>
        </p:txBody>
      </p:sp>
      <p:sp>
        <p:nvSpPr>
          <p:cNvPr id="11267" name="Content Placeholder 2"/>
          <p:cNvSpPr>
            <a:spLocks noGrp="1"/>
          </p:cNvSpPr>
          <p:nvPr>
            <p:ph idx="1"/>
          </p:nvPr>
        </p:nvSpPr>
        <p:spPr>
          <a:xfrm>
            <a:off x="914400" y="1431925"/>
            <a:ext cx="8229600" cy="5440363"/>
          </a:xfrm>
        </p:spPr>
        <p:txBody>
          <a:bodyPr/>
          <a:lstStyle/>
          <a:p>
            <a:pPr algn="ctr"/>
            <a:r>
              <a:rPr lang="en-US" altLang="en-US" smtClean="0"/>
              <a:t>What is missing ?</a:t>
            </a:r>
          </a:p>
          <a:p>
            <a:pPr eaLnBrk="1" hangingPunct="1"/>
            <a:r>
              <a:rPr lang="en-US" altLang="en-US" smtClean="0"/>
              <a:t>3 students have this error message</a:t>
            </a:r>
          </a:p>
          <a:p>
            <a:pPr lvl="1" eaLnBrk="1" hangingPunct="1"/>
            <a:r>
              <a:rPr lang="en-US" altLang="en-US" u="sng" smtClean="0"/>
              <a:t>Who are the students?</a:t>
            </a:r>
          </a:p>
          <a:p>
            <a:pPr lvl="1" eaLnBrk="1" hangingPunct="1"/>
            <a:r>
              <a:rPr lang="en-US" altLang="en-US" u="sng" smtClean="0"/>
              <a:t>What is the message / verification?</a:t>
            </a:r>
          </a:p>
          <a:p>
            <a:pPr lvl="1" eaLnBrk="1" hangingPunct="1"/>
            <a:r>
              <a:rPr lang="en-US" altLang="en-US" u="sng" smtClean="0"/>
              <a:t>What actions triggered the message?</a:t>
            </a:r>
          </a:p>
          <a:p>
            <a:pPr lvl="1" eaLnBrk="1" hangingPunct="1"/>
            <a:r>
              <a:rPr lang="en-US" altLang="en-US" u="sng" smtClean="0"/>
              <a:t>Where do you see the message?</a:t>
            </a:r>
          </a:p>
          <a:p>
            <a:endParaRPr lang="en-US" altLang="en-US" smtClean="0"/>
          </a:p>
          <a:p>
            <a:endParaRPr lang="en-US" altLang="en-US" smtClean="0"/>
          </a:p>
        </p:txBody>
      </p:sp>
      <p:sp>
        <p:nvSpPr>
          <p:cNvPr id="1331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D30959-E525-4DFF-B521-17DEA21BE9F3}" type="slidenum">
              <a:rPr lang="es-ES" altLang="en-US" sz="1400" smtClean="0"/>
              <a:pPr>
                <a:spcBef>
                  <a:spcPct val="0"/>
                </a:spcBef>
                <a:buFontTx/>
                <a:buNone/>
              </a:pPr>
              <a:t>9</a:t>
            </a:fld>
            <a:endParaRPr lang="es-E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Days</a:t>
            </a:r>
            <a:endParaRPr lang="en-US" dirty="0"/>
          </a:p>
        </p:txBody>
      </p:sp>
      <p:sp>
        <p:nvSpPr>
          <p:cNvPr id="3" name="Content Placeholder 2"/>
          <p:cNvSpPr>
            <a:spLocks noGrp="1"/>
          </p:cNvSpPr>
          <p:nvPr>
            <p:ph idx="1"/>
          </p:nvPr>
        </p:nvSpPr>
        <p:spPr/>
        <p:txBody>
          <a:bodyPr/>
          <a:lstStyle/>
          <a:p>
            <a:pPr marL="47625">
              <a:spcBef>
                <a:spcPts val="0"/>
              </a:spcBef>
              <a:spcAft>
                <a:spcPts val="0"/>
              </a:spcAft>
            </a:pPr>
            <a:r>
              <a:rPr lang="en-US" spc="-11" dirty="0">
                <a:ea typeface="Arial" panose="020B0604020202020204" pitchFamily="34" charset="0"/>
                <a:cs typeface="Times New Roman" panose="02020603050405020304" pitchFamily="18" charset="0"/>
              </a:rPr>
              <a:t>How</a:t>
            </a:r>
            <a:r>
              <a:rPr lang="en-US" dirty="0" smtClean="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are</a:t>
            </a:r>
            <a:r>
              <a:rPr lang="en-US" spc="-23" dirty="0">
                <a:ea typeface="Arial" panose="020B0604020202020204" pitchFamily="34" charset="0"/>
                <a:cs typeface="Times New Roman" panose="02020603050405020304" pitchFamily="18" charset="0"/>
              </a:rPr>
              <a:t> </a:t>
            </a:r>
            <a:r>
              <a:rPr lang="en-US" spc="-11" dirty="0">
                <a:ea typeface="Arial" panose="020B0604020202020204" pitchFamily="34" charset="0"/>
                <a:cs typeface="Times New Roman" panose="02020603050405020304" pitchFamily="18" charset="0"/>
              </a:rPr>
              <a:t>snow</a:t>
            </a:r>
            <a:r>
              <a:rPr lang="en-US"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days</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counted?</a:t>
            </a:r>
            <a:endParaRPr lang="en-US" dirty="0">
              <a:ea typeface="Arial" panose="020B0604020202020204" pitchFamily="34" charset="0"/>
              <a:cs typeface="Times New Roman" panose="02020603050405020304" pitchFamily="18" charset="0"/>
            </a:endParaRPr>
          </a:p>
          <a:p>
            <a:pPr marL="445389" lvl="1">
              <a:spcBef>
                <a:spcPts val="0"/>
              </a:spcBef>
              <a:spcAft>
                <a:spcPts val="0"/>
              </a:spcAft>
            </a:pPr>
            <a:r>
              <a:rPr lang="en-US" spc="-4" dirty="0">
                <a:ea typeface="Arial" panose="020B0604020202020204" pitchFamily="34" charset="0"/>
                <a:cs typeface="Times New Roman" panose="02020603050405020304" pitchFamily="18" charset="0"/>
              </a:rPr>
              <a:t>The</a:t>
            </a:r>
            <a:r>
              <a:rPr lang="en-US" spc="-15"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original </a:t>
            </a:r>
            <a:r>
              <a:rPr lang="en-US" spc="-4" dirty="0">
                <a:ea typeface="Arial" panose="020B0604020202020204" pitchFamily="34" charset="0"/>
                <a:cs typeface="Times New Roman" panose="02020603050405020304" pitchFamily="18" charset="0"/>
              </a:rPr>
              <a:t>district</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calendar</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may</a:t>
            </a:r>
            <a:r>
              <a:rPr lang="en-US" spc="-26"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have</a:t>
            </a:r>
            <a:r>
              <a:rPr lang="en-US" dirty="0">
                <a:ea typeface="Arial" panose="020B0604020202020204" pitchFamily="34" charset="0"/>
                <a:cs typeface="Times New Roman" panose="02020603050405020304" pitchFamily="18" charset="0"/>
              </a:rPr>
              <a:t> been</a:t>
            </a:r>
            <a:r>
              <a:rPr lang="en-US" spc="-19"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modified</a:t>
            </a:r>
            <a:r>
              <a:rPr lang="en-US" spc="-23" dirty="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rPr>
              <a:t>to</a:t>
            </a:r>
            <a:r>
              <a:rPr lang="en-US" spc="-26"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reflect</a:t>
            </a:r>
            <a:r>
              <a:rPr lang="en-US" spc="-19"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the</a:t>
            </a:r>
            <a:r>
              <a:rPr lang="en-US" spc="-19"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day(s)</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that</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school</a:t>
            </a:r>
            <a:r>
              <a:rPr lang="en-US" spc="-19"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was</a:t>
            </a:r>
            <a:r>
              <a:rPr lang="en-US" spc="-19"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not</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in</a:t>
            </a:r>
            <a:r>
              <a:rPr lang="en-US" spc="3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session</a:t>
            </a:r>
            <a:r>
              <a:rPr lang="en-US" dirty="0" smtClean="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due</a:t>
            </a:r>
            <a:r>
              <a:rPr lang="en-US" spc="-26" dirty="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rPr>
              <a:t>to</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snow.</a:t>
            </a:r>
            <a:r>
              <a:rPr lang="en-US" spc="8" dirty="0">
                <a:ea typeface="Arial" panose="020B0604020202020204" pitchFamily="34" charset="0"/>
                <a:cs typeface="Times New Roman" panose="02020603050405020304" pitchFamily="18" charset="0"/>
              </a:rPr>
              <a:t> </a:t>
            </a:r>
            <a:r>
              <a:rPr lang="en-US" spc="-15" dirty="0">
                <a:ea typeface="Arial" panose="020B0604020202020204" pitchFamily="34" charset="0"/>
                <a:cs typeface="Times New Roman" panose="02020603050405020304" pitchFamily="18" charset="0"/>
              </a:rPr>
              <a:t>Using</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the</a:t>
            </a:r>
            <a:r>
              <a:rPr lang="en-US" spc="-8" dirty="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rPr>
              <a:t>same</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process</a:t>
            </a:r>
            <a:r>
              <a:rPr lang="en-US" spc="4" dirty="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rPr>
              <a:t>as</a:t>
            </a:r>
            <a:r>
              <a:rPr lang="en-US" spc="-34"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using</a:t>
            </a:r>
            <a:r>
              <a:rPr lang="en-US" dirty="0">
                <a:ea typeface="Arial" panose="020B0604020202020204" pitchFamily="34" charset="0"/>
                <a:cs typeface="Times New Roman" panose="02020603050405020304" pitchFamily="18" charset="0"/>
              </a:rPr>
              <a:t> the </a:t>
            </a:r>
            <a:r>
              <a:rPr lang="en-US" spc="-8" dirty="0">
                <a:ea typeface="Arial" panose="020B0604020202020204" pitchFamily="34" charset="0"/>
                <a:cs typeface="Times New Roman" panose="02020603050405020304" pitchFamily="18" charset="0"/>
              </a:rPr>
              <a:t>original</a:t>
            </a:r>
            <a:r>
              <a:rPr lang="en-US" spc="-15" dirty="0">
                <a:ea typeface="Arial" panose="020B0604020202020204" pitchFamily="34" charset="0"/>
                <a:cs typeface="Times New Roman" panose="02020603050405020304" pitchFamily="18" charset="0"/>
              </a:rPr>
              <a:t> school </a:t>
            </a:r>
            <a:r>
              <a:rPr lang="en-US" spc="-4" dirty="0">
                <a:ea typeface="Arial" panose="020B0604020202020204" pitchFamily="34" charset="0"/>
                <a:cs typeface="Times New Roman" panose="02020603050405020304" pitchFamily="18" charset="0"/>
              </a:rPr>
              <a:t>calendar,</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before</a:t>
            </a:r>
            <a:r>
              <a:rPr lang="en-US" spc="-23" dirty="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rPr>
              <a:t>the </a:t>
            </a:r>
            <a:r>
              <a:rPr lang="en-US" dirty="0" smtClean="0">
                <a:ea typeface="Arial" panose="020B0604020202020204" pitchFamily="34" charset="0"/>
                <a:cs typeface="Times New Roman" panose="02020603050405020304" pitchFamily="18" charset="0"/>
              </a:rPr>
              <a:t>school </a:t>
            </a:r>
            <a:r>
              <a:rPr lang="en-US" spc="-4" dirty="0">
                <a:ea typeface="Arial" panose="020B0604020202020204" pitchFamily="34" charset="0"/>
                <a:cs typeface="Times New Roman" panose="02020603050405020304" pitchFamily="18" charset="0"/>
              </a:rPr>
              <a:t>calendar</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may</a:t>
            </a:r>
            <a:r>
              <a:rPr lang="en-US"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have</a:t>
            </a:r>
            <a:r>
              <a:rPr lang="en-US" dirty="0" smtClean="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rPr>
              <a:t>been</a:t>
            </a:r>
            <a:r>
              <a:rPr lang="en-US" spc="-15"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modified,</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count</a:t>
            </a:r>
            <a:r>
              <a:rPr lang="en-US" spc="-1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only</a:t>
            </a:r>
            <a:r>
              <a:rPr lang="en-US" spc="-4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the</a:t>
            </a:r>
            <a:r>
              <a:rPr lang="en-US" spc="4"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number</a:t>
            </a:r>
            <a:r>
              <a:rPr lang="en-US" spc="-11"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of</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days the</a:t>
            </a:r>
            <a:r>
              <a:rPr lang="en-US" spc="4"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school</a:t>
            </a:r>
            <a:r>
              <a:rPr lang="en-US" spc="-11" dirty="0">
                <a:ea typeface="Arial" panose="020B0604020202020204" pitchFamily="34" charset="0"/>
                <a:cs typeface="Times New Roman" panose="02020603050405020304" pitchFamily="18" charset="0"/>
              </a:rPr>
              <a:t> was</a:t>
            </a:r>
            <a:r>
              <a:rPr lang="en-US" spc="-4" dirty="0">
                <a:ea typeface="Arial" panose="020B0604020202020204" pitchFamily="34" charset="0"/>
                <a:cs typeface="Times New Roman" panose="02020603050405020304" pitchFamily="18" charset="0"/>
              </a:rPr>
              <a:t> in</a:t>
            </a:r>
            <a:r>
              <a:rPr lang="en-US" spc="-26"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session</a:t>
            </a:r>
            <a:r>
              <a:rPr lang="en-US" spc="184"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beginning</a:t>
            </a:r>
            <a:r>
              <a:rPr lang="en-US"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with</a:t>
            </a:r>
            <a:r>
              <a:rPr lang="en-US" spc="-15"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the</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Initial</a:t>
            </a:r>
            <a:r>
              <a:rPr lang="en-US" spc="-19"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Evaluation</a:t>
            </a:r>
            <a:r>
              <a:rPr lang="en-US"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Consent</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for</a:t>
            </a:r>
            <a:r>
              <a:rPr lang="en-US" spc="-11" dirty="0">
                <a:ea typeface="Arial" panose="020B0604020202020204" pitchFamily="34" charset="0"/>
                <a:cs typeface="Times New Roman" panose="02020603050405020304" pitchFamily="18" charset="0"/>
              </a:rPr>
              <a:t> </a:t>
            </a:r>
            <a:r>
              <a:rPr lang="en-US" spc="-8" dirty="0">
                <a:ea typeface="Arial" panose="020B0604020202020204" pitchFamily="34" charset="0"/>
                <a:cs typeface="Times New Roman" panose="02020603050405020304" pitchFamily="18" charset="0"/>
              </a:rPr>
              <a:t>Evaluation</a:t>
            </a:r>
            <a:r>
              <a:rPr lang="en-US" spc="-15"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Received</a:t>
            </a:r>
            <a:r>
              <a:rPr lang="en-US"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Date</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and</a:t>
            </a:r>
            <a:r>
              <a:rPr lang="en-US" spc="-15"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the</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Initial</a:t>
            </a:r>
            <a:r>
              <a:rPr lang="en-US" spc="221"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Evaluation</a:t>
            </a:r>
            <a:r>
              <a:rPr lang="en-US"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Eligibility</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Determination</a:t>
            </a:r>
            <a:r>
              <a:rPr lang="en-US" spc="-8" dirty="0">
                <a:ea typeface="Arial" panose="020B0604020202020204" pitchFamily="34" charset="0"/>
                <a:cs typeface="Times New Roman" panose="02020603050405020304" pitchFamily="18" charset="0"/>
              </a:rPr>
              <a:t> </a:t>
            </a:r>
            <a:r>
              <a:rPr lang="en-US" spc="-4" dirty="0">
                <a:ea typeface="Arial" panose="020B0604020202020204" pitchFamily="34" charset="0"/>
                <a:cs typeface="Times New Roman" panose="02020603050405020304" pitchFamily="18" charset="0"/>
              </a:rPr>
              <a:t>Date.</a:t>
            </a:r>
            <a:r>
              <a:rPr lang="en-US" spc="-8" dirty="0">
                <a:ea typeface="Arial" panose="020B0604020202020204" pitchFamily="34" charset="0"/>
                <a:cs typeface="Times New Roman" panose="02020603050405020304" pitchFamily="18" charset="0"/>
              </a:rPr>
              <a:t> </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pPr algn="ctr"/>
            <a:r>
              <a:rPr lang="en-US" dirty="0"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90</a:t>
            </a:fld>
            <a:endParaRPr lang="en-US" dirty="0">
              <a:solidFill>
                <a:srgbClr val="191B0E"/>
              </a:solidFill>
            </a:endParaRPr>
          </a:p>
        </p:txBody>
      </p:sp>
    </p:spTree>
    <p:extLst>
      <p:ext uri="{BB962C8B-B14F-4D97-AF65-F5344CB8AC3E}">
        <p14:creationId xmlns:p14="http://schemas.microsoft.com/office/powerpoint/2010/main" val="27047106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there any exceptions if an initial evaluation goes beyond the timeline?</a:t>
            </a:r>
            <a:endParaRPr lang="en-US" dirty="0"/>
          </a:p>
        </p:txBody>
      </p:sp>
      <p:sp>
        <p:nvSpPr>
          <p:cNvPr id="3" name="Content Placeholder 2"/>
          <p:cNvSpPr>
            <a:spLocks noGrp="1"/>
          </p:cNvSpPr>
          <p:nvPr>
            <p:ph idx="1"/>
          </p:nvPr>
        </p:nvSpPr>
        <p:spPr/>
        <p:txBody>
          <a:bodyPr/>
          <a:lstStyle/>
          <a:p>
            <a:r>
              <a:rPr lang="en-US" dirty="0" smtClean="0"/>
              <a:t>Federal </a:t>
            </a:r>
          </a:p>
          <a:p>
            <a:pPr lvl="1"/>
            <a:r>
              <a:rPr lang="en-US" dirty="0"/>
              <a:t>A. The parent of a child repeatedly fails or refuses to produce the child for the evaluation.</a:t>
            </a:r>
          </a:p>
          <a:p>
            <a:pPr lvl="1"/>
            <a:r>
              <a:rPr lang="en-US" dirty="0"/>
              <a:t>B. A child enrolls in a school of another district after the timeframe for initial evaluation has begun and prior to determination by the child’s previous public agency as to whether the child is a child with a </a:t>
            </a:r>
            <a:r>
              <a:rPr lang="en-US" dirty="0" smtClean="0"/>
              <a:t>disability</a:t>
            </a:r>
          </a:p>
          <a:p>
            <a:r>
              <a:rPr lang="en-US" dirty="0" smtClean="0"/>
              <a:t>State</a:t>
            </a:r>
          </a:p>
          <a:p>
            <a:pPr marL="0" indent="0">
              <a:buNone/>
            </a:pPr>
            <a:r>
              <a:rPr lang="en-US" dirty="0"/>
              <a:t>	 The district has obtained </a:t>
            </a:r>
            <a:r>
              <a:rPr lang="en-US" dirty="0">
                <a:solidFill>
                  <a:srgbClr val="FF0000"/>
                </a:solidFill>
              </a:rPr>
              <a:t>written</a:t>
            </a:r>
            <a:r>
              <a:rPr lang="en-US" dirty="0"/>
              <a:t> parental consent to an extension of time.</a:t>
            </a:r>
            <a:endParaRPr lang="en-US" dirty="0" smtClean="0"/>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91</a:t>
            </a:fld>
            <a:endParaRPr lang="en-US" dirty="0">
              <a:solidFill>
                <a:srgbClr val="191B0E"/>
              </a:solidFill>
            </a:endParaRPr>
          </a:p>
        </p:txBody>
      </p:sp>
    </p:spTree>
    <p:extLst>
      <p:ext uri="{BB962C8B-B14F-4D97-AF65-F5344CB8AC3E}">
        <p14:creationId xmlns:p14="http://schemas.microsoft.com/office/powerpoint/2010/main" val="30225947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t>
            </a:r>
            <a:endParaRPr lang="en-US" dirty="0"/>
          </a:p>
        </p:txBody>
      </p:sp>
      <p:sp>
        <p:nvSpPr>
          <p:cNvPr id="3" name="Text Placeholder 2"/>
          <p:cNvSpPr>
            <a:spLocks noGrp="1"/>
          </p:cNvSpPr>
          <p:nvPr>
            <p:ph type="body" idx="1"/>
          </p:nvPr>
        </p:nvSpPr>
        <p:spPr/>
        <p:txBody>
          <a:bodyPr/>
          <a:lstStyle/>
          <a:p>
            <a:r>
              <a:rPr lang="en-US" dirty="0" smtClean="0"/>
              <a:t> Noncompliance reasons </a:t>
            </a:r>
            <a:endParaRPr lang="en-US" dirty="0"/>
          </a:p>
        </p:txBody>
      </p:sp>
      <p:sp>
        <p:nvSpPr>
          <p:cNvPr id="4" name="Date Placeholder 3"/>
          <p:cNvSpPr>
            <a:spLocks noGrp="1"/>
          </p:cNvSpPr>
          <p:nvPr>
            <p:ph type="dt" sz="half" idx="10"/>
          </p:nvPr>
        </p:nvSpPr>
        <p:spPr/>
        <p:txBody>
          <a:bodyPr/>
          <a:lstStyle/>
          <a:p>
            <a:r>
              <a:rPr lang="en-US" smtClean="0">
                <a:solidFill>
                  <a:srgbClr val="EFEDE3"/>
                </a:solidFill>
              </a:rPr>
              <a:t>7/26/2016</a:t>
            </a:r>
            <a:endParaRPr lang="en-US" dirty="0">
              <a:solidFill>
                <a:srgbClr val="EFEDE3"/>
              </a:solidFill>
            </a:endParaRPr>
          </a:p>
        </p:txBody>
      </p:sp>
      <p:sp>
        <p:nvSpPr>
          <p:cNvPr id="5" name="Footer Placeholder 4"/>
          <p:cNvSpPr>
            <a:spLocks noGrp="1"/>
          </p:cNvSpPr>
          <p:nvPr>
            <p:ph type="ftr" sz="quarter" idx="11"/>
          </p:nvPr>
        </p:nvSpPr>
        <p:spPr/>
        <p:txBody>
          <a:bodyPr/>
          <a:lstStyle/>
          <a:p>
            <a:r>
              <a:rPr lang="en-US" smtClean="0">
                <a:solidFill>
                  <a:srgbClr val="EFEDE3"/>
                </a:solidFill>
              </a:rPr>
              <a:t>Indicator 11- Child Find</a:t>
            </a:r>
            <a:endParaRPr lang="en-US" dirty="0">
              <a:solidFill>
                <a:srgbClr val="EFEDE3"/>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EFEDE3"/>
                </a:solidFill>
              </a:rPr>
              <a:pPr/>
              <a:t>92</a:t>
            </a:fld>
            <a:endParaRPr lang="en-US" dirty="0">
              <a:solidFill>
                <a:srgbClr val="EFEDE3"/>
              </a:solidFill>
            </a:endParaRPr>
          </a:p>
        </p:txBody>
      </p:sp>
    </p:spTree>
    <p:extLst>
      <p:ext uri="{BB962C8B-B14F-4D97-AF65-F5344CB8AC3E}">
        <p14:creationId xmlns:p14="http://schemas.microsoft.com/office/powerpoint/2010/main" val="5648105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Reasons why the initial evaluation timeline was late</a:t>
            </a:r>
            <a:endParaRPr lang="en-US" dirty="0"/>
          </a:p>
        </p:txBody>
      </p:sp>
      <p:sp>
        <p:nvSpPr>
          <p:cNvPr id="3" name="Content Placeholder 2"/>
          <p:cNvSpPr>
            <a:spLocks noGrp="1"/>
          </p:cNvSpPr>
          <p:nvPr>
            <p:ph idx="1"/>
          </p:nvPr>
        </p:nvSpPr>
        <p:spPr/>
        <p:txBody>
          <a:bodyPr/>
          <a:lstStyle/>
          <a:p>
            <a:r>
              <a:rPr lang="en-US" dirty="0" smtClean="0"/>
              <a:t>Miscalculation of school days</a:t>
            </a:r>
          </a:p>
          <a:p>
            <a:r>
              <a:rPr lang="en-US" dirty="0" smtClean="0"/>
              <a:t>The speech pathologist was on medical leave</a:t>
            </a:r>
          </a:p>
          <a:p>
            <a:r>
              <a:rPr lang="en-US" dirty="0" smtClean="0"/>
              <a:t>The eligibility meeting was scheduled for the 59</a:t>
            </a:r>
            <a:r>
              <a:rPr lang="en-US" baseline="30000" dirty="0" smtClean="0"/>
              <a:t>th</a:t>
            </a:r>
            <a:r>
              <a:rPr lang="en-US" dirty="0" smtClean="0"/>
              <a:t> day and there was an emergency at school</a:t>
            </a:r>
          </a:p>
          <a:p>
            <a:r>
              <a:rPr lang="en-US" dirty="0" smtClean="0"/>
              <a:t>Attempts to reach parents were unsuccessful</a:t>
            </a:r>
          </a:p>
          <a:p>
            <a:r>
              <a:rPr lang="en-US" dirty="0" smtClean="0"/>
              <a:t>Parent consent to extend the evaluation was not in writing</a:t>
            </a:r>
          </a:p>
          <a:p>
            <a:r>
              <a:rPr lang="en-US" dirty="0" smtClean="0"/>
              <a:t>There was a contracted psychologist</a:t>
            </a:r>
          </a:p>
          <a:p>
            <a:r>
              <a:rPr lang="en-US" dirty="0" smtClean="0"/>
              <a:t>The evaluation took longer than expected </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7/26/2016</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Indicator 11- Child Find</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93</a:t>
            </a:fld>
            <a:endParaRPr lang="en-US" dirty="0">
              <a:solidFill>
                <a:srgbClr val="191B0E"/>
              </a:solidFill>
            </a:endParaRPr>
          </a:p>
        </p:txBody>
      </p:sp>
    </p:spTree>
    <p:extLst>
      <p:ext uri="{BB962C8B-B14F-4D97-AF65-F5344CB8AC3E}">
        <p14:creationId xmlns:p14="http://schemas.microsoft.com/office/powerpoint/2010/main" val="755296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db9763a3-3f3a-4276-8a69-58438ee50bed"/>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POLL_EMBED_ID" val="b6bf19ac-6b91-40e7-8198-8dba556853b9"/>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POLL_EMBED_ID" val="11301a1f-8ce1-4aa6-9a3f-1667865ce478"/>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POLL_EMBED_ID" val="22ba532f-5a14-4758-9c13-7a6469f9807d"/>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POLL_EMBED_ID" val="4ff3847c-4aa0-4ae2-8f1f-7b735f490f95"/>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POLL_EMBED_ID" val="ccb18256-42f0-4ce4-aa42-9536e2699707"/>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bb9a65be-73c8-4a38-8f82-fad9a2550806"/>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b4da3d46-82b5-42c4-afb0-8845b29585b7"/>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POLL_EMBED_ID" val="c108203b-1b3a-4a0a-8f25-d668b944945c"/>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POLL_EMBED_ID" val="f86bd956-126e-433e-9934-4f27bc579919"/>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9933</TotalTime>
  <Words>4733</Words>
  <Application>Microsoft Office PowerPoint</Application>
  <PresentationFormat>On-screen Show (4:3)</PresentationFormat>
  <Paragraphs>631</Paragraphs>
  <Slides>93</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93</vt:i4>
      </vt:variant>
    </vt:vector>
  </HeadingPairs>
  <TitlesOfParts>
    <vt:vector size="99" baseType="lpstr">
      <vt:lpstr>Arial</vt:lpstr>
      <vt:lpstr>Calibri</vt:lpstr>
      <vt:lpstr>Times New Roman</vt:lpstr>
      <vt:lpstr>Diseño predeterminado</vt:lpstr>
      <vt:lpstr>Office Theme</vt:lpstr>
      <vt:lpstr>Crop</vt:lpstr>
      <vt:lpstr>PowerPoint Presentation</vt:lpstr>
      <vt:lpstr>My Car doesn’t start</vt:lpstr>
      <vt:lpstr>My Car doesn’t start</vt:lpstr>
      <vt:lpstr>My Car doesn’t start</vt:lpstr>
      <vt:lpstr>My Car doesn’t start</vt:lpstr>
      <vt:lpstr>My Car doesn’t start</vt:lpstr>
      <vt:lpstr>Error messages</vt:lpstr>
      <vt:lpstr>PowerPoint Presentation</vt:lpstr>
      <vt:lpstr>My Car doesn’t start</vt:lpstr>
      <vt:lpstr>Students not Found</vt:lpstr>
      <vt:lpstr>Students not Found</vt:lpstr>
      <vt:lpstr>PowerPoint Presentation</vt:lpstr>
      <vt:lpstr>Fail to Import</vt:lpstr>
      <vt:lpstr>Fail to Import</vt:lpstr>
      <vt:lpstr>Fail to Import</vt:lpstr>
      <vt:lpstr>PowerPoint Presentation</vt:lpstr>
      <vt:lpstr>Fail to Import</vt:lpstr>
      <vt:lpstr>Buildings do not show up</vt:lpstr>
      <vt:lpstr>Buildings do not show up</vt:lpstr>
      <vt:lpstr>Buildings do not show up</vt:lpstr>
      <vt:lpstr>Buildings do not show up</vt:lpstr>
      <vt:lpstr>Print Directory data report</vt:lpstr>
      <vt:lpstr>Print Directory data report</vt:lpstr>
      <vt:lpstr>PowerPoint Presentation</vt:lpstr>
      <vt:lpstr>School or Program</vt:lpstr>
      <vt:lpstr>PowerPoint Presentation</vt:lpstr>
      <vt:lpstr>Total Days are Missing</vt:lpstr>
      <vt:lpstr>Total Days are Missing</vt:lpstr>
      <vt:lpstr>Total Days are Missing</vt:lpstr>
      <vt:lpstr>Total Days are Missing</vt:lpstr>
      <vt:lpstr>Total Days are Missing</vt:lpstr>
      <vt:lpstr>PowerPoint Presentation</vt:lpstr>
      <vt:lpstr>Providers not showing up</vt:lpstr>
      <vt:lpstr>Providers not showing up</vt:lpstr>
      <vt:lpstr>PowerPoint Presentation</vt:lpstr>
      <vt:lpstr>Dec. 1 students are missing</vt:lpstr>
      <vt:lpstr>Dec. 1 students are missing</vt:lpstr>
      <vt:lpstr>Dec. 1 students are missing</vt:lpstr>
      <vt:lpstr>Dec. 1 students are missing</vt:lpstr>
      <vt:lpstr>Dec. 1 students are missing</vt:lpstr>
      <vt:lpstr>Dec. 1 students are missing</vt:lpstr>
      <vt:lpstr>Dec. 1 students are missing</vt:lpstr>
      <vt:lpstr>Dec. 1 students are missing</vt:lpstr>
      <vt:lpstr>PowerPoint Presentation</vt:lpstr>
      <vt:lpstr>Report Verifications</vt:lpstr>
      <vt:lpstr>Report Verifications</vt:lpstr>
      <vt:lpstr>Report Verifications</vt:lpstr>
      <vt:lpstr>Report Data Consistently</vt:lpstr>
      <vt:lpstr>Report Data Consistently</vt:lpstr>
      <vt:lpstr>When to List K Time</vt:lpstr>
      <vt:lpstr>When to List K Time</vt:lpstr>
      <vt:lpstr>When to List K Time</vt:lpstr>
      <vt:lpstr>When to List K Time</vt:lpstr>
      <vt:lpstr>PowerPoint Presentation</vt:lpstr>
      <vt:lpstr>Why do I see students from  other districts on my verification list?</vt:lpstr>
      <vt:lpstr>CAPS Data</vt:lpstr>
      <vt:lpstr>PowerPoint Presentation</vt:lpstr>
      <vt:lpstr>Data Dictionary</vt:lpstr>
      <vt:lpstr>Data Dictionary</vt:lpstr>
      <vt:lpstr>Data Dictionary</vt:lpstr>
      <vt:lpstr>Data Dictionary</vt:lpstr>
      <vt:lpstr>Data Dictionary</vt:lpstr>
      <vt:lpstr>Error Messages</vt:lpstr>
      <vt:lpstr>INDICATOR 12 PART C TO B TRANSITION</vt:lpstr>
      <vt:lpstr>Indicator 12</vt:lpstr>
      <vt:lpstr>Indicator 12 FAQ and Flowchart</vt:lpstr>
      <vt:lpstr>Indicator 12 Population Source</vt:lpstr>
      <vt:lpstr>Removing a Student from Ind 12 Population</vt:lpstr>
      <vt:lpstr>Parent Does Not Consent</vt:lpstr>
      <vt:lpstr>Parent Does Not Consent (cont.)</vt:lpstr>
      <vt:lpstr>Data Entry Source Documents</vt:lpstr>
      <vt:lpstr>Data Entry Source Documents</vt:lpstr>
      <vt:lpstr>Data Entry Source Documents</vt:lpstr>
      <vt:lpstr>Data Entry Source Documents</vt:lpstr>
      <vt:lpstr>Data Entry Source Documents</vt:lpstr>
      <vt:lpstr>Child Not Referred to our District</vt:lpstr>
      <vt:lpstr>KIDS ID Discrepancy</vt:lpstr>
      <vt:lpstr>KSDE CONTACTS</vt:lpstr>
      <vt:lpstr>References</vt:lpstr>
      <vt:lpstr>Indicator 11 Child Find Frequently Asked Questions</vt:lpstr>
      <vt:lpstr>What is Child Find? </vt:lpstr>
      <vt:lpstr>Indicator 11 Students</vt:lpstr>
      <vt:lpstr>Indicator 11 Students</vt:lpstr>
      <vt:lpstr>Indicator 11 Students</vt:lpstr>
      <vt:lpstr>School Day </vt:lpstr>
      <vt:lpstr>How is the number of school days determined? </vt:lpstr>
      <vt:lpstr>How are the number of school days entered in the collection system? </vt:lpstr>
      <vt:lpstr>How are the number of school days entered in the collection system? </vt:lpstr>
      <vt:lpstr>Which school calendar to use?</vt:lpstr>
      <vt:lpstr>Snow Days</vt:lpstr>
      <vt:lpstr>Are there any exceptions if an initial evaluation goes beyond the timeline?</vt:lpstr>
      <vt:lpstr>Lessons learned  </vt:lpstr>
      <vt:lpstr>Past Reasons why the initial evaluation timeline was late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Timothy Berens</cp:lastModifiedBy>
  <cp:revision>888</cp:revision>
  <dcterms:created xsi:type="dcterms:W3CDTF">2010-05-23T14:28:12Z</dcterms:created>
  <dcterms:modified xsi:type="dcterms:W3CDTF">2016-07-19T01:45:06Z</dcterms:modified>
</cp:coreProperties>
</file>