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4" r:id="rId5"/>
    <p:sldId id="272" r:id="rId6"/>
    <p:sldId id="270" r:id="rId7"/>
    <p:sldId id="277" r:id="rId8"/>
    <p:sldId id="306" r:id="rId9"/>
    <p:sldId id="341" r:id="rId10"/>
    <p:sldId id="313" r:id="rId11"/>
    <p:sldId id="333" r:id="rId12"/>
    <p:sldId id="334" r:id="rId13"/>
    <p:sldId id="335" r:id="rId14"/>
    <p:sldId id="340" r:id="rId15"/>
    <p:sldId id="344" r:id="rId16"/>
    <p:sldId id="337" r:id="rId17"/>
    <p:sldId id="291" r:id="rId18"/>
    <p:sldId id="342" r:id="rId19"/>
    <p:sldId id="315" r:id="rId20"/>
    <p:sldId id="276" r:id="rId21"/>
    <p:sldId id="274" r:id="rId22"/>
    <p:sldId id="284" r:id="rId23"/>
    <p:sldId id="275" r:id="rId24"/>
    <p:sldId id="288" r:id="rId25"/>
    <p:sldId id="316" r:id="rId26"/>
    <p:sldId id="285" r:id="rId27"/>
    <p:sldId id="317" r:id="rId28"/>
    <p:sldId id="292" r:id="rId29"/>
    <p:sldId id="293" r:id="rId30"/>
    <p:sldId id="283" r:id="rId31"/>
    <p:sldId id="287" r:id="rId32"/>
    <p:sldId id="331" r:id="rId33"/>
    <p:sldId id="279" r:id="rId34"/>
    <p:sldId id="297" r:id="rId35"/>
    <p:sldId id="298" r:id="rId36"/>
    <p:sldId id="305" r:id="rId37"/>
    <p:sldId id="311" r:id="rId38"/>
    <p:sldId id="294" r:id="rId39"/>
    <p:sldId id="339" r:id="rId40"/>
    <p:sldId id="329" r:id="rId41"/>
    <p:sldId id="323" r:id="rId42"/>
    <p:sldId id="324" r:id="rId43"/>
    <p:sldId id="325" r:id="rId44"/>
    <p:sldId id="326" r:id="rId45"/>
    <p:sldId id="327" r:id="rId46"/>
    <p:sldId id="328" r:id="rId47"/>
    <p:sldId id="330" r:id="rId48"/>
    <p:sldId id="345" r:id="rId49"/>
    <p:sldId id="343" r:id="rId50"/>
    <p:sldId id="257" r:id="rId51"/>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Arial Narrow" panose="020B0606020202030204" pitchFamily="34" charset="0"/>
      <p:regular r:id="rId56"/>
      <p:bold r:id="rId57"/>
      <p:italic r:id="rId58"/>
      <p:boldItalic r:id="rId59"/>
    </p:embeddedFont>
    <p:embeddedFont>
      <p:font typeface="Arial Black" panose="020B0A04020102020204" pitchFamily="34" charset="0"/>
      <p:bold r:id="rId60"/>
    </p:embeddedFont>
    <p:embeddedFont>
      <p:font typeface="Garamond" panose="02020404030301010803" pitchFamily="18" charset="0"/>
      <p:regular r:id="rId61"/>
      <p:bold r:id="rId62"/>
      <p: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B"/>
    <a:srgbClr val="01B195"/>
    <a:srgbClr val="F9A11B"/>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86" d="100"/>
          <a:sy n="86" d="100"/>
        </p:scale>
        <p:origin x="43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1" y="-1"/>
            <a:ext cx="12283007" cy="694432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4700" y="6431080"/>
            <a:ext cx="3733800" cy="277494"/>
          </a:xfrm>
          <a:prstGeom prst="rect">
            <a:avLst/>
          </a:prstGeom>
        </p:spPr>
      </p:pic>
    </p:spTree>
    <p:extLst>
      <p:ext uri="{BB962C8B-B14F-4D97-AF65-F5344CB8AC3E}">
        <p14:creationId xmlns:p14="http://schemas.microsoft.com/office/powerpoint/2010/main" val="123435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97"/>
          <a:stretch/>
        </p:blipFill>
        <p:spPr>
          <a:xfrm>
            <a:off x="-135468" y="-82827"/>
            <a:ext cx="12327467" cy="700096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3100" y="5960450"/>
            <a:ext cx="7200900" cy="535166"/>
          </a:xfrm>
          <a:prstGeom prst="rect">
            <a:avLst/>
          </a:prstGeom>
        </p:spPr>
      </p:pic>
    </p:spTree>
    <p:extLst>
      <p:ext uri="{BB962C8B-B14F-4D97-AF65-F5344CB8AC3E}">
        <p14:creationId xmlns:p14="http://schemas.microsoft.com/office/powerpoint/2010/main" val="3433238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101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546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7658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3" y="-1"/>
            <a:ext cx="12256086" cy="6927273"/>
          </a:xfrm>
          <a:prstGeom prst="rect">
            <a:avLst/>
          </a:prstGeom>
        </p:spPr>
      </p:pic>
      <p:sp>
        <p:nvSpPr>
          <p:cNvPr id="2" name="Title 1"/>
          <p:cNvSpPr>
            <a:spLocks noGrp="1"/>
          </p:cNvSpPr>
          <p:nvPr>
            <p:ph type="title"/>
          </p:nvPr>
        </p:nvSpPr>
        <p:spPr>
          <a:xfrm>
            <a:off x="838200" y="2773569"/>
            <a:ext cx="10515600" cy="2852737"/>
          </a:xfrm>
        </p:spPr>
        <p:txBody>
          <a:bodyPr anchor="b">
            <a:normAutofit/>
          </a:bodyPr>
          <a:lstStyle>
            <a:lvl1pPr algn="ctr">
              <a:defRPr sz="48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5649256"/>
            <a:ext cx="10515600" cy="543650"/>
          </a:xfrm>
        </p:spPr>
        <p:txBody>
          <a:bodyPr>
            <a:normAutofit/>
          </a:bodyPr>
          <a:lstStyle>
            <a:lvl1pPr marL="0" indent="0" algn="ctr">
              <a:buNone/>
              <a:defRPr sz="2000">
                <a:solidFill>
                  <a:schemeClr val="bg1"/>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91195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3" y="515"/>
            <a:ext cx="12256086" cy="6926241"/>
          </a:xfrm>
          <a:prstGeom prst="rect">
            <a:avLst/>
          </a:prstGeom>
        </p:spPr>
      </p:pic>
      <p:sp>
        <p:nvSpPr>
          <p:cNvPr id="2" name="Title 1"/>
          <p:cNvSpPr>
            <a:spLocks noGrp="1"/>
          </p:cNvSpPr>
          <p:nvPr>
            <p:ph type="title"/>
          </p:nvPr>
        </p:nvSpPr>
        <p:spPr>
          <a:xfrm>
            <a:off x="838200" y="2773569"/>
            <a:ext cx="10515600" cy="2852737"/>
          </a:xfrm>
        </p:spPr>
        <p:txBody>
          <a:bodyPr anchor="b">
            <a:normAutofit/>
          </a:bodyPr>
          <a:lstStyle>
            <a:lvl1pPr algn="ctr">
              <a:defRPr sz="4800">
                <a:solidFill>
                  <a:srgbClr val="11284B"/>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5649256"/>
            <a:ext cx="10515600" cy="543650"/>
          </a:xfrm>
        </p:spPr>
        <p:txBody>
          <a:bodyPr>
            <a:normAutofit/>
          </a:bodyPr>
          <a:lstStyle>
            <a:lvl1pPr marL="0" indent="0" algn="ctr">
              <a:buNone/>
              <a:defRPr sz="2000">
                <a:solidFill>
                  <a:srgbClr val="11284B"/>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16115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597275"/>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3597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60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7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47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051" y="1316134"/>
            <a:ext cx="9802368" cy="5541866"/>
          </a:xfrm>
          <a:prstGeom prst="rect">
            <a:avLst/>
          </a:prstGeom>
        </p:spPr>
      </p:pic>
      <p:sp>
        <p:nvSpPr>
          <p:cNvPr id="5" name="TextBox 4"/>
          <p:cNvSpPr txBox="1"/>
          <p:nvPr userDrawn="1"/>
        </p:nvSpPr>
        <p:spPr>
          <a:xfrm>
            <a:off x="3596639" y="6482870"/>
            <a:ext cx="7131191" cy="338554"/>
          </a:xfrm>
          <a:prstGeom prst="rect">
            <a:avLst/>
          </a:prstGeom>
          <a:noFill/>
        </p:spPr>
        <p:txBody>
          <a:bodyPr wrap="square" rtlCol="0">
            <a:spAutoFit/>
          </a:bodyPr>
          <a:lstStyle/>
          <a:p>
            <a:r>
              <a:rPr lang="en-US" sz="1600" dirty="0" smtClean="0">
                <a:solidFill>
                  <a:srgbClr val="11284B"/>
                </a:solidFill>
                <a:latin typeface="Arial Black" panose="020B0A04020102020204" pitchFamily="34" charset="0"/>
              </a:rPr>
              <a:t>Kansas leads the world in the success of each student.</a:t>
            </a:r>
            <a:endParaRPr lang="en-US" sz="1600" dirty="0">
              <a:solidFill>
                <a:srgbClr val="11284B"/>
              </a:solidFill>
              <a:latin typeface="Arial Black" panose="020B0A04020102020204" pitchFamily="34" charset="0"/>
            </a:endParaRPr>
          </a:p>
        </p:txBody>
      </p:sp>
    </p:spTree>
    <p:extLst>
      <p:ext uri="{BB962C8B-B14F-4D97-AF65-F5344CB8AC3E}">
        <p14:creationId xmlns:p14="http://schemas.microsoft.com/office/powerpoint/2010/main" val="1269991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836" y="906"/>
            <a:ext cx="12161163" cy="687362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20687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958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53" r:id="rId7"/>
    <p:sldLayoutId id="2147483654" r:id="rId8"/>
    <p:sldLayoutId id="2147483660" r:id="rId9"/>
    <p:sldLayoutId id="2147483658" r:id="rId10"/>
    <p:sldLayoutId id="2147483661" r:id="rId11"/>
  </p:sldLayoutIdLst>
  <p:txStyles>
    <p:title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ksdetasn.org/gstad/preleadership-and-mis-workshop-present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76954"/>
          </a:xfrm>
        </p:spPr>
        <p:txBody>
          <a:bodyPr/>
          <a:lstStyle/>
          <a:p>
            <a:r>
              <a:rPr lang="en-US" dirty="0" smtClean="0">
                <a:solidFill>
                  <a:srgbClr val="11284B"/>
                </a:solidFill>
              </a:rPr>
              <a:t>MIS Leadership</a:t>
            </a:r>
            <a:endParaRPr lang="en-US" dirty="0">
              <a:solidFill>
                <a:srgbClr val="11284B"/>
              </a:solidFill>
            </a:endParaRPr>
          </a:p>
        </p:txBody>
      </p:sp>
      <p:sp>
        <p:nvSpPr>
          <p:cNvPr id="3" name="Subtitle 2"/>
          <p:cNvSpPr>
            <a:spLocks noGrp="1"/>
          </p:cNvSpPr>
          <p:nvPr>
            <p:ph type="subTitle" idx="1"/>
          </p:nvPr>
        </p:nvSpPr>
        <p:spPr/>
        <p:txBody>
          <a:bodyPr/>
          <a:lstStyle/>
          <a:p>
            <a:r>
              <a:rPr lang="en-US" dirty="0" smtClean="0">
                <a:solidFill>
                  <a:srgbClr val="11284B"/>
                </a:solidFill>
              </a:rPr>
              <a:t>2019-2020</a:t>
            </a:r>
            <a:endParaRPr lang="en-US" dirty="0">
              <a:solidFill>
                <a:srgbClr val="11284B"/>
              </a:solidFill>
            </a:endParaRPr>
          </a:p>
        </p:txBody>
      </p:sp>
      <p:sp>
        <p:nvSpPr>
          <p:cNvPr id="4" name="TextBox 3"/>
          <p:cNvSpPr txBox="1"/>
          <p:nvPr/>
        </p:nvSpPr>
        <p:spPr>
          <a:xfrm>
            <a:off x="3206995" y="5889326"/>
            <a:ext cx="9277105" cy="584775"/>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SETS| Kansas State Department of Education | Landon State Office Building</a:t>
            </a:r>
          </a:p>
          <a:p>
            <a:r>
              <a:rPr lang="en-US" sz="1600" dirty="0" smtClean="0">
                <a:solidFill>
                  <a:schemeClr val="bg1"/>
                </a:solidFill>
                <a:latin typeface="Arial" panose="020B0604020202020204" pitchFamily="34" charset="0"/>
                <a:cs typeface="Arial" panose="020B0604020202020204" pitchFamily="34" charset="0"/>
              </a:rPr>
              <a:t>900 SW Jackson</a:t>
            </a:r>
            <a:r>
              <a:rPr lang="en-US" sz="1600" baseline="0" dirty="0" smtClean="0">
                <a:solidFill>
                  <a:schemeClr val="bg1"/>
                </a:solidFill>
                <a:latin typeface="Arial" panose="020B0604020202020204" pitchFamily="34" charset="0"/>
                <a:cs typeface="Arial" panose="020B0604020202020204" pitchFamily="34" charset="0"/>
              </a:rPr>
              <a:t> St., Suite 102, Topeka, KS 66612</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945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9229" y="776105"/>
            <a:ext cx="6162675" cy="5257800"/>
          </a:xfrm>
          <a:prstGeom prst="rect">
            <a:avLst/>
          </a:prstGeom>
        </p:spPr>
      </p:pic>
      <p:sp>
        <p:nvSpPr>
          <p:cNvPr id="3" name="Content Placeholder 2"/>
          <p:cNvSpPr>
            <a:spLocks noGrp="1"/>
          </p:cNvSpPr>
          <p:nvPr>
            <p:ph idx="1"/>
          </p:nvPr>
        </p:nvSpPr>
        <p:spPr>
          <a:xfrm>
            <a:off x="2977717" y="1149722"/>
            <a:ext cx="6540500" cy="500325"/>
          </a:xfrm>
        </p:spPr>
        <p:txBody>
          <a:bodyPr/>
          <a:lstStyle/>
          <a:p>
            <a:r>
              <a:rPr lang="en-US" dirty="0" smtClean="0"/>
              <a:t>Report listing is alphabetical</a:t>
            </a:r>
          </a:p>
          <a:p>
            <a:pPr marL="0" indent="0">
              <a:buNone/>
            </a:pPr>
            <a:endParaRPr lang="en-US" dirty="0"/>
          </a:p>
        </p:txBody>
      </p:sp>
      <p:sp>
        <p:nvSpPr>
          <p:cNvPr id="2" name="Title 1"/>
          <p:cNvSpPr>
            <a:spLocks noGrp="1"/>
          </p:cNvSpPr>
          <p:nvPr>
            <p:ph type="title"/>
          </p:nvPr>
        </p:nvSpPr>
        <p:spPr>
          <a:xfrm>
            <a:off x="2853431" y="190108"/>
            <a:ext cx="5251882" cy="873942"/>
          </a:xfrm>
        </p:spPr>
        <p:txBody>
          <a:bodyPr/>
          <a:lstStyle/>
          <a:p>
            <a:r>
              <a:rPr lang="en-US" dirty="0" smtClean="0"/>
              <a:t>SPEDPro update</a:t>
            </a:r>
            <a:endParaRPr lang="en-US" dirty="0"/>
          </a:p>
        </p:txBody>
      </p:sp>
    </p:spTree>
    <p:extLst>
      <p:ext uri="{BB962C8B-B14F-4D97-AF65-F5344CB8AC3E}">
        <p14:creationId xmlns:p14="http://schemas.microsoft.com/office/powerpoint/2010/main" val="1053491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6" y="81767"/>
            <a:ext cx="10515600" cy="1325563"/>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1478871" y="1241317"/>
            <a:ext cx="7009660" cy="515446"/>
          </a:xfrm>
        </p:spPr>
        <p:txBody>
          <a:bodyPr/>
          <a:lstStyle/>
          <a:p>
            <a:r>
              <a:rPr lang="en-US" dirty="0" smtClean="0"/>
              <a:t>New Report – Unclaimed Students</a:t>
            </a:r>
            <a:endParaRPr lang="en-US" dirty="0"/>
          </a:p>
        </p:txBody>
      </p:sp>
      <p:pic>
        <p:nvPicPr>
          <p:cNvPr id="4" name="Picture 3"/>
          <p:cNvPicPr>
            <a:picLocks noChangeAspect="1"/>
          </p:cNvPicPr>
          <p:nvPr/>
        </p:nvPicPr>
        <p:blipFill>
          <a:blip r:embed="rId2"/>
          <a:stretch>
            <a:fillRect/>
          </a:stretch>
        </p:blipFill>
        <p:spPr>
          <a:xfrm>
            <a:off x="1478871" y="2036731"/>
            <a:ext cx="8953500" cy="1914525"/>
          </a:xfrm>
          <a:prstGeom prst="rect">
            <a:avLst/>
          </a:prstGeom>
        </p:spPr>
      </p:pic>
      <p:sp>
        <p:nvSpPr>
          <p:cNvPr id="6" name="Content Placeholder 2"/>
          <p:cNvSpPr txBox="1">
            <a:spLocks/>
          </p:cNvSpPr>
          <p:nvPr/>
        </p:nvSpPr>
        <p:spPr>
          <a:xfrm>
            <a:off x="1296988" y="4116340"/>
            <a:ext cx="9768916" cy="1908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dirty="0" smtClean="0"/>
              <a:t>Indicates which students are not included on projected or final reports due to “not claiming”. </a:t>
            </a:r>
            <a:endParaRPr lang="en-US" sz="2000" dirty="0"/>
          </a:p>
          <a:p>
            <a:pPr marL="0" indent="0">
              <a:lnSpc>
                <a:spcPct val="120000"/>
              </a:lnSpc>
              <a:buNone/>
            </a:pPr>
            <a:r>
              <a:rPr lang="en-US" sz="2000" dirty="0" smtClean="0"/>
              <a:t>Note: Students with “Not Claimed” on the profile but reported for NPE reimbursement are excluded from this report</a:t>
            </a:r>
            <a:endParaRPr lang="en-US" sz="2000" dirty="0"/>
          </a:p>
        </p:txBody>
      </p:sp>
    </p:spTree>
    <p:extLst>
      <p:ext uri="{BB962C8B-B14F-4D97-AF65-F5344CB8AC3E}">
        <p14:creationId xmlns:p14="http://schemas.microsoft.com/office/powerpoint/2010/main" val="1335096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3493362" y="831307"/>
            <a:ext cx="4833893" cy="515446"/>
          </a:xfrm>
        </p:spPr>
        <p:txBody>
          <a:bodyPr/>
          <a:lstStyle/>
          <a:p>
            <a:r>
              <a:rPr lang="en-US" dirty="0" smtClean="0"/>
              <a:t>New Report – Provider List</a:t>
            </a:r>
            <a:endParaRPr lang="en-US" dirty="0"/>
          </a:p>
        </p:txBody>
      </p:sp>
      <p:pic>
        <p:nvPicPr>
          <p:cNvPr id="5" name="Picture 4"/>
          <p:cNvPicPr>
            <a:picLocks noChangeAspect="1"/>
          </p:cNvPicPr>
          <p:nvPr/>
        </p:nvPicPr>
        <p:blipFill>
          <a:blip r:embed="rId2"/>
          <a:stretch>
            <a:fillRect/>
          </a:stretch>
        </p:blipFill>
        <p:spPr>
          <a:xfrm>
            <a:off x="3195405" y="1472750"/>
            <a:ext cx="4533900" cy="3409950"/>
          </a:xfrm>
          <a:prstGeom prst="rect">
            <a:avLst/>
          </a:prstGeom>
        </p:spPr>
      </p:pic>
      <p:sp>
        <p:nvSpPr>
          <p:cNvPr id="6" name="Content Placeholder 2"/>
          <p:cNvSpPr txBox="1">
            <a:spLocks/>
          </p:cNvSpPr>
          <p:nvPr/>
        </p:nvSpPr>
        <p:spPr>
          <a:xfrm>
            <a:off x="6811761" y="5008697"/>
            <a:ext cx="5119828" cy="585959"/>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Select any or all provider roles</a:t>
            </a:r>
            <a:endParaRPr lang="en-US" dirty="0"/>
          </a:p>
        </p:txBody>
      </p:sp>
      <p:sp>
        <p:nvSpPr>
          <p:cNvPr id="7" name="Content Placeholder 2"/>
          <p:cNvSpPr txBox="1">
            <a:spLocks/>
          </p:cNvSpPr>
          <p:nvPr/>
        </p:nvSpPr>
        <p:spPr>
          <a:xfrm>
            <a:off x="503622" y="1713764"/>
            <a:ext cx="1882066" cy="2090937"/>
          </a:xfrm>
          <a:prstGeom prst="rect">
            <a:avLst/>
          </a:prstGeom>
          <a:ln w="19050">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Default Export is .</a:t>
            </a:r>
            <a:r>
              <a:rPr lang="en-US" dirty="0" err="1" smtClean="0"/>
              <a:t>xlsx</a:t>
            </a:r>
            <a:endParaRPr lang="en-US" dirty="0" smtClean="0"/>
          </a:p>
          <a:p>
            <a:pPr marL="0" indent="0" algn="ctr">
              <a:buNone/>
            </a:pPr>
            <a:r>
              <a:rPr lang="en-US" dirty="0" smtClean="0"/>
              <a:t>Old Excel version is also available</a:t>
            </a:r>
            <a:endParaRPr lang="en-US" dirty="0"/>
          </a:p>
        </p:txBody>
      </p:sp>
      <p:sp>
        <p:nvSpPr>
          <p:cNvPr id="4" name="Right Arrow 3"/>
          <p:cNvSpPr/>
          <p:nvPr/>
        </p:nvSpPr>
        <p:spPr>
          <a:xfrm>
            <a:off x="2467736" y="1860683"/>
            <a:ext cx="1025626" cy="163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Up Arrow 37"/>
          <p:cNvSpPr/>
          <p:nvPr/>
        </p:nvSpPr>
        <p:spPr>
          <a:xfrm flipH="1">
            <a:off x="4634144" y="4882700"/>
            <a:ext cx="2068494" cy="720808"/>
          </a:xfrm>
          <a:prstGeom prst="leftUpArrow">
            <a:avLst>
              <a:gd name="adj1" fmla="val 25000"/>
              <a:gd name="adj2" fmla="val 25000"/>
              <a:gd name="adj3" fmla="val 29089"/>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72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3004535" y="1186173"/>
            <a:ext cx="7009660" cy="515446"/>
          </a:xfrm>
        </p:spPr>
        <p:txBody>
          <a:bodyPr/>
          <a:lstStyle/>
          <a:p>
            <a:r>
              <a:rPr lang="en-US" dirty="0" smtClean="0"/>
              <a:t>New Report – Provider List</a:t>
            </a:r>
            <a:endParaRPr lang="en-US" dirty="0"/>
          </a:p>
        </p:txBody>
      </p:sp>
      <p:pic>
        <p:nvPicPr>
          <p:cNvPr id="7" name="Picture 6"/>
          <p:cNvPicPr>
            <a:picLocks noChangeAspect="1"/>
          </p:cNvPicPr>
          <p:nvPr/>
        </p:nvPicPr>
        <p:blipFill>
          <a:blip r:embed="rId2"/>
          <a:stretch>
            <a:fillRect/>
          </a:stretch>
        </p:blipFill>
        <p:spPr>
          <a:xfrm>
            <a:off x="138038" y="2900104"/>
            <a:ext cx="12053962" cy="2516420"/>
          </a:xfrm>
          <a:prstGeom prst="rect">
            <a:avLst/>
          </a:prstGeom>
        </p:spPr>
      </p:pic>
      <p:sp>
        <p:nvSpPr>
          <p:cNvPr id="6" name="Content Placeholder 2"/>
          <p:cNvSpPr txBox="1">
            <a:spLocks/>
          </p:cNvSpPr>
          <p:nvPr/>
        </p:nvSpPr>
        <p:spPr>
          <a:xfrm>
            <a:off x="2738205" y="1924019"/>
            <a:ext cx="5704457" cy="585959"/>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Logs activity in the Personnel List </a:t>
            </a:r>
            <a:endParaRPr lang="en-US" dirty="0"/>
          </a:p>
        </p:txBody>
      </p:sp>
    </p:spTree>
    <p:extLst>
      <p:ext uri="{BB962C8B-B14F-4D97-AF65-F5344CB8AC3E}">
        <p14:creationId xmlns:p14="http://schemas.microsoft.com/office/powerpoint/2010/main" val="216775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608489" y="817701"/>
            <a:ext cx="10857390" cy="515446"/>
          </a:xfrm>
        </p:spPr>
        <p:txBody>
          <a:bodyPr>
            <a:normAutofit/>
          </a:bodyPr>
          <a:lstStyle/>
          <a:p>
            <a:r>
              <a:rPr lang="en-US" dirty="0" smtClean="0"/>
              <a:t>Promote Providers – moving providers from prior to current year</a:t>
            </a:r>
            <a:endParaRPr lang="en-US" dirty="0"/>
          </a:p>
        </p:txBody>
      </p:sp>
      <p:sp>
        <p:nvSpPr>
          <p:cNvPr id="6" name="Content Placeholder 2"/>
          <p:cNvSpPr txBox="1">
            <a:spLocks/>
          </p:cNvSpPr>
          <p:nvPr/>
        </p:nvSpPr>
        <p:spPr>
          <a:xfrm>
            <a:off x="861134" y="5179819"/>
            <a:ext cx="10395752" cy="585959"/>
          </a:xfrm>
          <a:prstGeom prst="rect">
            <a:avLst/>
          </a:prstGeom>
          <a:ln w="19050">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Providers can also be imported or manually entered for the current school year.</a:t>
            </a:r>
            <a:endParaRPr lang="en-US" dirty="0"/>
          </a:p>
        </p:txBody>
      </p:sp>
      <p:pic>
        <p:nvPicPr>
          <p:cNvPr id="4" name="Picture 3"/>
          <p:cNvPicPr>
            <a:picLocks noChangeAspect="1"/>
          </p:cNvPicPr>
          <p:nvPr/>
        </p:nvPicPr>
        <p:blipFill>
          <a:blip r:embed="rId2"/>
          <a:stretch>
            <a:fillRect/>
          </a:stretch>
        </p:blipFill>
        <p:spPr>
          <a:xfrm>
            <a:off x="3376382" y="1431247"/>
            <a:ext cx="7143750" cy="3143250"/>
          </a:xfrm>
          <a:prstGeom prst="rect">
            <a:avLst/>
          </a:prstGeom>
        </p:spPr>
      </p:pic>
      <p:sp>
        <p:nvSpPr>
          <p:cNvPr id="5" name="Right Arrow 4"/>
          <p:cNvSpPr/>
          <p:nvPr/>
        </p:nvSpPr>
        <p:spPr>
          <a:xfrm>
            <a:off x="2192784" y="4296793"/>
            <a:ext cx="1305018" cy="1509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3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88537"/>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608489" y="817701"/>
            <a:ext cx="10857390" cy="515446"/>
          </a:xfrm>
        </p:spPr>
        <p:txBody>
          <a:bodyPr>
            <a:normAutofit/>
          </a:bodyPr>
          <a:lstStyle/>
          <a:p>
            <a:r>
              <a:rPr lang="en-US" dirty="0" smtClean="0"/>
              <a:t>Promote Providers – moving providers from prior to current year</a:t>
            </a:r>
            <a:endParaRPr lang="en-US" dirty="0"/>
          </a:p>
        </p:txBody>
      </p:sp>
      <p:sp>
        <p:nvSpPr>
          <p:cNvPr id="6" name="Content Placeholder 2"/>
          <p:cNvSpPr txBox="1">
            <a:spLocks/>
          </p:cNvSpPr>
          <p:nvPr/>
        </p:nvSpPr>
        <p:spPr>
          <a:xfrm>
            <a:off x="3096333" y="4186191"/>
            <a:ext cx="4782285" cy="1909809"/>
          </a:xfrm>
          <a:prstGeom prst="rect">
            <a:avLst/>
          </a:prstGeom>
          <a:ln w="1905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smtClean="0"/>
              <a:t>Choose current school year</a:t>
            </a:r>
          </a:p>
          <a:p>
            <a:pPr marL="514350" indent="-514350">
              <a:buAutoNum type="arabicPeriod"/>
            </a:pPr>
            <a:r>
              <a:rPr lang="en-US" dirty="0" smtClean="0"/>
              <a:t>Get Personnel</a:t>
            </a:r>
          </a:p>
          <a:p>
            <a:pPr marL="514350" indent="-514350">
              <a:buAutoNum type="arabicPeriod"/>
            </a:pPr>
            <a:r>
              <a:rPr lang="en-US" dirty="0" smtClean="0"/>
              <a:t>Select Providers to move</a:t>
            </a:r>
          </a:p>
          <a:p>
            <a:pPr marL="514350" indent="-514350">
              <a:buAutoNum type="arabicPeriod"/>
            </a:pPr>
            <a:r>
              <a:rPr lang="en-US" dirty="0" smtClean="0"/>
              <a:t>Promote Selected </a:t>
            </a:r>
            <a:endParaRPr lang="en-US" dirty="0"/>
          </a:p>
        </p:txBody>
      </p:sp>
      <p:pic>
        <p:nvPicPr>
          <p:cNvPr id="9" name="Picture 8"/>
          <p:cNvPicPr>
            <a:picLocks noChangeAspect="1"/>
          </p:cNvPicPr>
          <p:nvPr/>
        </p:nvPicPr>
        <p:blipFill>
          <a:blip r:embed="rId2"/>
          <a:stretch>
            <a:fillRect/>
          </a:stretch>
        </p:blipFill>
        <p:spPr>
          <a:xfrm>
            <a:off x="328975" y="1333147"/>
            <a:ext cx="11416417" cy="2681462"/>
          </a:xfrm>
          <a:prstGeom prst="rect">
            <a:avLst/>
          </a:prstGeom>
        </p:spPr>
      </p:pic>
      <p:sp>
        <p:nvSpPr>
          <p:cNvPr id="5" name="Right Arrow 4"/>
          <p:cNvSpPr/>
          <p:nvPr/>
        </p:nvSpPr>
        <p:spPr>
          <a:xfrm rot="16200000">
            <a:off x="342537" y="4424885"/>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9420801" y="4667081"/>
            <a:ext cx="2447925" cy="923925"/>
          </a:xfrm>
          <a:prstGeom prst="rect">
            <a:avLst/>
          </a:prstGeom>
        </p:spPr>
      </p:pic>
      <p:sp>
        <p:nvSpPr>
          <p:cNvPr id="11" name="Right Arrow 10"/>
          <p:cNvSpPr/>
          <p:nvPr/>
        </p:nvSpPr>
        <p:spPr>
          <a:xfrm rot="10800000" flipV="1">
            <a:off x="1569244" y="2631037"/>
            <a:ext cx="410475" cy="1840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073918" y="5058430"/>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816901" y="2673878"/>
            <a:ext cx="906831" cy="141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1913304" y="1674230"/>
            <a:ext cx="475529" cy="422722"/>
          </a:xfrm>
          <a:prstGeom prst="rect">
            <a:avLst/>
          </a:prstGeom>
        </p:spPr>
      </p:pic>
      <p:sp>
        <p:nvSpPr>
          <p:cNvPr id="20" name="Heptagon 19"/>
          <p:cNvSpPr/>
          <p:nvPr/>
        </p:nvSpPr>
        <p:spPr>
          <a:xfrm>
            <a:off x="10644763" y="4438481"/>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4</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1" name="Heptagon 20"/>
          <p:cNvSpPr/>
          <p:nvPr/>
        </p:nvSpPr>
        <p:spPr>
          <a:xfrm>
            <a:off x="217231" y="4266898"/>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3</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2" name="Heptagon 21"/>
          <p:cNvSpPr/>
          <p:nvPr/>
        </p:nvSpPr>
        <p:spPr>
          <a:xfrm>
            <a:off x="9379" y="2503355"/>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Garamond" panose="02020404030301010803"/>
                <a:ea typeface="+mn-ea"/>
                <a:cs typeface="+mn-cs"/>
              </a:rPr>
              <a:t>2</a:t>
            </a:r>
            <a:endParaRPr kumimoji="0" lang="en-US" sz="1800" b="0" i="0" u="none" strike="noStrike" kern="0" cap="none" spc="0" normalizeH="0" baseline="0" noProof="0" dirty="0" smtClean="0">
              <a:ln>
                <a:noFill/>
              </a:ln>
              <a:solidFill>
                <a:prstClr val="white"/>
              </a:solidFill>
              <a:effectLst/>
              <a:uLnTx/>
              <a:uFillTx/>
              <a:latin typeface="Garamond" panose="02020404030301010803"/>
              <a:ea typeface="+mn-ea"/>
              <a:cs typeface="+mn-cs"/>
            </a:endParaRPr>
          </a:p>
        </p:txBody>
      </p:sp>
      <p:sp>
        <p:nvSpPr>
          <p:cNvPr id="23" name="Heptagon 22"/>
          <p:cNvSpPr/>
          <p:nvPr/>
        </p:nvSpPr>
        <p:spPr>
          <a:xfrm>
            <a:off x="10526099" y="2046155"/>
            <a:ext cx="457200"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spTree>
    <p:extLst>
      <p:ext uri="{BB962C8B-B14F-4D97-AF65-F5344CB8AC3E}">
        <p14:creationId xmlns:p14="http://schemas.microsoft.com/office/powerpoint/2010/main" val="296309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79" y="39482"/>
            <a:ext cx="10515600" cy="763720"/>
          </a:xfrm>
        </p:spPr>
        <p:txBody>
          <a:bodyPr/>
          <a:lstStyle/>
          <a:p>
            <a:pPr algn="ctr"/>
            <a:r>
              <a:rPr lang="en-US" dirty="0" smtClean="0"/>
              <a:t>SPEDPro Update</a:t>
            </a:r>
            <a:endParaRPr lang="en-US" dirty="0"/>
          </a:p>
        </p:txBody>
      </p:sp>
      <p:sp>
        <p:nvSpPr>
          <p:cNvPr id="3" name="Content Placeholder 2"/>
          <p:cNvSpPr>
            <a:spLocks noGrp="1"/>
          </p:cNvSpPr>
          <p:nvPr>
            <p:ph idx="1"/>
          </p:nvPr>
        </p:nvSpPr>
        <p:spPr>
          <a:xfrm>
            <a:off x="4580968" y="694143"/>
            <a:ext cx="3254222" cy="515446"/>
          </a:xfrm>
        </p:spPr>
        <p:txBody>
          <a:bodyPr/>
          <a:lstStyle/>
          <a:p>
            <a:r>
              <a:rPr lang="en-US" dirty="0" smtClean="0"/>
              <a:t>Verification Fixes</a:t>
            </a:r>
            <a:endParaRPr lang="en-US" dirty="0"/>
          </a:p>
        </p:txBody>
      </p:sp>
      <p:sp>
        <p:nvSpPr>
          <p:cNvPr id="7" name="Content Placeholder 2"/>
          <p:cNvSpPr txBox="1">
            <a:spLocks/>
          </p:cNvSpPr>
          <p:nvPr/>
        </p:nvSpPr>
        <p:spPr>
          <a:xfrm>
            <a:off x="5834289" y="2175803"/>
            <a:ext cx="6230466" cy="697138"/>
          </a:xfrm>
          <a:prstGeom prst="rect">
            <a:avLst/>
          </a:prstGeom>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Verification 0145 - entering student</a:t>
            </a:r>
          </a:p>
          <a:p>
            <a:pPr lvl="1"/>
            <a:r>
              <a:rPr lang="en-US" dirty="0" smtClean="0"/>
              <a:t>Move in students not listed with entering status</a:t>
            </a:r>
            <a:endParaRPr lang="en-US" dirty="0"/>
          </a:p>
        </p:txBody>
      </p:sp>
      <p:sp>
        <p:nvSpPr>
          <p:cNvPr id="8" name="Content Placeholder 2"/>
          <p:cNvSpPr txBox="1">
            <a:spLocks/>
          </p:cNvSpPr>
          <p:nvPr/>
        </p:nvSpPr>
        <p:spPr>
          <a:xfrm>
            <a:off x="223601" y="1209589"/>
            <a:ext cx="6656683" cy="806387"/>
          </a:xfrm>
          <a:prstGeom prst="rect">
            <a:avLst/>
          </a:prstGeom>
          <a:ln w="19050">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Verification 0053 – DD listed for 10 year old</a:t>
            </a:r>
          </a:p>
          <a:p>
            <a:pPr lvl="1"/>
            <a:r>
              <a:rPr lang="en-US" dirty="0" smtClean="0"/>
              <a:t>Analysis applies to entire school year</a:t>
            </a:r>
            <a:endParaRPr lang="en-US" dirty="0"/>
          </a:p>
        </p:txBody>
      </p:sp>
      <p:sp>
        <p:nvSpPr>
          <p:cNvPr id="9" name="Content Placeholder 2"/>
          <p:cNvSpPr txBox="1">
            <a:spLocks/>
          </p:cNvSpPr>
          <p:nvPr/>
        </p:nvSpPr>
        <p:spPr>
          <a:xfrm>
            <a:off x="223601" y="3056664"/>
            <a:ext cx="7082721" cy="721034"/>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0225 – Multiple Responsible schools</a:t>
            </a:r>
          </a:p>
          <a:p>
            <a:pPr lvl="1"/>
            <a:r>
              <a:rPr lang="en-US" dirty="0" smtClean="0"/>
              <a:t>For the same period of time</a:t>
            </a:r>
            <a:endParaRPr lang="en-US" dirty="0"/>
          </a:p>
        </p:txBody>
      </p:sp>
      <p:sp>
        <p:nvSpPr>
          <p:cNvPr id="10" name="Content Placeholder 2"/>
          <p:cNvSpPr txBox="1">
            <a:spLocks/>
          </p:cNvSpPr>
          <p:nvPr/>
        </p:nvSpPr>
        <p:spPr>
          <a:xfrm>
            <a:off x="5125373" y="3937525"/>
            <a:ext cx="7066627" cy="806387"/>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0226 – SPED Transportation</a:t>
            </a:r>
          </a:p>
          <a:p>
            <a:pPr lvl="1"/>
            <a:r>
              <a:rPr lang="en-US" dirty="0" smtClean="0"/>
              <a:t>ST service and Yes / No indicator do not align</a:t>
            </a:r>
            <a:endParaRPr lang="en-US" dirty="0"/>
          </a:p>
        </p:txBody>
      </p:sp>
      <p:sp>
        <p:nvSpPr>
          <p:cNvPr id="11" name="Content Placeholder 2"/>
          <p:cNvSpPr txBox="1">
            <a:spLocks/>
          </p:cNvSpPr>
          <p:nvPr/>
        </p:nvSpPr>
        <p:spPr>
          <a:xfrm>
            <a:off x="223597" y="4919949"/>
            <a:ext cx="6940683" cy="1107989"/>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Verification 0227 – Responsible school ≠ ACC </a:t>
            </a:r>
          </a:p>
          <a:p>
            <a:pPr lvl="1"/>
            <a:r>
              <a:rPr lang="en-US" dirty="0" smtClean="0"/>
              <a:t>Most recent responsible school is not an Assign child count school on student profile</a:t>
            </a:r>
            <a:endParaRPr lang="en-US" dirty="0"/>
          </a:p>
        </p:txBody>
      </p:sp>
    </p:spTree>
    <p:extLst>
      <p:ext uri="{BB962C8B-B14F-4D97-AF65-F5344CB8AC3E}">
        <p14:creationId xmlns:p14="http://schemas.microsoft.com/office/powerpoint/2010/main" val="263525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134216"/>
            <a:ext cx="10515600" cy="1325563"/>
          </a:xfrm>
        </p:spPr>
        <p:txBody>
          <a:bodyPr/>
          <a:lstStyle/>
          <a:p>
            <a:r>
              <a:rPr lang="en-US" dirty="0" smtClean="0"/>
              <a:t>Verification Report</a:t>
            </a:r>
            <a:endParaRPr lang="en-US" dirty="0"/>
          </a:p>
        </p:txBody>
      </p:sp>
      <p:sp>
        <p:nvSpPr>
          <p:cNvPr id="7" name="Content Placeholder 2"/>
          <p:cNvSpPr txBox="1">
            <a:spLocks/>
          </p:cNvSpPr>
          <p:nvPr/>
        </p:nvSpPr>
        <p:spPr>
          <a:xfrm>
            <a:off x="185692" y="1690688"/>
            <a:ext cx="11478827" cy="9283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Report lists Profile ID, IEP ID, Service line ID or NPE ID</a:t>
            </a:r>
          </a:p>
          <a:p>
            <a:pPr marL="0" indent="0" algn="ctr">
              <a:buNone/>
            </a:pPr>
            <a:r>
              <a:rPr lang="en-US" dirty="0" smtClean="0"/>
              <a:t>Use ID number as reference to find data triggering verification.</a:t>
            </a:r>
            <a:endParaRPr lang="en-US" dirty="0"/>
          </a:p>
        </p:txBody>
      </p:sp>
      <p:sp>
        <p:nvSpPr>
          <p:cNvPr id="9" name="Up Arrow 8"/>
          <p:cNvSpPr/>
          <p:nvPr/>
        </p:nvSpPr>
        <p:spPr>
          <a:xfrm>
            <a:off x="9024144"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9682468"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10442083"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1677081" y="4593387"/>
            <a:ext cx="266330" cy="6036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20072" y="2686194"/>
            <a:ext cx="11912855" cy="1840078"/>
          </a:xfrm>
          <a:prstGeom prst="rect">
            <a:avLst/>
          </a:prstGeom>
        </p:spPr>
      </p:pic>
    </p:spTree>
    <p:extLst>
      <p:ext uri="{BB962C8B-B14F-4D97-AF65-F5344CB8AC3E}">
        <p14:creationId xmlns:p14="http://schemas.microsoft.com/office/powerpoint/2010/main" val="1333836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85"/>
          </a:xfrm>
        </p:spPr>
        <p:txBody>
          <a:bodyPr>
            <a:normAutofit fontScale="90000"/>
          </a:bodyPr>
          <a:lstStyle/>
          <a:p>
            <a:r>
              <a:rPr lang="en-US" dirty="0" smtClean="0"/>
              <a:t>OSEP Data Quality Analysis change</a:t>
            </a:r>
            <a:endParaRPr lang="en-US" dirty="0"/>
          </a:p>
        </p:txBody>
      </p:sp>
      <p:sp>
        <p:nvSpPr>
          <p:cNvPr id="3" name="Content Placeholder 2"/>
          <p:cNvSpPr>
            <a:spLocks noGrp="1"/>
          </p:cNvSpPr>
          <p:nvPr>
            <p:ph idx="1"/>
          </p:nvPr>
        </p:nvSpPr>
        <p:spPr>
          <a:xfrm>
            <a:off x="346229" y="1518083"/>
            <a:ext cx="11230253" cy="4527610"/>
          </a:xfrm>
        </p:spPr>
        <p:txBody>
          <a:bodyPr>
            <a:normAutofit/>
          </a:bodyPr>
          <a:lstStyle/>
          <a:p>
            <a:r>
              <a:rPr lang="en-US" dirty="0" smtClean="0"/>
              <a:t> </a:t>
            </a:r>
            <a:r>
              <a:rPr lang="en-US" dirty="0"/>
              <a:t>LEA level data to begin </a:t>
            </a:r>
            <a:r>
              <a:rPr lang="en-US" dirty="0" smtClean="0"/>
              <a:t>OSEP year to year analysis in FY2019</a:t>
            </a:r>
          </a:p>
          <a:p>
            <a:pPr marL="0" indent="0">
              <a:buNone/>
            </a:pPr>
            <a:r>
              <a:rPr lang="en-US" dirty="0" smtClean="0"/>
              <a:t> </a:t>
            </a:r>
          </a:p>
          <a:p>
            <a:pPr lvl="1"/>
            <a:r>
              <a:rPr lang="en-US" dirty="0" smtClean="0"/>
              <a:t>20/20 analysis – Change of 20 or more students resulting in a 20% change</a:t>
            </a:r>
          </a:p>
          <a:p>
            <a:pPr lvl="2"/>
            <a:r>
              <a:rPr lang="en-US" sz="2400" dirty="0" smtClean="0"/>
              <a:t>Child Count</a:t>
            </a:r>
          </a:p>
          <a:p>
            <a:pPr lvl="2"/>
            <a:r>
              <a:rPr lang="en-US" sz="2400" dirty="0" smtClean="0"/>
              <a:t>Environment</a:t>
            </a:r>
          </a:p>
          <a:p>
            <a:pPr lvl="2"/>
            <a:r>
              <a:rPr lang="en-US" sz="2400" dirty="0" smtClean="0"/>
              <a:t>Exiting?</a:t>
            </a:r>
          </a:p>
          <a:p>
            <a:pPr lvl="2"/>
            <a:r>
              <a:rPr lang="en-US" sz="2400" dirty="0" smtClean="0"/>
              <a:t>Discipline?</a:t>
            </a:r>
          </a:p>
          <a:p>
            <a:pPr lvl="2"/>
            <a:endParaRPr lang="en-US" sz="2400" dirty="0"/>
          </a:p>
          <a:p>
            <a:r>
              <a:rPr lang="en-US" sz="3200" dirty="0" smtClean="0"/>
              <a:t>KSDE will be required to provide explanation as to why the number and percent of students has changed. </a:t>
            </a:r>
          </a:p>
          <a:p>
            <a:pPr lvl="1"/>
            <a:endParaRPr lang="en-US" dirty="0"/>
          </a:p>
        </p:txBody>
      </p:sp>
    </p:spTree>
    <p:extLst>
      <p:ext uri="{BB962C8B-B14F-4D97-AF65-F5344CB8AC3E}">
        <p14:creationId xmlns:p14="http://schemas.microsoft.com/office/powerpoint/2010/main" val="1698270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85"/>
          </a:xfrm>
        </p:spPr>
        <p:txBody>
          <a:bodyPr>
            <a:normAutofit fontScale="90000"/>
          </a:bodyPr>
          <a:lstStyle/>
          <a:p>
            <a:r>
              <a:rPr lang="en-US" dirty="0" smtClean="0"/>
              <a:t>OSEP Environment change</a:t>
            </a:r>
            <a:endParaRPr lang="en-US" dirty="0"/>
          </a:p>
        </p:txBody>
      </p:sp>
      <p:sp>
        <p:nvSpPr>
          <p:cNvPr id="3" name="Content Placeholder 2"/>
          <p:cNvSpPr>
            <a:spLocks noGrp="1"/>
          </p:cNvSpPr>
          <p:nvPr>
            <p:ph idx="1"/>
          </p:nvPr>
        </p:nvSpPr>
        <p:spPr>
          <a:xfrm>
            <a:off x="749424" y="914401"/>
            <a:ext cx="10515600" cy="5131292"/>
          </a:xfrm>
        </p:spPr>
        <p:txBody>
          <a:bodyPr>
            <a:normAutofit/>
          </a:bodyPr>
          <a:lstStyle/>
          <a:p>
            <a:r>
              <a:rPr lang="en-US" dirty="0" smtClean="0"/>
              <a:t>5 year old students will have environments calculated by Grade</a:t>
            </a:r>
          </a:p>
          <a:p>
            <a:endParaRPr lang="en-US" sz="1000" dirty="0"/>
          </a:p>
          <a:p>
            <a:r>
              <a:rPr lang="en-US" dirty="0" smtClean="0"/>
              <a:t>5 year old preschoolers will continue to be counted in the early childhood environment categories. </a:t>
            </a:r>
          </a:p>
          <a:p>
            <a:pPr lvl="1"/>
            <a:r>
              <a:rPr lang="en-US" dirty="0" smtClean="0"/>
              <a:t>Participation in a regular early childhood program 10 hours or less </a:t>
            </a:r>
          </a:p>
          <a:p>
            <a:endParaRPr lang="en-US" sz="1000" dirty="0"/>
          </a:p>
          <a:p>
            <a:r>
              <a:rPr lang="en-US" dirty="0"/>
              <a:t>5 year old </a:t>
            </a:r>
            <a:r>
              <a:rPr lang="en-US" dirty="0" smtClean="0"/>
              <a:t>Kindergartners </a:t>
            </a:r>
            <a:r>
              <a:rPr lang="en-US" dirty="0"/>
              <a:t>will </a:t>
            </a:r>
            <a:r>
              <a:rPr lang="en-US" dirty="0" smtClean="0"/>
              <a:t>be </a:t>
            </a:r>
            <a:r>
              <a:rPr lang="en-US" dirty="0"/>
              <a:t>counted </a:t>
            </a:r>
            <a:r>
              <a:rPr lang="en-US" dirty="0" smtClean="0"/>
              <a:t>in </a:t>
            </a:r>
            <a:r>
              <a:rPr lang="en-US" dirty="0"/>
              <a:t>the </a:t>
            </a:r>
            <a:r>
              <a:rPr lang="en-US" dirty="0" smtClean="0"/>
              <a:t>school age </a:t>
            </a:r>
            <a:r>
              <a:rPr lang="en-US" dirty="0"/>
              <a:t>environment categories</a:t>
            </a:r>
            <a:r>
              <a:rPr lang="en-US" dirty="0" smtClean="0"/>
              <a:t>. </a:t>
            </a:r>
          </a:p>
          <a:p>
            <a:pPr lvl="1"/>
            <a:r>
              <a:rPr lang="en-US" dirty="0" smtClean="0"/>
              <a:t>Percentage of time receiving services outside of the regular class</a:t>
            </a:r>
            <a:r>
              <a:rPr lang="en-US" dirty="0" smtClean="0"/>
              <a:t>.</a:t>
            </a:r>
          </a:p>
          <a:p>
            <a:pPr lvl="1"/>
            <a:r>
              <a:rPr lang="en-US" dirty="0" smtClean="0"/>
              <a:t>K time no longer applies to Kindergartners</a:t>
            </a:r>
            <a:endParaRPr lang="en-US" dirty="0" smtClean="0"/>
          </a:p>
          <a:p>
            <a:pPr lvl="1"/>
            <a:endParaRPr lang="en-US" sz="800" dirty="0"/>
          </a:p>
          <a:p>
            <a:r>
              <a:rPr lang="en-US" dirty="0" smtClean="0">
                <a:solidFill>
                  <a:srgbClr val="FF0000"/>
                </a:solidFill>
              </a:rPr>
              <a:t>Verification 0224 – will trigger if the grade level is changed from </a:t>
            </a:r>
            <a:r>
              <a:rPr lang="en-US" u="sng" dirty="0" smtClean="0">
                <a:solidFill>
                  <a:srgbClr val="FF0000"/>
                </a:solidFill>
              </a:rPr>
              <a:t>PR to KG</a:t>
            </a:r>
            <a:r>
              <a:rPr lang="en-US" dirty="0" smtClean="0">
                <a:solidFill>
                  <a:srgbClr val="FF0000"/>
                </a:solidFill>
              </a:rPr>
              <a:t> or </a:t>
            </a:r>
            <a:r>
              <a:rPr lang="en-US" u="sng" dirty="0" smtClean="0">
                <a:solidFill>
                  <a:srgbClr val="FF0000"/>
                </a:solidFill>
              </a:rPr>
              <a:t>KG to PR</a:t>
            </a:r>
            <a:r>
              <a:rPr lang="en-US" dirty="0" smtClean="0">
                <a:solidFill>
                  <a:srgbClr val="FF0000"/>
                </a:solidFill>
              </a:rPr>
              <a:t> after the December 1 report is finalized</a:t>
            </a:r>
            <a:endParaRPr lang="en-US" dirty="0">
              <a:solidFill>
                <a:srgbClr val="FF0000"/>
              </a:solidFill>
            </a:endParaRPr>
          </a:p>
        </p:txBody>
      </p:sp>
      <p:sp>
        <p:nvSpPr>
          <p:cNvPr id="4" name="Rounded Rectangle 3"/>
          <p:cNvSpPr/>
          <p:nvPr/>
        </p:nvSpPr>
        <p:spPr>
          <a:xfrm>
            <a:off x="838200" y="4900474"/>
            <a:ext cx="10365419" cy="10386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9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Content Placeholder 4"/>
          <p:cNvSpPr>
            <a:spLocks noGrp="1"/>
          </p:cNvSpPr>
          <p:nvPr>
            <p:ph idx="1"/>
          </p:nvPr>
        </p:nvSpPr>
        <p:spPr>
          <a:xfrm>
            <a:off x="838200" y="1438183"/>
            <a:ext cx="6540500" cy="4447712"/>
          </a:xfrm>
        </p:spPr>
        <p:txBody>
          <a:bodyPr>
            <a:normAutofit lnSpcReduction="10000"/>
          </a:bodyPr>
          <a:lstStyle/>
          <a:p>
            <a:r>
              <a:rPr lang="en-US" dirty="0" smtClean="0"/>
              <a:t>Referencing Workbooks for Guidance</a:t>
            </a:r>
          </a:p>
          <a:p>
            <a:r>
              <a:rPr lang="en-US" dirty="0" smtClean="0"/>
              <a:t>Data Dictionary </a:t>
            </a:r>
          </a:p>
          <a:p>
            <a:r>
              <a:rPr lang="en-US" dirty="0" smtClean="0"/>
              <a:t>SPEDPro Updates</a:t>
            </a:r>
          </a:p>
          <a:p>
            <a:r>
              <a:rPr lang="en-US" dirty="0" smtClean="0"/>
              <a:t>OSEP Updates</a:t>
            </a:r>
          </a:p>
          <a:p>
            <a:r>
              <a:rPr lang="en-US" dirty="0" smtClean="0"/>
              <a:t>MIS Do’s and Don’ts</a:t>
            </a:r>
          </a:p>
          <a:p>
            <a:r>
              <a:rPr lang="en-US" dirty="0" smtClean="0"/>
              <a:t>Resolving Issues</a:t>
            </a:r>
          </a:p>
          <a:p>
            <a:r>
              <a:rPr lang="en-US" dirty="0" smtClean="0"/>
              <a:t>NPE and Catastrophic</a:t>
            </a:r>
          </a:p>
          <a:p>
            <a:r>
              <a:rPr lang="en-US" dirty="0" smtClean="0"/>
              <a:t>Report Analysis</a:t>
            </a:r>
          </a:p>
          <a:p>
            <a:r>
              <a:rPr lang="en-US" dirty="0" smtClean="0"/>
              <a:t>Q &amp; A reminders</a:t>
            </a:r>
          </a:p>
          <a:p>
            <a:endParaRPr lang="en-US" dirty="0" smtClean="0"/>
          </a:p>
          <a:p>
            <a:endParaRPr lang="en-US" dirty="0" smtClean="0"/>
          </a:p>
          <a:p>
            <a:endParaRPr lang="en-US" dirty="0"/>
          </a:p>
        </p:txBody>
      </p:sp>
    </p:spTree>
    <p:extLst>
      <p:ext uri="{BB962C8B-B14F-4D97-AF65-F5344CB8AC3E}">
        <p14:creationId xmlns:p14="http://schemas.microsoft.com/office/powerpoint/2010/main" val="410182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365125"/>
            <a:ext cx="11576482" cy="1325563"/>
          </a:xfrm>
        </p:spPr>
        <p:txBody>
          <a:bodyPr>
            <a:normAutofit/>
          </a:bodyPr>
          <a:lstStyle/>
          <a:p>
            <a:r>
              <a:rPr lang="en-US" sz="3600" dirty="0" smtClean="0"/>
              <a:t>Accurate reporting – Do Recommendations</a:t>
            </a:r>
            <a:endParaRPr lang="en-US" sz="3600" dirty="0"/>
          </a:p>
        </p:txBody>
      </p:sp>
      <p:sp>
        <p:nvSpPr>
          <p:cNvPr id="3" name="Content Placeholder 2"/>
          <p:cNvSpPr>
            <a:spLocks noGrp="1"/>
          </p:cNvSpPr>
          <p:nvPr>
            <p:ph idx="1"/>
          </p:nvPr>
        </p:nvSpPr>
        <p:spPr>
          <a:xfrm>
            <a:off x="381740" y="1690688"/>
            <a:ext cx="11274641" cy="4319495"/>
          </a:xfrm>
        </p:spPr>
        <p:txBody>
          <a:bodyPr>
            <a:normAutofit/>
          </a:bodyPr>
          <a:lstStyle/>
          <a:p>
            <a:r>
              <a:rPr lang="en-US" dirty="0" smtClean="0"/>
              <a:t>Do contact KSDE with questions on how to resolve verifications</a:t>
            </a:r>
          </a:p>
          <a:p>
            <a:r>
              <a:rPr lang="en-US" dirty="0" smtClean="0"/>
              <a:t>Do provide KSDE with evidence in cases when a verification is triggering falsely.</a:t>
            </a:r>
          </a:p>
          <a:p>
            <a:pPr lvl="1"/>
            <a:r>
              <a:rPr lang="en-US" dirty="0" smtClean="0"/>
              <a:t>Do request false verifications be cleared from the list</a:t>
            </a:r>
          </a:p>
          <a:p>
            <a:r>
              <a:rPr lang="en-US" dirty="0" smtClean="0"/>
              <a:t>Do create calendars accurately at the beginning of the school year. </a:t>
            </a:r>
          </a:p>
          <a:p>
            <a:r>
              <a:rPr lang="en-US" dirty="0"/>
              <a:t>Do create </a:t>
            </a:r>
            <a:r>
              <a:rPr lang="en-US" dirty="0" smtClean="0"/>
              <a:t>separate calendars for programs that do not follow the district level calendar. </a:t>
            </a:r>
          </a:p>
          <a:p>
            <a:r>
              <a:rPr lang="en-US" dirty="0" smtClean="0"/>
              <a:t>Do discover what programs are offered in each school building.</a:t>
            </a:r>
          </a:p>
          <a:p>
            <a:r>
              <a:rPr lang="en-US" dirty="0" smtClean="0"/>
              <a:t>Do following Data Dictionary guidance for SPED program buildings.</a:t>
            </a:r>
            <a:endParaRPr lang="en-US" dirty="0"/>
          </a:p>
          <a:p>
            <a:endParaRPr lang="en-US" dirty="0" smtClean="0"/>
          </a:p>
          <a:p>
            <a:endParaRPr lang="en-US" dirty="0"/>
          </a:p>
        </p:txBody>
      </p:sp>
    </p:spTree>
    <p:extLst>
      <p:ext uri="{BB962C8B-B14F-4D97-AF65-F5344CB8AC3E}">
        <p14:creationId xmlns:p14="http://schemas.microsoft.com/office/powerpoint/2010/main" val="3534411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365125"/>
            <a:ext cx="11576482" cy="1325563"/>
          </a:xfrm>
        </p:spPr>
        <p:txBody>
          <a:bodyPr>
            <a:normAutofit/>
          </a:bodyPr>
          <a:lstStyle/>
          <a:p>
            <a:r>
              <a:rPr lang="en-US" sz="3600" dirty="0" smtClean="0"/>
              <a:t>Accurate reporting – Don’t Recommendations</a:t>
            </a:r>
            <a:endParaRPr lang="en-US" sz="3600" dirty="0"/>
          </a:p>
        </p:txBody>
      </p:sp>
      <p:sp>
        <p:nvSpPr>
          <p:cNvPr id="3" name="Content Placeholder 2"/>
          <p:cNvSpPr>
            <a:spLocks noGrp="1"/>
          </p:cNvSpPr>
          <p:nvPr>
            <p:ph idx="1"/>
          </p:nvPr>
        </p:nvSpPr>
        <p:spPr>
          <a:xfrm>
            <a:off x="381740" y="1690688"/>
            <a:ext cx="11274641" cy="4319495"/>
          </a:xfrm>
        </p:spPr>
        <p:txBody>
          <a:bodyPr>
            <a:normAutofit/>
          </a:bodyPr>
          <a:lstStyle/>
          <a:p>
            <a:r>
              <a:rPr lang="en-US" dirty="0"/>
              <a:t>Do not copy school settings to next year with out discovery </a:t>
            </a:r>
          </a:p>
          <a:p>
            <a:r>
              <a:rPr lang="en-US" dirty="0" smtClean="0"/>
              <a:t>Do not repeatedly import student records that do not contain updates</a:t>
            </a:r>
          </a:p>
          <a:p>
            <a:pPr lvl="1"/>
            <a:r>
              <a:rPr lang="en-US" dirty="0" smtClean="0"/>
              <a:t>New problems are introduced that were not present before the import</a:t>
            </a:r>
          </a:p>
          <a:p>
            <a:r>
              <a:rPr lang="en-US" dirty="0" smtClean="0"/>
              <a:t>Do not import batch files days before the collection closes</a:t>
            </a:r>
          </a:p>
          <a:p>
            <a:pPr lvl="1"/>
            <a:r>
              <a:rPr lang="en-US" dirty="0" smtClean="0"/>
              <a:t>There may not be enough time to resolve verifications </a:t>
            </a:r>
          </a:p>
          <a:p>
            <a:r>
              <a:rPr lang="en-US" dirty="0" smtClean="0"/>
              <a:t>Do not wait until </a:t>
            </a:r>
            <a:r>
              <a:rPr lang="en-US" dirty="0"/>
              <a:t>days before the collection </a:t>
            </a:r>
            <a:r>
              <a:rPr lang="en-US" dirty="0" smtClean="0"/>
              <a:t>closes to ask how to resolve verifications, change a calendar, submit building setting</a:t>
            </a:r>
          </a:p>
          <a:p>
            <a:r>
              <a:rPr lang="en-US" dirty="0" smtClean="0"/>
              <a:t>Do not fabricate data to cover up late information provided by agency staff</a:t>
            </a:r>
          </a:p>
        </p:txBody>
      </p:sp>
    </p:spTree>
    <p:extLst>
      <p:ext uri="{BB962C8B-B14F-4D97-AF65-F5344CB8AC3E}">
        <p14:creationId xmlns:p14="http://schemas.microsoft.com/office/powerpoint/2010/main" val="140013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Recommendations</a:t>
            </a:r>
            <a:endParaRPr lang="en-US" dirty="0"/>
          </a:p>
        </p:txBody>
      </p:sp>
      <p:sp>
        <p:nvSpPr>
          <p:cNvPr id="3" name="Content Placeholder 2"/>
          <p:cNvSpPr>
            <a:spLocks noGrp="1"/>
          </p:cNvSpPr>
          <p:nvPr>
            <p:ph idx="1"/>
          </p:nvPr>
        </p:nvSpPr>
        <p:spPr>
          <a:xfrm>
            <a:off x="408373" y="1825625"/>
            <a:ext cx="11478827" cy="3521075"/>
          </a:xfrm>
        </p:spPr>
        <p:txBody>
          <a:bodyPr/>
          <a:lstStyle/>
          <a:p>
            <a:r>
              <a:rPr lang="en-US" dirty="0"/>
              <a:t>I</a:t>
            </a:r>
            <a:r>
              <a:rPr lang="en-US" dirty="0" smtClean="0"/>
              <a:t>mport batch files of all students once as an initial submissions.</a:t>
            </a:r>
          </a:p>
          <a:p>
            <a:pPr lvl="1"/>
            <a:r>
              <a:rPr lang="en-US" dirty="0" smtClean="0"/>
              <a:t>Including all student in each import can cause new discrepancies that had been earlier resolved and / or </a:t>
            </a:r>
            <a:r>
              <a:rPr lang="en-US" dirty="0"/>
              <a:t>new discrepancies </a:t>
            </a:r>
            <a:r>
              <a:rPr lang="en-US" dirty="0" smtClean="0"/>
              <a:t>that will need to be resolved.</a:t>
            </a:r>
          </a:p>
          <a:p>
            <a:r>
              <a:rPr lang="en-US" dirty="0" smtClean="0"/>
              <a:t>Only Import students with data changes, New IEP, corrections to multiple service lines or both Profile and service lines changes</a:t>
            </a:r>
          </a:p>
          <a:p>
            <a:pPr lvl="1"/>
            <a:r>
              <a:rPr lang="en-US" dirty="0" smtClean="0"/>
              <a:t>Do not import student records that have no data changes</a:t>
            </a:r>
            <a:endParaRPr lang="en-US" dirty="0"/>
          </a:p>
        </p:txBody>
      </p:sp>
    </p:spTree>
    <p:extLst>
      <p:ext uri="{BB962C8B-B14F-4D97-AF65-F5344CB8AC3E}">
        <p14:creationId xmlns:p14="http://schemas.microsoft.com/office/powerpoint/2010/main" val="1004779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26" y="0"/>
            <a:ext cx="10515600" cy="1325563"/>
          </a:xfrm>
        </p:spPr>
        <p:txBody>
          <a:bodyPr/>
          <a:lstStyle/>
          <a:p>
            <a:r>
              <a:rPr lang="en-US" sz="3600" dirty="0" smtClean="0"/>
              <a:t>Unresolved Exits – </a:t>
            </a:r>
            <a:r>
              <a:rPr lang="en-US" sz="2800" dirty="0" smtClean="0"/>
              <a:t>how to use the report</a:t>
            </a:r>
            <a:endParaRPr lang="en-US" sz="2800" dirty="0"/>
          </a:p>
        </p:txBody>
      </p:sp>
      <p:sp>
        <p:nvSpPr>
          <p:cNvPr id="3" name="Content Placeholder 2"/>
          <p:cNvSpPr>
            <a:spLocks noGrp="1"/>
          </p:cNvSpPr>
          <p:nvPr>
            <p:ph idx="1"/>
          </p:nvPr>
        </p:nvSpPr>
        <p:spPr>
          <a:xfrm>
            <a:off x="278168" y="937859"/>
            <a:ext cx="11798422" cy="2133816"/>
          </a:xfrm>
        </p:spPr>
        <p:txBody>
          <a:bodyPr>
            <a:normAutofit fontScale="92500"/>
          </a:bodyPr>
          <a:lstStyle/>
          <a:p>
            <a:r>
              <a:rPr lang="en-US" dirty="0"/>
              <a:t>The Unresolved Exit report is a tool used </a:t>
            </a:r>
            <a:r>
              <a:rPr lang="en-US" dirty="0" smtClean="0"/>
              <a:t>in </a:t>
            </a:r>
            <a:r>
              <a:rPr lang="en-US" dirty="0"/>
              <a:t>August and September of each school year. After September </a:t>
            </a:r>
            <a:r>
              <a:rPr lang="en-US" dirty="0" smtClean="0"/>
              <a:t>15, </a:t>
            </a:r>
            <a:r>
              <a:rPr lang="en-US" dirty="0"/>
              <a:t>the report has no functionality because the </a:t>
            </a:r>
            <a:r>
              <a:rPr lang="en-US" dirty="0" smtClean="0"/>
              <a:t>prior Fiscal </a:t>
            </a:r>
            <a:r>
              <a:rPr lang="en-US" dirty="0"/>
              <a:t>year </a:t>
            </a:r>
            <a:r>
              <a:rPr lang="en-US" dirty="0" smtClean="0"/>
              <a:t>collection has closed. </a:t>
            </a:r>
          </a:p>
          <a:p>
            <a:r>
              <a:rPr lang="en-US" dirty="0" smtClean="0"/>
              <a:t>Utilize multiple sources to discover exits from the prior school year</a:t>
            </a:r>
          </a:p>
          <a:p>
            <a:pPr lvl="1"/>
            <a:r>
              <a:rPr lang="en-US" dirty="0" smtClean="0"/>
              <a:t>Local KIDS </a:t>
            </a:r>
            <a:r>
              <a:rPr lang="en-US" dirty="0"/>
              <a:t>administrators, Primary </a:t>
            </a:r>
            <a:r>
              <a:rPr lang="en-US" dirty="0" smtClean="0"/>
              <a:t>Providers, </a:t>
            </a:r>
            <a:r>
              <a:rPr lang="en-US" dirty="0"/>
              <a:t>Case </a:t>
            </a:r>
            <a:r>
              <a:rPr lang="en-US" dirty="0" smtClean="0"/>
              <a:t>Managers, </a:t>
            </a:r>
            <a:r>
              <a:rPr lang="en-US" dirty="0"/>
              <a:t>Building </a:t>
            </a:r>
            <a:r>
              <a:rPr lang="en-US" dirty="0" smtClean="0"/>
              <a:t>Staff	</a:t>
            </a:r>
          </a:p>
        </p:txBody>
      </p:sp>
      <p:sp>
        <p:nvSpPr>
          <p:cNvPr id="4" name="Content Placeholder 2"/>
          <p:cNvSpPr txBox="1">
            <a:spLocks/>
          </p:cNvSpPr>
          <p:nvPr/>
        </p:nvSpPr>
        <p:spPr>
          <a:xfrm>
            <a:off x="278168" y="3071675"/>
            <a:ext cx="11798422" cy="26721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First day of school exit warning –</a:t>
            </a:r>
          </a:p>
          <a:p>
            <a:pPr lvl="1"/>
            <a:r>
              <a:rPr lang="en-US" dirty="0" smtClean="0"/>
              <a:t>Inaccurately reporting a student as exiting in the current school year to avoid listing on the unresolved exit report will have negative repercussions</a:t>
            </a:r>
          </a:p>
          <a:p>
            <a:pPr lvl="2"/>
            <a:r>
              <a:rPr lang="en-US" dirty="0" smtClean="0"/>
              <a:t>Two point deduction for Timely and Accurately reporting.</a:t>
            </a:r>
          </a:p>
          <a:p>
            <a:pPr lvl="3"/>
            <a:r>
              <a:rPr lang="en-US" dirty="0" smtClean="0"/>
              <a:t>LEA did not submit complete for the school year collection</a:t>
            </a:r>
          </a:p>
          <a:p>
            <a:pPr lvl="3"/>
            <a:r>
              <a:rPr lang="en-US" dirty="0" smtClean="0"/>
              <a:t>LEA did not follow instructions by complying with the reporting standards.</a:t>
            </a:r>
          </a:p>
          <a:p>
            <a:pPr lvl="3"/>
            <a:endParaRPr lang="en-US" dirty="0"/>
          </a:p>
          <a:p>
            <a:r>
              <a:rPr lang="en-US" dirty="0" smtClean="0"/>
              <a:t>Recommendation – Do not fabricate data</a:t>
            </a:r>
          </a:p>
        </p:txBody>
      </p:sp>
    </p:spTree>
    <p:extLst>
      <p:ext uri="{BB962C8B-B14F-4D97-AF65-F5344CB8AC3E}">
        <p14:creationId xmlns:p14="http://schemas.microsoft.com/office/powerpoint/2010/main" val="4089019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16550"/>
            <a:ext cx="10515600" cy="771217"/>
          </a:xfrm>
        </p:spPr>
        <p:txBody>
          <a:bodyPr/>
          <a:lstStyle/>
          <a:p>
            <a:r>
              <a:rPr lang="en-US" dirty="0" smtClean="0"/>
              <a:t>SPED Transportation</a:t>
            </a:r>
            <a:endParaRPr lang="en-US" dirty="0"/>
          </a:p>
        </p:txBody>
      </p:sp>
      <p:sp>
        <p:nvSpPr>
          <p:cNvPr id="3" name="Content Placeholder 2"/>
          <p:cNvSpPr>
            <a:spLocks noGrp="1"/>
          </p:cNvSpPr>
          <p:nvPr>
            <p:ph idx="1"/>
          </p:nvPr>
        </p:nvSpPr>
        <p:spPr>
          <a:xfrm>
            <a:off x="106533" y="1509205"/>
            <a:ext cx="11984854" cy="4483222"/>
          </a:xfrm>
        </p:spPr>
        <p:txBody>
          <a:bodyPr/>
          <a:lstStyle/>
          <a:p>
            <a:r>
              <a:rPr lang="en-US" dirty="0" smtClean="0"/>
              <a:t>When is </a:t>
            </a:r>
            <a:r>
              <a:rPr lang="en-US" dirty="0"/>
              <a:t>SPED Transportation </a:t>
            </a:r>
            <a:r>
              <a:rPr lang="en-US" dirty="0" smtClean="0"/>
              <a:t>reported</a:t>
            </a:r>
          </a:p>
          <a:p>
            <a:pPr lvl="1"/>
            <a:r>
              <a:rPr lang="en-US" sz="2300" dirty="0" smtClean="0"/>
              <a:t>When the LEA provides transportation for a student for the provision of special education or other related services as specified in the student’s IEP. </a:t>
            </a:r>
          </a:p>
          <a:p>
            <a:r>
              <a:rPr lang="en-US" dirty="0" smtClean="0"/>
              <a:t>How is SPED Transportation reported?</a:t>
            </a:r>
          </a:p>
          <a:p>
            <a:pPr lvl="1"/>
            <a:r>
              <a:rPr lang="en-US" dirty="0" smtClean="0"/>
              <a:t>Like any other related service, with frequency, duration and location.</a:t>
            </a:r>
          </a:p>
          <a:p>
            <a:r>
              <a:rPr lang="en-US" dirty="0" smtClean="0"/>
              <a:t>Which students are reported </a:t>
            </a:r>
            <a:r>
              <a:rPr lang="en-US" dirty="0"/>
              <a:t>with SPED Transportation </a:t>
            </a:r>
            <a:r>
              <a:rPr lang="en-US" dirty="0" smtClean="0"/>
              <a:t>services?</a:t>
            </a:r>
          </a:p>
          <a:p>
            <a:pPr lvl="1"/>
            <a:r>
              <a:rPr lang="en-US" dirty="0" smtClean="0"/>
              <a:t>Those students marked as Transportation = Yes on the student profile</a:t>
            </a:r>
          </a:p>
          <a:p>
            <a:pPr lvl="1"/>
            <a:r>
              <a:rPr lang="en-US" dirty="0"/>
              <a:t>Those students </a:t>
            </a:r>
            <a:r>
              <a:rPr lang="en-US" dirty="0" smtClean="0"/>
              <a:t>reported for Transportation reimbursement on KSDE form 308</a:t>
            </a:r>
          </a:p>
        </p:txBody>
      </p:sp>
    </p:spTree>
    <p:extLst>
      <p:ext uri="{BB962C8B-B14F-4D97-AF65-F5344CB8AC3E}">
        <p14:creationId xmlns:p14="http://schemas.microsoft.com/office/powerpoint/2010/main" val="3971924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16550"/>
            <a:ext cx="10515600" cy="771217"/>
          </a:xfrm>
        </p:spPr>
        <p:txBody>
          <a:bodyPr/>
          <a:lstStyle/>
          <a:p>
            <a:r>
              <a:rPr lang="en-US" dirty="0" smtClean="0"/>
              <a:t>SPED Transportation</a:t>
            </a:r>
            <a:endParaRPr lang="en-US" dirty="0"/>
          </a:p>
        </p:txBody>
      </p:sp>
      <p:sp>
        <p:nvSpPr>
          <p:cNvPr id="3" name="Content Placeholder 2"/>
          <p:cNvSpPr>
            <a:spLocks noGrp="1"/>
          </p:cNvSpPr>
          <p:nvPr>
            <p:ph idx="1"/>
          </p:nvPr>
        </p:nvSpPr>
        <p:spPr>
          <a:xfrm>
            <a:off x="106533" y="1509205"/>
            <a:ext cx="11984854" cy="4483222"/>
          </a:xfrm>
        </p:spPr>
        <p:txBody>
          <a:bodyPr/>
          <a:lstStyle/>
          <a:p>
            <a:r>
              <a:rPr lang="en-US" dirty="0"/>
              <a:t>What is not SPED Transportation</a:t>
            </a:r>
            <a:r>
              <a:rPr lang="en-US" dirty="0" smtClean="0"/>
              <a:t>?</a:t>
            </a:r>
          </a:p>
          <a:p>
            <a:endParaRPr lang="en-US" dirty="0"/>
          </a:p>
          <a:p>
            <a:pPr lvl="1"/>
            <a:r>
              <a:rPr lang="en-US" dirty="0"/>
              <a:t>Transportation provided to all students for daily attendance to and from </a:t>
            </a:r>
            <a:r>
              <a:rPr lang="en-US" dirty="0" smtClean="0"/>
              <a:t>schools</a:t>
            </a:r>
          </a:p>
          <a:p>
            <a:pPr lvl="1"/>
            <a:endParaRPr lang="en-US" dirty="0"/>
          </a:p>
          <a:p>
            <a:pPr lvl="1"/>
            <a:r>
              <a:rPr lang="en-US" dirty="0" smtClean="0"/>
              <a:t>Transportation not provided or funded by the LEA</a:t>
            </a:r>
          </a:p>
          <a:p>
            <a:pPr lvl="1"/>
            <a:endParaRPr lang="en-US" dirty="0"/>
          </a:p>
          <a:p>
            <a:pPr lvl="1"/>
            <a:r>
              <a:rPr lang="en-US" dirty="0"/>
              <a:t>Extracurricular transportation not required on the student’s </a:t>
            </a:r>
            <a:r>
              <a:rPr lang="en-US" dirty="0" smtClean="0"/>
              <a:t>IEP</a:t>
            </a:r>
          </a:p>
          <a:p>
            <a:pPr lvl="1"/>
            <a:endParaRPr lang="en-US" dirty="0"/>
          </a:p>
          <a:p>
            <a:pPr lvl="1"/>
            <a:r>
              <a:rPr lang="en-US" dirty="0" smtClean="0"/>
              <a:t>Any other Transportation provided not stipulated in the student’s IEP</a:t>
            </a:r>
          </a:p>
          <a:p>
            <a:pPr lvl="1"/>
            <a:endParaRPr lang="en-US" dirty="0"/>
          </a:p>
        </p:txBody>
      </p:sp>
    </p:spTree>
    <p:extLst>
      <p:ext uri="{BB962C8B-B14F-4D97-AF65-F5344CB8AC3E}">
        <p14:creationId xmlns:p14="http://schemas.microsoft.com/office/powerpoint/2010/main" val="628483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89" y="153833"/>
            <a:ext cx="10515600" cy="645157"/>
          </a:xfrm>
        </p:spPr>
        <p:txBody>
          <a:bodyPr>
            <a:normAutofit fontScale="90000"/>
          </a:bodyPr>
          <a:lstStyle/>
          <a:p>
            <a:r>
              <a:rPr lang="en-US" dirty="0" smtClean="0"/>
              <a:t>Transportation Location</a:t>
            </a:r>
            <a:endParaRPr lang="en-US" dirty="0"/>
          </a:p>
        </p:txBody>
      </p:sp>
      <p:sp>
        <p:nvSpPr>
          <p:cNvPr id="3" name="Content Placeholder 2"/>
          <p:cNvSpPr>
            <a:spLocks noGrp="1"/>
          </p:cNvSpPr>
          <p:nvPr>
            <p:ph idx="1"/>
          </p:nvPr>
        </p:nvSpPr>
        <p:spPr>
          <a:xfrm>
            <a:off x="696156" y="798991"/>
            <a:ext cx="11013489" cy="5166804"/>
          </a:xfrm>
        </p:spPr>
        <p:txBody>
          <a:bodyPr>
            <a:normAutofit fontScale="92500" lnSpcReduction="10000"/>
          </a:bodyPr>
          <a:lstStyle/>
          <a:p>
            <a:r>
              <a:rPr lang="en-US" dirty="0" smtClean="0"/>
              <a:t>Using the destination building as the transportation service location</a:t>
            </a:r>
            <a:endParaRPr lang="en-US" dirty="0"/>
          </a:p>
          <a:p>
            <a:pPr marL="0" indent="0">
              <a:buNone/>
            </a:pPr>
            <a:r>
              <a:rPr lang="en-US" dirty="0"/>
              <a:t>E</a:t>
            </a:r>
            <a:r>
              <a:rPr lang="en-US" dirty="0" smtClean="0"/>
              <a:t>xamples</a:t>
            </a:r>
          </a:p>
          <a:p>
            <a:pPr lvl="1" defTabSz="1284288"/>
            <a:r>
              <a:rPr lang="en-US" dirty="0" smtClean="0"/>
              <a:t>Destination – Job site</a:t>
            </a:r>
            <a:r>
              <a:rPr lang="en-US" dirty="0"/>
              <a:t> </a:t>
            </a:r>
            <a:r>
              <a:rPr lang="en-US" dirty="0" smtClean="0"/>
              <a:t>		- </a:t>
            </a:r>
            <a:r>
              <a:rPr lang="en-US" dirty="0"/>
              <a:t>transportation setting = “D</a:t>
            </a:r>
            <a:r>
              <a:rPr lang="en-US" dirty="0" smtClean="0"/>
              <a:t>”</a:t>
            </a:r>
          </a:p>
          <a:p>
            <a:pPr lvl="1" defTabSz="857250"/>
            <a:r>
              <a:rPr lang="en-US" dirty="0"/>
              <a:t>Destination – off </a:t>
            </a:r>
            <a:r>
              <a:rPr lang="en-US" dirty="0" smtClean="0"/>
              <a:t>Campus building	- transportation setting = “D”</a:t>
            </a:r>
          </a:p>
          <a:p>
            <a:pPr lvl="1" defTabSz="857250"/>
            <a:r>
              <a:rPr lang="en-US" dirty="0"/>
              <a:t>Destination – </a:t>
            </a:r>
            <a:r>
              <a:rPr lang="en-US" dirty="0" smtClean="0"/>
              <a:t>Day school 		- </a:t>
            </a:r>
            <a:r>
              <a:rPr lang="en-US" dirty="0"/>
              <a:t>transportation </a:t>
            </a:r>
            <a:r>
              <a:rPr lang="en-US" dirty="0" smtClean="0"/>
              <a:t>setting </a:t>
            </a:r>
            <a:r>
              <a:rPr lang="en-US" dirty="0"/>
              <a:t>= </a:t>
            </a:r>
            <a:r>
              <a:rPr lang="en-US" dirty="0" smtClean="0"/>
              <a:t>“J”</a:t>
            </a:r>
          </a:p>
          <a:p>
            <a:pPr lvl="1" defTabSz="857250"/>
            <a:r>
              <a:rPr lang="en-US" dirty="0"/>
              <a:t>Destination – </a:t>
            </a:r>
            <a:r>
              <a:rPr lang="en-US" dirty="0" smtClean="0"/>
              <a:t>Alternative </a:t>
            </a:r>
            <a:r>
              <a:rPr lang="en-US" dirty="0"/>
              <a:t>school </a:t>
            </a:r>
            <a:r>
              <a:rPr lang="en-US" dirty="0" smtClean="0"/>
              <a:t>	- </a:t>
            </a:r>
            <a:r>
              <a:rPr lang="en-US" dirty="0"/>
              <a:t>transportation </a:t>
            </a:r>
            <a:r>
              <a:rPr lang="en-US" dirty="0" smtClean="0"/>
              <a:t>setting </a:t>
            </a:r>
            <a:r>
              <a:rPr lang="en-US" dirty="0"/>
              <a:t>= </a:t>
            </a:r>
            <a:r>
              <a:rPr lang="en-US" dirty="0" smtClean="0"/>
              <a:t>“H”</a:t>
            </a:r>
          </a:p>
          <a:p>
            <a:pPr lvl="1"/>
            <a:endParaRPr lang="en-US" dirty="0" smtClean="0"/>
          </a:p>
          <a:p>
            <a:r>
              <a:rPr lang="en-US" dirty="0" smtClean="0"/>
              <a:t>Other Transportation locations</a:t>
            </a:r>
            <a:endParaRPr lang="en-US" dirty="0"/>
          </a:p>
          <a:p>
            <a:pPr lvl="1"/>
            <a:r>
              <a:rPr lang="en-US" dirty="0" smtClean="0"/>
              <a:t>Primary service location </a:t>
            </a:r>
          </a:p>
          <a:p>
            <a:pPr lvl="1"/>
            <a:r>
              <a:rPr lang="en-US" dirty="0" smtClean="0"/>
              <a:t>Responsible school.</a:t>
            </a:r>
          </a:p>
          <a:p>
            <a:pPr lvl="1"/>
            <a:endParaRPr lang="en-US" dirty="0"/>
          </a:p>
          <a:p>
            <a:r>
              <a:rPr lang="en-US" dirty="0" smtClean="0"/>
              <a:t>Transportation provider</a:t>
            </a:r>
          </a:p>
          <a:p>
            <a:pPr lvl="1"/>
            <a:r>
              <a:rPr lang="en-US" dirty="0" smtClean="0"/>
              <a:t>Destination provider</a:t>
            </a:r>
          </a:p>
          <a:p>
            <a:pPr lvl="1"/>
            <a:endParaRPr lang="en-US" dirty="0"/>
          </a:p>
          <a:p>
            <a:endParaRPr lang="en-US"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98613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339"/>
          </a:xfrm>
        </p:spPr>
        <p:txBody>
          <a:bodyPr/>
          <a:lstStyle/>
          <a:p>
            <a:r>
              <a:rPr lang="en-US" dirty="0" smtClean="0"/>
              <a:t>Attendant Care service</a:t>
            </a:r>
            <a:endParaRPr lang="en-US" dirty="0"/>
          </a:p>
        </p:txBody>
      </p:sp>
      <p:sp>
        <p:nvSpPr>
          <p:cNvPr id="3" name="Content Placeholder 2"/>
          <p:cNvSpPr>
            <a:spLocks noGrp="1"/>
          </p:cNvSpPr>
          <p:nvPr>
            <p:ph idx="1"/>
          </p:nvPr>
        </p:nvSpPr>
        <p:spPr>
          <a:xfrm>
            <a:off x="838199" y="1825625"/>
            <a:ext cx="9344487" cy="3521075"/>
          </a:xfrm>
        </p:spPr>
        <p:txBody>
          <a:bodyPr/>
          <a:lstStyle/>
          <a:p>
            <a:r>
              <a:rPr lang="en-US" dirty="0" smtClean="0"/>
              <a:t>Attendant care service is a service provided by a non-instructional para</a:t>
            </a:r>
          </a:p>
          <a:p>
            <a:pPr lvl="1"/>
            <a:r>
              <a:rPr lang="en-US" dirty="0" smtClean="0"/>
              <a:t>Assists with supplementary aids and supports</a:t>
            </a:r>
          </a:p>
          <a:p>
            <a:pPr lvl="1"/>
            <a:r>
              <a:rPr lang="en-US" dirty="0" smtClean="0"/>
              <a:t>Observes student activity in the classroom or lunch room</a:t>
            </a:r>
          </a:p>
          <a:p>
            <a:pPr lvl="1"/>
            <a:r>
              <a:rPr lang="en-US" dirty="0" smtClean="0"/>
              <a:t>A bus para</a:t>
            </a:r>
          </a:p>
          <a:p>
            <a:r>
              <a:rPr lang="en-US" dirty="0"/>
              <a:t>Attendant care </a:t>
            </a:r>
            <a:r>
              <a:rPr lang="en-US" dirty="0" smtClean="0"/>
              <a:t>service could occur simultaneously with other direct IEP services, or delivered on its own.</a:t>
            </a:r>
            <a:endParaRPr lang="en-US" dirty="0"/>
          </a:p>
        </p:txBody>
      </p:sp>
    </p:spTree>
    <p:extLst>
      <p:ext uri="{BB962C8B-B14F-4D97-AF65-F5344CB8AC3E}">
        <p14:creationId xmlns:p14="http://schemas.microsoft.com/office/powerpoint/2010/main" val="2691688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1" y="0"/>
            <a:ext cx="10515600" cy="1325563"/>
          </a:xfrm>
        </p:spPr>
        <p:txBody>
          <a:bodyPr/>
          <a:lstStyle/>
          <a:p>
            <a:r>
              <a:rPr lang="en-US" dirty="0" smtClean="0"/>
              <a:t>Avoiding Calendar Issues</a:t>
            </a:r>
            <a:endParaRPr lang="en-US" dirty="0"/>
          </a:p>
        </p:txBody>
      </p:sp>
      <p:sp>
        <p:nvSpPr>
          <p:cNvPr id="3" name="Content Placeholder 2"/>
          <p:cNvSpPr>
            <a:spLocks noGrp="1"/>
          </p:cNvSpPr>
          <p:nvPr>
            <p:ph idx="1"/>
          </p:nvPr>
        </p:nvSpPr>
        <p:spPr>
          <a:xfrm>
            <a:off x="6995605" y="994299"/>
            <a:ext cx="5043872" cy="4962617"/>
          </a:xfrm>
        </p:spPr>
        <p:txBody>
          <a:bodyPr>
            <a:normAutofit/>
          </a:bodyPr>
          <a:lstStyle/>
          <a:p>
            <a:r>
              <a:rPr lang="en-US" dirty="0" smtClean="0"/>
              <a:t>Mark days classes are not in session from your calendar before student records are imported. </a:t>
            </a:r>
          </a:p>
          <a:p>
            <a:endParaRPr lang="en-US" dirty="0"/>
          </a:p>
          <a:p>
            <a:r>
              <a:rPr lang="en-US" dirty="0" smtClean="0"/>
              <a:t>Correcting calendars late in the school year will trigger verifications on every service line for every student because total days of service between start and end dates have new values</a:t>
            </a:r>
            <a:endParaRPr lang="en-US" dirty="0"/>
          </a:p>
        </p:txBody>
      </p:sp>
      <p:pic>
        <p:nvPicPr>
          <p:cNvPr id="4" name="Picture 3"/>
          <p:cNvPicPr>
            <a:picLocks noChangeAspect="1"/>
          </p:cNvPicPr>
          <p:nvPr/>
        </p:nvPicPr>
        <p:blipFill>
          <a:blip r:embed="rId2"/>
          <a:stretch>
            <a:fillRect/>
          </a:stretch>
        </p:blipFill>
        <p:spPr>
          <a:xfrm>
            <a:off x="203261" y="1113338"/>
            <a:ext cx="6650300" cy="4724538"/>
          </a:xfrm>
          <a:prstGeom prst="rect">
            <a:avLst/>
          </a:prstGeom>
        </p:spPr>
      </p:pic>
    </p:spTree>
    <p:extLst>
      <p:ext uri="{BB962C8B-B14F-4D97-AF65-F5344CB8AC3E}">
        <p14:creationId xmlns:p14="http://schemas.microsoft.com/office/powerpoint/2010/main" val="1306835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1" y="0"/>
            <a:ext cx="10515600" cy="1325563"/>
          </a:xfrm>
        </p:spPr>
        <p:txBody>
          <a:bodyPr/>
          <a:lstStyle/>
          <a:p>
            <a:pPr algn="ctr"/>
            <a:r>
              <a:rPr lang="en-US" dirty="0" smtClean="0"/>
              <a:t>Avoiding Directory Issues</a:t>
            </a:r>
            <a:endParaRPr lang="en-US" dirty="0"/>
          </a:p>
        </p:txBody>
      </p:sp>
      <p:sp>
        <p:nvSpPr>
          <p:cNvPr id="3" name="Content Placeholder 2"/>
          <p:cNvSpPr>
            <a:spLocks noGrp="1"/>
          </p:cNvSpPr>
          <p:nvPr>
            <p:ph idx="1"/>
          </p:nvPr>
        </p:nvSpPr>
        <p:spPr>
          <a:xfrm>
            <a:off x="262693" y="3305282"/>
            <a:ext cx="11204976" cy="2642755"/>
          </a:xfrm>
        </p:spPr>
        <p:txBody>
          <a:bodyPr>
            <a:normAutofit lnSpcReduction="10000"/>
          </a:bodyPr>
          <a:lstStyle/>
          <a:p>
            <a:r>
              <a:rPr lang="en-US" dirty="0" smtClean="0">
                <a:solidFill>
                  <a:srgbClr val="FF0000"/>
                </a:solidFill>
              </a:rPr>
              <a:t>Review the building information page</a:t>
            </a:r>
            <a:r>
              <a:rPr lang="en-US" dirty="0" smtClean="0"/>
              <a:t>. </a:t>
            </a:r>
          </a:p>
          <a:p>
            <a:r>
              <a:rPr lang="en-US" dirty="0" smtClean="0"/>
              <a:t>Find and fix</a:t>
            </a:r>
          </a:p>
          <a:p>
            <a:pPr lvl="1"/>
            <a:r>
              <a:rPr lang="en-US" dirty="0" smtClean="0"/>
              <a:t>10 Hour school day, Zero KG class time, 60 minutes sessions</a:t>
            </a:r>
            <a:endParaRPr lang="en-US" dirty="0"/>
          </a:p>
          <a:p>
            <a:r>
              <a:rPr lang="en-US" dirty="0" smtClean="0"/>
              <a:t>Correcting class minutes in the Directory late in the school year will trigger verification 0224 because the Educational Environment calculation will change.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1" y="1146442"/>
            <a:ext cx="7565876" cy="1880843"/>
          </a:xfrm>
          <a:prstGeom prst="rect">
            <a:avLst/>
          </a:prstGeom>
        </p:spPr>
      </p:pic>
      <p:pic>
        <p:nvPicPr>
          <p:cNvPr id="7" name="Picture 6"/>
          <p:cNvPicPr>
            <a:picLocks noChangeAspect="1"/>
          </p:cNvPicPr>
          <p:nvPr/>
        </p:nvPicPr>
        <p:blipFill>
          <a:blip r:embed="rId3"/>
          <a:stretch>
            <a:fillRect/>
          </a:stretch>
        </p:blipFill>
        <p:spPr>
          <a:xfrm>
            <a:off x="7673297" y="1859892"/>
            <a:ext cx="4391025" cy="1228725"/>
          </a:xfrm>
          <a:prstGeom prst="rect">
            <a:avLst/>
          </a:prstGeom>
        </p:spPr>
      </p:pic>
      <p:pic>
        <p:nvPicPr>
          <p:cNvPr id="9" name="Picture 8"/>
          <p:cNvPicPr>
            <a:picLocks noChangeAspect="1"/>
          </p:cNvPicPr>
          <p:nvPr/>
        </p:nvPicPr>
        <p:blipFill>
          <a:blip r:embed="rId4"/>
          <a:stretch>
            <a:fillRect/>
          </a:stretch>
        </p:blipFill>
        <p:spPr>
          <a:xfrm>
            <a:off x="7608731" y="1177496"/>
            <a:ext cx="4314825" cy="533400"/>
          </a:xfrm>
          <a:prstGeom prst="rect">
            <a:avLst/>
          </a:prstGeom>
        </p:spPr>
      </p:pic>
      <p:sp>
        <p:nvSpPr>
          <p:cNvPr id="10" name="Oval 9"/>
          <p:cNvSpPr/>
          <p:nvPr/>
        </p:nvSpPr>
        <p:spPr>
          <a:xfrm>
            <a:off x="5450889" y="1177496"/>
            <a:ext cx="1038688" cy="614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366702">
            <a:off x="9114233" y="1568986"/>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745113">
            <a:off x="10287037" y="3057564"/>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61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20" y="81039"/>
            <a:ext cx="10515600" cy="1325563"/>
          </a:xfrm>
        </p:spPr>
        <p:txBody>
          <a:bodyPr/>
          <a:lstStyle/>
          <a:p>
            <a:pPr algn="ctr"/>
            <a:r>
              <a:rPr lang="en-US" dirty="0" smtClean="0"/>
              <a:t>Workshop Expectation</a:t>
            </a:r>
            <a:endParaRPr lang="en-US" dirty="0"/>
          </a:p>
        </p:txBody>
      </p:sp>
      <p:sp>
        <p:nvSpPr>
          <p:cNvPr id="3" name="Content Placeholder 2"/>
          <p:cNvSpPr>
            <a:spLocks noGrp="1"/>
          </p:cNvSpPr>
          <p:nvPr>
            <p:ph idx="1"/>
          </p:nvPr>
        </p:nvSpPr>
        <p:spPr>
          <a:xfrm>
            <a:off x="506026" y="1216242"/>
            <a:ext cx="11176987" cy="4598632"/>
          </a:xfrm>
        </p:spPr>
        <p:txBody>
          <a:bodyPr>
            <a:normAutofit lnSpcReduction="10000"/>
          </a:bodyPr>
          <a:lstStyle/>
          <a:p>
            <a:r>
              <a:rPr lang="en-US" dirty="0" smtClean="0"/>
              <a:t>Support Documents are to be used locally</a:t>
            </a:r>
          </a:p>
          <a:p>
            <a:pPr lvl="1"/>
            <a:r>
              <a:rPr lang="en-US" dirty="0" smtClean="0"/>
              <a:t>Data Dictionary</a:t>
            </a:r>
          </a:p>
          <a:p>
            <a:pPr lvl="1"/>
            <a:r>
              <a:rPr lang="en-US" dirty="0" smtClean="0"/>
              <a:t>Workshop Handbooks</a:t>
            </a:r>
          </a:p>
          <a:p>
            <a:pPr lvl="1"/>
            <a:r>
              <a:rPr lang="en-US" dirty="0" smtClean="0"/>
              <a:t>Monthly FAQ</a:t>
            </a:r>
          </a:p>
          <a:p>
            <a:pPr lvl="1"/>
            <a:r>
              <a:rPr lang="en-US" dirty="0" smtClean="0"/>
              <a:t>Guidance documents posted on </a:t>
            </a:r>
            <a:r>
              <a:rPr lang="en-US" u="sng" dirty="0" smtClean="0"/>
              <a:t>www.ksde.org</a:t>
            </a:r>
          </a:p>
          <a:p>
            <a:r>
              <a:rPr lang="en-US" dirty="0" smtClean="0"/>
              <a:t>How to use workshop materials –</a:t>
            </a:r>
          </a:p>
          <a:p>
            <a:pPr lvl="1"/>
            <a:r>
              <a:rPr lang="en-US" dirty="0" smtClean="0"/>
              <a:t>Apply reporting standards and requirements</a:t>
            </a:r>
          </a:p>
          <a:p>
            <a:pPr lvl="1"/>
            <a:r>
              <a:rPr lang="en-US" dirty="0" smtClean="0"/>
              <a:t>Use as reference to navigate SPEDPro.</a:t>
            </a:r>
          </a:p>
          <a:p>
            <a:pPr lvl="2"/>
            <a:r>
              <a:rPr lang="en-US" dirty="0" smtClean="0"/>
              <a:t> </a:t>
            </a:r>
            <a:r>
              <a:rPr lang="en-US" dirty="0"/>
              <a:t>T</a:t>
            </a:r>
            <a:r>
              <a:rPr lang="en-US" dirty="0" smtClean="0"/>
              <a:t>rouble shoot, find data points, verify Directory, KIDS or KIAS data</a:t>
            </a:r>
          </a:p>
          <a:p>
            <a:pPr lvl="1"/>
            <a:r>
              <a:rPr lang="en-US" dirty="0"/>
              <a:t>Present workbook examples at In-service trainings</a:t>
            </a:r>
          </a:p>
          <a:p>
            <a:pPr lvl="1"/>
            <a:r>
              <a:rPr lang="en-US" dirty="0" smtClean="0"/>
              <a:t>Resolve discrepancies</a:t>
            </a:r>
          </a:p>
          <a:p>
            <a:pPr lvl="1"/>
            <a:r>
              <a:rPr lang="en-US" dirty="0" smtClean="0"/>
              <a:t>Data quality assurance</a:t>
            </a:r>
          </a:p>
        </p:txBody>
      </p:sp>
    </p:spTree>
    <p:extLst>
      <p:ext uri="{BB962C8B-B14F-4D97-AF65-F5344CB8AC3E}">
        <p14:creationId xmlns:p14="http://schemas.microsoft.com/office/powerpoint/2010/main" val="2549676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0176 Flag</a:t>
            </a:r>
            <a:endParaRPr lang="en-US" dirty="0"/>
          </a:p>
        </p:txBody>
      </p:sp>
      <p:sp>
        <p:nvSpPr>
          <p:cNvPr id="5" name="Title 1"/>
          <p:cNvSpPr txBox="1">
            <a:spLocks/>
          </p:cNvSpPr>
          <p:nvPr/>
        </p:nvSpPr>
        <p:spPr>
          <a:xfrm>
            <a:off x="2103638" y="934304"/>
            <a:ext cx="7984724" cy="1071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endParaRPr lang="en-US" sz="4000" dirty="0">
              <a:latin typeface="+mn-lt"/>
            </a:endParaRPr>
          </a:p>
        </p:txBody>
      </p:sp>
      <p:sp>
        <p:nvSpPr>
          <p:cNvPr id="3" name="Content Placeholder 2"/>
          <p:cNvSpPr>
            <a:spLocks noGrp="1"/>
          </p:cNvSpPr>
          <p:nvPr>
            <p:ph idx="1"/>
          </p:nvPr>
        </p:nvSpPr>
        <p:spPr>
          <a:xfrm>
            <a:off x="276687" y="1354345"/>
            <a:ext cx="11638625" cy="5191287"/>
          </a:xfrm>
        </p:spPr>
        <p:txBody>
          <a:bodyPr>
            <a:normAutofit/>
          </a:bodyPr>
          <a:lstStyle/>
          <a:p>
            <a:r>
              <a:rPr lang="en-US" dirty="0"/>
              <a:t>Why is </a:t>
            </a:r>
            <a:r>
              <a:rPr lang="en-US" dirty="0" smtClean="0"/>
              <a:t>0176 triggering?</a:t>
            </a:r>
          </a:p>
          <a:p>
            <a:pPr lvl="1"/>
            <a:r>
              <a:rPr lang="en-US" dirty="0" smtClean="0"/>
              <a:t>Responsible school listed in SPEDPro is not found in the current year KIDS records</a:t>
            </a:r>
          </a:p>
          <a:p>
            <a:r>
              <a:rPr lang="en-US" dirty="0" smtClean="0"/>
              <a:t>Why is the responsible school not found?</a:t>
            </a:r>
          </a:p>
          <a:p>
            <a:pPr lvl="1"/>
            <a:r>
              <a:rPr lang="en-US" dirty="0" smtClean="0"/>
              <a:t>SPEDPro lists a different building – Last years school, the wrong building</a:t>
            </a:r>
          </a:p>
          <a:p>
            <a:pPr lvl="1"/>
            <a:r>
              <a:rPr lang="en-US" dirty="0" smtClean="0"/>
              <a:t>KIDS records only list private / parochial schools</a:t>
            </a:r>
          </a:p>
          <a:p>
            <a:pPr lvl="1"/>
            <a:r>
              <a:rPr lang="en-US" dirty="0" smtClean="0"/>
              <a:t>KIDS records have not been submitted </a:t>
            </a:r>
          </a:p>
          <a:p>
            <a:r>
              <a:rPr lang="en-US" dirty="0" smtClean="0"/>
              <a:t>How to clear 0176?</a:t>
            </a:r>
          </a:p>
          <a:p>
            <a:pPr lvl="1"/>
            <a:r>
              <a:rPr lang="en-US" dirty="0" smtClean="0"/>
              <a:t>Submit current year KIDS records listing an elementary, middle or high school of the organization providing special education support</a:t>
            </a:r>
          </a:p>
          <a:p>
            <a:pPr lvl="1"/>
            <a:r>
              <a:rPr lang="en-US" dirty="0" smtClean="0"/>
              <a:t>SPED record type in KIDS resolves this issue</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2896366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08451" y="1215900"/>
            <a:ext cx="8886825" cy="1990725"/>
          </a:xfrm>
          <a:prstGeom prst="rect">
            <a:avLst/>
          </a:prstGeom>
        </p:spPr>
      </p:pic>
      <p:sp>
        <p:nvSpPr>
          <p:cNvPr id="5" name="Title 1"/>
          <p:cNvSpPr txBox="1">
            <a:spLocks/>
          </p:cNvSpPr>
          <p:nvPr/>
        </p:nvSpPr>
        <p:spPr>
          <a:xfrm>
            <a:off x="780633" y="3350681"/>
            <a:ext cx="10919534" cy="60153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4000" dirty="0" smtClean="0">
                <a:latin typeface="+mn-lt"/>
              </a:rPr>
              <a:t>Edit Responsible school, correct building is available for selection</a:t>
            </a:r>
            <a:endParaRPr lang="en-US" sz="4000" dirty="0">
              <a:latin typeface="+mn-lt"/>
            </a:endParaRPr>
          </a:p>
        </p:txBody>
      </p:sp>
      <p:sp>
        <p:nvSpPr>
          <p:cNvPr id="7" name="Title 1"/>
          <p:cNvSpPr txBox="1">
            <a:spLocks/>
          </p:cNvSpPr>
          <p:nvPr/>
        </p:nvSpPr>
        <p:spPr>
          <a:xfrm>
            <a:off x="2068497" y="1071844"/>
            <a:ext cx="9765436" cy="41207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600" dirty="0" smtClean="0">
                <a:latin typeface="+mn-lt"/>
              </a:rPr>
              <a:t>Edit service line. Responsible school disappears.</a:t>
            </a:r>
            <a:endParaRPr lang="en-US" sz="3600" dirty="0">
              <a:latin typeface="+mn-lt"/>
            </a:endParaRPr>
          </a:p>
        </p:txBody>
      </p:sp>
      <p:pic>
        <p:nvPicPr>
          <p:cNvPr id="10" name="Picture 9"/>
          <p:cNvPicPr>
            <a:picLocks noChangeAspect="1"/>
          </p:cNvPicPr>
          <p:nvPr/>
        </p:nvPicPr>
        <p:blipFill>
          <a:blip r:embed="rId3"/>
          <a:stretch>
            <a:fillRect/>
          </a:stretch>
        </p:blipFill>
        <p:spPr>
          <a:xfrm>
            <a:off x="1335073" y="4001436"/>
            <a:ext cx="8782050" cy="1733550"/>
          </a:xfrm>
          <a:prstGeom prst="rect">
            <a:avLst/>
          </a:prstGeom>
        </p:spPr>
      </p:pic>
      <p:sp>
        <p:nvSpPr>
          <p:cNvPr id="2" name="Title 1"/>
          <p:cNvSpPr>
            <a:spLocks noGrp="1"/>
          </p:cNvSpPr>
          <p:nvPr>
            <p:ph type="title"/>
          </p:nvPr>
        </p:nvSpPr>
        <p:spPr>
          <a:xfrm>
            <a:off x="885548" y="0"/>
            <a:ext cx="10515600" cy="1325563"/>
          </a:xfrm>
        </p:spPr>
        <p:txBody>
          <a:bodyPr>
            <a:normAutofit/>
          </a:bodyPr>
          <a:lstStyle/>
          <a:p>
            <a:r>
              <a:rPr lang="en-US" sz="4000" dirty="0" smtClean="0"/>
              <a:t>Incorrect Responsible School- 0176</a:t>
            </a:r>
            <a:endParaRPr lang="en-US" sz="4000" dirty="0"/>
          </a:p>
        </p:txBody>
      </p:sp>
      <p:sp>
        <p:nvSpPr>
          <p:cNvPr id="11" name="Left Arrow 10"/>
          <p:cNvSpPr/>
          <p:nvPr/>
        </p:nvSpPr>
        <p:spPr>
          <a:xfrm rot="20607521">
            <a:off x="5636719" y="4770556"/>
            <a:ext cx="1207363" cy="195309"/>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37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KIDS Records - 0176</a:t>
            </a:r>
            <a:endParaRPr lang="en-US" dirty="0"/>
          </a:p>
        </p:txBody>
      </p:sp>
      <p:pic>
        <p:nvPicPr>
          <p:cNvPr id="4" name="Content Placeholder 3"/>
          <p:cNvPicPr>
            <a:picLocks noGrp="1" noChangeAspect="1"/>
          </p:cNvPicPr>
          <p:nvPr>
            <p:ph idx="1"/>
          </p:nvPr>
        </p:nvPicPr>
        <p:blipFill>
          <a:blip r:embed="rId2"/>
          <a:stretch>
            <a:fillRect/>
          </a:stretch>
        </p:blipFill>
        <p:spPr>
          <a:xfrm>
            <a:off x="838200" y="3096054"/>
            <a:ext cx="9699594" cy="2796560"/>
          </a:xfrm>
          <a:prstGeom prst="rect">
            <a:avLst/>
          </a:prstGeom>
        </p:spPr>
      </p:pic>
      <p:sp>
        <p:nvSpPr>
          <p:cNvPr id="5" name="Title 1"/>
          <p:cNvSpPr txBox="1">
            <a:spLocks/>
          </p:cNvSpPr>
          <p:nvPr/>
        </p:nvSpPr>
        <p:spPr>
          <a:xfrm>
            <a:off x="2103638" y="1857582"/>
            <a:ext cx="7984724" cy="10715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4000" dirty="0" smtClean="0">
                <a:latin typeface="+mn-lt"/>
              </a:rPr>
              <a:t>Edit service line. No valid responsible school is available for selection</a:t>
            </a:r>
            <a:endParaRPr lang="en-US" sz="4000" dirty="0">
              <a:latin typeface="+mn-lt"/>
            </a:endParaRPr>
          </a:p>
        </p:txBody>
      </p:sp>
    </p:spTree>
    <p:extLst>
      <p:ext uri="{BB962C8B-B14F-4D97-AF65-F5344CB8AC3E}">
        <p14:creationId xmlns:p14="http://schemas.microsoft.com/office/powerpoint/2010/main" val="2413334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370" y="68997"/>
            <a:ext cx="5975412" cy="931015"/>
          </a:xfrm>
        </p:spPr>
        <p:txBody>
          <a:bodyPr>
            <a:normAutofit/>
          </a:bodyPr>
          <a:lstStyle/>
          <a:p>
            <a:r>
              <a:rPr lang="en-US" sz="3200" dirty="0" smtClean="0"/>
              <a:t>Fixing Gaps in Service</a:t>
            </a:r>
            <a:endParaRPr lang="en-US" sz="3200" dirty="0"/>
          </a:p>
        </p:txBody>
      </p:sp>
      <p:sp>
        <p:nvSpPr>
          <p:cNvPr id="7" name="Title 1"/>
          <p:cNvSpPr txBox="1">
            <a:spLocks/>
          </p:cNvSpPr>
          <p:nvPr/>
        </p:nvSpPr>
        <p:spPr>
          <a:xfrm>
            <a:off x="3687887" y="3716464"/>
            <a:ext cx="4705166" cy="931015"/>
          </a:xfrm>
          <a:prstGeom prst="rect">
            <a:avLst/>
          </a:prstGeom>
          <a:ln w="5715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What caused the Gap?</a:t>
            </a:r>
            <a:endParaRPr lang="en-US" sz="3200" dirty="0">
              <a:latin typeface="+mn-lt"/>
            </a:endParaRPr>
          </a:p>
        </p:txBody>
      </p:sp>
      <p:sp>
        <p:nvSpPr>
          <p:cNvPr id="10" name="Title 1"/>
          <p:cNvSpPr txBox="1">
            <a:spLocks/>
          </p:cNvSpPr>
          <p:nvPr/>
        </p:nvSpPr>
        <p:spPr>
          <a:xfrm>
            <a:off x="2859965" y="1145018"/>
            <a:ext cx="6807817" cy="931015"/>
          </a:xfrm>
          <a:prstGeom prst="rect">
            <a:avLst/>
          </a:prstGeom>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3200" dirty="0" smtClean="0">
                <a:latin typeface="+mn-lt"/>
              </a:rPr>
              <a:t>Gap is visible on the Student List Page</a:t>
            </a:r>
            <a:endParaRPr lang="en-US" sz="3200" dirty="0">
              <a:latin typeface="+mn-lt"/>
            </a:endParaRPr>
          </a:p>
        </p:txBody>
      </p:sp>
      <p:pic>
        <p:nvPicPr>
          <p:cNvPr id="13" name="Picture 12"/>
          <p:cNvPicPr>
            <a:picLocks noChangeAspect="1"/>
          </p:cNvPicPr>
          <p:nvPr/>
        </p:nvPicPr>
        <p:blipFill>
          <a:blip r:embed="rId2"/>
          <a:stretch>
            <a:fillRect/>
          </a:stretch>
        </p:blipFill>
        <p:spPr>
          <a:xfrm>
            <a:off x="307667" y="2221039"/>
            <a:ext cx="9886950" cy="1495425"/>
          </a:xfrm>
          <a:prstGeom prst="rect">
            <a:avLst/>
          </a:prstGeom>
        </p:spPr>
      </p:pic>
      <p:sp>
        <p:nvSpPr>
          <p:cNvPr id="11" name="Right Arrow 10"/>
          <p:cNvSpPr/>
          <p:nvPr/>
        </p:nvSpPr>
        <p:spPr>
          <a:xfrm rot="16200000">
            <a:off x="8281485" y="4065256"/>
            <a:ext cx="820691" cy="12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0194617" y="3048105"/>
            <a:ext cx="1413353" cy="12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687887" y="4937491"/>
            <a:ext cx="4705166" cy="931015"/>
          </a:xfrm>
          <a:prstGeom prst="rect">
            <a:avLst/>
          </a:prstGeom>
          <a:ln w="5715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200" dirty="0" smtClean="0">
                <a:latin typeface="+mn-lt"/>
              </a:rPr>
              <a:t>Where to look next?</a:t>
            </a:r>
            <a:endParaRPr lang="en-US" sz="3200" dirty="0">
              <a:latin typeface="+mn-lt"/>
            </a:endParaRPr>
          </a:p>
        </p:txBody>
      </p:sp>
      <p:sp>
        <p:nvSpPr>
          <p:cNvPr id="3" name="TextBox 2"/>
          <p:cNvSpPr txBox="1"/>
          <p:nvPr/>
        </p:nvSpPr>
        <p:spPr>
          <a:xfrm>
            <a:off x="1998831" y="4126809"/>
            <a:ext cx="1118586" cy="369332"/>
          </a:xfrm>
          <a:prstGeom prst="rect">
            <a:avLst/>
          </a:prstGeom>
          <a:noFill/>
          <a:ln w="38100">
            <a:solidFill>
              <a:srgbClr val="FF0000"/>
            </a:solidFill>
          </a:ln>
        </p:spPr>
        <p:txBody>
          <a:bodyPr wrap="square" rtlCol="0">
            <a:spAutoFit/>
          </a:bodyPr>
          <a:lstStyle/>
          <a:p>
            <a:pPr algn="ctr"/>
            <a:r>
              <a:rPr lang="en-US" dirty="0" smtClean="0"/>
              <a:t>Step 1</a:t>
            </a:r>
            <a:endParaRPr lang="en-US" dirty="0"/>
          </a:p>
        </p:txBody>
      </p:sp>
      <p:sp>
        <p:nvSpPr>
          <p:cNvPr id="15" name="TextBox 14"/>
          <p:cNvSpPr txBox="1"/>
          <p:nvPr/>
        </p:nvSpPr>
        <p:spPr>
          <a:xfrm>
            <a:off x="1998831" y="5317897"/>
            <a:ext cx="1118586" cy="369332"/>
          </a:xfrm>
          <a:prstGeom prst="rect">
            <a:avLst/>
          </a:prstGeom>
          <a:noFill/>
          <a:ln w="38100">
            <a:solidFill>
              <a:srgbClr val="FF0000"/>
            </a:solidFill>
          </a:ln>
        </p:spPr>
        <p:txBody>
          <a:bodyPr wrap="square" rtlCol="0">
            <a:spAutoFit/>
          </a:bodyPr>
          <a:lstStyle/>
          <a:p>
            <a:pPr algn="ctr"/>
            <a:r>
              <a:rPr lang="en-US" dirty="0" smtClean="0"/>
              <a:t>Step 2</a:t>
            </a:r>
            <a:endParaRPr lang="en-US" dirty="0"/>
          </a:p>
        </p:txBody>
      </p:sp>
    </p:spTree>
    <p:extLst>
      <p:ext uri="{BB962C8B-B14F-4D97-AF65-F5344CB8AC3E}">
        <p14:creationId xmlns:p14="http://schemas.microsoft.com/office/powerpoint/2010/main" val="923804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88" y="497149"/>
            <a:ext cx="10119360" cy="790113"/>
          </a:xfrm>
        </p:spPr>
        <p:txBody>
          <a:bodyPr anchor="b">
            <a:normAutofit/>
          </a:bodyPr>
          <a:lstStyle/>
          <a:p>
            <a:pPr algn="ctr"/>
            <a:r>
              <a:rPr lang="en-US" dirty="0" smtClean="0"/>
              <a:t>0224 - December 1 data change</a:t>
            </a:r>
            <a:endParaRPr lang="en-US" dirty="0"/>
          </a:p>
        </p:txBody>
      </p:sp>
      <p:sp>
        <p:nvSpPr>
          <p:cNvPr id="6" name="Text Placeholder 9"/>
          <p:cNvSpPr txBox="1">
            <a:spLocks/>
          </p:cNvSpPr>
          <p:nvPr/>
        </p:nvSpPr>
        <p:spPr>
          <a:xfrm>
            <a:off x="894288" y="1287262"/>
            <a:ext cx="10647160" cy="422786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9106" indent="-457189">
              <a:buFont typeface="Arial" panose="020B0604020202020204" pitchFamily="34" charset="0"/>
              <a:buChar char="•"/>
            </a:pPr>
            <a:r>
              <a:rPr lang="en-US" sz="3200" dirty="0" smtClean="0"/>
              <a:t>The data from the December 1 final report has changed</a:t>
            </a:r>
          </a:p>
          <a:p>
            <a:pPr marL="1219186" lvl="1" indent="-457189"/>
            <a:r>
              <a:rPr lang="en-US" sz="3200" u="sng" dirty="0" smtClean="0"/>
              <a:t>Responsible school</a:t>
            </a:r>
            <a:endParaRPr lang="en-US" sz="3200" dirty="0" smtClean="0"/>
          </a:p>
          <a:p>
            <a:pPr marL="1219186" lvl="1" indent="-457189"/>
            <a:r>
              <a:rPr lang="en-US" sz="3200" u="sng" dirty="0" smtClean="0"/>
              <a:t>Area </a:t>
            </a:r>
            <a:r>
              <a:rPr lang="en-US" sz="3200" u="sng" dirty="0"/>
              <a:t>of Disability</a:t>
            </a:r>
            <a:r>
              <a:rPr lang="en-US" sz="3200" dirty="0"/>
              <a:t> </a:t>
            </a:r>
            <a:endParaRPr lang="en-US" sz="3200" dirty="0" smtClean="0"/>
          </a:p>
          <a:p>
            <a:pPr marL="1219186" lvl="1" indent="-457189"/>
            <a:r>
              <a:rPr lang="en-US" sz="3200" u="sng" dirty="0" smtClean="0"/>
              <a:t>Educational Environment</a:t>
            </a:r>
          </a:p>
          <a:p>
            <a:pPr marL="761997" lvl="1" indent="0">
              <a:buNone/>
            </a:pPr>
            <a:endParaRPr lang="en-US" sz="3200" u="sng" dirty="0" smtClean="0"/>
          </a:p>
          <a:p>
            <a:pPr marL="579117" indent="-457200">
              <a:buFont typeface="Arial" panose="020B0604020202020204" pitchFamily="34" charset="0"/>
              <a:buChar char="•"/>
            </a:pPr>
            <a:r>
              <a:rPr lang="en-US" sz="3200" dirty="0" smtClean="0"/>
              <a:t>Changing any data element that factors in the environment calculation will trigger 0224</a:t>
            </a:r>
          </a:p>
          <a:p>
            <a:pPr marL="579106" indent="-457189"/>
            <a:r>
              <a:rPr lang="en-US" sz="3200" dirty="0" smtClean="0"/>
              <a:t>  </a:t>
            </a:r>
            <a:endParaRPr lang="en-US" sz="3200" dirty="0"/>
          </a:p>
        </p:txBody>
      </p:sp>
      <p:sp>
        <p:nvSpPr>
          <p:cNvPr id="7" name="TextBox 6"/>
          <p:cNvSpPr txBox="1"/>
          <p:nvPr/>
        </p:nvSpPr>
        <p:spPr>
          <a:xfrm>
            <a:off x="11684000" y="6477001"/>
            <a:ext cx="609600" cy="461665"/>
          </a:xfrm>
          <a:prstGeom prst="rect">
            <a:avLst/>
          </a:prstGeom>
          <a:noFill/>
          <a:ln w="9525">
            <a:noFill/>
          </a:ln>
        </p:spPr>
        <p:txBody>
          <a:bodyPr wrap="square" rtlCol="0">
            <a:spAutoFit/>
          </a:bodyPr>
          <a:lstStyle/>
          <a:p>
            <a:pPr algn="ctr"/>
            <a:r>
              <a:rPr lang="en-US" sz="2400" dirty="0"/>
              <a:t>20</a:t>
            </a:r>
          </a:p>
        </p:txBody>
      </p:sp>
    </p:spTree>
    <p:extLst>
      <p:ext uri="{BB962C8B-B14F-4D97-AF65-F5344CB8AC3E}">
        <p14:creationId xmlns:p14="http://schemas.microsoft.com/office/powerpoint/2010/main" val="1003529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730" y="1622985"/>
            <a:ext cx="5798464" cy="4293539"/>
          </a:xfrm>
        </p:spPr>
        <p:txBody>
          <a:bodyPr>
            <a:normAutofit/>
          </a:bodyPr>
          <a:lstStyle/>
          <a:p>
            <a:r>
              <a:rPr lang="en-US" dirty="0" smtClean="0"/>
              <a:t>Step 1 – Open the December 1 </a:t>
            </a:r>
            <a:r>
              <a:rPr lang="en-US" b="1" u="sng" dirty="0" smtClean="0"/>
              <a:t>Final report</a:t>
            </a:r>
          </a:p>
          <a:p>
            <a:pPr marL="0" indent="0">
              <a:buNone/>
            </a:pPr>
            <a:endParaRPr lang="en-US" dirty="0" smtClean="0"/>
          </a:p>
          <a:p>
            <a:r>
              <a:rPr lang="en-US" dirty="0" smtClean="0"/>
              <a:t>Step 2 – Create a </a:t>
            </a:r>
            <a:r>
              <a:rPr lang="en-US" u="sng" dirty="0" smtClean="0"/>
              <a:t>projected December 1 report today</a:t>
            </a:r>
          </a:p>
          <a:p>
            <a:pPr marL="0" indent="0">
              <a:buNone/>
            </a:pPr>
            <a:endParaRPr lang="en-US" dirty="0" smtClean="0"/>
          </a:p>
          <a:p>
            <a:r>
              <a:rPr lang="en-US" dirty="0" smtClean="0"/>
              <a:t>Step 3 </a:t>
            </a:r>
            <a:r>
              <a:rPr lang="en-US" dirty="0"/>
              <a:t>– Search by KIDS ID in both reports and highlight the row</a:t>
            </a:r>
          </a:p>
          <a:p>
            <a:endParaRPr lang="en-US" dirty="0"/>
          </a:p>
        </p:txBody>
      </p:sp>
      <p:sp>
        <p:nvSpPr>
          <p:cNvPr id="2" name="Title 1"/>
          <p:cNvSpPr>
            <a:spLocks noGrp="1"/>
          </p:cNvSpPr>
          <p:nvPr>
            <p:ph type="title"/>
          </p:nvPr>
        </p:nvSpPr>
        <p:spPr>
          <a:xfrm>
            <a:off x="179015" y="141842"/>
            <a:ext cx="5973210" cy="1481143"/>
          </a:xfrm>
        </p:spPr>
        <p:txBody>
          <a:bodyPr/>
          <a:lstStyle/>
          <a:p>
            <a:pPr algn="ctr"/>
            <a:r>
              <a:rPr lang="en-US" dirty="0" smtClean="0"/>
              <a:t>Where to find 0224 changes</a:t>
            </a:r>
            <a:endParaRPr lang="en-US" dirty="0"/>
          </a:p>
        </p:txBody>
      </p:sp>
      <p:pic>
        <p:nvPicPr>
          <p:cNvPr id="8" name="Picture 7"/>
          <p:cNvPicPr/>
          <p:nvPr/>
        </p:nvPicPr>
        <p:blipFill>
          <a:blip r:embed="rId2"/>
          <a:stretch>
            <a:fillRect/>
          </a:stretch>
        </p:blipFill>
        <p:spPr>
          <a:xfrm>
            <a:off x="7172024" y="14423"/>
            <a:ext cx="4572000" cy="3349837"/>
          </a:xfrm>
          <a:prstGeom prst="rect">
            <a:avLst/>
          </a:prstGeom>
        </p:spPr>
      </p:pic>
      <p:pic>
        <p:nvPicPr>
          <p:cNvPr id="9" name="Picture 8"/>
          <p:cNvPicPr/>
          <p:nvPr/>
        </p:nvPicPr>
        <p:blipFill>
          <a:blip r:embed="rId3"/>
          <a:stretch>
            <a:fillRect/>
          </a:stretch>
        </p:blipFill>
        <p:spPr>
          <a:xfrm>
            <a:off x="7172024" y="3408337"/>
            <a:ext cx="4470400" cy="3208867"/>
          </a:xfrm>
          <a:prstGeom prst="rect">
            <a:avLst/>
          </a:prstGeom>
        </p:spPr>
      </p:pic>
      <p:sp>
        <p:nvSpPr>
          <p:cNvPr id="11" name="Flowchart: Connector 10"/>
          <p:cNvSpPr/>
          <p:nvPr/>
        </p:nvSpPr>
        <p:spPr>
          <a:xfrm>
            <a:off x="9631680" y="2018745"/>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2" name="Flowchart: Connector 11"/>
          <p:cNvSpPr/>
          <p:nvPr/>
        </p:nvSpPr>
        <p:spPr>
          <a:xfrm>
            <a:off x="10769307" y="58674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3" name="Flowchart: Connector 12"/>
          <p:cNvSpPr/>
          <p:nvPr/>
        </p:nvSpPr>
        <p:spPr>
          <a:xfrm>
            <a:off x="10871200" y="24130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4" name="Flowchart: Connector 13"/>
          <p:cNvSpPr/>
          <p:nvPr/>
        </p:nvSpPr>
        <p:spPr>
          <a:xfrm>
            <a:off x="10251440" y="3064509"/>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5" name="Flowchart: Connector 14"/>
          <p:cNvSpPr/>
          <p:nvPr/>
        </p:nvSpPr>
        <p:spPr>
          <a:xfrm>
            <a:off x="10145411" y="602618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6" name="Flowchart: Connector 15"/>
          <p:cNvSpPr/>
          <p:nvPr/>
        </p:nvSpPr>
        <p:spPr>
          <a:xfrm>
            <a:off x="9407224" y="5642056"/>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cxnSp>
        <p:nvCxnSpPr>
          <p:cNvPr id="17" name="Straight Arrow Connector 16"/>
          <p:cNvCxnSpPr>
            <a:endCxn id="16" idx="0"/>
          </p:cNvCxnSpPr>
          <p:nvPr/>
        </p:nvCxnSpPr>
        <p:spPr>
          <a:xfrm flipH="1">
            <a:off x="9717104" y="2565693"/>
            <a:ext cx="224168" cy="3076364"/>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10515949" y="3627311"/>
            <a:ext cx="1" cy="2398869"/>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11079189" y="2959947"/>
            <a:ext cx="101892" cy="2802891"/>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11642424" y="6326906"/>
            <a:ext cx="609600" cy="461665"/>
          </a:xfrm>
          <a:prstGeom prst="rect">
            <a:avLst/>
          </a:prstGeom>
          <a:noFill/>
          <a:ln w="9525">
            <a:noFill/>
          </a:ln>
        </p:spPr>
        <p:txBody>
          <a:bodyPr wrap="square" rtlCol="0">
            <a:spAutoFit/>
          </a:bodyPr>
          <a:lstStyle/>
          <a:p>
            <a:pPr algn="ctr"/>
            <a:r>
              <a:rPr lang="en-US" sz="2400" dirty="0"/>
              <a:t>21</a:t>
            </a:r>
          </a:p>
        </p:txBody>
      </p:sp>
    </p:spTree>
    <p:extLst>
      <p:ext uri="{BB962C8B-B14F-4D97-AF65-F5344CB8AC3E}">
        <p14:creationId xmlns:p14="http://schemas.microsoft.com/office/powerpoint/2010/main" val="592942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36" y="1270334"/>
            <a:ext cx="7157242" cy="3091058"/>
          </a:xfrm>
        </p:spPr>
        <p:txBody>
          <a:bodyPr>
            <a:normAutofit/>
          </a:bodyPr>
          <a:lstStyle/>
          <a:p>
            <a:r>
              <a:rPr lang="en-US" dirty="0" smtClean="0"/>
              <a:t>Step 4 – Compare the values in each column</a:t>
            </a:r>
          </a:p>
          <a:p>
            <a:pPr lvl="1"/>
            <a:r>
              <a:rPr lang="en-US" dirty="0" smtClean="0"/>
              <a:t>Responsible school – Column “P”</a:t>
            </a:r>
          </a:p>
          <a:p>
            <a:pPr lvl="1"/>
            <a:r>
              <a:rPr lang="en-US" dirty="0" smtClean="0"/>
              <a:t>Federal Environment </a:t>
            </a:r>
            <a:r>
              <a:rPr lang="en-US" dirty="0"/>
              <a:t>- Column </a:t>
            </a:r>
            <a:r>
              <a:rPr lang="en-US" dirty="0" smtClean="0"/>
              <a:t>“AB”</a:t>
            </a:r>
            <a:endParaRPr lang="en-US" dirty="0"/>
          </a:p>
          <a:p>
            <a:pPr lvl="1"/>
            <a:r>
              <a:rPr lang="en-US" dirty="0"/>
              <a:t>Federal </a:t>
            </a:r>
            <a:r>
              <a:rPr lang="en-US" dirty="0" smtClean="0"/>
              <a:t>Disability </a:t>
            </a:r>
            <a:r>
              <a:rPr lang="en-US" dirty="0"/>
              <a:t>- Column “</a:t>
            </a:r>
            <a:r>
              <a:rPr lang="en-US" dirty="0" smtClean="0"/>
              <a:t>AC”</a:t>
            </a:r>
          </a:p>
          <a:p>
            <a:r>
              <a:rPr lang="en-US" dirty="0" smtClean="0"/>
              <a:t>Step 5 – note the different values</a:t>
            </a:r>
            <a:endParaRPr lang="en-US" dirty="0"/>
          </a:p>
          <a:p>
            <a:r>
              <a:rPr lang="en-US" dirty="0" smtClean="0"/>
              <a:t>Step 6 – Discover the cause of the change</a:t>
            </a:r>
            <a:endParaRPr lang="en-US" dirty="0"/>
          </a:p>
          <a:p>
            <a:pPr lvl="1"/>
            <a:endParaRPr lang="en-US" dirty="0" smtClean="0"/>
          </a:p>
        </p:txBody>
      </p:sp>
      <p:sp>
        <p:nvSpPr>
          <p:cNvPr id="2" name="Title 1"/>
          <p:cNvSpPr>
            <a:spLocks noGrp="1"/>
          </p:cNvSpPr>
          <p:nvPr>
            <p:ph type="title"/>
          </p:nvPr>
        </p:nvSpPr>
        <p:spPr>
          <a:xfrm>
            <a:off x="93303" y="14423"/>
            <a:ext cx="5973210" cy="1481143"/>
          </a:xfrm>
        </p:spPr>
        <p:txBody>
          <a:bodyPr/>
          <a:lstStyle/>
          <a:p>
            <a:pPr algn="ctr"/>
            <a:r>
              <a:rPr lang="en-US" dirty="0" smtClean="0"/>
              <a:t>Where to find 0224 changes</a:t>
            </a:r>
            <a:endParaRPr lang="en-US" dirty="0"/>
          </a:p>
        </p:txBody>
      </p:sp>
      <p:pic>
        <p:nvPicPr>
          <p:cNvPr id="8" name="Picture 7"/>
          <p:cNvPicPr/>
          <p:nvPr/>
        </p:nvPicPr>
        <p:blipFill>
          <a:blip r:embed="rId2"/>
          <a:stretch>
            <a:fillRect/>
          </a:stretch>
        </p:blipFill>
        <p:spPr>
          <a:xfrm>
            <a:off x="7172024" y="14423"/>
            <a:ext cx="4572000" cy="3349837"/>
          </a:xfrm>
          <a:prstGeom prst="rect">
            <a:avLst/>
          </a:prstGeom>
        </p:spPr>
      </p:pic>
      <p:pic>
        <p:nvPicPr>
          <p:cNvPr id="9" name="Picture 8"/>
          <p:cNvPicPr/>
          <p:nvPr/>
        </p:nvPicPr>
        <p:blipFill>
          <a:blip r:embed="rId3"/>
          <a:stretch>
            <a:fillRect/>
          </a:stretch>
        </p:blipFill>
        <p:spPr>
          <a:xfrm>
            <a:off x="7172024" y="3408337"/>
            <a:ext cx="4470400" cy="3208867"/>
          </a:xfrm>
          <a:prstGeom prst="rect">
            <a:avLst/>
          </a:prstGeom>
        </p:spPr>
      </p:pic>
      <p:sp>
        <p:nvSpPr>
          <p:cNvPr id="11" name="Flowchart: Connector 10"/>
          <p:cNvSpPr/>
          <p:nvPr/>
        </p:nvSpPr>
        <p:spPr>
          <a:xfrm>
            <a:off x="9631680" y="2018745"/>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2" name="Flowchart: Connector 11"/>
          <p:cNvSpPr/>
          <p:nvPr/>
        </p:nvSpPr>
        <p:spPr>
          <a:xfrm>
            <a:off x="10769307" y="58674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3" name="Flowchart: Connector 12"/>
          <p:cNvSpPr/>
          <p:nvPr/>
        </p:nvSpPr>
        <p:spPr>
          <a:xfrm>
            <a:off x="10871200" y="241300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4" name="Flowchart: Connector 13"/>
          <p:cNvSpPr/>
          <p:nvPr/>
        </p:nvSpPr>
        <p:spPr>
          <a:xfrm>
            <a:off x="10251440" y="3064509"/>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5" name="Flowchart: Connector 14"/>
          <p:cNvSpPr/>
          <p:nvPr/>
        </p:nvSpPr>
        <p:spPr>
          <a:xfrm>
            <a:off x="10145411" y="6026180"/>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sp>
        <p:nvSpPr>
          <p:cNvPr id="16" name="Flowchart: Connector 15"/>
          <p:cNvSpPr/>
          <p:nvPr/>
        </p:nvSpPr>
        <p:spPr>
          <a:xfrm>
            <a:off x="9407224" y="5642056"/>
            <a:ext cx="619760" cy="546947"/>
          </a:xfrm>
          <a:prstGeom prst="flowChartConnector">
            <a:avLst/>
          </a:prstGeom>
          <a:noFill/>
          <a:ln w="28575" cap="flat" cmpd="sng" algn="ctr">
            <a:solidFill>
              <a:srgbClr val="FF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defRPr/>
            </a:pPr>
            <a:endParaRPr lang="en-US" sz="2400" kern="0">
              <a:solidFill>
                <a:sysClr val="window" lastClr="FFFFFF"/>
              </a:solidFill>
              <a:latin typeface="Calibri" panose="020F0502020204030204"/>
            </a:endParaRPr>
          </a:p>
        </p:txBody>
      </p:sp>
      <p:cxnSp>
        <p:nvCxnSpPr>
          <p:cNvPr id="17" name="Straight Arrow Connector 16"/>
          <p:cNvCxnSpPr>
            <a:endCxn id="16" idx="0"/>
          </p:cNvCxnSpPr>
          <p:nvPr/>
        </p:nvCxnSpPr>
        <p:spPr>
          <a:xfrm flipH="1">
            <a:off x="9717104" y="2565693"/>
            <a:ext cx="224168" cy="3076364"/>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10515949" y="3627311"/>
            <a:ext cx="1" cy="2398869"/>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11079189" y="2959947"/>
            <a:ext cx="101892" cy="2802891"/>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11642424" y="6326906"/>
            <a:ext cx="609600" cy="461665"/>
          </a:xfrm>
          <a:prstGeom prst="rect">
            <a:avLst/>
          </a:prstGeom>
          <a:noFill/>
          <a:ln w="9525">
            <a:noFill/>
          </a:ln>
        </p:spPr>
        <p:txBody>
          <a:bodyPr wrap="square" rtlCol="0">
            <a:spAutoFit/>
          </a:bodyPr>
          <a:lstStyle/>
          <a:p>
            <a:pPr algn="ctr"/>
            <a:r>
              <a:rPr lang="en-US" sz="2400" dirty="0"/>
              <a:t>21</a:t>
            </a:r>
          </a:p>
        </p:txBody>
      </p:sp>
      <p:sp>
        <p:nvSpPr>
          <p:cNvPr id="21" name="Content Placeholder 2"/>
          <p:cNvSpPr txBox="1">
            <a:spLocks/>
          </p:cNvSpPr>
          <p:nvPr/>
        </p:nvSpPr>
        <p:spPr>
          <a:xfrm>
            <a:off x="73440" y="4624734"/>
            <a:ext cx="6960294" cy="140144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r>
              <a:rPr lang="en-US" dirty="0" smtClean="0"/>
              <a:t>Report or Verification?</a:t>
            </a:r>
          </a:p>
          <a:p>
            <a:pPr marL="284163" lvl="1"/>
            <a:r>
              <a:rPr lang="en-US" dirty="0" smtClean="0"/>
              <a:t>Report – Listed by student. Old value new value</a:t>
            </a:r>
          </a:p>
          <a:p>
            <a:pPr marL="284163" lvl="1"/>
            <a:r>
              <a:rPr lang="en-US" dirty="0" smtClean="0"/>
              <a:t>Verification – 3 verifications by area, no values</a:t>
            </a:r>
          </a:p>
          <a:p>
            <a:pPr lvl="1"/>
            <a:endParaRPr lang="en-US" dirty="0"/>
          </a:p>
          <a:p>
            <a:pPr lvl="1"/>
            <a:endParaRPr lang="en-US" dirty="0" smtClean="0"/>
          </a:p>
        </p:txBody>
      </p:sp>
    </p:spTree>
    <p:extLst>
      <p:ext uri="{BB962C8B-B14F-4D97-AF65-F5344CB8AC3E}">
        <p14:creationId xmlns:p14="http://schemas.microsoft.com/office/powerpoint/2010/main" val="28199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NPE Guidance</a:t>
            </a:r>
            <a:endParaRPr lang="en-US" dirty="0"/>
          </a:p>
        </p:txBody>
      </p:sp>
      <p:sp>
        <p:nvSpPr>
          <p:cNvPr id="3" name="Content Placeholder 2"/>
          <p:cNvSpPr>
            <a:spLocks noGrp="1"/>
          </p:cNvSpPr>
          <p:nvPr>
            <p:ph idx="1"/>
          </p:nvPr>
        </p:nvSpPr>
        <p:spPr>
          <a:xfrm>
            <a:off x="97654" y="1393795"/>
            <a:ext cx="11709647" cy="4421080"/>
          </a:xfrm>
        </p:spPr>
        <p:txBody>
          <a:bodyPr/>
          <a:lstStyle/>
          <a:p>
            <a:r>
              <a:rPr lang="en-US" dirty="0" smtClean="0"/>
              <a:t>What students qualify?</a:t>
            </a:r>
          </a:p>
          <a:p>
            <a:pPr lvl="1"/>
            <a:r>
              <a:rPr lang="en-US" dirty="0" smtClean="0"/>
              <a:t>Students who receive services from private, non-public school organizations</a:t>
            </a:r>
          </a:p>
          <a:p>
            <a:pPr lvl="2"/>
            <a:r>
              <a:rPr lang="en-US" dirty="0" smtClean="0"/>
              <a:t>Heartspring</a:t>
            </a:r>
          </a:p>
          <a:p>
            <a:pPr lvl="2"/>
            <a:r>
              <a:rPr lang="en-US" dirty="0" smtClean="0"/>
              <a:t>Prairie View</a:t>
            </a:r>
          </a:p>
          <a:p>
            <a:pPr lvl="2"/>
            <a:r>
              <a:rPr lang="en-US" dirty="0" smtClean="0"/>
              <a:t>Milestones</a:t>
            </a:r>
          </a:p>
          <a:p>
            <a:pPr lvl="2"/>
            <a:r>
              <a:rPr lang="en-US" dirty="0" smtClean="0"/>
              <a:t>Summit Achievement </a:t>
            </a:r>
          </a:p>
          <a:p>
            <a:pPr lvl="2"/>
            <a:r>
              <a:rPr lang="en-US" dirty="0" smtClean="0"/>
              <a:t>Gillis </a:t>
            </a:r>
          </a:p>
          <a:p>
            <a:pPr lvl="2"/>
            <a:r>
              <a:rPr lang="en-US" dirty="0" smtClean="0"/>
              <a:t>Ozanam</a:t>
            </a:r>
          </a:p>
          <a:p>
            <a:pPr lvl="2"/>
            <a:r>
              <a:rPr lang="en-US" dirty="0" smtClean="0"/>
              <a:t>Children Center for the Visually Impaired</a:t>
            </a:r>
          </a:p>
          <a:p>
            <a:pPr lvl="2"/>
            <a:r>
              <a:rPr lang="en-US" dirty="0" smtClean="0"/>
              <a:t>North Star</a:t>
            </a:r>
          </a:p>
          <a:p>
            <a:pPr lvl="1"/>
            <a:r>
              <a:rPr lang="en-US" dirty="0" smtClean="0"/>
              <a:t>Students who participate in the Kansas School for the Deaf / Blind ESY program</a:t>
            </a:r>
          </a:p>
          <a:p>
            <a:pPr lvl="1"/>
            <a:r>
              <a:rPr lang="en-US" dirty="0" smtClean="0"/>
              <a:t>March 2018, March 2019 - FAQ</a:t>
            </a:r>
          </a:p>
          <a:p>
            <a:pPr lvl="2"/>
            <a:endParaRPr lang="en-US" dirty="0"/>
          </a:p>
        </p:txBody>
      </p:sp>
    </p:spTree>
    <p:extLst>
      <p:ext uri="{BB962C8B-B14F-4D97-AF65-F5344CB8AC3E}">
        <p14:creationId xmlns:p14="http://schemas.microsoft.com/office/powerpoint/2010/main" val="357316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9"/>
            <a:ext cx="3522216" cy="1136342"/>
          </a:xfrm>
        </p:spPr>
        <p:txBody>
          <a:bodyPr>
            <a:normAutofit/>
          </a:bodyPr>
          <a:lstStyle/>
          <a:p>
            <a:r>
              <a:rPr lang="en-US" sz="3200" dirty="0" smtClean="0"/>
              <a:t>NPE Guidance</a:t>
            </a:r>
            <a:endParaRPr lang="en-US" sz="3200" dirty="0"/>
          </a:p>
        </p:txBody>
      </p:sp>
      <p:sp>
        <p:nvSpPr>
          <p:cNvPr id="6" name="Content Placeholder 5"/>
          <p:cNvSpPr>
            <a:spLocks noGrp="1"/>
          </p:cNvSpPr>
          <p:nvPr>
            <p:ph idx="1"/>
          </p:nvPr>
        </p:nvSpPr>
        <p:spPr>
          <a:xfrm>
            <a:off x="226513" y="905521"/>
            <a:ext cx="2165288" cy="4039339"/>
          </a:xfrm>
        </p:spPr>
        <p:txBody>
          <a:bodyPr/>
          <a:lstStyle/>
          <a:p>
            <a:r>
              <a:rPr lang="en-US" dirty="0" smtClean="0"/>
              <a:t>Contract</a:t>
            </a:r>
          </a:p>
          <a:p>
            <a:endParaRPr lang="en-US" dirty="0"/>
          </a:p>
          <a:p>
            <a:endParaRPr lang="en-US" dirty="0" smtClean="0"/>
          </a:p>
          <a:p>
            <a:r>
              <a:rPr lang="en-US" dirty="0" smtClean="0"/>
              <a:t>Contracted services</a:t>
            </a:r>
            <a:endParaRPr lang="en-US" dirty="0"/>
          </a:p>
        </p:txBody>
      </p:sp>
      <p:sp>
        <p:nvSpPr>
          <p:cNvPr id="8" name="Right Arrow 7"/>
          <p:cNvSpPr/>
          <p:nvPr/>
        </p:nvSpPr>
        <p:spPr>
          <a:xfrm>
            <a:off x="1637199" y="3435656"/>
            <a:ext cx="1509204" cy="27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a:off x="9643492" y="1056443"/>
            <a:ext cx="2539955" cy="5372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Contracted Agency</a:t>
            </a:r>
          </a:p>
          <a:p>
            <a:endParaRPr lang="en-US" dirty="0" smtClean="0"/>
          </a:p>
          <a:p>
            <a:endParaRPr lang="en-US" dirty="0" smtClean="0"/>
          </a:p>
          <a:p>
            <a:r>
              <a:rPr lang="en-US" sz="2400" dirty="0" smtClean="0"/>
              <a:t>IEP</a:t>
            </a:r>
          </a:p>
          <a:p>
            <a:r>
              <a:rPr lang="en-US" sz="2400" dirty="0" smtClean="0"/>
              <a:t>Service</a:t>
            </a:r>
          </a:p>
          <a:p>
            <a:r>
              <a:rPr lang="en-US" sz="2400" dirty="0" smtClean="0"/>
              <a:t>Hours</a:t>
            </a:r>
          </a:p>
          <a:p>
            <a:r>
              <a:rPr lang="en-US" sz="2400" dirty="0" smtClean="0"/>
              <a:t>Start Date</a:t>
            </a:r>
          </a:p>
          <a:p>
            <a:r>
              <a:rPr lang="en-US" sz="2400" dirty="0" smtClean="0"/>
              <a:t>End Date</a:t>
            </a:r>
          </a:p>
          <a:p>
            <a:r>
              <a:rPr lang="en-US" sz="2400" dirty="0" smtClean="0"/>
              <a:t>Provider</a:t>
            </a:r>
          </a:p>
          <a:p>
            <a:r>
              <a:rPr lang="en-US" sz="2400" dirty="0" smtClean="0"/>
              <a:t>License Area</a:t>
            </a:r>
            <a:endParaRPr lang="en-US" sz="2400" dirty="0"/>
          </a:p>
        </p:txBody>
      </p:sp>
      <p:sp>
        <p:nvSpPr>
          <p:cNvPr id="12" name="Left Arrow 11"/>
          <p:cNvSpPr/>
          <p:nvPr/>
        </p:nvSpPr>
        <p:spPr>
          <a:xfrm>
            <a:off x="8575829" y="1447061"/>
            <a:ext cx="949911" cy="2485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768310" y="3391270"/>
            <a:ext cx="949911" cy="2414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88953601"/>
              </p:ext>
            </p:extLst>
          </p:nvPr>
        </p:nvGraphicFramePr>
        <p:xfrm>
          <a:off x="3266983" y="213063"/>
          <a:ext cx="5383575" cy="5971893"/>
        </p:xfrm>
        <a:graphic>
          <a:graphicData uri="http://schemas.openxmlformats.org/presentationml/2006/ole">
            <mc:AlternateContent xmlns:mc="http://schemas.openxmlformats.org/markup-compatibility/2006">
              <mc:Choice xmlns:v="urn:schemas-microsoft-com:vml" Requires="v">
                <p:oleObj spid="_x0000_s1189" name="Document" r:id="rId3" imgW="7063195" imgH="8881175" progId="Word.Document.8">
                  <p:embed/>
                </p:oleObj>
              </mc:Choice>
              <mc:Fallback>
                <p:oleObj name="Document" r:id="rId3" imgW="7063195" imgH="8881175" progId="Word.Document.8">
                  <p:embed/>
                  <p:pic>
                    <p:nvPicPr>
                      <p:cNvPr id="0" name=""/>
                      <p:cNvPicPr/>
                      <p:nvPr/>
                    </p:nvPicPr>
                    <p:blipFill>
                      <a:blip r:embed="rId4"/>
                      <a:stretch>
                        <a:fillRect/>
                      </a:stretch>
                    </p:blipFill>
                    <p:spPr>
                      <a:xfrm>
                        <a:off x="3266983" y="213063"/>
                        <a:ext cx="5383575" cy="5971893"/>
                      </a:xfrm>
                      <a:prstGeom prst="rect">
                        <a:avLst/>
                      </a:prstGeom>
                    </p:spPr>
                  </p:pic>
                </p:oleObj>
              </mc:Fallback>
            </mc:AlternateContent>
          </a:graphicData>
        </a:graphic>
      </p:graphicFrame>
    </p:spTree>
    <p:extLst>
      <p:ext uri="{BB962C8B-B14F-4D97-AF65-F5344CB8AC3E}">
        <p14:creationId xmlns:p14="http://schemas.microsoft.com/office/powerpoint/2010/main" val="341337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284" y="104483"/>
            <a:ext cx="6205492" cy="513764"/>
          </a:xfrm>
        </p:spPr>
        <p:txBody>
          <a:bodyPr>
            <a:normAutofit fontScale="90000"/>
          </a:bodyPr>
          <a:lstStyle/>
          <a:p>
            <a:r>
              <a:rPr lang="en-US" sz="4000" dirty="0" smtClean="0"/>
              <a:t>Catastrophic Guidance</a:t>
            </a:r>
            <a:endParaRPr lang="en-US" sz="4000" dirty="0"/>
          </a:p>
        </p:txBody>
      </p:sp>
      <p:sp>
        <p:nvSpPr>
          <p:cNvPr id="3" name="TextBox 2"/>
          <p:cNvSpPr txBox="1"/>
          <p:nvPr/>
        </p:nvSpPr>
        <p:spPr>
          <a:xfrm>
            <a:off x="5530789" y="2047521"/>
            <a:ext cx="2636668" cy="369332"/>
          </a:xfrm>
          <a:prstGeom prst="rect">
            <a:avLst/>
          </a:prstGeom>
          <a:solidFill>
            <a:schemeClr val="bg1"/>
          </a:solidFill>
        </p:spPr>
        <p:txBody>
          <a:bodyPr wrap="square" rtlCol="0">
            <a:spAutoFit/>
          </a:bodyPr>
          <a:lstStyle/>
          <a:p>
            <a:endParaRPr lang="en-US" dirty="0"/>
          </a:p>
        </p:txBody>
      </p:sp>
      <p:sp>
        <p:nvSpPr>
          <p:cNvPr id="4" name="Content Placeholder 2"/>
          <p:cNvSpPr txBox="1">
            <a:spLocks/>
          </p:cNvSpPr>
          <p:nvPr/>
        </p:nvSpPr>
        <p:spPr>
          <a:xfrm>
            <a:off x="2467366" y="587623"/>
            <a:ext cx="4864963" cy="3861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Where do the numbers go?</a:t>
            </a:r>
            <a:endParaRPr lang="en-US" dirty="0">
              <a:solidFill>
                <a:srgbClr val="FF0000"/>
              </a:solidFill>
            </a:endParaRPr>
          </a:p>
        </p:txBody>
      </p:sp>
      <p:pic>
        <p:nvPicPr>
          <p:cNvPr id="8" name="Picture 7"/>
          <p:cNvPicPr>
            <a:picLocks noChangeAspect="1"/>
          </p:cNvPicPr>
          <p:nvPr/>
        </p:nvPicPr>
        <p:blipFill>
          <a:blip r:embed="rId2"/>
          <a:stretch>
            <a:fillRect/>
          </a:stretch>
        </p:blipFill>
        <p:spPr>
          <a:xfrm>
            <a:off x="142043" y="955173"/>
            <a:ext cx="11105965" cy="1943740"/>
          </a:xfrm>
          <a:prstGeom prst="rect">
            <a:avLst/>
          </a:prstGeom>
        </p:spPr>
      </p:pic>
      <p:sp>
        <p:nvSpPr>
          <p:cNvPr id="9" name="Content Placeholder 8"/>
          <p:cNvSpPr>
            <a:spLocks noGrp="1"/>
          </p:cNvSpPr>
          <p:nvPr>
            <p:ph idx="1"/>
          </p:nvPr>
        </p:nvSpPr>
        <p:spPr>
          <a:xfrm>
            <a:off x="1874912" y="2987688"/>
            <a:ext cx="6953437" cy="329118"/>
          </a:xfrm>
        </p:spPr>
        <p:txBody>
          <a:bodyPr>
            <a:normAutofit fontScale="70000" lnSpcReduction="20000"/>
          </a:bodyPr>
          <a:lstStyle/>
          <a:p>
            <a:r>
              <a:rPr lang="en-US" dirty="0" smtClean="0"/>
              <a:t>Total expenses for services provided by outside agency</a:t>
            </a:r>
            <a:endParaRPr lang="en-US" dirty="0"/>
          </a:p>
        </p:txBody>
      </p:sp>
      <p:sp>
        <p:nvSpPr>
          <p:cNvPr id="10" name="Left-Up Arrow 9"/>
          <p:cNvSpPr/>
          <p:nvPr/>
        </p:nvSpPr>
        <p:spPr>
          <a:xfrm flipH="1">
            <a:off x="145035" y="1899809"/>
            <a:ext cx="1372340" cy="1034087"/>
          </a:xfrm>
          <a:prstGeom prst="lef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
        <p:nvSpPr>
          <p:cNvPr id="11" name="TextBox 10"/>
          <p:cNvSpPr txBox="1"/>
          <p:nvPr/>
        </p:nvSpPr>
        <p:spPr>
          <a:xfrm>
            <a:off x="214801" y="2902676"/>
            <a:ext cx="1367161" cy="369332"/>
          </a:xfrm>
          <a:prstGeom prst="rect">
            <a:avLst/>
          </a:prstGeom>
          <a:noFill/>
        </p:spPr>
        <p:txBody>
          <a:bodyPr wrap="square" rtlCol="0">
            <a:spAutoFit/>
          </a:bodyPr>
          <a:lstStyle/>
          <a:p>
            <a:r>
              <a:rPr lang="en-US" dirty="0" smtClean="0"/>
              <a:t>1000 - 320</a:t>
            </a:r>
            <a:endParaRPr lang="en-US" dirty="0"/>
          </a:p>
        </p:txBody>
      </p:sp>
      <p:pic>
        <p:nvPicPr>
          <p:cNvPr id="13" name="Picture 12"/>
          <p:cNvPicPr>
            <a:picLocks noChangeAspect="1"/>
          </p:cNvPicPr>
          <p:nvPr/>
        </p:nvPicPr>
        <p:blipFill>
          <a:blip r:embed="rId3"/>
          <a:stretch>
            <a:fillRect/>
          </a:stretch>
        </p:blipFill>
        <p:spPr>
          <a:xfrm>
            <a:off x="142043" y="3316806"/>
            <a:ext cx="11912833" cy="1611098"/>
          </a:xfrm>
          <a:prstGeom prst="rect">
            <a:avLst/>
          </a:prstGeom>
        </p:spPr>
      </p:pic>
      <p:sp>
        <p:nvSpPr>
          <p:cNvPr id="14" name="Content Placeholder 8"/>
          <p:cNvSpPr txBox="1">
            <a:spLocks/>
          </p:cNvSpPr>
          <p:nvPr/>
        </p:nvSpPr>
        <p:spPr>
          <a:xfrm>
            <a:off x="214801" y="5069150"/>
            <a:ext cx="8862853" cy="10099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F9A11B"/>
              </a:buClr>
              <a:buFont typeface="Wingdings" panose="05000000000000000000"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9A11B"/>
              </a:buClr>
              <a:buFont typeface="Wingdings" panose="05000000000000000000"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9A11B"/>
              </a:buClr>
              <a:buFont typeface="Wingdings" panose="05000000000000000000"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D.1 = 80% of Transportation cost</a:t>
            </a:r>
          </a:p>
          <a:p>
            <a:r>
              <a:rPr lang="en-US" dirty="0" smtClean="0"/>
              <a:t>D.3 = Total IDEA VI-B funds / December 1 child count total</a:t>
            </a:r>
          </a:p>
          <a:p>
            <a:r>
              <a:rPr lang="en-US" dirty="0" smtClean="0"/>
              <a:t>D.2 or D.6 = Total NPE reimbursement</a:t>
            </a:r>
            <a:endParaRPr lang="en-US" dirty="0"/>
          </a:p>
        </p:txBody>
      </p:sp>
    </p:spTree>
    <p:extLst>
      <p:ext uri="{BB962C8B-B14F-4D97-AF65-F5344CB8AC3E}">
        <p14:creationId xmlns:p14="http://schemas.microsoft.com/office/powerpoint/2010/main" val="229598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55807"/>
          </a:xfrm>
        </p:spPr>
        <p:txBody>
          <a:bodyPr>
            <a:normAutofit fontScale="90000"/>
          </a:bodyPr>
          <a:lstStyle/>
          <a:p>
            <a:pPr algn="ctr"/>
            <a:r>
              <a:rPr lang="en-US" dirty="0"/>
              <a:t>Using Support Documents </a:t>
            </a:r>
          </a:p>
        </p:txBody>
      </p:sp>
      <p:sp>
        <p:nvSpPr>
          <p:cNvPr id="5" name="Content Placeholder 4"/>
          <p:cNvSpPr>
            <a:spLocks noGrp="1"/>
          </p:cNvSpPr>
          <p:nvPr>
            <p:ph idx="1"/>
          </p:nvPr>
        </p:nvSpPr>
        <p:spPr>
          <a:xfrm>
            <a:off x="838199" y="1207363"/>
            <a:ext cx="11031245" cy="4838330"/>
          </a:xfrm>
        </p:spPr>
        <p:txBody>
          <a:bodyPr>
            <a:normAutofit fontScale="92500" lnSpcReduction="10000"/>
          </a:bodyPr>
          <a:lstStyle/>
          <a:p>
            <a:r>
              <a:rPr lang="en-US" dirty="0" smtClean="0"/>
              <a:t>Begin </a:t>
            </a:r>
            <a:r>
              <a:rPr lang="en-US" dirty="0"/>
              <a:t>Year set up</a:t>
            </a:r>
          </a:p>
          <a:p>
            <a:pPr lvl="1"/>
            <a:r>
              <a:rPr lang="en-US" dirty="0"/>
              <a:t>FY2019 workbook pages 40, - required tasks completed at the start of school</a:t>
            </a:r>
          </a:p>
          <a:p>
            <a:pPr lvl="1"/>
            <a:r>
              <a:rPr lang="en-US" dirty="0"/>
              <a:t>August 2018 FAQ</a:t>
            </a:r>
          </a:p>
          <a:p>
            <a:r>
              <a:rPr lang="en-US" dirty="0"/>
              <a:t>Blank / Null / Invalid values in student data fields</a:t>
            </a:r>
          </a:p>
          <a:p>
            <a:pPr lvl="1"/>
            <a:r>
              <a:rPr lang="en-US" dirty="0"/>
              <a:t>FY2019 workbook pages 18-19, - finding bad data</a:t>
            </a:r>
          </a:p>
          <a:p>
            <a:r>
              <a:rPr lang="en-US" dirty="0" smtClean="0"/>
              <a:t>Building Information / guidance</a:t>
            </a:r>
          </a:p>
          <a:p>
            <a:pPr lvl="1"/>
            <a:r>
              <a:rPr lang="en-US" dirty="0" smtClean="0"/>
              <a:t>FY2017 </a:t>
            </a:r>
            <a:r>
              <a:rPr lang="en-US" dirty="0"/>
              <a:t>workbook, </a:t>
            </a:r>
            <a:r>
              <a:rPr lang="en-US" dirty="0" smtClean="0"/>
              <a:t>pages 12-14 – missing building</a:t>
            </a:r>
          </a:p>
          <a:p>
            <a:pPr lvl="1"/>
            <a:r>
              <a:rPr lang="en-US" dirty="0"/>
              <a:t>FY2018 workbook, </a:t>
            </a:r>
            <a:r>
              <a:rPr lang="en-US" dirty="0" smtClean="0"/>
              <a:t>page 14, Preschool program types, codes</a:t>
            </a:r>
            <a:endParaRPr lang="en-US" dirty="0"/>
          </a:p>
          <a:p>
            <a:pPr lvl="1"/>
            <a:r>
              <a:rPr lang="en-US" dirty="0"/>
              <a:t>FY2018 workbook, </a:t>
            </a:r>
            <a:r>
              <a:rPr lang="en-US" dirty="0" smtClean="0"/>
              <a:t>page 15, Special education programs, codes</a:t>
            </a:r>
            <a:endParaRPr lang="en-US" dirty="0"/>
          </a:p>
          <a:p>
            <a:pPr lvl="1"/>
            <a:r>
              <a:rPr lang="en-US" dirty="0" smtClean="0"/>
              <a:t>FY2018 </a:t>
            </a:r>
            <a:r>
              <a:rPr lang="en-US" dirty="0"/>
              <a:t>workbook, pages </a:t>
            </a:r>
            <a:r>
              <a:rPr lang="en-US" dirty="0" smtClean="0"/>
              <a:t>26-30, Building information analysis in SPEDPro</a:t>
            </a:r>
          </a:p>
          <a:p>
            <a:pPr lvl="1"/>
            <a:r>
              <a:rPr lang="en-US" dirty="0" smtClean="0"/>
              <a:t>FY2019 workbook, pages 31, - inaccurate minutes</a:t>
            </a:r>
          </a:p>
          <a:p>
            <a:pPr lvl="1"/>
            <a:r>
              <a:rPr lang="en-US" dirty="0"/>
              <a:t>FY2019 workbook, pages </a:t>
            </a:r>
            <a:r>
              <a:rPr lang="en-US" dirty="0" smtClean="0"/>
              <a:t>32, - invalid buildings</a:t>
            </a:r>
          </a:p>
          <a:p>
            <a:pPr lvl="1"/>
            <a:r>
              <a:rPr lang="en-US" dirty="0"/>
              <a:t>FY2019 workbook, pages </a:t>
            </a:r>
            <a:r>
              <a:rPr lang="en-US" dirty="0" smtClean="0"/>
              <a:t>32-33, - finding incorrect building types</a:t>
            </a:r>
            <a:endParaRPr lang="en-US" dirty="0"/>
          </a:p>
          <a:p>
            <a:pPr lvl="1"/>
            <a:endParaRPr lang="en-US" dirty="0" smtClean="0"/>
          </a:p>
          <a:p>
            <a:pPr lvl="1"/>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670701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05" y="648438"/>
            <a:ext cx="9379998" cy="806727"/>
          </a:xfrm>
        </p:spPr>
        <p:txBody>
          <a:bodyPr/>
          <a:lstStyle/>
          <a:p>
            <a:r>
              <a:rPr lang="en-US" dirty="0" smtClean="0"/>
              <a:t>Monthly FAQ are instructions</a:t>
            </a:r>
            <a:endParaRPr lang="en-US" dirty="0"/>
          </a:p>
        </p:txBody>
      </p:sp>
      <p:pic>
        <p:nvPicPr>
          <p:cNvPr id="4" name="Content Placeholder 3"/>
          <p:cNvPicPr>
            <a:picLocks noGrp="1" noChangeAspect="1"/>
          </p:cNvPicPr>
          <p:nvPr>
            <p:ph idx="1"/>
          </p:nvPr>
        </p:nvPicPr>
        <p:blipFill>
          <a:blip r:embed="rId2"/>
          <a:stretch>
            <a:fillRect/>
          </a:stretch>
        </p:blipFill>
        <p:spPr>
          <a:xfrm>
            <a:off x="926234" y="3786326"/>
            <a:ext cx="8780015" cy="2235257"/>
          </a:xfrm>
          <a:prstGeom prst="rect">
            <a:avLst/>
          </a:prstGeom>
        </p:spPr>
      </p:pic>
      <p:pic>
        <p:nvPicPr>
          <p:cNvPr id="5" name="Picture 4"/>
          <p:cNvPicPr>
            <a:picLocks noChangeAspect="1"/>
          </p:cNvPicPr>
          <p:nvPr/>
        </p:nvPicPr>
        <p:blipFill>
          <a:blip r:embed="rId3"/>
          <a:stretch>
            <a:fillRect/>
          </a:stretch>
        </p:blipFill>
        <p:spPr>
          <a:xfrm>
            <a:off x="891141" y="2396199"/>
            <a:ext cx="9153525" cy="1104900"/>
          </a:xfrm>
          <a:prstGeom prst="rect">
            <a:avLst/>
          </a:prstGeom>
        </p:spPr>
      </p:pic>
      <p:sp>
        <p:nvSpPr>
          <p:cNvPr id="6" name="Title 1"/>
          <p:cNvSpPr txBox="1">
            <a:spLocks/>
          </p:cNvSpPr>
          <p:nvPr/>
        </p:nvSpPr>
        <p:spPr>
          <a:xfrm>
            <a:off x="701151" y="1425846"/>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Not following guidance in monthly FAQ can result in point loss</a:t>
            </a:r>
            <a:endParaRPr lang="en-US" sz="2000" dirty="0">
              <a:solidFill>
                <a:srgbClr val="FF0000"/>
              </a:solidFill>
            </a:endParaRPr>
          </a:p>
        </p:txBody>
      </p:sp>
      <p:sp>
        <p:nvSpPr>
          <p:cNvPr id="7"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
        <p:nvSpPr>
          <p:cNvPr id="8" name="Left Arrow 7"/>
          <p:cNvSpPr/>
          <p:nvPr/>
        </p:nvSpPr>
        <p:spPr>
          <a:xfrm>
            <a:off x="9172111" y="3006476"/>
            <a:ext cx="1553592" cy="2518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9172111" y="4903954"/>
            <a:ext cx="1553592" cy="2518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52800" y="2947838"/>
            <a:ext cx="7757652" cy="413770"/>
          </a:xfrm>
          <a:prstGeom prst="rect">
            <a:avLst/>
          </a:prstGeom>
          <a:noFill/>
          <a:ln w="38100">
            <a:solidFill>
              <a:srgbClr val="FF0000"/>
            </a:solidFill>
          </a:ln>
        </p:spPr>
        <p:txBody>
          <a:bodyPr wrap="square" rtlCol="0">
            <a:spAutoFit/>
          </a:bodyPr>
          <a:lstStyle/>
          <a:p>
            <a:endParaRPr lang="en-US" dirty="0"/>
          </a:p>
        </p:txBody>
      </p:sp>
      <p:sp>
        <p:nvSpPr>
          <p:cNvPr id="10" name="TextBox 9"/>
          <p:cNvSpPr txBox="1"/>
          <p:nvPr/>
        </p:nvSpPr>
        <p:spPr>
          <a:xfrm>
            <a:off x="1345705" y="4734514"/>
            <a:ext cx="7729469" cy="663395"/>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10770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5095" y="1934461"/>
            <a:ext cx="7928700" cy="3809392"/>
          </a:xfrm>
          <a:prstGeom prst="rect">
            <a:avLst/>
          </a:prstGeom>
        </p:spPr>
      </p:pic>
      <p:sp>
        <p:nvSpPr>
          <p:cNvPr id="5" name="Title 1"/>
          <p:cNvSpPr txBox="1">
            <a:spLocks/>
          </p:cNvSpPr>
          <p:nvPr/>
        </p:nvSpPr>
        <p:spPr>
          <a:xfrm>
            <a:off x="261521" y="1113546"/>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Active students, services ending before last day of school </a:t>
            </a:r>
            <a:endParaRPr lang="en-US" sz="2000" dirty="0">
              <a:solidFill>
                <a:srgbClr val="FF0000"/>
              </a:solidFill>
            </a:endParaRPr>
          </a:p>
        </p:txBody>
      </p:sp>
      <p:cxnSp>
        <p:nvCxnSpPr>
          <p:cNvPr id="8" name="Straight Arrow Connector 7"/>
          <p:cNvCxnSpPr/>
          <p:nvPr/>
        </p:nvCxnSpPr>
        <p:spPr>
          <a:xfrm flipH="1">
            <a:off x="9011776" y="2087124"/>
            <a:ext cx="824312" cy="11443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8070" y="4074850"/>
            <a:ext cx="2317072" cy="8599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2086253" y="574494"/>
            <a:ext cx="7599286" cy="744584"/>
          </a:xfrm>
        </p:spPr>
        <p:txBody>
          <a:bodyPr>
            <a:normAutofit fontScale="90000"/>
          </a:bodyPr>
          <a:lstStyle/>
          <a:p>
            <a:pPr algn="ctr"/>
            <a:r>
              <a:rPr lang="en-US" sz="3600" dirty="0" smtClean="0"/>
              <a:t>Report Analysis - Projected </a:t>
            </a:r>
            <a:r>
              <a:rPr lang="en-US" sz="3600" dirty="0"/>
              <a:t>EOY </a:t>
            </a:r>
          </a:p>
        </p:txBody>
      </p:sp>
      <p:sp>
        <p:nvSpPr>
          <p:cNvPr id="25"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3231471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1521" y="1297868"/>
            <a:ext cx="10515600"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000" dirty="0" smtClean="0">
                <a:solidFill>
                  <a:srgbClr val="FF0000"/>
                </a:solidFill>
              </a:rPr>
              <a:t>No Grade level reported</a:t>
            </a:r>
            <a:endParaRPr lang="en-US" sz="2000" dirty="0">
              <a:solidFill>
                <a:srgbClr val="FF0000"/>
              </a:solidFill>
            </a:endParaRPr>
          </a:p>
        </p:txBody>
      </p:sp>
      <p:cxnSp>
        <p:nvCxnSpPr>
          <p:cNvPr id="10" name="Straight Arrow Connector 9"/>
          <p:cNvCxnSpPr/>
          <p:nvPr/>
        </p:nvCxnSpPr>
        <p:spPr>
          <a:xfrm>
            <a:off x="3482080" y="2512379"/>
            <a:ext cx="1223084" cy="120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stretch>
            <a:fillRect/>
          </a:stretch>
        </p:blipFill>
        <p:spPr>
          <a:xfrm>
            <a:off x="4779450" y="2042452"/>
            <a:ext cx="1612472" cy="3836909"/>
          </a:xfrm>
          <a:prstGeom prst="rect">
            <a:avLst/>
          </a:prstGeom>
        </p:spPr>
      </p:pic>
      <p:sp>
        <p:nvSpPr>
          <p:cNvPr id="11" name="Title 1"/>
          <p:cNvSpPr>
            <a:spLocks noGrp="1"/>
          </p:cNvSpPr>
          <p:nvPr>
            <p:ph type="title"/>
          </p:nvPr>
        </p:nvSpPr>
        <p:spPr>
          <a:xfrm>
            <a:off x="2159308" y="717792"/>
            <a:ext cx="7599286" cy="744584"/>
          </a:xfrm>
        </p:spPr>
        <p:txBody>
          <a:bodyPr>
            <a:normAutofit fontScale="90000"/>
          </a:bodyPr>
          <a:lstStyle/>
          <a:p>
            <a:pPr algn="ctr"/>
            <a:r>
              <a:rPr lang="en-US" sz="3600" dirty="0" smtClean="0"/>
              <a:t>Report Analysis - Projected </a:t>
            </a:r>
            <a:r>
              <a:rPr lang="en-US" sz="3600" dirty="0"/>
              <a:t>EOY </a:t>
            </a:r>
          </a:p>
        </p:txBody>
      </p:sp>
      <p:sp>
        <p:nvSpPr>
          <p:cNvPr id="12"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333627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0399" y="1183449"/>
            <a:ext cx="11235062"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False verifications – applying preschool sessions to grade level student</a:t>
            </a:r>
            <a:endParaRPr lang="en-US" sz="22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06986" y="1979720"/>
            <a:ext cx="6509001" cy="3222594"/>
          </a:xfrm>
          <a:prstGeom prst="rect">
            <a:avLst/>
          </a:prstGeom>
        </p:spPr>
      </p:pic>
      <p:cxnSp>
        <p:nvCxnSpPr>
          <p:cNvPr id="10" name="Straight Arrow Connector 9"/>
          <p:cNvCxnSpPr/>
          <p:nvPr/>
        </p:nvCxnSpPr>
        <p:spPr>
          <a:xfrm flipH="1">
            <a:off x="7781462" y="3968318"/>
            <a:ext cx="1624242" cy="8688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254928" y="628587"/>
            <a:ext cx="7599286" cy="7445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600" dirty="0" smtClean="0"/>
              <a:t>Report Analysis - Projected EOY </a:t>
            </a:r>
            <a:endParaRPr lang="en-US" sz="3600" dirty="0"/>
          </a:p>
        </p:txBody>
      </p:sp>
      <p:sp>
        <p:nvSpPr>
          <p:cNvPr id="12"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591001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928" y="628587"/>
            <a:ext cx="7599286" cy="744584"/>
          </a:xfrm>
        </p:spPr>
        <p:txBody>
          <a:bodyPr>
            <a:normAutofit fontScale="90000"/>
          </a:bodyPr>
          <a:lstStyle/>
          <a:p>
            <a:pPr algn="ctr"/>
            <a:r>
              <a:rPr lang="en-US" sz="3600" dirty="0" smtClean="0"/>
              <a:t>Report Analysis - Projected </a:t>
            </a:r>
            <a:r>
              <a:rPr lang="en-US" sz="3600" dirty="0"/>
              <a:t>EOY </a:t>
            </a:r>
          </a:p>
        </p:txBody>
      </p:sp>
      <p:sp>
        <p:nvSpPr>
          <p:cNvPr id="5" name="Title 1"/>
          <p:cNvSpPr txBox="1">
            <a:spLocks/>
          </p:cNvSpPr>
          <p:nvPr/>
        </p:nvSpPr>
        <p:spPr>
          <a:xfrm>
            <a:off x="1557475" y="1283965"/>
            <a:ext cx="850961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Invalid District because of invalid responsible school</a:t>
            </a:r>
            <a:endParaRPr lang="en-US" sz="22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4817799" y="1934195"/>
            <a:ext cx="2921947" cy="4289949"/>
          </a:xfrm>
          <a:prstGeom prst="rect">
            <a:avLst/>
          </a:prstGeom>
        </p:spPr>
      </p:pic>
      <p:cxnSp>
        <p:nvCxnSpPr>
          <p:cNvPr id="10" name="Straight Arrow Connector 9"/>
          <p:cNvCxnSpPr/>
          <p:nvPr/>
        </p:nvCxnSpPr>
        <p:spPr>
          <a:xfrm>
            <a:off x="3426781" y="3178206"/>
            <a:ext cx="1470920" cy="10505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not following instructions</a:t>
            </a:r>
            <a:endParaRPr lang="en-US" sz="2200" dirty="0"/>
          </a:p>
        </p:txBody>
      </p:sp>
    </p:spTree>
    <p:extLst>
      <p:ext uri="{BB962C8B-B14F-4D97-AF65-F5344CB8AC3E}">
        <p14:creationId xmlns:p14="http://schemas.microsoft.com/office/powerpoint/2010/main" val="1797392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71200" y="4265767"/>
            <a:ext cx="2524125" cy="1162050"/>
          </a:xfrm>
          <a:prstGeom prst="rect">
            <a:avLst/>
          </a:prstGeom>
        </p:spPr>
      </p:pic>
      <p:sp>
        <p:nvSpPr>
          <p:cNvPr id="6" name="Title 1"/>
          <p:cNvSpPr txBox="1">
            <a:spLocks/>
          </p:cNvSpPr>
          <p:nvPr/>
        </p:nvSpPr>
        <p:spPr>
          <a:xfrm>
            <a:off x="3746377" y="951515"/>
            <a:ext cx="5326125"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Confirming student population</a:t>
            </a:r>
            <a:endParaRPr lang="en-US" sz="2200" dirty="0">
              <a:solidFill>
                <a:srgbClr val="FF0000"/>
              </a:solidFill>
            </a:endParaRPr>
          </a:p>
        </p:txBody>
      </p:sp>
      <p:sp>
        <p:nvSpPr>
          <p:cNvPr id="7" name="Title 1"/>
          <p:cNvSpPr txBox="1">
            <a:spLocks/>
          </p:cNvSpPr>
          <p:nvPr/>
        </p:nvSpPr>
        <p:spPr>
          <a:xfrm>
            <a:off x="2228295" y="550338"/>
            <a:ext cx="7599286" cy="74458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3600" dirty="0" smtClean="0"/>
              <a:t>Report Analysis - Projected Dec 1 </a:t>
            </a:r>
            <a:endParaRPr lang="en-US" sz="3600" dirty="0"/>
          </a:p>
        </p:txBody>
      </p:sp>
      <p:sp>
        <p:nvSpPr>
          <p:cNvPr id="8" name="Title 1"/>
          <p:cNvSpPr txBox="1">
            <a:spLocks/>
          </p:cNvSpPr>
          <p:nvPr/>
        </p:nvSpPr>
        <p:spPr>
          <a:xfrm>
            <a:off x="1486640" y="97591"/>
            <a:ext cx="8944622"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Child Count</a:t>
            </a:r>
            <a:endParaRPr lang="en-US" sz="2200" dirty="0"/>
          </a:p>
        </p:txBody>
      </p:sp>
      <p:pic>
        <p:nvPicPr>
          <p:cNvPr id="9" name="Picture 8"/>
          <p:cNvPicPr>
            <a:picLocks noChangeAspect="1"/>
          </p:cNvPicPr>
          <p:nvPr/>
        </p:nvPicPr>
        <p:blipFill>
          <a:blip r:embed="rId3"/>
          <a:stretch>
            <a:fillRect/>
          </a:stretch>
        </p:blipFill>
        <p:spPr>
          <a:xfrm>
            <a:off x="137234" y="1555741"/>
            <a:ext cx="3609143" cy="4367228"/>
          </a:xfrm>
          <a:prstGeom prst="rect">
            <a:avLst/>
          </a:prstGeom>
        </p:spPr>
      </p:pic>
      <p:sp>
        <p:nvSpPr>
          <p:cNvPr id="11" name="Title 1"/>
          <p:cNvSpPr txBox="1">
            <a:spLocks/>
          </p:cNvSpPr>
          <p:nvPr/>
        </p:nvSpPr>
        <p:spPr>
          <a:xfrm>
            <a:off x="3998395" y="1928033"/>
            <a:ext cx="2901520" cy="38087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Select district from ACC column</a:t>
            </a:r>
          </a:p>
          <a:p>
            <a:pPr algn="ctr"/>
            <a:r>
              <a:rPr lang="en-US" sz="2200" dirty="0" smtClean="0"/>
              <a:t>Click OK</a:t>
            </a:r>
          </a:p>
          <a:p>
            <a:pPr algn="ctr"/>
            <a:endParaRPr lang="en-US" sz="2200" dirty="0"/>
          </a:p>
          <a:p>
            <a:pPr algn="ctr"/>
            <a:endParaRPr lang="en-US" sz="2200" dirty="0" smtClean="0"/>
          </a:p>
          <a:p>
            <a:pPr algn="ctr"/>
            <a:endParaRPr lang="en-US" sz="2200" dirty="0" smtClean="0"/>
          </a:p>
          <a:p>
            <a:pPr algn="ctr"/>
            <a:endParaRPr lang="en-US" sz="2200" dirty="0"/>
          </a:p>
          <a:p>
            <a:pPr algn="ctr"/>
            <a:endParaRPr lang="en-US" sz="2200" dirty="0" smtClean="0"/>
          </a:p>
          <a:p>
            <a:pPr algn="ctr"/>
            <a:r>
              <a:rPr lang="en-US" sz="2200" dirty="0" smtClean="0"/>
              <a:t>Total record count is listed in lower left corner of Excel report</a:t>
            </a:r>
          </a:p>
          <a:p>
            <a:pPr algn="ctr"/>
            <a:endParaRPr lang="en-US" sz="2200" dirty="0"/>
          </a:p>
          <a:p>
            <a:pPr algn="ctr"/>
            <a:endParaRPr lang="en-US" sz="2200" dirty="0"/>
          </a:p>
        </p:txBody>
      </p:sp>
      <p:sp>
        <p:nvSpPr>
          <p:cNvPr id="12" name="Left Arrow 11"/>
          <p:cNvSpPr/>
          <p:nvPr/>
        </p:nvSpPr>
        <p:spPr>
          <a:xfrm rot="20016912">
            <a:off x="3124674" y="3187613"/>
            <a:ext cx="1570947" cy="213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7041206" y="5000937"/>
            <a:ext cx="1570947" cy="2138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17367" y="4846792"/>
            <a:ext cx="834501" cy="5810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24982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41" y="628587"/>
            <a:ext cx="8647221" cy="744584"/>
          </a:xfrm>
        </p:spPr>
        <p:txBody>
          <a:bodyPr>
            <a:normAutofit fontScale="90000"/>
          </a:bodyPr>
          <a:lstStyle/>
          <a:p>
            <a:pPr algn="ctr"/>
            <a:r>
              <a:rPr lang="en-US" sz="3600" dirty="0" smtClean="0"/>
              <a:t>Report Analysis – Exit Status Report</a:t>
            </a:r>
            <a:endParaRPr lang="en-US" sz="3600" dirty="0"/>
          </a:p>
        </p:txBody>
      </p:sp>
      <p:sp>
        <p:nvSpPr>
          <p:cNvPr id="5" name="Title 1"/>
          <p:cNvSpPr txBox="1">
            <a:spLocks/>
          </p:cNvSpPr>
          <p:nvPr/>
        </p:nvSpPr>
        <p:spPr>
          <a:xfrm>
            <a:off x="1419872" y="1283966"/>
            <a:ext cx="879388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Evidence that reported basis of exit should be changed to “T”</a:t>
            </a:r>
            <a:endParaRPr lang="en-US" sz="2200" dirty="0">
              <a:solidFill>
                <a:srgbClr val="FF0000"/>
              </a:solidFill>
            </a:endParaRPr>
          </a:p>
        </p:txBody>
      </p:sp>
      <p:sp>
        <p:nvSpPr>
          <p:cNvPr id="9" name="Title 1"/>
          <p:cNvSpPr txBox="1">
            <a:spLocks/>
          </p:cNvSpPr>
          <p:nvPr/>
        </p:nvSpPr>
        <p:spPr>
          <a:xfrm>
            <a:off x="1486640" y="117984"/>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Inaccurate Exiting data</a:t>
            </a:r>
            <a:endParaRPr lang="en-US" sz="2200" dirty="0"/>
          </a:p>
        </p:txBody>
      </p:sp>
      <p:pic>
        <p:nvPicPr>
          <p:cNvPr id="4" name="Picture 3"/>
          <p:cNvPicPr>
            <a:picLocks noChangeAspect="1"/>
          </p:cNvPicPr>
          <p:nvPr/>
        </p:nvPicPr>
        <p:blipFill>
          <a:blip r:embed="rId2"/>
          <a:stretch>
            <a:fillRect/>
          </a:stretch>
        </p:blipFill>
        <p:spPr>
          <a:xfrm>
            <a:off x="664854" y="2094472"/>
            <a:ext cx="11306175" cy="2667000"/>
          </a:xfrm>
          <a:prstGeom prst="rect">
            <a:avLst/>
          </a:prstGeom>
        </p:spPr>
      </p:pic>
      <p:cxnSp>
        <p:nvCxnSpPr>
          <p:cNvPr id="10" name="Straight Arrow Connector 9"/>
          <p:cNvCxnSpPr/>
          <p:nvPr/>
        </p:nvCxnSpPr>
        <p:spPr>
          <a:xfrm flipH="1">
            <a:off x="6796551" y="1939345"/>
            <a:ext cx="30377" cy="118141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894380" y="1883772"/>
            <a:ext cx="20529" cy="98476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704142" y="4972171"/>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students listed by September 15</a:t>
            </a:r>
            <a:endParaRPr lang="en-US" sz="2200" dirty="0">
              <a:solidFill>
                <a:srgbClr val="FF0000"/>
              </a:solidFill>
            </a:endParaRPr>
          </a:p>
        </p:txBody>
      </p:sp>
    </p:spTree>
    <p:extLst>
      <p:ext uri="{BB962C8B-B14F-4D97-AF65-F5344CB8AC3E}">
        <p14:creationId xmlns:p14="http://schemas.microsoft.com/office/powerpoint/2010/main" val="2473311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76" y="424553"/>
            <a:ext cx="9472473" cy="744584"/>
          </a:xfrm>
        </p:spPr>
        <p:txBody>
          <a:bodyPr>
            <a:normAutofit fontScale="90000"/>
          </a:bodyPr>
          <a:lstStyle/>
          <a:p>
            <a:pPr algn="ctr"/>
            <a:r>
              <a:rPr lang="en-US" sz="3600" dirty="0" smtClean="0"/>
              <a:t>Report Analysis – Unresolved Exit Report</a:t>
            </a:r>
            <a:endParaRPr lang="en-US" sz="3600" dirty="0"/>
          </a:p>
        </p:txBody>
      </p:sp>
      <p:sp>
        <p:nvSpPr>
          <p:cNvPr id="5" name="Title 1"/>
          <p:cNvSpPr txBox="1">
            <a:spLocks/>
          </p:cNvSpPr>
          <p:nvPr/>
        </p:nvSpPr>
        <p:spPr>
          <a:xfrm>
            <a:off x="432416" y="926652"/>
            <a:ext cx="11053070"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Active students in end of school year, not found in current school year</a:t>
            </a:r>
            <a:endParaRPr lang="en-US" sz="2200" dirty="0">
              <a:solidFill>
                <a:srgbClr val="FF0000"/>
              </a:solidFill>
            </a:endParaRPr>
          </a:p>
        </p:txBody>
      </p:sp>
      <p:sp>
        <p:nvSpPr>
          <p:cNvPr id="9" name="Title 1"/>
          <p:cNvSpPr txBox="1">
            <a:spLocks/>
          </p:cNvSpPr>
          <p:nvPr/>
        </p:nvSpPr>
        <p:spPr>
          <a:xfrm>
            <a:off x="1486640" y="61369"/>
            <a:ext cx="8944622"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Inaccurate Exiting data</a:t>
            </a:r>
            <a:endParaRPr lang="en-US" sz="2200" dirty="0"/>
          </a:p>
        </p:txBody>
      </p:sp>
      <p:sp>
        <p:nvSpPr>
          <p:cNvPr id="12" name="Title 1"/>
          <p:cNvSpPr txBox="1">
            <a:spLocks/>
          </p:cNvSpPr>
          <p:nvPr/>
        </p:nvSpPr>
        <p:spPr>
          <a:xfrm>
            <a:off x="1562005" y="5595783"/>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students listed by September 15</a:t>
            </a:r>
            <a:endParaRPr lang="en-US" sz="2200" dirty="0">
              <a:solidFill>
                <a:srgbClr val="FF0000"/>
              </a:solidFill>
            </a:endParaRPr>
          </a:p>
        </p:txBody>
      </p:sp>
      <p:sp>
        <p:nvSpPr>
          <p:cNvPr id="8" name="Rectangle 7"/>
          <p:cNvSpPr/>
          <p:nvPr/>
        </p:nvSpPr>
        <p:spPr>
          <a:xfrm>
            <a:off x="186430" y="4742243"/>
            <a:ext cx="11603115" cy="923330"/>
          </a:xfrm>
          <a:prstGeom prst="rect">
            <a:avLst/>
          </a:prstGeom>
        </p:spPr>
        <p:txBody>
          <a:bodyPr wrap="square">
            <a:spAutoFit/>
          </a:bodyPr>
          <a:lstStyle/>
          <a:p>
            <a:r>
              <a:rPr lang="en-US" dirty="0"/>
              <a:t>USD 123 did not claim the student in KIDS Collection as enrolled or attending in the </a:t>
            </a:r>
            <a:r>
              <a:rPr lang="en-US" dirty="0" smtClean="0"/>
              <a:t>2019-20 </a:t>
            </a:r>
            <a:r>
              <a:rPr lang="en-US" dirty="0"/>
              <a:t>school </a:t>
            </a:r>
            <a:r>
              <a:rPr lang="en-US" dirty="0" smtClean="0"/>
              <a:t>year. 0176 present</a:t>
            </a:r>
            <a:endParaRPr lang="en-US" dirty="0"/>
          </a:p>
          <a:p>
            <a:r>
              <a:rPr lang="en-US" dirty="0"/>
              <a:t>USD 532 reports in KIDS batch 14485577 on </a:t>
            </a:r>
            <a:r>
              <a:rPr lang="en-US" dirty="0" smtClean="0"/>
              <a:t>3/18/2019, </a:t>
            </a:r>
            <a:r>
              <a:rPr lang="en-US" dirty="0"/>
              <a:t>student exited on </a:t>
            </a:r>
            <a:r>
              <a:rPr lang="en-US" dirty="0" smtClean="0"/>
              <a:t>02/11/2019 </a:t>
            </a:r>
            <a:r>
              <a:rPr lang="en-US" dirty="0"/>
              <a:t>- drop out</a:t>
            </a:r>
          </a:p>
          <a:p>
            <a:r>
              <a:rPr lang="en-US" dirty="0"/>
              <a:t>USD 599 reports in KIDS batch 1494039 on </a:t>
            </a:r>
            <a:r>
              <a:rPr lang="en-US" dirty="0" smtClean="0"/>
              <a:t>5/30/2019, </a:t>
            </a:r>
            <a:r>
              <a:rPr lang="en-US" dirty="0"/>
              <a:t>student exited on </a:t>
            </a:r>
            <a:r>
              <a:rPr lang="en-US" dirty="0" smtClean="0"/>
              <a:t>05/24/2019 </a:t>
            </a:r>
            <a:r>
              <a:rPr lang="en-US" dirty="0"/>
              <a:t>- Graduate with Diploma</a:t>
            </a:r>
          </a:p>
        </p:txBody>
      </p:sp>
      <p:pic>
        <p:nvPicPr>
          <p:cNvPr id="14" name="Picture 13"/>
          <p:cNvPicPr>
            <a:picLocks noChangeAspect="1"/>
          </p:cNvPicPr>
          <p:nvPr/>
        </p:nvPicPr>
        <p:blipFill>
          <a:blip r:embed="rId2"/>
          <a:stretch>
            <a:fillRect/>
          </a:stretch>
        </p:blipFill>
        <p:spPr>
          <a:xfrm>
            <a:off x="1296140" y="1514717"/>
            <a:ext cx="9135122" cy="3181108"/>
          </a:xfrm>
          <a:prstGeom prst="rect">
            <a:avLst/>
          </a:prstGeom>
        </p:spPr>
      </p:pic>
    </p:spTree>
    <p:extLst>
      <p:ext uri="{BB962C8B-B14F-4D97-AF65-F5344CB8AC3E}">
        <p14:creationId xmlns:p14="http://schemas.microsoft.com/office/powerpoint/2010/main" val="2172515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76" y="424553"/>
            <a:ext cx="9472473" cy="744584"/>
          </a:xfrm>
        </p:spPr>
        <p:txBody>
          <a:bodyPr>
            <a:normAutofit/>
          </a:bodyPr>
          <a:lstStyle/>
          <a:p>
            <a:pPr algn="ctr"/>
            <a:r>
              <a:rPr lang="en-US" sz="3600" dirty="0" smtClean="0"/>
              <a:t>Report Analysis – Duplicate Records</a:t>
            </a:r>
            <a:endParaRPr lang="en-US" sz="3600" dirty="0"/>
          </a:p>
        </p:txBody>
      </p:sp>
      <p:sp>
        <p:nvSpPr>
          <p:cNvPr id="5" name="Title 1"/>
          <p:cNvSpPr txBox="1">
            <a:spLocks/>
          </p:cNvSpPr>
          <p:nvPr/>
        </p:nvSpPr>
        <p:spPr>
          <a:xfrm>
            <a:off x="432416" y="926652"/>
            <a:ext cx="11053070"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Students reported multiple times in current school year</a:t>
            </a:r>
            <a:endParaRPr lang="en-US" sz="2200" dirty="0">
              <a:solidFill>
                <a:srgbClr val="FF0000"/>
              </a:solidFill>
            </a:endParaRPr>
          </a:p>
        </p:txBody>
      </p:sp>
      <p:sp>
        <p:nvSpPr>
          <p:cNvPr id="9" name="Title 1"/>
          <p:cNvSpPr txBox="1">
            <a:spLocks/>
          </p:cNvSpPr>
          <p:nvPr/>
        </p:nvSpPr>
        <p:spPr>
          <a:xfrm>
            <a:off x="1486640" y="61369"/>
            <a:ext cx="8944622"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t>Avoid data accuracy point loss for Duplicated records</a:t>
            </a:r>
            <a:endParaRPr lang="en-US" sz="2200" dirty="0"/>
          </a:p>
        </p:txBody>
      </p:sp>
      <p:sp>
        <p:nvSpPr>
          <p:cNvPr id="12" name="Title 1"/>
          <p:cNvSpPr txBox="1">
            <a:spLocks/>
          </p:cNvSpPr>
          <p:nvPr/>
        </p:nvSpPr>
        <p:spPr>
          <a:xfrm>
            <a:off x="1317964" y="5399505"/>
            <a:ext cx="850961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smtClean="0">
                <a:solidFill>
                  <a:srgbClr val="FF0000"/>
                </a:solidFill>
              </a:rPr>
              <a:t>Report should have no duplicates listed by September 15</a:t>
            </a:r>
            <a:endParaRPr lang="en-US" sz="2200" dirty="0">
              <a:solidFill>
                <a:srgbClr val="FF0000"/>
              </a:solidFill>
            </a:endParaRPr>
          </a:p>
        </p:txBody>
      </p:sp>
      <p:sp>
        <p:nvSpPr>
          <p:cNvPr id="8" name="Rectangle 7"/>
          <p:cNvSpPr/>
          <p:nvPr/>
        </p:nvSpPr>
        <p:spPr>
          <a:xfrm>
            <a:off x="1896861" y="4984497"/>
            <a:ext cx="7563776" cy="369332"/>
          </a:xfrm>
          <a:prstGeom prst="rect">
            <a:avLst/>
          </a:prstGeom>
          <a:ln w="19050">
            <a:solidFill>
              <a:schemeClr val="tx1"/>
            </a:solidFill>
          </a:ln>
        </p:spPr>
        <p:txBody>
          <a:bodyPr wrap="square">
            <a:spAutoFit/>
          </a:bodyPr>
          <a:lstStyle/>
          <a:p>
            <a:r>
              <a:rPr lang="en-US" dirty="0" smtClean="0"/>
              <a:t>Use Guidance from FY 2019 workshop handbook to find and remove duplicates </a:t>
            </a:r>
            <a:endParaRPr lang="en-US" dirty="0"/>
          </a:p>
        </p:txBody>
      </p:sp>
      <p:pic>
        <p:nvPicPr>
          <p:cNvPr id="3" name="Picture 2"/>
          <p:cNvPicPr>
            <a:picLocks noChangeAspect="1"/>
          </p:cNvPicPr>
          <p:nvPr/>
        </p:nvPicPr>
        <p:blipFill>
          <a:blip r:embed="rId2"/>
          <a:stretch>
            <a:fillRect/>
          </a:stretch>
        </p:blipFill>
        <p:spPr>
          <a:xfrm>
            <a:off x="1783024" y="1514717"/>
            <a:ext cx="7791450" cy="3124200"/>
          </a:xfrm>
          <a:prstGeom prst="rect">
            <a:avLst/>
          </a:prstGeom>
        </p:spPr>
      </p:pic>
    </p:spTree>
    <p:extLst>
      <p:ext uri="{BB962C8B-B14F-4D97-AF65-F5344CB8AC3E}">
        <p14:creationId xmlns:p14="http://schemas.microsoft.com/office/powerpoint/2010/main" val="4029215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256" y="836483"/>
            <a:ext cx="10204082" cy="407855"/>
          </a:xfrm>
        </p:spPr>
        <p:txBody>
          <a:bodyPr>
            <a:normAutofit fontScale="92500"/>
          </a:bodyPr>
          <a:lstStyle/>
          <a:p>
            <a:pPr algn="ctr"/>
            <a:r>
              <a:rPr lang="en-US" sz="2400" dirty="0"/>
              <a:t>Look for mis-classification </a:t>
            </a:r>
            <a:r>
              <a:rPr lang="en-US" sz="2400" dirty="0" smtClean="0"/>
              <a:t>in KIAS as </a:t>
            </a:r>
            <a:r>
              <a:rPr lang="en-US" sz="2400" dirty="0"/>
              <a:t>IDEA student or missing IEP </a:t>
            </a:r>
            <a:r>
              <a:rPr lang="en-US" sz="2400" dirty="0" smtClean="0"/>
              <a:t>services. </a:t>
            </a:r>
            <a:endParaRPr lang="en-US" sz="2400" dirty="0"/>
          </a:p>
        </p:txBody>
      </p:sp>
      <p:sp>
        <p:nvSpPr>
          <p:cNvPr id="2" name="Title 1"/>
          <p:cNvSpPr>
            <a:spLocks noGrp="1"/>
          </p:cNvSpPr>
          <p:nvPr>
            <p:ph type="title"/>
          </p:nvPr>
        </p:nvSpPr>
        <p:spPr>
          <a:xfrm>
            <a:off x="936977" y="56783"/>
            <a:ext cx="10119360" cy="779700"/>
          </a:xfrm>
        </p:spPr>
        <p:txBody>
          <a:bodyPr/>
          <a:lstStyle/>
          <a:p>
            <a:pPr algn="ctr"/>
            <a:r>
              <a:rPr lang="en-US" dirty="0" smtClean="0"/>
              <a:t>Discipline Incident Report </a:t>
            </a:r>
            <a:endParaRPr lang="en-US" dirty="0"/>
          </a:p>
        </p:txBody>
      </p:sp>
      <p:sp>
        <p:nvSpPr>
          <p:cNvPr id="6" name="Text Placeholder 9"/>
          <p:cNvSpPr txBox="1">
            <a:spLocks/>
          </p:cNvSpPr>
          <p:nvPr/>
        </p:nvSpPr>
        <p:spPr>
          <a:xfrm>
            <a:off x="1240040" y="4851401"/>
            <a:ext cx="10443960" cy="9143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3200" dirty="0"/>
          </a:p>
        </p:txBody>
      </p:sp>
      <p:sp>
        <p:nvSpPr>
          <p:cNvPr id="10" name="Text Placeholder 9"/>
          <p:cNvSpPr txBox="1">
            <a:spLocks/>
          </p:cNvSpPr>
          <p:nvPr/>
        </p:nvSpPr>
        <p:spPr>
          <a:xfrm>
            <a:off x="187710" y="4863220"/>
            <a:ext cx="11585359" cy="908527"/>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a:t>Student reported in KIAS as IDEA, not found with IEP services on the date of the incident. KIAS identification may be in error, or MIS data is incomplete.</a:t>
            </a:r>
          </a:p>
        </p:txBody>
      </p:sp>
      <p:sp>
        <p:nvSpPr>
          <p:cNvPr id="8" name="TextBox 7"/>
          <p:cNvSpPr txBox="1"/>
          <p:nvPr/>
        </p:nvSpPr>
        <p:spPr>
          <a:xfrm>
            <a:off x="11623040" y="6365558"/>
            <a:ext cx="609600" cy="461665"/>
          </a:xfrm>
          <a:prstGeom prst="rect">
            <a:avLst/>
          </a:prstGeom>
          <a:noFill/>
          <a:ln w="9525">
            <a:noFill/>
          </a:ln>
        </p:spPr>
        <p:txBody>
          <a:bodyPr wrap="square" rtlCol="0">
            <a:spAutoFit/>
          </a:bodyPr>
          <a:lstStyle/>
          <a:p>
            <a:pPr algn="ctr"/>
            <a:r>
              <a:rPr lang="en-US" sz="2400" dirty="0"/>
              <a:t>57</a:t>
            </a:r>
          </a:p>
        </p:txBody>
      </p:sp>
      <p:sp>
        <p:nvSpPr>
          <p:cNvPr id="9" name="Down Arrow 8"/>
          <p:cNvSpPr/>
          <p:nvPr/>
        </p:nvSpPr>
        <p:spPr>
          <a:xfrm>
            <a:off x="10751537" y="2493361"/>
            <a:ext cx="304800" cy="7753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2" name="Down Arrow 11"/>
          <p:cNvSpPr/>
          <p:nvPr/>
        </p:nvSpPr>
        <p:spPr>
          <a:xfrm>
            <a:off x="9880036" y="2493361"/>
            <a:ext cx="304800" cy="7753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grpSp>
        <p:nvGrpSpPr>
          <p:cNvPr id="14" name="Group 13"/>
          <p:cNvGrpSpPr/>
          <p:nvPr/>
        </p:nvGrpSpPr>
        <p:grpSpPr>
          <a:xfrm>
            <a:off x="381817" y="1341401"/>
            <a:ext cx="11372427" cy="3210504"/>
            <a:chOff x="397933" y="1522982"/>
            <a:chExt cx="8529320" cy="2407878"/>
          </a:xfrm>
        </p:grpSpPr>
        <p:pic>
          <p:nvPicPr>
            <p:cNvPr id="1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1522982"/>
              <a:ext cx="8529320" cy="24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8088516"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7" name="Down Arrow 16"/>
            <p:cNvSpPr/>
            <p:nvPr/>
          </p:nvSpPr>
          <p:spPr>
            <a:xfrm>
              <a:off x="7434890"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8" name="Left-Right Arrow 17"/>
            <p:cNvSpPr/>
            <p:nvPr/>
          </p:nvSpPr>
          <p:spPr>
            <a:xfrm>
              <a:off x="4596863" y="3633130"/>
              <a:ext cx="2667000" cy="1524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grpSp>
      <p:sp>
        <p:nvSpPr>
          <p:cNvPr id="19" name="Oval 18"/>
          <p:cNvSpPr/>
          <p:nvPr/>
        </p:nvSpPr>
        <p:spPr>
          <a:xfrm>
            <a:off x="378177" y="3784984"/>
            <a:ext cx="1117600"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4980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97850"/>
          </a:xfrm>
        </p:spPr>
        <p:txBody>
          <a:bodyPr/>
          <a:lstStyle/>
          <a:p>
            <a:pPr algn="ctr"/>
            <a:r>
              <a:rPr lang="en-US" dirty="0"/>
              <a:t>Using Support Documents </a:t>
            </a:r>
          </a:p>
        </p:txBody>
      </p:sp>
      <p:sp>
        <p:nvSpPr>
          <p:cNvPr id="5" name="Content Placeholder 4"/>
          <p:cNvSpPr>
            <a:spLocks noGrp="1"/>
          </p:cNvSpPr>
          <p:nvPr>
            <p:ph idx="1"/>
          </p:nvPr>
        </p:nvSpPr>
        <p:spPr>
          <a:xfrm>
            <a:off x="337351" y="1162976"/>
            <a:ext cx="11478828" cy="4563121"/>
          </a:xfrm>
        </p:spPr>
        <p:txBody>
          <a:bodyPr>
            <a:normAutofit fontScale="92500" lnSpcReduction="10000"/>
          </a:bodyPr>
          <a:lstStyle/>
          <a:p>
            <a:r>
              <a:rPr lang="en-US" dirty="0"/>
              <a:t>Claiming </a:t>
            </a:r>
            <a:r>
              <a:rPr lang="en-US" dirty="0" smtClean="0"/>
              <a:t>students, Claiming code</a:t>
            </a:r>
            <a:endParaRPr lang="en-US" dirty="0"/>
          </a:p>
          <a:p>
            <a:pPr marL="457200" lvl="1" indent="0">
              <a:buNone/>
            </a:pPr>
            <a:r>
              <a:rPr lang="en-US" dirty="0"/>
              <a:t>FY2018 workbook page 35, - Yes / no values</a:t>
            </a:r>
          </a:p>
          <a:p>
            <a:r>
              <a:rPr lang="en-US" dirty="0" smtClean="0"/>
              <a:t>Continuous Data Entry Practices</a:t>
            </a:r>
          </a:p>
          <a:p>
            <a:pPr lvl="1"/>
            <a:r>
              <a:rPr lang="en-US" dirty="0" smtClean="0"/>
              <a:t>October 2018 FAQ</a:t>
            </a:r>
          </a:p>
          <a:p>
            <a:pPr lvl="1"/>
            <a:r>
              <a:rPr lang="en-US" dirty="0" smtClean="0"/>
              <a:t>November 2018 FAQ</a:t>
            </a:r>
          </a:p>
          <a:p>
            <a:r>
              <a:rPr lang="en-US" dirty="0"/>
              <a:t>Duplicate records in SPEDPro</a:t>
            </a:r>
          </a:p>
          <a:p>
            <a:pPr lvl="1"/>
            <a:r>
              <a:rPr lang="en-US" dirty="0"/>
              <a:t>FY2019 workbook, pages 16-18, - finding and </a:t>
            </a:r>
            <a:r>
              <a:rPr lang="en-US" dirty="0" smtClean="0"/>
              <a:t>removing</a:t>
            </a:r>
          </a:p>
          <a:p>
            <a:r>
              <a:rPr lang="en-US" dirty="0"/>
              <a:t>End of the School Year Guidance</a:t>
            </a:r>
          </a:p>
          <a:p>
            <a:pPr lvl="1"/>
            <a:r>
              <a:rPr lang="en-US" dirty="0"/>
              <a:t>May 2018, 2019 FAQ – Preparing End of Year data</a:t>
            </a:r>
          </a:p>
          <a:p>
            <a:pPr lvl="1"/>
            <a:r>
              <a:rPr lang="en-US" dirty="0"/>
              <a:t>September 2018 FAQ – Closing the school </a:t>
            </a:r>
            <a:r>
              <a:rPr lang="en-US" dirty="0" smtClean="0"/>
              <a:t>year</a:t>
            </a:r>
          </a:p>
          <a:p>
            <a:r>
              <a:rPr lang="en-US" dirty="0" smtClean="0"/>
              <a:t>Exit data guidance / clarifications</a:t>
            </a:r>
          </a:p>
          <a:p>
            <a:pPr lvl="1"/>
            <a:r>
              <a:rPr lang="en-US" dirty="0"/>
              <a:t>FY2019 </a:t>
            </a:r>
            <a:r>
              <a:rPr lang="en-US" dirty="0" smtClean="0"/>
              <a:t>workbook page 6, 25-28, – Specific examples of basis of exit coding</a:t>
            </a:r>
          </a:p>
          <a:p>
            <a:pPr lvl="1"/>
            <a:endParaRPr lang="en-US" dirty="0"/>
          </a:p>
        </p:txBody>
      </p:sp>
    </p:spTree>
    <p:extLst>
      <p:ext uri="{BB962C8B-B14F-4D97-AF65-F5344CB8AC3E}">
        <p14:creationId xmlns:p14="http://schemas.microsoft.com/office/powerpoint/2010/main" val="3827434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5909" y="399833"/>
            <a:ext cx="9817100" cy="2800767"/>
          </a:xfrm>
          <a:prstGeom prst="rect">
            <a:avLst/>
          </a:prstGeom>
          <a:noFill/>
        </p:spPr>
        <p:txBody>
          <a:bodyPr wrap="square" rtlCol="0">
            <a:spAutoFit/>
          </a:bodyPr>
          <a:lstStyle/>
          <a:p>
            <a:r>
              <a:rPr lang="en-US" sz="3600" dirty="0" smtClean="0">
                <a:solidFill>
                  <a:srgbClr val="11284B"/>
                </a:solidFill>
                <a:latin typeface="Arial" panose="020B0604020202020204" pitchFamily="34" charset="0"/>
                <a:cs typeface="Arial" panose="020B0604020202020204" pitchFamily="34" charset="0"/>
              </a:rPr>
              <a:t>Mason Vosburgh,</a:t>
            </a:r>
            <a:r>
              <a:rPr lang="en-US" sz="3600" baseline="0" dirty="0" smtClean="0">
                <a:solidFill>
                  <a:srgbClr val="11284B"/>
                </a:solidFill>
                <a:latin typeface="Arial" panose="020B0604020202020204" pitchFamily="34" charset="0"/>
                <a:cs typeface="Arial" panose="020B0604020202020204" pitchFamily="34" charset="0"/>
              </a:rPr>
              <a:t> </a:t>
            </a:r>
            <a:r>
              <a:rPr lang="en-US" sz="3600" i="1" baseline="0" dirty="0" smtClean="0">
                <a:solidFill>
                  <a:srgbClr val="11284B"/>
                </a:solidFill>
                <a:latin typeface="Arial" panose="020B0604020202020204" pitchFamily="34" charset="0"/>
                <a:cs typeface="Arial" panose="020B0604020202020204" pitchFamily="34" charset="0"/>
              </a:rPr>
              <a:t>Data</a:t>
            </a:r>
            <a:r>
              <a:rPr lang="en-US" sz="3600" i="1" dirty="0" smtClean="0">
                <a:solidFill>
                  <a:srgbClr val="11284B"/>
                </a:solidFill>
                <a:latin typeface="Arial" panose="020B0604020202020204" pitchFamily="34" charset="0"/>
                <a:cs typeface="Arial" panose="020B0604020202020204" pitchFamily="34" charset="0"/>
              </a:rPr>
              <a:t> Coordinator</a:t>
            </a:r>
            <a:endParaRPr lang="en-US" sz="3600" i="1" baseline="0" dirty="0" smtClean="0">
              <a:solidFill>
                <a:srgbClr val="11284B"/>
              </a:solidFill>
              <a:latin typeface="Arial" panose="020B0604020202020204" pitchFamily="34" charset="0"/>
              <a:cs typeface="Arial" panose="020B0604020202020204" pitchFamily="34" charset="0"/>
            </a:endParaRPr>
          </a:p>
          <a:p>
            <a:r>
              <a:rPr lang="en-US" sz="2800" i="0" baseline="0" dirty="0" smtClean="0">
                <a:solidFill>
                  <a:srgbClr val="11284B"/>
                </a:solidFill>
                <a:latin typeface="Arial" panose="020B0604020202020204" pitchFamily="34" charset="0"/>
                <a:cs typeface="Arial" panose="020B0604020202020204" pitchFamily="34" charset="0"/>
              </a:rPr>
              <a:t>Kansas State Department of Education</a:t>
            </a:r>
          </a:p>
          <a:p>
            <a:r>
              <a:rPr lang="en-US" sz="2800" i="0" baseline="0" dirty="0" smtClean="0">
                <a:solidFill>
                  <a:srgbClr val="11284B"/>
                </a:solidFill>
                <a:latin typeface="Arial" panose="020B0604020202020204" pitchFamily="34" charset="0"/>
                <a:cs typeface="Arial" panose="020B0604020202020204" pitchFamily="34" charset="0"/>
              </a:rPr>
              <a:t>900 SW Jackson St.</a:t>
            </a:r>
          </a:p>
          <a:p>
            <a:r>
              <a:rPr lang="en-US" sz="2800" i="0" baseline="0" dirty="0" smtClean="0">
                <a:solidFill>
                  <a:srgbClr val="11284B"/>
                </a:solidFill>
                <a:latin typeface="Arial" panose="020B0604020202020204" pitchFamily="34" charset="0"/>
                <a:cs typeface="Arial" panose="020B0604020202020204" pitchFamily="34" charset="0"/>
              </a:rPr>
              <a:t>Suite 600</a:t>
            </a:r>
          </a:p>
          <a:p>
            <a:r>
              <a:rPr lang="en-US" sz="2800" i="0" baseline="0" dirty="0" smtClean="0">
                <a:solidFill>
                  <a:srgbClr val="11284B"/>
                </a:solidFill>
                <a:latin typeface="Arial" panose="020B0604020202020204" pitchFamily="34" charset="0"/>
                <a:cs typeface="Arial" panose="020B0604020202020204" pitchFamily="34" charset="0"/>
              </a:rPr>
              <a:t>785-296-4945</a:t>
            </a:r>
          </a:p>
          <a:p>
            <a:r>
              <a:rPr lang="en-US" sz="2800" i="1" dirty="0" smtClean="0">
                <a:solidFill>
                  <a:srgbClr val="11284B"/>
                </a:solidFill>
                <a:latin typeface="Arial" panose="020B0604020202020204" pitchFamily="34" charset="0"/>
                <a:cs typeface="Arial" panose="020B0604020202020204" pitchFamily="34" charset="0"/>
              </a:rPr>
              <a:t>mvosburgh@ksde.org</a:t>
            </a:r>
            <a:endParaRPr lang="en-US" sz="2800" i="1" dirty="0">
              <a:solidFill>
                <a:srgbClr val="11284B"/>
              </a:solidFill>
              <a:latin typeface="Arial" panose="020B0604020202020204" pitchFamily="34" charset="0"/>
              <a:cs typeface="Arial" panose="020B0604020202020204" pitchFamily="34" charset="0"/>
            </a:endParaRPr>
          </a:p>
        </p:txBody>
      </p:sp>
      <p:sp>
        <p:nvSpPr>
          <p:cNvPr id="4" name="TextBox 3"/>
          <p:cNvSpPr txBox="1"/>
          <p:nvPr/>
        </p:nvSpPr>
        <p:spPr>
          <a:xfrm>
            <a:off x="1627716" y="3609173"/>
            <a:ext cx="8779933" cy="156966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296-3204 </a:t>
            </a:r>
          </a:p>
        </p:txBody>
      </p:sp>
    </p:spTree>
    <p:extLst>
      <p:ext uri="{BB962C8B-B14F-4D97-AF65-F5344CB8AC3E}">
        <p14:creationId xmlns:p14="http://schemas.microsoft.com/office/powerpoint/2010/main" val="2027123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4382"/>
          </a:xfrm>
        </p:spPr>
        <p:txBody>
          <a:bodyPr/>
          <a:lstStyle/>
          <a:p>
            <a:pPr algn="ctr"/>
            <a:r>
              <a:rPr lang="en-US" dirty="0"/>
              <a:t>Using Support Documents </a:t>
            </a:r>
          </a:p>
        </p:txBody>
      </p:sp>
      <p:sp>
        <p:nvSpPr>
          <p:cNvPr id="5" name="Content Placeholder 4"/>
          <p:cNvSpPr>
            <a:spLocks noGrp="1"/>
          </p:cNvSpPr>
          <p:nvPr>
            <p:ph idx="1"/>
          </p:nvPr>
        </p:nvSpPr>
        <p:spPr>
          <a:xfrm>
            <a:off x="838200" y="1269509"/>
            <a:ext cx="10312153" cy="4651898"/>
          </a:xfrm>
        </p:spPr>
        <p:txBody>
          <a:bodyPr>
            <a:normAutofit lnSpcReduction="10000"/>
          </a:bodyPr>
          <a:lstStyle/>
          <a:p>
            <a:pPr lvl="1"/>
            <a:r>
              <a:rPr lang="en-US" sz="4400" dirty="0" smtClean="0"/>
              <a:t>Where to find past workbooks?</a:t>
            </a:r>
          </a:p>
          <a:p>
            <a:pPr lvl="1"/>
            <a:endParaRPr lang="en-US" dirty="0"/>
          </a:p>
          <a:p>
            <a:pPr marL="457200" lvl="1" indent="0">
              <a:buNone/>
            </a:pPr>
            <a:r>
              <a:rPr lang="en-US" sz="3200" dirty="0">
                <a:hlinkClick r:id="rId2"/>
              </a:rPr>
              <a:t>https://</a:t>
            </a:r>
            <a:r>
              <a:rPr lang="en-US" sz="3200" dirty="0" smtClean="0">
                <a:hlinkClick r:id="rId2"/>
              </a:rPr>
              <a:t>ksdetasn.org/gstad/preleadership-and-mis-workshop-presentations</a:t>
            </a:r>
            <a:endParaRPr lang="en-US" sz="3200" dirty="0" smtClean="0"/>
          </a:p>
          <a:p>
            <a:pPr marL="457200" lvl="1" indent="0">
              <a:buNone/>
            </a:pPr>
            <a:endParaRPr lang="en-US" sz="4000" dirty="0"/>
          </a:p>
          <a:p>
            <a:pPr lvl="1"/>
            <a:r>
              <a:rPr lang="en-US" sz="4000" dirty="0" smtClean="0"/>
              <a:t>Where to find past FAQ?</a:t>
            </a:r>
          </a:p>
          <a:p>
            <a:pPr lvl="1"/>
            <a:endParaRPr lang="en-US" dirty="0"/>
          </a:p>
          <a:p>
            <a:pPr marL="457200" lvl="1" indent="0">
              <a:buNone/>
            </a:pPr>
            <a:r>
              <a:rPr lang="en-US" sz="3200" u="sng" dirty="0">
                <a:solidFill>
                  <a:srgbClr val="0070C0"/>
                </a:solidFill>
              </a:rPr>
              <a:t>https://www.ksde.org/Agency/Division-of-Learning-Services/Special-Education-and-Title-Services/Special-Education/MIS-and-Student-Data</a:t>
            </a:r>
          </a:p>
          <a:p>
            <a:pPr lvl="2"/>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26856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1"/>
            <a:ext cx="10525218" cy="816746"/>
          </a:xfrm>
        </p:spPr>
        <p:txBody>
          <a:bodyPr/>
          <a:lstStyle/>
          <a:p>
            <a:r>
              <a:rPr lang="en-US" dirty="0" smtClean="0"/>
              <a:t>Data Dictionary</a:t>
            </a:r>
            <a:endParaRPr lang="en-US" dirty="0"/>
          </a:p>
        </p:txBody>
      </p:sp>
      <p:sp>
        <p:nvSpPr>
          <p:cNvPr id="5" name="Content Placeholder 2"/>
          <p:cNvSpPr>
            <a:spLocks noGrp="1"/>
          </p:cNvSpPr>
          <p:nvPr>
            <p:ph idx="1"/>
          </p:nvPr>
        </p:nvSpPr>
        <p:spPr>
          <a:xfrm>
            <a:off x="71022" y="636018"/>
            <a:ext cx="12120978" cy="5560596"/>
          </a:xfrm>
        </p:spPr>
        <p:txBody>
          <a:bodyPr>
            <a:normAutofit/>
          </a:bodyPr>
          <a:lstStyle/>
          <a:p>
            <a:pPr marL="0" indent="0" algn="ctr">
              <a:buNone/>
            </a:pPr>
            <a:r>
              <a:rPr lang="en-US" dirty="0" smtClean="0"/>
              <a:t>Snow Days – Do I adjust my calendar?</a:t>
            </a:r>
          </a:p>
          <a:p>
            <a:r>
              <a:rPr lang="en-US" dirty="0" smtClean="0"/>
              <a:t>It depends - How </a:t>
            </a:r>
            <a:r>
              <a:rPr lang="en-US" dirty="0"/>
              <a:t>providers are reporting </a:t>
            </a:r>
            <a:r>
              <a:rPr lang="en-US" dirty="0" smtClean="0"/>
              <a:t>Snow Days </a:t>
            </a:r>
            <a:r>
              <a:rPr lang="en-US" dirty="0"/>
              <a:t>on the student’s IEP. </a:t>
            </a:r>
            <a:endParaRPr lang="en-US" dirty="0" smtClean="0"/>
          </a:p>
          <a:p>
            <a:pPr lvl="1"/>
            <a:r>
              <a:rPr lang="en-US" dirty="0" smtClean="0"/>
              <a:t>If </a:t>
            </a:r>
            <a:r>
              <a:rPr lang="en-US" dirty="0"/>
              <a:t>providers are adjusting the service line start and end dates to account for the snow days, then the district calendar in the MIS is also adjusted so the dates and total days of service </a:t>
            </a:r>
            <a:r>
              <a:rPr lang="en-US" dirty="0" smtClean="0"/>
              <a:t>match.</a:t>
            </a:r>
          </a:p>
          <a:p>
            <a:r>
              <a:rPr lang="en-US" dirty="0" smtClean="0"/>
              <a:t>Adding extra days - if extra calendar days are added at the end of the school year, then Snow Days off would be removed from the district calendar so the total number of school days is consistent</a:t>
            </a:r>
          </a:p>
          <a:p>
            <a:r>
              <a:rPr lang="en-US" dirty="0" smtClean="0"/>
              <a:t>Adding extra (Directory) class minutes to make up for Snow Days would not change the district’s last day of school. A calendar change is not required</a:t>
            </a:r>
          </a:p>
          <a:p>
            <a:r>
              <a:rPr lang="en-US" dirty="0" smtClean="0"/>
              <a:t>Graduation day – Report Service end day consistently. Do not change from last day of school if last day was reported on December 1.   </a:t>
            </a:r>
            <a:endParaRPr lang="en-US" dirty="0"/>
          </a:p>
          <a:p>
            <a:endParaRPr lang="en-US" dirty="0"/>
          </a:p>
        </p:txBody>
      </p:sp>
    </p:spTree>
    <p:extLst>
      <p:ext uri="{BB962C8B-B14F-4D97-AF65-F5344CB8AC3E}">
        <p14:creationId xmlns:p14="http://schemas.microsoft.com/office/powerpoint/2010/main" val="25098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0"/>
            <a:ext cx="10515600" cy="1325563"/>
          </a:xfrm>
        </p:spPr>
        <p:txBody>
          <a:bodyPr/>
          <a:lstStyle/>
          <a:p>
            <a:r>
              <a:rPr lang="en-US" dirty="0" smtClean="0"/>
              <a:t>Data Dictionary</a:t>
            </a:r>
            <a:endParaRPr lang="en-US" dirty="0"/>
          </a:p>
        </p:txBody>
      </p:sp>
      <p:sp>
        <p:nvSpPr>
          <p:cNvPr id="3" name="Content Placeholder 2"/>
          <p:cNvSpPr>
            <a:spLocks noGrp="1"/>
          </p:cNvSpPr>
          <p:nvPr>
            <p:ph idx="1"/>
          </p:nvPr>
        </p:nvSpPr>
        <p:spPr>
          <a:xfrm>
            <a:off x="554115" y="1062146"/>
            <a:ext cx="11164410" cy="4859259"/>
          </a:xfrm>
        </p:spPr>
        <p:txBody>
          <a:bodyPr>
            <a:normAutofit/>
          </a:bodyPr>
          <a:lstStyle/>
          <a:p>
            <a:r>
              <a:rPr lang="en-US" dirty="0" smtClean="0"/>
              <a:t>Clarifications</a:t>
            </a:r>
          </a:p>
          <a:p>
            <a:pPr lvl="1"/>
            <a:r>
              <a:rPr lang="en-US" dirty="0" smtClean="0">
                <a:solidFill>
                  <a:srgbClr val="FF0000"/>
                </a:solidFill>
              </a:rPr>
              <a:t>Most recent responsible school determines assign child count organization.</a:t>
            </a:r>
            <a:endParaRPr lang="en-US" dirty="0">
              <a:solidFill>
                <a:srgbClr val="FF0000"/>
              </a:solidFill>
            </a:endParaRPr>
          </a:p>
          <a:p>
            <a:pPr lvl="1"/>
            <a:r>
              <a:rPr lang="en-US" dirty="0" smtClean="0">
                <a:solidFill>
                  <a:srgbClr val="FF0000"/>
                </a:solidFill>
              </a:rPr>
              <a:t>Directory program types listed with MIS setting codes, “R” = Integrated </a:t>
            </a:r>
          </a:p>
          <a:p>
            <a:pPr lvl="1"/>
            <a:r>
              <a:rPr lang="en-US" dirty="0" smtClean="0">
                <a:solidFill>
                  <a:srgbClr val="FF0000"/>
                </a:solidFill>
              </a:rPr>
              <a:t>Moving within Coop member districts does not qualify as an SPED exit</a:t>
            </a:r>
          </a:p>
          <a:p>
            <a:pPr lvl="1"/>
            <a:r>
              <a:rPr lang="en-US" dirty="0" smtClean="0">
                <a:solidFill>
                  <a:srgbClr val="FF0000"/>
                </a:solidFill>
              </a:rPr>
              <a:t>Verification 0018 indicates Gifted student exiting Part B is reported correctly</a:t>
            </a:r>
          </a:p>
          <a:p>
            <a:pPr lvl="1"/>
            <a:endParaRPr lang="en-US" sz="900" dirty="0" smtClean="0">
              <a:solidFill>
                <a:srgbClr val="FF0000"/>
              </a:solidFill>
            </a:endParaRPr>
          </a:p>
          <a:p>
            <a:r>
              <a:rPr lang="en-US" dirty="0" smtClean="0">
                <a:solidFill>
                  <a:schemeClr val="tx1"/>
                </a:solidFill>
              </a:rPr>
              <a:t>MIS Monthly check list added to Data Dictionary</a:t>
            </a:r>
          </a:p>
          <a:p>
            <a:endParaRPr lang="en-US" sz="800" dirty="0" smtClean="0">
              <a:solidFill>
                <a:schemeClr val="tx1"/>
              </a:solidFill>
            </a:endParaRPr>
          </a:p>
          <a:p>
            <a:r>
              <a:rPr lang="en-US" dirty="0" smtClean="0">
                <a:solidFill>
                  <a:schemeClr val="tx1"/>
                </a:solidFill>
              </a:rPr>
              <a:t>List of Verification association to OSEP data categories</a:t>
            </a:r>
          </a:p>
          <a:p>
            <a:endParaRPr lang="en-US" sz="800" dirty="0" smtClean="0">
              <a:solidFill>
                <a:schemeClr val="tx1"/>
              </a:solidFill>
            </a:endParaRPr>
          </a:p>
          <a:p>
            <a:r>
              <a:rPr lang="en-US" dirty="0" smtClean="0">
                <a:solidFill>
                  <a:schemeClr val="tx1"/>
                </a:solidFill>
              </a:rPr>
              <a:t>List of MIS reports associated to OSEP data categories</a:t>
            </a:r>
          </a:p>
          <a:p>
            <a:endParaRPr lang="en-US" dirty="0">
              <a:solidFill>
                <a:schemeClr val="tx1"/>
              </a:solidFill>
            </a:endParaRPr>
          </a:p>
          <a:p>
            <a:endParaRPr lang="en-US" dirty="0" smtClean="0"/>
          </a:p>
        </p:txBody>
      </p:sp>
    </p:spTree>
    <p:extLst>
      <p:ext uri="{BB962C8B-B14F-4D97-AF65-F5344CB8AC3E}">
        <p14:creationId xmlns:p14="http://schemas.microsoft.com/office/powerpoint/2010/main" val="2585923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 y="0"/>
            <a:ext cx="10515600" cy="1325563"/>
          </a:xfrm>
        </p:spPr>
        <p:txBody>
          <a:bodyPr/>
          <a:lstStyle/>
          <a:p>
            <a:r>
              <a:rPr lang="en-US" dirty="0" smtClean="0"/>
              <a:t>Data Dictionary</a:t>
            </a:r>
            <a:endParaRPr lang="en-US" dirty="0"/>
          </a:p>
        </p:txBody>
      </p:sp>
      <p:sp>
        <p:nvSpPr>
          <p:cNvPr id="3" name="Content Placeholder 2"/>
          <p:cNvSpPr>
            <a:spLocks noGrp="1"/>
          </p:cNvSpPr>
          <p:nvPr>
            <p:ph idx="1"/>
          </p:nvPr>
        </p:nvSpPr>
        <p:spPr>
          <a:xfrm>
            <a:off x="554115" y="1062146"/>
            <a:ext cx="11164410" cy="4859259"/>
          </a:xfrm>
        </p:spPr>
        <p:txBody>
          <a:bodyPr>
            <a:normAutofit/>
          </a:bodyPr>
          <a:lstStyle/>
          <a:p>
            <a:r>
              <a:rPr lang="en-US" dirty="0" smtClean="0"/>
              <a:t>Gap in service clarification – 0169</a:t>
            </a:r>
          </a:p>
          <a:p>
            <a:pPr marL="0" indent="0">
              <a:buNone/>
            </a:pPr>
            <a:endParaRPr lang="en-US" dirty="0" smtClean="0"/>
          </a:p>
          <a:p>
            <a:r>
              <a:rPr lang="en-US" dirty="0">
                <a:solidFill>
                  <a:srgbClr val="FF0000"/>
                </a:solidFill>
              </a:rPr>
              <a:t>There is a gap in services between the earliest </a:t>
            </a:r>
            <a:r>
              <a:rPr lang="en-US" dirty="0" smtClean="0">
                <a:solidFill>
                  <a:srgbClr val="FF0000"/>
                </a:solidFill>
              </a:rPr>
              <a:t>service start </a:t>
            </a:r>
            <a:r>
              <a:rPr lang="en-US" dirty="0">
                <a:solidFill>
                  <a:srgbClr val="FF0000"/>
                </a:solidFill>
              </a:rPr>
              <a:t>date and the latest end date within the same school year</a:t>
            </a:r>
            <a:r>
              <a:rPr lang="en-US" dirty="0" smtClean="0">
                <a:solidFill>
                  <a:srgbClr val="FF0000"/>
                </a:solidFill>
              </a:rPr>
              <a:t>.</a:t>
            </a:r>
          </a:p>
          <a:p>
            <a:pPr marL="0" indent="0">
              <a:buNone/>
            </a:pPr>
            <a:endParaRPr lang="en-US" dirty="0" smtClean="0">
              <a:solidFill>
                <a:srgbClr val="FF0000"/>
              </a:solidFill>
            </a:endParaRPr>
          </a:p>
          <a:p>
            <a:r>
              <a:rPr lang="en-US" dirty="0" smtClean="0">
                <a:solidFill>
                  <a:schemeClr val="tx1"/>
                </a:solidFill>
              </a:rPr>
              <a:t>How are gaps caused?</a:t>
            </a:r>
          </a:p>
          <a:p>
            <a:pPr marL="1033462" indent="-571500">
              <a:buClr>
                <a:srgbClr val="00B0F0"/>
              </a:buClr>
              <a:buFont typeface="+mj-lt"/>
              <a:buAutoNum type="romanUcPeriod"/>
            </a:pPr>
            <a:r>
              <a:rPr lang="en-US" dirty="0">
                <a:solidFill>
                  <a:schemeClr val="tx1"/>
                </a:solidFill>
              </a:rPr>
              <a:t>Service cease, the student exits and returns to service later in the school year</a:t>
            </a:r>
            <a:r>
              <a:rPr lang="en-US" dirty="0" smtClean="0">
                <a:solidFill>
                  <a:schemeClr val="tx1"/>
                </a:solidFill>
              </a:rPr>
              <a:t>.</a:t>
            </a:r>
            <a:endParaRPr lang="en-US" dirty="0">
              <a:solidFill>
                <a:schemeClr val="tx1"/>
              </a:solidFill>
            </a:endParaRPr>
          </a:p>
          <a:p>
            <a:pPr marL="1033462" indent="-571500">
              <a:buClr>
                <a:srgbClr val="00B0F0"/>
              </a:buClr>
              <a:buFont typeface="+mj-lt"/>
              <a:buAutoNum type="romanUcPeriod"/>
            </a:pPr>
            <a:r>
              <a:rPr lang="en-US" dirty="0" smtClean="0">
                <a:solidFill>
                  <a:schemeClr val="tx1"/>
                </a:solidFill>
              </a:rPr>
              <a:t> A subsequent IEP is developed more than 365 days after the prior IEP and services provided are not accounted for.</a:t>
            </a:r>
          </a:p>
          <a:p>
            <a:pPr marL="571500" indent="-109538">
              <a:buFont typeface="+mj-lt"/>
              <a:buAutoNum type="romanUcPeriod"/>
            </a:pPr>
            <a:endParaRPr lang="en-US" dirty="0">
              <a:solidFill>
                <a:schemeClr val="tx1"/>
              </a:solidFill>
            </a:endParaRPr>
          </a:p>
          <a:p>
            <a:endParaRPr lang="en-US" dirty="0" smtClean="0"/>
          </a:p>
        </p:txBody>
      </p:sp>
    </p:spTree>
    <p:extLst>
      <p:ext uri="{BB962C8B-B14F-4D97-AF65-F5344CB8AC3E}">
        <p14:creationId xmlns:p14="http://schemas.microsoft.com/office/powerpoint/2010/main" val="3874131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alternate-powerpoint.potx" id="{7A9DA605-7711-41F7-B307-FB3ACD8176B5}" vid="{18A91C71-5DDC-4096-B239-2170CEDDF6E5}"/>
    </a:ext>
  </a:extLst>
</a:theme>
</file>

<file path=docProps/app.xml><?xml version="1.0" encoding="utf-8"?>
<Properties xmlns="http://schemas.openxmlformats.org/officeDocument/2006/extended-properties" xmlns:vt="http://schemas.openxmlformats.org/officeDocument/2006/docPropsVTypes">
  <Template>2018-KSDE-alternate-powerpoint</Template>
  <TotalTime>85164</TotalTime>
  <Words>2598</Words>
  <Application>Microsoft Office PowerPoint</Application>
  <PresentationFormat>Widescreen</PresentationFormat>
  <Paragraphs>378</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Wingdings</vt:lpstr>
      <vt:lpstr>Arial Narrow</vt:lpstr>
      <vt:lpstr>Arial Black</vt:lpstr>
      <vt:lpstr>Garamond</vt:lpstr>
      <vt:lpstr>Office Theme</vt:lpstr>
      <vt:lpstr>Document</vt:lpstr>
      <vt:lpstr>MIS Leadership</vt:lpstr>
      <vt:lpstr>Agenda</vt:lpstr>
      <vt:lpstr>Workshop Expectation</vt:lpstr>
      <vt:lpstr>Using Support Documents </vt:lpstr>
      <vt:lpstr>Using Support Documents </vt:lpstr>
      <vt:lpstr>Using Support Documents </vt:lpstr>
      <vt:lpstr>Data Dictionary</vt:lpstr>
      <vt:lpstr>Data Dictionary</vt:lpstr>
      <vt:lpstr>Data Dictionary</vt:lpstr>
      <vt:lpstr>SPEDPro update</vt:lpstr>
      <vt:lpstr>SPEDPro Update</vt:lpstr>
      <vt:lpstr>SPEDPro Update</vt:lpstr>
      <vt:lpstr>SPEDPro Update</vt:lpstr>
      <vt:lpstr>SPEDPro Update</vt:lpstr>
      <vt:lpstr>SPEDPro Update</vt:lpstr>
      <vt:lpstr>SPEDPro Update</vt:lpstr>
      <vt:lpstr>Verification Report</vt:lpstr>
      <vt:lpstr>OSEP Data Quality Analysis change</vt:lpstr>
      <vt:lpstr>OSEP Environment change</vt:lpstr>
      <vt:lpstr>Accurate reporting – Do Recommendations</vt:lpstr>
      <vt:lpstr>Accurate reporting – Don’t Recommendations</vt:lpstr>
      <vt:lpstr>Importing Recommendations</vt:lpstr>
      <vt:lpstr>Unresolved Exits – how to use the report</vt:lpstr>
      <vt:lpstr>SPED Transportation</vt:lpstr>
      <vt:lpstr>SPED Transportation</vt:lpstr>
      <vt:lpstr>Transportation Location</vt:lpstr>
      <vt:lpstr>Attendant Care service</vt:lpstr>
      <vt:lpstr>Avoiding Calendar Issues</vt:lpstr>
      <vt:lpstr>Avoiding Directory Issues</vt:lpstr>
      <vt:lpstr>0176 Flag</vt:lpstr>
      <vt:lpstr>Incorrect Responsible School- 0176</vt:lpstr>
      <vt:lpstr>Missing KIDS Records - 0176</vt:lpstr>
      <vt:lpstr>Fixing Gaps in Service</vt:lpstr>
      <vt:lpstr>0224 - December 1 data change</vt:lpstr>
      <vt:lpstr>Where to find 0224 changes</vt:lpstr>
      <vt:lpstr>Where to find 0224 changes</vt:lpstr>
      <vt:lpstr>NPE Guidance</vt:lpstr>
      <vt:lpstr>NPE Guidance</vt:lpstr>
      <vt:lpstr>Catastrophic Guidance</vt:lpstr>
      <vt:lpstr>Monthly FAQ are instructions</vt:lpstr>
      <vt:lpstr>Report Analysis - Projected EOY </vt:lpstr>
      <vt:lpstr>Report Analysis - Projected EOY </vt:lpstr>
      <vt:lpstr>PowerPoint Presentation</vt:lpstr>
      <vt:lpstr>Report Analysis - Projected EOY </vt:lpstr>
      <vt:lpstr>PowerPoint Presentation</vt:lpstr>
      <vt:lpstr>Report Analysis – Exit Status Report</vt:lpstr>
      <vt:lpstr>Report Analysis – Unresolved Exit Report</vt:lpstr>
      <vt:lpstr>Report Analysis – Duplicate Records</vt:lpstr>
      <vt:lpstr>Discipline Incident Report </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Mason Vosburgh</cp:lastModifiedBy>
  <cp:revision>340</cp:revision>
  <dcterms:created xsi:type="dcterms:W3CDTF">2018-04-18T20:56:14Z</dcterms:created>
  <dcterms:modified xsi:type="dcterms:W3CDTF">2019-07-01T18:12:28Z</dcterms:modified>
</cp:coreProperties>
</file>