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4" r:id="rId1"/>
    <p:sldMasterId id="2147483942" r:id="rId2"/>
    <p:sldMasterId id="2147483954" r:id="rId3"/>
    <p:sldMasterId id="2147483966" r:id="rId4"/>
  </p:sldMasterIdLst>
  <p:notesMasterIdLst>
    <p:notesMasterId r:id="rId102"/>
  </p:notesMasterIdLst>
  <p:handoutMasterIdLst>
    <p:handoutMasterId r:id="rId103"/>
  </p:handoutMasterIdLst>
  <p:sldIdLst>
    <p:sldId id="280" r:id="rId5"/>
    <p:sldId id="260" r:id="rId6"/>
    <p:sldId id="311" r:id="rId7"/>
    <p:sldId id="312" r:id="rId8"/>
    <p:sldId id="271" r:id="rId9"/>
    <p:sldId id="313" r:id="rId10"/>
    <p:sldId id="316" r:id="rId11"/>
    <p:sldId id="265" r:id="rId12"/>
    <p:sldId id="321" r:id="rId13"/>
    <p:sldId id="323" r:id="rId14"/>
    <p:sldId id="376" r:id="rId15"/>
    <p:sldId id="324" r:id="rId16"/>
    <p:sldId id="325" r:id="rId17"/>
    <p:sldId id="317" r:id="rId18"/>
    <p:sldId id="318" r:id="rId19"/>
    <p:sldId id="359" r:id="rId20"/>
    <p:sldId id="356" r:id="rId21"/>
    <p:sldId id="357" r:id="rId22"/>
    <p:sldId id="333" r:id="rId23"/>
    <p:sldId id="364" r:id="rId24"/>
    <p:sldId id="365" r:id="rId25"/>
    <p:sldId id="319" r:id="rId26"/>
    <p:sldId id="326" r:id="rId27"/>
    <p:sldId id="372" r:id="rId28"/>
    <p:sldId id="327" r:id="rId29"/>
    <p:sldId id="328" r:id="rId30"/>
    <p:sldId id="329" r:id="rId31"/>
    <p:sldId id="330" r:id="rId32"/>
    <p:sldId id="331" r:id="rId33"/>
    <p:sldId id="272" r:id="rId34"/>
    <p:sldId id="345" r:id="rId35"/>
    <p:sldId id="310" r:id="rId36"/>
    <p:sldId id="340" r:id="rId37"/>
    <p:sldId id="342" r:id="rId38"/>
    <p:sldId id="343" r:id="rId39"/>
    <p:sldId id="276" r:id="rId40"/>
    <p:sldId id="291" r:id="rId41"/>
    <p:sldId id="338" r:id="rId42"/>
    <p:sldId id="337" r:id="rId43"/>
    <p:sldId id="334" r:id="rId44"/>
    <p:sldId id="335" r:id="rId45"/>
    <p:sldId id="336" r:id="rId46"/>
    <p:sldId id="355" r:id="rId47"/>
    <p:sldId id="270" r:id="rId48"/>
    <p:sldId id="380" r:id="rId49"/>
    <p:sldId id="381" r:id="rId50"/>
    <p:sldId id="339" r:id="rId51"/>
    <p:sldId id="344" r:id="rId52"/>
    <p:sldId id="281" r:id="rId53"/>
    <p:sldId id="306" r:id="rId54"/>
    <p:sldId id="366" r:id="rId55"/>
    <p:sldId id="367" r:id="rId56"/>
    <p:sldId id="341" r:id="rId57"/>
    <p:sldId id="368" r:id="rId58"/>
    <p:sldId id="369" r:id="rId59"/>
    <p:sldId id="370" r:id="rId60"/>
    <p:sldId id="346" r:id="rId61"/>
    <p:sldId id="347" r:id="rId62"/>
    <p:sldId id="371" r:id="rId63"/>
    <p:sldId id="305" r:id="rId64"/>
    <p:sldId id="360" r:id="rId65"/>
    <p:sldId id="361" r:id="rId66"/>
    <p:sldId id="362" r:id="rId67"/>
    <p:sldId id="363" r:id="rId68"/>
    <p:sldId id="378" r:id="rId69"/>
    <p:sldId id="322" r:id="rId70"/>
    <p:sldId id="268" r:id="rId71"/>
    <p:sldId id="348" r:id="rId72"/>
    <p:sldId id="349" r:id="rId73"/>
    <p:sldId id="350" r:id="rId74"/>
    <p:sldId id="353" r:id="rId75"/>
    <p:sldId id="352" r:id="rId76"/>
    <p:sldId id="351" r:id="rId77"/>
    <p:sldId id="358" r:id="rId78"/>
    <p:sldId id="373" r:id="rId79"/>
    <p:sldId id="379" r:id="rId80"/>
    <p:sldId id="374" r:id="rId81"/>
    <p:sldId id="375" r:id="rId82"/>
    <p:sldId id="377" r:id="rId83"/>
    <p:sldId id="257" r:id="rId84"/>
    <p:sldId id="382" r:id="rId85"/>
    <p:sldId id="263" r:id="rId86"/>
    <p:sldId id="383" r:id="rId87"/>
    <p:sldId id="384" r:id="rId88"/>
    <p:sldId id="385" r:id="rId89"/>
    <p:sldId id="386" r:id="rId90"/>
    <p:sldId id="387" r:id="rId91"/>
    <p:sldId id="388" r:id="rId92"/>
    <p:sldId id="389" r:id="rId93"/>
    <p:sldId id="390" r:id="rId94"/>
    <p:sldId id="391" r:id="rId95"/>
    <p:sldId id="392" r:id="rId96"/>
    <p:sldId id="393" r:id="rId97"/>
    <p:sldId id="394" r:id="rId98"/>
    <p:sldId id="395" r:id="rId99"/>
    <p:sldId id="396" r:id="rId100"/>
    <p:sldId id="397" r:id="rId101"/>
  </p:sldIdLst>
  <p:sldSz cx="9144000" cy="5143500" type="screen16x9"/>
  <p:notesSz cx="7010400" cy="9296400"/>
  <p:embeddedFontLst>
    <p:embeddedFont>
      <p:font typeface="Calibri" panose="020F0502020204030204" pitchFamily="34" charset="0"/>
      <p:regular r:id="rId104"/>
      <p:bold r:id="rId105"/>
      <p:italic r:id="rId106"/>
      <p:boldItalic r:id="rId107"/>
    </p:embeddedFont>
    <p:embeddedFont>
      <p:font typeface="Franklin Gothic Book" panose="020B0503020102020204" pitchFamily="34" charset="0"/>
      <p:regular r:id="rId108"/>
      <p:italic r:id="rId109"/>
    </p:embeddedFont>
    <p:embeddedFont>
      <p:font typeface="Arial Narrow" panose="020B0606020202030204" pitchFamily="34" charset="0"/>
      <p:regular r:id="rId110"/>
      <p:bold r:id="rId111"/>
      <p:italic r:id="rId112"/>
      <p:boldItalic r:id="rId113"/>
    </p:embeddedFont>
    <p:embeddedFont>
      <p:font typeface="Garamond" panose="02020404030301010803" pitchFamily="18" charset="0"/>
      <p:regular r:id="rId114"/>
      <p:bold r:id="rId115"/>
      <p:italic r:id="rId116"/>
    </p:embeddedFont>
    <p:embeddedFont>
      <p:font typeface="Century Gothic" panose="020B0502020202020204" pitchFamily="34" charset="0"/>
      <p:regular r:id="rId117"/>
      <p:bold r:id="rId118"/>
      <p:italic r:id="rId119"/>
      <p:boldItalic r:id="rId120"/>
    </p:embeddedFont>
    <p:embeddedFont>
      <p:font typeface="Times" panose="02020603050405020304" pitchFamily="18" charset="0"/>
      <p:regular r:id="rId121"/>
      <p:bold r:id="rId122"/>
      <p:italic r:id="rId123"/>
      <p:boldItalic r:id="rId124"/>
    </p:embeddedFont>
    <p:embeddedFont>
      <p:font typeface="Corbel" panose="020B0503020204020204" pitchFamily="34" charset="0"/>
      <p:regular r:id="rId125"/>
      <p:bold r:id="rId126"/>
      <p:italic r:id="rId127"/>
      <p:boldItalic r:id="rId1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4B"/>
    <a:srgbClr val="F6323E"/>
    <a:srgbClr val="E57D3C"/>
    <a:srgbClr val="40B4E5"/>
    <a:srgbClr val="C126B8"/>
    <a:srgbClr val="C2DF87"/>
    <a:srgbClr val="D25627"/>
    <a:srgbClr val="8E88A3"/>
    <a:srgbClr val="8B1C40"/>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81114" autoAdjust="0"/>
  </p:normalViewPr>
  <p:slideViewPr>
    <p:cSldViewPr>
      <p:cViewPr varScale="1">
        <p:scale>
          <a:sx n="79" d="100"/>
          <a:sy n="79" d="100"/>
        </p:scale>
        <p:origin x="1008" y="90"/>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85" d="100"/>
          <a:sy n="85" d="100"/>
        </p:scale>
        <p:origin x="30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14.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9.fntdata"/><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font" Target="fonts/font4.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123" Type="http://schemas.openxmlformats.org/officeDocument/2006/relationships/font" Target="fonts/font20.fntdata"/><Relationship Id="rId128" Type="http://schemas.openxmlformats.org/officeDocument/2006/relationships/font" Target="fonts/font25.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font" Target="fonts/font2.fntdata"/><Relationship Id="rId113" Type="http://schemas.openxmlformats.org/officeDocument/2006/relationships/font" Target="fonts/font10.fntdata"/><Relationship Id="rId118" Type="http://schemas.openxmlformats.org/officeDocument/2006/relationships/font" Target="fonts/font15.fntdata"/><Relationship Id="rId126"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108" Type="http://schemas.openxmlformats.org/officeDocument/2006/relationships/font" Target="fonts/font5.fntdata"/><Relationship Id="rId116" Type="http://schemas.openxmlformats.org/officeDocument/2006/relationships/font" Target="fonts/font13.fntdata"/><Relationship Id="rId124" Type="http://schemas.openxmlformats.org/officeDocument/2006/relationships/font" Target="fonts/font21.fntdata"/><Relationship Id="rId12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font" Target="fonts/font8.fntdata"/><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3.fntdata"/><Relationship Id="rId114" Type="http://schemas.openxmlformats.org/officeDocument/2006/relationships/font" Target="fonts/font11.fntdata"/><Relationship Id="rId119" Type="http://schemas.openxmlformats.org/officeDocument/2006/relationships/font" Target="fonts/font16.fntdata"/><Relationship Id="rId127" Type="http://schemas.openxmlformats.org/officeDocument/2006/relationships/font" Target="fonts/font2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19.fntdata"/><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6.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font" Target="fonts/font1.fntdata"/><Relationship Id="rId120" Type="http://schemas.openxmlformats.org/officeDocument/2006/relationships/font" Target="fonts/font17.fntdata"/><Relationship Id="rId125" Type="http://schemas.openxmlformats.org/officeDocument/2006/relationships/font" Target="fonts/font2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7.fntdata"/><Relationship Id="rId115" Type="http://schemas.openxmlformats.org/officeDocument/2006/relationships/font" Target="fonts/font12.fntdata"/><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AFA35-3FA5-4079-80EC-C217D5AB243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A0AAA8D-E225-4981-A2E5-960860C42909}">
      <dgm:prSet phldrT="[Text]"/>
      <dgm:spPr/>
      <dgm:t>
        <a:bodyPr/>
        <a:lstStyle/>
        <a:p>
          <a:r>
            <a:rPr lang="en-US" dirty="0" smtClean="0">
              <a:solidFill>
                <a:schemeClr val="bg1"/>
              </a:solidFill>
            </a:rPr>
            <a:t>1</a:t>
          </a:r>
        </a:p>
        <a:p>
          <a:r>
            <a:rPr lang="en-US" dirty="0" smtClean="0">
              <a:solidFill>
                <a:schemeClr val="bg1"/>
              </a:solidFill>
            </a:rPr>
            <a:t>Enter Student</a:t>
          </a:r>
          <a:endParaRPr lang="en-US" dirty="0">
            <a:solidFill>
              <a:schemeClr val="bg1"/>
            </a:solidFill>
          </a:endParaRPr>
        </a:p>
      </dgm:t>
    </dgm:pt>
    <dgm:pt modelId="{B615A714-13ED-4F7E-9385-2BC900C44E1A}" type="parTrans" cxnId="{C6749249-C0C1-40C2-BA08-D6F4EBA30627}">
      <dgm:prSet/>
      <dgm:spPr/>
      <dgm:t>
        <a:bodyPr/>
        <a:lstStyle/>
        <a:p>
          <a:endParaRPr lang="en-US"/>
        </a:p>
      </dgm:t>
    </dgm:pt>
    <dgm:pt modelId="{36FFD79E-F240-4789-AB62-801BA22514F5}" type="sibTrans" cxnId="{C6749249-C0C1-40C2-BA08-D6F4EBA30627}">
      <dgm:prSet/>
      <dgm:spPr/>
      <dgm:t>
        <a:bodyPr/>
        <a:lstStyle/>
        <a:p>
          <a:endParaRPr lang="en-US"/>
        </a:p>
      </dgm:t>
    </dgm:pt>
    <dgm:pt modelId="{81E3BD69-A40E-43ED-AA9B-C2CBB9679AB6}">
      <dgm:prSet phldrT="[Text]" custT="1"/>
      <dgm:spPr/>
      <dgm:t>
        <a:bodyPr/>
        <a:lstStyle/>
        <a:p>
          <a:r>
            <a:rPr lang="en-US" sz="1400" dirty="0" smtClean="0">
              <a:solidFill>
                <a:schemeClr val="bg1"/>
              </a:solidFill>
            </a:rPr>
            <a:t>2</a:t>
          </a:r>
        </a:p>
        <a:p>
          <a:r>
            <a:rPr lang="en-US" sz="1400" dirty="0" smtClean="0">
              <a:solidFill>
                <a:schemeClr val="bg1"/>
              </a:solidFill>
            </a:rPr>
            <a:t>Check Profile</a:t>
          </a:r>
        </a:p>
        <a:p>
          <a:r>
            <a:rPr lang="en-US" sz="1400" dirty="0" smtClean="0">
              <a:solidFill>
                <a:schemeClr val="bg1"/>
              </a:solidFill>
            </a:rPr>
            <a:t>IEP</a:t>
          </a:r>
          <a:endParaRPr lang="en-US" sz="1400" dirty="0">
            <a:solidFill>
              <a:schemeClr val="bg1"/>
            </a:solidFill>
          </a:endParaRPr>
        </a:p>
      </dgm:t>
    </dgm:pt>
    <dgm:pt modelId="{D78F63F8-E65B-438E-A5C1-27EA315CD429}" type="parTrans" cxnId="{B7227C5C-6845-4D71-B10F-1481D02B06D9}">
      <dgm:prSet/>
      <dgm:spPr/>
      <dgm:t>
        <a:bodyPr/>
        <a:lstStyle/>
        <a:p>
          <a:endParaRPr lang="en-US"/>
        </a:p>
      </dgm:t>
    </dgm:pt>
    <dgm:pt modelId="{AC9853A0-B890-4270-8E85-18D9067C6782}" type="sibTrans" cxnId="{B7227C5C-6845-4D71-B10F-1481D02B06D9}">
      <dgm:prSet/>
      <dgm:spPr/>
      <dgm:t>
        <a:bodyPr/>
        <a:lstStyle/>
        <a:p>
          <a:endParaRPr lang="en-US"/>
        </a:p>
      </dgm:t>
    </dgm:pt>
    <dgm:pt modelId="{40671C00-4E8F-4990-AD3C-47D23C456205}">
      <dgm:prSet phldrT="[Text]" custT="1"/>
      <dgm:spPr/>
      <dgm:t>
        <a:bodyPr/>
        <a:lstStyle/>
        <a:p>
          <a:r>
            <a:rPr lang="en-US" sz="1100" b="1" dirty="0" smtClean="0">
              <a:solidFill>
                <a:schemeClr val="bg1"/>
              </a:solidFill>
            </a:rPr>
            <a:t>3</a:t>
          </a:r>
        </a:p>
        <a:p>
          <a:r>
            <a:rPr lang="en-US" sz="1100" b="1" dirty="0" smtClean="0">
              <a:solidFill>
                <a:schemeClr val="bg1"/>
              </a:solidFill>
            </a:rPr>
            <a:t>Run Verifications</a:t>
          </a:r>
          <a:endParaRPr lang="en-US" sz="1100" b="1" dirty="0">
            <a:solidFill>
              <a:schemeClr val="bg1"/>
            </a:solidFill>
          </a:endParaRPr>
        </a:p>
      </dgm:t>
    </dgm:pt>
    <dgm:pt modelId="{3C6EDF68-A6EE-4F4F-97FE-473A615A1C7E}" type="parTrans" cxnId="{625E4833-D75C-4045-AB8D-88940A1BCF78}">
      <dgm:prSet/>
      <dgm:spPr/>
      <dgm:t>
        <a:bodyPr/>
        <a:lstStyle/>
        <a:p>
          <a:endParaRPr lang="en-US"/>
        </a:p>
      </dgm:t>
    </dgm:pt>
    <dgm:pt modelId="{2DC2B36F-1335-4A2A-A51D-D33A34E048EF}" type="sibTrans" cxnId="{625E4833-D75C-4045-AB8D-88940A1BCF78}">
      <dgm:prSet/>
      <dgm:spPr/>
      <dgm:t>
        <a:bodyPr/>
        <a:lstStyle/>
        <a:p>
          <a:endParaRPr lang="en-US"/>
        </a:p>
      </dgm:t>
    </dgm:pt>
    <dgm:pt modelId="{9EA7BC8F-9D31-4C78-A74A-EDB71DA46307}">
      <dgm:prSet phldrT="[Text]"/>
      <dgm:spPr/>
      <dgm:t>
        <a:bodyPr/>
        <a:lstStyle/>
        <a:p>
          <a:r>
            <a:rPr lang="en-US" b="1" dirty="0" smtClean="0">
              <a:solidFill>
                <a:schemeClr val="tx1"/>
              </a:solidFill>
            </a:rPr>
            <a:t>4</a:t>
          </a:r>
        </a:p>
        <a:p>
          <a:r>
            <a:rPr lang="en-US" b="1" dirty="0" smtClean="0">
              <a:solidFill>
                <a:schemeClr val="tx1"/>
              </a:solidFill>
            </a:rPr>
            <a:t>Check Overlaps</a:t>
          </a:r>
          <a:endParaRPr lang="en-US" b="1" dirty="0">
            <a:solidFill>
              <a:schemeClr val="tx1"/>
            </a:solidFill>
          </a:endParaRPr>
        </a:p>
      </dgm:t>
    </dgm:pt>
    <dgm:pt modelId="{22F2CEB3-7921-4C00-8B63-23942DAD887F}" type="parTrans" cxnId="{C2AAD0FF-2D6D-481A-BF6F-4C842638EBBC}">
      <dgm:prSet/>
      <dgm:spPr/>
      <dgm:t>
        <a:bodyPr/>
        <a:lstStyle/>
        <a:p>
          <a:endParaRPr lang="en-US"/>
        </a:p>
      </dgm:t>
    </dgm:pt>
    <dgm:pt modelId="{93B2E24F-1407-4006-8F43-EB5564C4F33A}" type="sibTrans" cxnId="{C2AAD0FF-2D6D-481A-BF6F-4C842638EBBC}">
      <dgm:prSet/>
      <dgm:spPr/>
      <dgm:t>
        <a:bodyPr/>
        <a:lstStyle/>
        <a:p>
          <a:endParaRPr lang="en-US"/>
        </a:p>
      </dgm:t>
    </dgm:pt>
    <dgm:pt modelId="{05B422E4-82F4-4070-9BB0-3A5034F91E3E}">
      <dgm:prSet phldrT="[Text]"/>
      <dgm:spPr/>
      <dgm:t>
        <a:bodyPr/>
        <a:lstStyle/>
        <a:p>
          <a:r>
            <a:rPr lang="en-US" dirty="0" smtClean="0">
              <a:solidFill>
                <a:schemeClr val="tx1"/>
              </a:solidFill>
            </a:rPr>
            <a:t>5</a:t>
          </a:r>
        </a:p>
        <a:p>
          <a:r>
            <a:rPr lang="en-US" dirty="0" smtClean="0">
              <a:solidFill>
                <a:schemeClr val="tx1"/>
              </a:solidFill>
            </a:rPr>
            <a:t>Projected Report</a:t>
          </a:r>
          <a:endParaRPr lang="en-US" dirty="0">
            <a:solidFill>
              <a:schemeClr val="tx1"/>
            </a:solidFill>
          </a:endParaRPr>
        </a:p>
      </dgm:t>
    </dgm:pt>
    <dgm:pt modelId="{FA399234-56C0-4E13-94A3-86FE61BA780B}" type="parTrans" cxnId="{C6ECC95B-6F9C-457F-8AB7-1A31631600C7}">
      <dgm:prSet/>
      <dgm:spPr/>
      <dgm:t>
        <a:bodyPr/>
        <a:lstStyle/>
        <a:p>
          <a:endParaRPr lang="en-US"/>
        </a:p>
      </dgm:t>
    </dgm:pt>
    <dgm:pt modelId="{729D76B1-6DE6-4C5B-B39E-03F61E6CC9CB}" type="sibTrans" cxnId="{C6ECC95B-6F9C-457F-8AB7-1A31631600C7}">
      <dgm:prSet/>
      <dgm:spPr/>
      <dgm:t>
        <a:bodyPr/>
        <a:lstStyle/>
        <a:p>
          <a:endParaRPr lang="en-US"/>
        </a:p>
      </dgm:t>
    </dgm:pt>
    <dgm:pt modelId="{64528121-5779-455D-A9F0-D791877489DB}" type="pres">
      <dgm:prSet presAssocID="{504AFA35-3FA5-4079-80EC-C217D5AB2432}" presName="cycle" presStyleCnt="0">
        <dgm:presLayoutVars>
          <dgm:dir/>
          <dgm:resizeHandles val="exact"/>
        </dgm:presLayoutVars>
      </dgm:prSet>
      <dgm:spPr/>
      <dgm:t>
        <a:bodyPr/>
        <a:lstStyle/>
        <a:p>
          <a:endParaRPr lang="en-US"/>
        </a:p>
      </dgm:t>
    </dgm:pt>
    <dgm:pt modelId="{1DE8AAC9-B5E1-407E-A1F2-1C88A74D6A08}" type="pres">
      <dgm:prSet presAssocID="{EA0AAA8D-E225-4981-A2E5-960860C42909}" presName="node" presStyleLbl="node1" presStyleIdx="0" presStyleCnt="5">
        <dgm:presLayoutVars>
          <dgm:bulletEnabled val="1"/>
        </dgm:presLayoutVars>
      </dgm:prSet>
      <dgm:spPr/>
      <dgm:t>
        <a:bodyPr/>
        <a:lstStyle/>
        <a:p>
          <a:endParaRPr lang="en-US"/>
        </a:p>
      </dgm:t>
    </dgm:pt>
    <dgm:pt modelId="{B38612B1-00BB-49A8-9628-53723F82D8CE}" type="pres">
      <dgm:prSet presAssocID="{36FFD79E-F240-4789-AB62-801BA22514F5}" presName="sibTrans" presStyleLbl="sibTrans2D1" presStyleIdx="0" presStyleCnt="5"/>
      <dgm:spPr/>
      <dgm:t>
        <a:bodyPr/>
        <a:lstStyle/>
        <a:p>
          <a:endParaRPr lang="en-US"/>
        </a:p>
      </dgm:t>
    </dgm:pt>
    <dgm:pt modelId="{820CF6D0-0884-4C5A-908F-6973D53D1F81}" type="pres">
      <dgm:prSet presAssocID="{36FFD79E-F240-4789-AB62-801BA22514F5}" presName="connectorText" presStyleLbl="sibTrans2D1" presStyleIdx="0" presStyleCnt="5"/>
      <dgm:spPr/>
      <dgm:t>
        <a:bodyPr/>
        <a:lstStyle/>
        <a:p>
          <a:endParaRPr lang="en-US"/>
        </a:p>
      </dgm:t>
    </dgm:pt>
    <dgm:pt modelId="{55F2ED6A-4D34-4B48-8C9A-7FC6B585D9DB}" type="pres">
      <dgm:prSet presAssocID="{81E3BD69-A40E-43ED-AA9B-C2CBB9679AB6}" presName="node" presStyleLbl="node1" presStyleIdx="1" presStyleCnt="5">
        <dgm:presLayoutVars>
          <dgm:bulletEnabled val="1"/>
        </dgm:presLayoutVars>
      </dgm:prSet>
      <dgm:spPr/>
      <dgm:t>
        <a:bodyPr/>
        <a:lstStyle/>
        <a:p>
          <a:endParaRPr lang="en-US"/>
        </a:p>
      </dgm:t>
    </dgm:pt>
    <dgm:pt modelId="{7D60FF4F-9574-4FF7-B902-807EA7FBB312}" type="pres">
      <dgm:prSet presAssocID="{AC9853A0-B890-4270-8E85-18D9067C6782}" presName="sibTrans" presStyleLbl="sibTrans2D1" presStyleIdx="1" presStyleCnt="5"/>
      <dgm:spPr/>
      <dgm:t>
        <a:bodyPr/>
        <a:lstStyle/>
        <a:p>
          <a:endParaRPr lang="en-US"/>
        </a:p>
      </dgm:t>
    </dgm:pt>
    <dgm:pt modelId="{F508AF12-B465-4906-A0B7-EE015516F12E}" type="pres">
      <dgm:prSet presAssocID="{AC9853A0-B890-4270-8E85-18D9067C6782}" presName="connectorText" presStyleLbl="sibTrans2D1" presStyleIdx="1" presStyleCnt="5"/>
      <dgm:spPr/>
      <dgm:t>
        <a:bodyPr/>
        <a:lstStyle/>
        <a:p>
          <a:endParaRPr lang="en-US"/>
        </a:p>
      </dgm:t>
    </dgm:pt>
    <dgm:pt modelId="{DEAB1047-A067-4FFE-AE9C-BFCCFEFDA6AF}" type="pres">
      <dgm:prSet presAssocID="{40671C00-4E8F-4990-AD3C-47D23C456205}" presName="node" presStyleLbl="node1" presStyleIdx="2" presStyleCnt="5" custScaleX="112694">
        <dgm:presLayoutVars>
          <dgm:bulletEnabled val="1"/>
        </dgm:presLayoutVars>
      </dgm:prSet>
      <dgm:spPr/>
      <dgm:t>
        <a:bodyPr/>
        <a:lstStyle/>
        <a:p>
          <a:endParaRPr lang="en-US"/>
        </a:p>
      </dgm:t>
    </dgm:pt>
    <dgm:pt modelId="{EB4700EC-6CB7-4A16-85C7-9B7F5A089EA1}" type="pres">
      <dgm:prSet presAssocID="{2DC2B36F-1335-4A2A-A51D-D33A34E048EF}" presName="sibTrans" presStyleLbl="sibTrans2D1" presStyleIdx="2" presStyleCnt="5"/>
      <dgm:spPr/>
      <dgm:t>
        <a:bodyPr/>
        <a:lstStyle/>
        <a:p>
          <a:endParaRPr lang="en-US"/>
        </a:p>
      </dgm:t>
    </dgm:pt>
    <dgm:pt modelId="{6869012D-18CF-49B0-BFB6-191FAF89D964}" type="pres">
      <dgm:prSet presAssocID="{2DC2B36F-1335-4A2A-A51D-D33A34E048EF}" presName="connectorText" presStyleLbl="sibTrans2D1" presStyleIdx="2" presStyleCnt="5"/>
      <dgm:spPr/>
      <dgm:t>
        <a:bodyPr/>
        <a:lstStyle/>
        <a:p>
          <a:endParaRPr lang="en-US"/>
        </a:p>
      </dgm:t>
    </dgm:pt>
    <dgm:pt modelId="{B1E46F72-37D7-49EF-A8F3-A55BF5A79EFF}" type="pres">
      <dgm:prSet presAssocID="{9EA7BC8F-9D31-4C78-A74A-EDB71DA46307}" presName="node" presStyleLbl="node1" presStyleIdx="3" presStyleCnt="5">
        <dgm:presLayoutVars>
          <dgm:bulletEnabled val="1"/>
        </dgm:presLayoutVars>
      </dgm:prSet>
      <dgm:spPr/>
      <dgm:t>
        <a:bodyPr/>
        <a:lstStyle/>
        <a:p>
          <a:endParaRPr lang="en-US"/>
        </a:p>
      </dgm:t>
    </dgm:pt>
    <dgm:pt modelId="{7259EAB2-111D-4815-A2E9-442E82C1C35E}" type="pres">
      <dgm:prSet presAssocID="{93B2E24F-1407-4006-8F43-EB5564C4F33A}" presName="sibTrans" presStyleLbl="sibTrans2D1" presStyleIdx="3" presStyleCnt="5"/>
      <dgm:spPr/>
      <dgm:t>
        <a:bodyPr/>
        <a:lstStyle/>
        <a:p>
          <a:endParaRPr lang="en-US"/>
        </a:p>
      </dgm:t>
    </dgm:pt>
    <dgm:pt modelId="{65B5BAC2-48AE-478D-9EB4-E2D801A98AFD}" type="pres">
      <dgm:prSet presAssocID="{93B2E24F-1407-4006-8F43-EB5564C4F33A}" presName="connectorText" presStyleLbl="sibTrans2D1" presStyleIdx="3" presStyleCnt="5"/>
      <dgm:spPr/>
      <dgm:t>
        <a:bodyPr/>
        <a:lstStyle/>
        <a:p>
          <a:endParaRPr lang="en-US"/>
        </a:p>
      </dgm:t>
    </dgm:pt>
    <dgm:pt modelId="{738012D8-223D-46D2-97ED-B2B960D869EB}" type="pres">
      <dgm:prSet presAssocID="{05B422E4-82F4-4070-9BB0-3A5034F91E3E}" presName="node" presStyleLbl="node1" presStyleIdx="4" presStyleCnt="5">
        <dgm:presLayoutVars>
          <dgm:bulletEnabled val="1"/>
        </dgm:presLayoutVars>
      </dgm:prSet>
      <dgm:spPr/>
      <dgm:t>
        <a:bodyPr/>
        <a:lstStyle/>
        <a:p>
          <a:endParaRPr lang="en-US"/>
        </a:p>
      </dgm:t>
    </dgm:pt>
    <dgm:pt modelId="{A89E4B07-BBDE-4713-BA4C-BDD76BD2979D}" type="pres">
      <dgm:prSet presAssocID="{729D76B1-6DE6-4C5B-B39E-03F61E6CC9CB}" presName="sibTrans" presStyleLbl="sibTrans2D1" presStyleIdx="4" presStyleCnt="5"/>
      <dgm:spPr/>
      <dgm:t>
        <a:bodyPr/>
        <a:lstStyle/>
        <a:p>
          <a:endParaRPr lang="en-US"/>
        </a:p>
      </dgm:t>
    </dgm:pt>
    <dgm:pt modelId="{59EDA55C-02EF-4CDF-B64E-2CF6EC2523E4}" type="pres">
      <dgm:prSet presAssocID="{729D76B1-6DE6-4C5B-B39E-03F61E6CC9CB}" presName="connectorText" presStyleLbl="sibTrans2D1" presStyleIdx="4" presStyleCnt="5"/>
      <dgm:spPr/>
      <dgm:t>
        <a:bodyPr/>
        <a:lstStyle/>
        <a:p>
          <a:endParaRPr lang="en-US"/>
        </a:p>
      </dgm:t>
    </dgm:pt>
  </dgm:ptLst>
  <dgm:cxnLst>
    <dgm:cxn modelId="{411A1C01-F5A6-4F80-AFAE-EED73A8C74E4}" type="presOf" srcId="{36FFD79E-F240-4789-AB62-801BA22514F5}" destId="{820CF6D0-0884-4C5A-908F-6973D53D1F81}" srcOrd="1" destOrd="0" presId="urn:microsoft.com/office/officeart/2005/8/layout/cycle2"/>
    <dgm:cxn modelId="{2C1D1169-D2D7-4EC2-BEEB-371BAD202319}" type="presOf" srcId="{05B422E4-82F4-4070-9BB0-3A5034F91E3E}" destId="{738012D8-223D-46D2-97ED-B2B960D869EB}" srcOrd="0" destOrd="0" presId="urn:microsoft.com/office/officeart/2005/8/layout/cycle2"/>
    <dgm:cxn modelId="{C164427A-E911-4D6B-9508-D6D4348A96E9}" type="presOf" srcId="{729D76B1-6DE6-4C5B-B39E-03F61E6CC9CB}" destId="{59EDA55C-02EF-4CDF-B64E-2CF6EC2523E4}" srcOrd="1" destOrd="0" presId="urn:microsoft.com/office/officeart/2005/8/layout/cycle2"/>
    <dgm:cxn modelId="{625E4833-D75C-4045-AB8D-88940A1BCF78}" srcId="{504AFA35-3FA5-4079-80EC-C217D5AB2432}" destId="{40671C00-4E8F-4990-AD3C-47D23C456205}" srcOrd="2" destOrd="0" parTransId="{3C6EDF68-A6EE-4F4F-97FE-473A615A1C7E}" sibTransId="{2DC2B36F-1335-4A2A-A51D-D33A34E048EF}"/>
    <dgm:cxn modelId="{FD445733-F807-479F-9854-582CA07D369C}" type="presOf" srcId="{EA0AAA8D-E225-4981-A2E5-960860C42909}" destId="{1DE8AAC9-B5E1-407E-A1F2-1C88A74D6A08}" srcOrd="0" destOrd="0" presId="urn:microsoft.com/office/officeart/2005/8/layout/cycle2"/>
    <dgm:cxn modelId="{10905E12-A800-4486-B8B5-4352D76756A2}" type="presOf" srcId="{9EA7BC8F-9D31-4C78-A74A-EDB71DA46307}" destId="{B1E46F72-37D7-49EF-A8F3-A55BF5A79EFF}" srcOrd="0" destOrd="0" presId="urn:microsoft.com/office/officeart/2005/8/layout/cycle2"/>
    <dgm:cxn modelId="{B7227C5C-6845-4D71-B10F-1481D02B06D9}" srcId="{504AFA35-3FA5-4079-80EC-C217D5AB2432}" destId="{81E3BD69-A40E-43ED-AA9B-C2CBB9679AB6}" srcOrd="1" destOrd="0" parTransId="{D78F63F8-E65B-438E-A5C1-27EA315CD429}" sibTransId="{AC9853A0-B890-4270-8E85-18D9067C6782}"/>
    <dgm:cxn modelId="{E028128D-83FF-4B1E-A192-1D37132FA294}" type="presOf" srcId="{AC9853A0-B890-4270-8E85-18D9067C6782}" destId="{F508AF12-B465-4906-A0B7-EE015516F12E}" srcOrd="1" destOrd="0" presId="urn:microsoft.com/office/officeart/2005/8/layout/cycle2"/>
    <dgm:cxn modelId="{F72D9D70-7D27-44C6-A966-1A12BF962017}" type="presOf" srcId="{2DC2B36F-1335-4A2A-A51D-D33A34E048EF}" destId="{6869012D-18CF-49B0-BFB6-191FAF89D964}" srcOrd="1" destOrd="0" presId="urn:microsoft.com/office/officeart/2005/8/layout/cycle2"/>
    <dgm:cxn modelId="{5B34C049-42DA-4BE0-99CD-435F3DCC0B05}" type="presOf" srcId="{81E3BD69-A40E-43ED-AA9B-C2CBB9679AB6}" destId="{55F2ED6A-4D34-4B48-8C9A-7FC6B585D9DB}" srcOrd="0" destOrd="0" presId="urn:microsoft.com/office/officeart/2005/8/layout/cycle2"/>
    <dgm:cxn modelId="{539204A0-2A33-4C32-8940-21C906E970BF}" type="presOf" srcId="{93B2E24F-1407-4006-8F43-EB5564C4F33A}" destId="{7259EAB2-111D-4815-A2E9-442E82C1C35E}" srcOrd="0" destOrd="0" presId="urn:microsoft.com/office/officeart/2005/8/layout/cycle2"/>
    <dgm:cxn modelId="{B7D60B39-1E9B-445B-8A5F-378C05A69ACC}" type="presOf" srcId="{40671C00-4E8F-4990-AD3C-47D23C456205}" destId="{DEAB1047-A067-4FFE-AE9C-BFCCFEFDA6AF}" srcOrd="0" destOrd="0" presId="urn:microsoft.com/office/officeart/2005/8/layout/cycle2"/>
    <dgm:cxn modelId="{C1BB1DEE-53A6-46DC-B00A-B25198263DC9}" type="presOf" srcId="{36FFD79E-F240-4789-AB62-801BA22514F5}" destId="{B38612B1-00BB-49A8-9628-53723F82D8CE}" srcOrd="0" destOrd="0" presId="urn:microsoft.com/office/officeart/2005/8/layout/cycle2"/>
    <dgm:cxn modelId="{C6749249-C0C1-40C2-BA08-D6F4EBA30627}" srcId="{504AFA35-3FA5-4079-80EC-C217D5AB2432}" destId="{EA0AAA8D-E225-4981-A2E5-960860C42909}" srcOrd="0" destOrd="0" parTransId="{B615A714-13ED-4F7E-9385-2BC900C44E1A}" sibTransId="{36FFD79E-F240-4789-AB62-801BA22514F5}"/>
    <dgm:cxn modelId="{C6ECC95B-6F9C-457F-8AB7-1A31631600C7}" srcId="{504AFA35-3FA5-4079-80EC-C217D5AB2432}" destId="{05B422E4-82F4-4070-9BB0-3A5034F91E3E}" srcOrd="4" destOrd="0" parTransId="{FA399234-56C0-4E13-94A3-86FE61BA780B}" sibTransId="{729D76B1-6DE6-4C5B-B39E-03F61E6CC9CB}"/>
    <dgm:cxn modelId="{33F5B04D-34B0-4681-946D-C5B4E7DE85B6}" type="presOf" srcId="{AC9853A0-B890-4270-8E85-18D9067C6782}" destId="{7D60FF4F-9574-4FF7-B902-807EA7FBB312}" srcOrd="0" destOrd="0" presId="urn:microsoft.com/office/officeart/2005/8/layout/cycle2"/>
    <dgm:cxn modelId="{1BB6D62A-7274-40B5-867F-A5E8C351440D}" type="presOf" srcId="{2DC2B36F-1335-4A2A-A51D-D33A34E048EF}" destId="{EB4700EC-6CB7-4A16-85C7-9B7F5A089EA1}" srcOrd="0" destOrd="0" presId="urn:microsoft.com/office/officeart/2005/8/layout/cycle2"/>
    <dgm:cxn modelId="{558EB0A0-E9B2-4379-BF2B-AC51F2BA1466}" type="presOf" srcId="{93B2E24F-1407-4006-8F43-EB5564C4F33A}" destId="{65B5BAC2-48AE-478D-9EB4-E2D801A98AFD}" srcOrd="1" destOrd="0" presId="urn:microsoft.com/office/officeart/2005/8/layout/cycle2"/>
    <dgm:cxn modelId="{98C1046B-D76A-45D4-99CD-96CC7424E83C}" type="presOf" srcId="{729D76B1-6DE6-4C5B-B39E-03F61E6CC9CB}" destId="{A89E4B07-BBDE-4713-BA4C-BDD76BD2979D}" srcOrd="0" destOrd="0" presId="urn:microsoft.com/office/officeart/2005/8/layout/cycle2"/>
    <dgm:cxn modelId="{CFC4583A-469A-4BEE-9368-E8CEB371AAA0}" type="presOf" srcId="{504AFA35-3FA5-4079-80EC-C217D5AB2432}" destId="{64528121-5779-455D-A9F0-D791877489DB}" srcOrd="0" destOrd="0" presId="urn:microsoft.com/office/officeart/2005/8/layout/cycle2"/>
    <dgm:cxn modelId="{C2AAD0FF-2D6D-481A-BF6F-4C842638EBBC}" srcId="{504AFA35-3FA5-4079-80EC-C217D5AB2432}" destId="{9EA7BC8F-9D31-4C78-A74A-EDB71DA46307}" srcOrd="3" destOrd="0" parTransId="{22F2CEB3-7921-4C00-8B63-23942DAD887F}" sibTransId="{93B2E24F-1407-4006-8F43-EB5564C4F33A}"/>
    <dgm:cxn modelId="{11428E10-9AB7-4AE4-A862-80239F034FD4}" type="presParOf" srcId="{64528121-5779-455D-A9F0-D791877489DB}" destId="{1DE8AAC9-B5E1-407E-A1F2-1C88A74D6A08}" srcOrd="0" destOrd="0" presId="urn:microsoft.com/office/officeart/2005/8/layout/cycle2"/>
    <dgm:cxn modelId="{10889C5C-D78B-4D25-8F5D-6BD4160866E1}" type="presParOf" srcId="{64528121-5779-455D-A9F0-D791877489DB}" destId="{B38612B1-00BB-49A8-9628-53723F82D8CE}" srcOrd="1" destOrd="0" presId="urn:microsoft.com/office/officeart/2005/8/layout/cycle2"/>
    <dgm:cxn modelId="{D22121DC-C05C-4AA0-B4CF-574FE9725E17}" type="presParOf" srcId="{B38612B1-00BB-49A8-9628-53723F82D8CE}" destId="{820CF6D0-0884-4C5A-908F-6973D53D1F81}" srcOrd="0" destOrd="0" presId="urn:microsoft.com/office/officeart/2005/8/layout/cycle2"/>
    <dgm:cxn modelId="{64897841-5D6B-4EB9-A627-289C3DE93D2F}" type="presParOf" srcId="{64528121-5779-455D-A9F0-D791877489DB}" destId="{55F2ED6A-4D34-4B48-8C9A-7FC6B585D9DB}" srcOrd="2" destOrd="0" presId="urn:microsoft.com/office/officeart/2005/8/layout/cycle2"/>
    <dgm:cxn modelId="{5B6032E5-A3FC-43BA-91F4-93BE202855BA}" type="presParOf" srcId="{64528121-5779-455D-A9F0-D791877489DB}" destId="{7D60FF4F-9574-4FF7-B902-807EA7FBB312}" srcOrd="3" destOrd="0" presId="urn:microsoft.com/office/officeart/2005/8/layout/cycle2"/>
    <dgm:cxn modelId="{34F66CCB-4B7B-43FB-922C-49356572A5E7}" type="presParOf" srcId="{7D60FF4F-9574-4FF7-B902-807EA7FBB312}" destId="{F508AF12-B465-4906-A0B7-EE015516F12E}" srcOrd="0" destOrd="0" presId="urn:microsoft.com/office/officeart/2005/8/layout/cycle2"/>
    <dgm:cxn modelId="{CCA4A2FD-BCCF-4195-B203-A4C3EC744A41}" type="presParOf" srcId="{64528121-5779-455D-A9F0-D791877489DB}" destId="{DEAB1047-A067-4FFE-AE9C-BFCCFEFDA6AF}" srcOrd="4" destOrd="0" presId="urn:microsoft.com/office/officeart/2005/8/layout/cycle2"/>
    <dgm:cxn modelId="{6C69222D-6485-40EA-B0F7-A95546C1A9CD}" type="presParOf" srcId="{64528121-5779-455D-A9F0-D791877489DB}" destId="{EB4700EC-6CB7-4A16-85C7-9B7F5A089EA1}" srcOrd="5" destOrd="0" presId="urn:microsoft.com/office/officeart/2005/8/layout/cycle2"/>
    <dgm:cxn modelId="{E435DD1F-9C6E-47F5-B175-8C61351E10F4}" type="presParOf" srcId="{EB4700EC-6CB7-4A16-85C7-9B7F5A089EA1}" destId="{6869012D-18CF-49B0-BFB6-191FAF89D964}" srcOrd="0" destOrd="0" presId="urn:microsoft.com/office/officeart/2005/8/layout/cycle2"/>
    <dgm:cxn modelId="{A47D7282-5E93-4E65-B3DA-EDDC98F9581A}" type="presParOf" srcId="{64528121-5779-455D-A9F0-D791877489DB}" destId="{B1E46F72-37D7-49EF-A8F3-A55BF5A79EFF}" srcOrd="6" destOrd="0" presId="urn:microsoft.com/office/officeart/2005/8/layout/cycle2"/>
    <dgm:cxn modelId="{CCA5370B-67AD-44B5-AB27-B333AB065A15}" type="presParOf" srcId="{64528121-5779-455D-A9F0-D791877489DB}" destId="{7259EAB2-111D-4815-A2E9-442E82C1C35E}" srcOrd="7" destOrd="0" presId="urn:microsoft.com/office/officeart/2005/8/layout/cycle2"/>
    <dgm:cxn modelId="{EC50A2E4-6FDC-48A0-ADB4-D47CFED5BC4C}" type="presParOf" srcId="{7259EAB2-111D-4815-A2E9-442E82C1C35E}" destId="{65B5BAC2-48AE-478D-9EB4-E2D801A98AFD}" srcOrd="0" destOrd="0" presId="urn:microsoft.com/office/officeart/2005/8/layout/cycle2"/>
    <dgm:cxn modelId="{0F88A02B-2FF2-4355-9546-F0076E55A383}" type="presParOf" srcId="{64528121-5779-455D-A9F0-D791877489DB}" destId="{738012D8-223D-46D2-97ED-B2B960D869EB}" srcOrd="8" destOrd="0" presId="urn:microsoft.com/office/officeart/2005/8/layout/cycle2"/>
    <dgm:cxn modelId="{E812A086-59E3-49E3-96F6-BECD954155C3}" type="presParOf" srcId="{64528121-5779-455D-A9F0-D791877489DB}" destId="{A89E4B07-BBDE-4713-BA4C-BDD76BD2979D}" srcOrd="9" destOrd="0" presId="urn:microsoft.com/office/officeart/2005/8/layout/cycle2"/>
    <dgm:cxn modelId="{4DD5B19C-D871-421F-B254-F1B3055A981D}" type="presParOf" srcId="{A89E4B07-BBDE-4713-BA4C-BDD76BD2979D}" destId="{59EDA55C-02EF-4CDF-B64E-2CF6EC2523E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FAFBE-49B9-475A-8DB2-C181CF1E5328}" type="datetimeFigureOut">
              <a:rPr lang="en-US" smtClean="0"/>
              <a:t>7/11/2017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C583B0-7748-405D-BCDF-4A261B3F049B}" type="datetimeFigureOut">
              <a:rPr lang="en-US" smtClean="0"/>
              <a:t>7/11/2017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134411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14</a:t>
            </a:fld>
            <a:endParaRPr lang="en-US"/>
          </a:p>
        </p:txBody>
      </p:sp>
    </p:spTree>
    <p:extLst>
      <p:ext uri="{BB962C8B-B14F-4D97-AF65-F5344CB8AC3E}">
        <p14:creationId xmlns:p14="http://schemas.microsoft.com/office/powerpoint/2010/main" val="69152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15</a:t>
            </a:fld>
            <a:endParaRPr lang="en-US"/>
          </a:p>
        </p:txBody>
      </p:sp>
    </p:spTree>
    <p:extLst>
      <p:ext uri="{BB962C8B-B14F-4D97-AF65-F5344CB8AC3E}">
        <p14:creationId xmlns:p14="http://schemas.microsoft.com/office/powerpoint/2010/main" val="124319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16</a:t>
            </a:fld>
            <a:endParaRPr lang="en-US"/>
          </a:p>
        </p:txBody>
      </p:sp>
    </p:spTree>
    <p:extLst>
      <p:ext uri="{BB962C8B-B14F-4D97-AF65-F5344CB8AC3E}">
        <p14:creationId xmlns:p14="http://schemas.microsoft.com/office/powerpoint/2010/main" val="184252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17</a:t>
            </a:fld>
            <a:endParaRPr lang="en-US"/>
          </a:p>
        </p:txBody>
      </p:sp>
    </p:spTree>
    <p:extLst>
      <p:ext uri="{BB962C8B-B14F-4D97-AF65-F5344CB8AC3E}">
        <p14:creationId xmlns:p14="http://schemas.microsoft.com/office/powerpoint/2010/main" val="131273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18</a:t>
            </a:fld>
            <a:endParaRPr lang="en-US"/>
          </a:p>
        </p:txBody>
      </p:sp>
    </p:spTree>
    <p:extLst>
      <p:ext uri="{BB962C8B-B14F-4D97-AF65-F5344CB8AC3E}">
        <p14:creationId xmlns:p14="http://schemas.microsoft.com/office/powerpoint/2010/main" val="413561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19</a:t>
            </a:fld>
            <a:endParaRPr lang="en-US"/>
          </a:p>
        </p:txBody>
      </p:sp>
    </p:spTree>
    <p:extLst>
      <p:ext uri="{BB962C8B-B14F-4D97-AF65-F5344CB8AC3E}">
        <p14:creationId xmlns:p14="http://schemas.microsoft.com/office/powerpoint/2010/main" val="223281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20</a:t>
            </a:fld>
            <a:endParaRPr lang="en-US"/>
          </a:p>
        </p:txBody>
      </p:sp>
    </p:spTree>
    <p:extLst>
      <p:ext uri="{BB962C8B-B14F-4D97-AF65-F5344CB8AC3E}">
        <p14:creationId xmlns:p14="http://schemas.microsoft.com/office/powerpoint/2010/main" val="368830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21</a:t>
            </a:fld>
            <a:endParaRPr lang="en-US"/>
          </a:p>
        </p:txBody>
      </p:sp>
    </p:spTree>
    <p:extLst>
      <p:ext uri="{BB962C8B-B14F-4D97-AF65-F5344CB8AC3E}">
        <p14:creationId xmlns:p14="http://schemas.microsoft.com/office/powerpoint/2010/main" val="41583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22</a:t>
            </a:fld>
            <a:endParaRPr lang="en-US"/>
          </a:p>
        </p:txBody>
      </p:sp>
    </p:spTree>
    <p:extLst>
      <p:ext uri="{BB962C8B-B14F-4D97-AF65-F5344CB8AC3E}">
        <p14:creationId xmlns:p14="http://schemas.microsoft.com/office/powerpoint/2010/main" val="405323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23</a:t>
            </a:fld>
            <a:endParaRPr lang="en-US"/>
          </a:p>
        </p:txBody>
      </p:sp>
    </p:spTree>
    <p:extLst>
      <p:ext uri="{BB962C8B-B14F-4D97-AF65-F5344CB8AC3E}">
        <p14:creationId xmlns:p14="http://schemas.microsoft.com/office/powerpoint/2010/main" val="338439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a:t>
            </a:fld>
            <a:endParaRPr lang="en-US"/>
          </a:p>
        </p:txBody>
      </p:sp>
    </p:spTree>
    <p:extLst>
      <p:ext uri="{BB962C8B-B14F-4D97-AF65-F5344CB8AC3E}">
        <p14:creationId xmlns:p14="http://schemas.microsoft.com/office/powerpoint/2010/main" val="208128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24</a:t>
            </a:fld>
            <a:endParaRPr lang="en-US"/>
          </a:p>
        </p:txBody>
      </p:sp>
    </p:spTree>
    <p:extLst>
      <p:ext uri="{BB962C8B-B14F-4D97-AF65-F5344CB8AC3E}">
        <p14:creationId xmlns:p14="http://schemas.microsoft.com/office/powerpoint/2010/main" val="3790727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25</a:t>
            </a:fld>
            <a:endParaRPr lang="en-US"/>
          </a:p>
        </p:txBody>
      </p:sp>
    </p:spTree>
    <p:extLst>
      <p:ext uri="{BB962C8B-B14F-4D97-AF65-F5344CB8AC3E}">
        <p14:creationId xmlns:p14="http://schemas.microsoft.com/office/powerpoint/2010/main" val="428175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26</a:t>
            </a:fld>
            <a:endParaRPr lang="en-US"/>
          </a:p>
        </p:txBody>
      </p:sp>
    </p:spTree>
    <p:extLst>
      <p:ext uri="{BB962C8B-B14F-4D97-AF65-F5344CB8AC3E}">
        <p14:creationId xmlns:p14="http://schemas.microsoft.com/office/powerpoint/2010/main" val="204023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27</a:t>
            </a:fld>
            <a:endParaRPr lang="en-US"/>
          </a:p>
        </p:txBody>
      </p:sp>
    </p:spTree>
    <p:extLst>
      <p:ext uri="{BB962C8B-B14F-4D97-AF65-F5344CB8AC3E}">
        <p14:creationId xmlns:p14="http://schemas.microsoft.com/office/powerpoint/2010/main" val="46220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28</a:t>
            </a:fld>
            <a:endParaRPr lang="en-US"/>
          </a:p>
        </p:txBody>
      </p:sp>
    </p:spTree>
    <p:extLst>
      <p:ext uri="{BB962C8B-B14F-4D97-AF65-F5344CB8AC3E}">
        <p14:creationId xmlns:p14="http://schemas.microsoft.com/office/powerpoint/2010/main" val="191611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29</a:t>
            </a:fld>
            <a:endParaRPr lang="en-US"/>
          </a:p>
        </p:txBody>
      </p:sp>
    </p:spTree>
    <p:extLst>
      <p:ext uri="{BB962C8B-B14F-4D97-AF65-F5344CB8AC3E}">
        <p14:creationId xmlns:p14="http://schemas.microsoft.com/office/powerpoint/2010/main" val="1384229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30</a:t>
            </a:fld>
            <a:endParaRPr lang="en-US"/>
          </a:p>
        </p:txBody>
      </p:sp>
    </p:spTree>
    <p:extLst>
      <p:ext uri="{BB962C8B-B14F-4D97-AF65-F5344CB8AC3E}">
        <p14:creationId xmlns:p14="http://schemas.microsoft.com/office/powerpoint/2010/main" val="3401171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31</a:t>
            </a:fld>
            <a:endParaRPr lang="en-US"/>
          </a:p>
        </p:txBody>
      </p:sp>
    </p:spTree>
    <p:extLst>
      <p:ext uri="{BB962C8B-B14F-4D97-AF65-F5344CB8AC3E}">
        <p14:creationId xmlns:p14="http://schemas.microsoft.com/office/powerpoint/2010/main" val="2337786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34</a:t>
            </a:fld>
            <a:endParaRPr lang="en-US"/>
          </a:p>
        </p:txBody>
      </p:sp>
    </p:spTree>
    <p:extLst>
      <p:ext uri="{BB962C8B-B14F-4D97-AF65-F5344CB8AC3E}">
        <p14:creationId xmlns:p14="http://schemas.microsoft.com/office/powerpoint/2010/main" val="422792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35</a:t>
            </a:fld>
            <a:endParaRPr lang="en-US"/>
          </a:p>
        </p:txBody>
      </p:sp>
    </p:spTree>
    <p:extLst>
      <p:ext uri="{BB962C8B-B14F-4D97-AF65-F5344CB8AC3E}">
        <p14:creationId xmlns:p14="http://schemas.microsoft.com/office/powerpoint/2010/main" val="102353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a:t>
            </a:fld>
            <a:endParaRPr lang="en-US"/>
          </a:p>
        </p:txBody>
      </p:sp>
    </p:spTree>
    <p:extLst>
      <p:ext uri="{BB962C8B-B14F-4D97-AF65-F5344CB8AC3E}">
        <p14:creationId xmlns:p14="http://schemas.microsoft.com/office/powerpoint/2010/main" val="2207353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39</a:t>
            </a:fld>
            <a:endParaRPr lang="en-US"/>
          </a:p>
        </p:txBody>
      </p:sp>
    </p:spTree>
    <p:extLst>
      <p:ext uri="{BB962C8B-B14F-4D97-AF65-F5344CB8AC3E}">
        <p14:creationId xmlns:p14="http://schemas.microsoft.com/office/powerpoint/2010/main" val="12220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40</a:t>
            </a:fld>
            <a:endParaRPr lang="en-US"/>
          </a:p>
        </p:txBody>
      </p:sp>
    </p:spTree>
    <p:extLst>
      <p:ext uri="{BB962C8B-B14F-4D97-AF65-F5344CB8AC3E}">
        <p14:creationId xmlns:p14="http://schemas.microsoft.com/office/powerpoint/2010/main" val="2442816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43</a:t>
            </a:fld>
            <a:endParaRPr lang="en-US"/>
          </a:p>
        </p:txBody>
      </p:sp>
    </p:spTree>
    <p:extLst>
      <p:ext uri="{BB962C8B-B14F-4D97-AF65-F5344CB8AC3E}">
        <p14:creationId xmlns:p14="http://schemas.microsoft.com/office/powerpoint/2010/main" val="778302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44</a:t>
            </a:fld>
            <a:endParaRPr lang="en-US"/>
          </a:p>
        </p:txBody>
      </p:sp>
    </p:spTree>
    <p:extLst>
      <p:ext uri="{BB962C8B-B14F-4D97-AF65-F5344CB8AC3E}">
        <p14:creationId xmlns:p14="http://schemas.microsoft.com/office/powerpoint/2010/main" val="3350450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45</a:t>
            </a:fld>
            <a:endParaRPr lang="en-US"/>
          </a:p>
        </p:txBody>
      </p:sp>
    </p:spTree>
    <p:extLst>
      <p:ext uri="{BB962C8B-B14F-4D97-AF65-F5344CB8AC3E}">
        <p14:creationId xmlns:p14="http://schemas.microsoft.com/office/powerpoint/2010/main" val="3424131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46</a:t>
            </a:fld>
            <a:endParaRPr lang="en-US"/>
          </a:p>
        </p:txBody>
      </p:sp>
    </p:spTree>
    <p:extLst>
      <p:ext uri="{BB962C8B-B14F-4D97-AF65-F5344CB8AC3E}">
        <p14:creationId xmlns:p14="http://schemas.microsoft.com/office/powerpoint/2010/main" val="1422675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47</a:t>
            </a:fld>
            <a:endParaRPr lang="en-US"/>
          </a:p>
        </p:txBody>
      </p:sp>
    </p:spTree>
    <p:extLst>
      <p:ext uri="{BB962C8B-B14F-4D97-AF65-F5344CB8AC3E}">
        <p14:creationId xmlns:p14="http://schemas.microsoft.com/office/powerpoint/2010/main" val="2111123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50</a:t>
            </a:fld>
            <a:endParaRPr lang="en-US"/>
          </a:p>
        </p:txBody>
      </p:sp>
    </p:spTree>
    <p:extLst>
      <p:ext uri="{BB962C8B-B14F-4D97-AF65-F5344CB8AC3E}">
        <p14:creationId xmlns:p14="http://schemas.microsoft.com/office/powerpoint/2010/main" val="3679986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51</a:t>
            </a:fld>
            <a:endParaRPr lang="en-US"/>
          </a:p>
        </p:txBody>
      </p:sp>
    </p:spTree>
    <p:extLst>
      <p:ext uri="{BB962C8B-B14F-4D97-AF65-F5344CB8AC3E}">
        <p14:creationId xmlns:p14="http://schemas.microsoft.com/office/powerpoint/2010/main" val="3503627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53</a:t>
            </a:fld>
            <a:endParaRPr lang="en-US"/>
          </a:p>
        </p:txBody>
      </p:sp>
    </p:spTree>
    <p:extLst>
      <p:ext uri="{BB962C8B-B14F-4D97-AF65-F5344CB8AC3E}">
        <p14:creationId xmlns:p14="http://schemas.microsoft.com/office/powerpoint/2010/main" val="349874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a:t>
            </a:fld>
            <a:endParaRPr lang="en-US"/>
          </a:p>
        </p:txBody>
      </p:sp>
    </p:spTree>
    <p:extLst>
      <p:ext uri="{BB962C8B-B14F-4D97-AF65-F5344CB8AC3E}">
        <p14:creationId xmlns:p14="http://schemas.microsoft.com/office/powerpoint/2010/main" val="2049365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54</a:t>
            </a:fld>
            <a:endParaRPr lang="en-US"/>
          </a:p>
        </p:txBody>
      </p:sp>
    </p:spTree>
    <p:extLst>
      <p:ext uri="{BB962C8B-B14F-4D97-AF65-F5344CB8AC3E}">
        <p14:creationId xmlns:p14="http://schemas.microsoft.com/office/powerpoint/2010/main" val="2251670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55</a:t>
            </a:fld>
            <a:endParaRPr lang="en-US"/>
          </a:p>
        </p:txBody>
      </p:sp>
    </p:spTree>
    <p:extLst>
      <p:ext uri="{BB962C8B-B14F-4D97-AF65-F5344CB8AC3E}">
        <p14:creationId xmlns:p14="http://schemas.microsoft.com/office/powerpoint/2010/main" val="2120373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56</a:t>
            </a:fld>
            <a:endParaRPr lang="en-US"/>
          </a:p>
        </p:txBody>
      </p:sp>
    </p:spTree>
    <p:extLst>
      <p:ext uri="{BB962C8B-B14F-4D97-AF65-F5344CB8AC3E}">
        <p14:creationId xmlns:p14="http://schemas.microsoft.com/office/powerpoint/2010/main" val="4285157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57</a:t>
            </a:fld>
            <a:endParaRPr lang="en-US"/>
          </a:p>
        </p:txBody>
      </p:sp>
    </p:spTree>
    <p:extLst>
      <p:ext uri="{BB962C8B-B14F-4D97-AF65-F5344CB8AC3E}">
        <p14:creationId xmlns:p14="http://schemas.microsoft.com/office/powerpoint/2010/main" val="2972910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58</a:t>
            </a:fld>
            <a:endParaRPr lang="en-US"/>
          </a:p>
        </p:txBody>
      </p:sp>
    </p:spTree>
    <p:extLst>
      <p:ext uri="{BB962C8B-B14F-4D97-AF65-F5344CB8AC3E}">
        <p14:creationId xmlns:p14="http://schemas.microsoft.com/office/powerpoint/2010/main" val="2650619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59</a:t>
            </a:fld>
            <a:endParaRPr lang="en-US"/>
          </a:p>
        </p:txBody>
      </p:sp>
    </p:spTree>
    <p:extLst>
      <p:ext uri="{BB962C8B-B14F-4D97-AF65-F5344CB8AC3E}">
        <p14:creationId xmlns:p14="http://schemas.microsoft.com/office/powerpoint/2010/main" val="4275956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60</a:t>
            </a:fld>
            <a:endParaRPr lang="en-US"/>
          </a:p>
        </p:txBody>
      </p:sp>
    </p:spTree>
    <p:extLst>
      <p:ext uri="{BB962C8B-B14F-4D97-AF65-F5344CB8AC3E}">
        <p14:creationId xmlns:p14="http://schemas.microsoft.com/office/powerpoint/2010/main" val="3062462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66</a:t>
            </a:fld>
            <a:endParaRPr lang="en-US"/>
          </a:p>
        </p:txBody>
      </p:sp>
    </p:spTree>
    <p:extLst>
      <p:ext uri="{BB962C8B-B14F-4D97-AF65-F5344CB8AC3E}">
        <p14:creationId xmlns:p14="http://schemas.microsoft.com/office/powerpoint/2010/main" val="1482878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67</a:t>
            </a:fld>
            <a:endParaRPr lang="en-US"/>
          </a:p>
        </p:txBody>
      </p:sp>
    </p:spTree>
    <p:extLst>
      <p:ext uri="{BB962C8B-B14F-4D97-AF65-F5344CB8AC3E}">
        <p14:creationId xmlns:p14="http://schemas.microsoft.com/office/powerpoint/2010/main" val="810523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68</a:t>
            </a:fld>
            <a:endParaRPr lang="en-US"/>
          </a:p>
        </p:txBody>
      </p:sp>
    </p:spTree>
    <p:extLst>
      <p:ext uri="{BB962C8B-B14F-4D97-AF65-F5344CB8AC3E}">
        <p14:creationId xmlns:p14="http://schemas.microsoft.com/office/powerpoint/2010/main" val="209186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a:t>
            </a:fld>
            <a:endParaRPr lang="en-US"/>
          </a:p>
        </p:txBody>
      </p:sp>
    </p:spTree>
    <p:extLst>
      <p:ext uri="{BB962C8B-B14F-4D97-AF65-F5344CB8AC3E}">
        <p14:creationId xmlns:p14="http://schemas.microsoft.com/office/powerpoint/2010/main" val="4170503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69</a:t>
            </a:fld>
            <a:endParaRPr lang="en-US"/>
          </a:p>
        </p:txBody>
      </p:sp>
    </p:spTree>
    <p:extLst>
      <p:ext uri="{BB962C8B-B14F-4D97-AF65-F5344CB8AC3E}">
        <p14:creationId xmlns:p14="http://schemas.microsoft.com/office/powerpoint/2010/main" val="2869655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70</a:t>
            </a:fld>
            <a:endParaRPr lang="en-US"/>
          </a:p>
        </p:txBody>
      </p:sp>
    </p:spTree>
    <p:extLst>
      <p:ext uri="{BB962C8B-B14F-4D97-AF65-F5344CB8AC3E}">
        <p14:creationId xmlns:p14="http://schemas.microsoft.com/office/powerpoint/2010/main" val="1847208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71</a:t>
            </a:fld>
            <a:endParaRPr lang="en-US"/>
          </a:p>
        </p:txBody>
      </p:sp>
    </p:spTree>
    <p:extLst>
      <p:ext uri="{BB962C8B-B14F-4D97-AF65-F5344CB8AC3E}">
        <p14:creationId xmlns:p14="http://schemas.microsoft.com/office/powerpoint/2010/main" val="1417279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72</a:t>
            </a:fld>
            <a:endParaRPr lang="en-US"/>
          </a:p>
        </p:txBody>
      </p:sp>
    </p:spTree>
    <p:extLst>
      <p:ext uri="{BB962C8B-B14F-4D97-AF65-F5344CB8AC3E}">
        <p14:creationId xmlns:p14="http://schemas.microsoft.com/office/powerpoint/2010/main" val="4009579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73</a:t>
            </a:fld>
            <a:endParaRPr lang="en-US"/>
          </a:p>
        </p:txBody>
      </p:sp>
    </p:spTree>
    <p:extLst>
      <p:ext uri="{BB962C8B-B14F-4D97-AF65-F5344CB8AC3E}">
        <p14:creationId xmlns:p14="http://schemas.microsoft.com/office/powerpoint/2010/main" val="1501181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74</a:t>
            </a:fld>
            <a:endParaRPr lang="en-US"/>
          </a:p>
        </p:txBody>
      </p:sp>
    </p:spTree>
    <p:extLst>
      <p:ext uri="{BB962C8B-B14F-4D97-AF65-F5344CB8AC3E}">
        <p14:creationId xmlns:p14="http://schemas.microsoft.com/office/powerpoint/2010/main" val="2588101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75</a:t>
            </a:fld>
            <a:endParaRPr lang="en-US"/>
          </a:p>
        </p:txBody>
      </p:sp>
    </p:spTree>
    <p:extLst>
      <p:ext uri="{BB962C8B-B14F-4D97-AF65-F5344CB8AC3E}">
        <p14:creationId xmlns:p14="http://schemas.microsoft.com/office/powerpoint/2010/main" val="1108443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76</a:t>
            </a:fld>
            <a:endParaRPr lang="en-US"/>
          </a:p>
        </p:txBody>
      </p:sp>
    </p:spTree>
    <p:extLst>
      <p:ext uri="{BB962C8B-B14F-4D97-AF65-F5344CB8AC3E}">
        <p14:creationId xmlns:p14="http://schemas.microsoft.com/office/powerpoint/2010/main" val="4169771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77</a:t>
            </a:fld>
            <a:endParaRPr lang="en-US"/>
          </a:p>
        </p:txBody>
      </p:sp>
    </p:spTree>
    <p:extLst>
      <p:ext uri="{BB962C8B-B14F-4D97-AF65-F5344CB8AC3E}">
        <p14:creationId xmlns:p14="http://schemas.microsoft.com/office/powerpoint/2010/main" val="25277842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78</a:t>
            </a:fld>
            <a:endParaRPr lang="en-US"/>
          </a:p>
        </p:txBody>
      </p:sp>
    </p:spTree>
    <p:extLst>
      <p:ext uri="{BB962C8B-B14F-4D97-AF65-F5344CB8AC3E}">
        <p14:creationId xmlns:p14="http://schemas.microsoft.com/office/powerpoint/2010/main" val="286349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a:p>
        </p:txBody>
      </p:sp>
    </p:spTree>
    <p:extLst>
      <p:ext uri="{BB962C8B-B14F-4D97-AF65-F5344CB8AC3E}">
        <p14:creationId xmlns:p14="http://schemas.microsoft.com/office/powerpoint/2010/main" val="42719064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79</a:t>
            </a:fld>
            <a:endParaRPr lang="en-US"/>
          </a:p>
        </p:txBody>
      </p:sp>
    </p:spTree>
    <p:extLst>
      <p:ext uri="{BB962C8B-B14F-4D97-AF65-F5344CB8AC3E}">
        <p14:creationId xmlns:p14="http://schemas.microsoft.com/office/powerpoint/2010/main" val="375219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80</a:t>
            </a:fld>
            <a:endParaRPr lang="en-US"/>
          </a:p>
        </p:txBody>
      </p:sp>
    </p:spTree>
    <p:extLst>
      <p:ext uri="{BB962C8B-B14F-4D97-AF65-F5344CB8AC3E}">
        <p14:creationId xmlns:p14="http://schemas.microsoft.com/office/powerpoint/2010/main" val="37969858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81</a:t>
            </a:fld>
            <a:endParaRPr lang="en-US"/>
          </a:p>
        </p:txBody>
      </p:sp>
    </p:spTree>
    <p:extLst>
      <p:ext uri="{BB962C8B-B14F-4D97-AF65-F5344CB8AC3E}">
        <p14:creationId xmlns:p14="http://schemas.microsoft.com/office/powerpoint/2010/main" val="1510842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82</a:t>
            </a:fld>
            <a:endParaRPr lang="en-US"/>
          </a:p>
        </p:txBody>
      </p:sp>
    </p:spTree>
    <p:extLst>
      <p:ext uri="{BB962C8B-B14F-4D97-AF65-F5344CB8AC3E}">
        <p14:creationId xmlns:p14="http://schemas.microsoft.com/office/powerpoint/2010/main" val="774948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93381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25425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487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200018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11</a:t>
            </a:fld>
            <a:endParaRPr lang="en-US"/>
          </a:p>
        </p:txBody>
      </p:sp>
    </p:spTree>
    <p:extLst>
      <p:ext uri="{BB962C8B-B14F-4D97-AF65-F5344CB8AC3E}">
        <p14:creationId xmlns:p14="http://schemas.microsoft.com/office/powerpoint/2010/main" val="343886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13</a:t>
            </a:fld>
            <a:endParaRPr lang="en-US"/>
          </a:p>
        </p:txBody>
      </p:sp>
    </p:spTree>
    <p:extLst>
      <p:ext uri="{BB962C8B-B14F-4D97-AF65-F5344CB8AC3E}">
        <p14:creationId xmlns:p14="http://schemas.microsoft.com/office/powerpoint/2010/main" val="219820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4EA2522-C4C6-403D-8EED-ACB0FA32A10B}" type="datetime1">
              <a:rPr lang="en-US" smtClean="0"/>
              <a:t>7/11/2017</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A00A119E-7584-428E-89E9-092799AD27D7}" type="slidenum">
              <a:rPr lang="en-US" smtClean="0"/>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14" name="TextBox 13"/>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19" name="TextBox 18"/>
          <p:cNvSpPr txBox="1"/>
          <p:nvPr userDrawn="1"/>
        </p:nvSpPr>
        <p:spPr>
          <a:xfrm>
            <a:off x="2798618" y="4248150"/>
            <a:ext cx="5906235" cy="338554"/>
          </a:xfrm>
          <a:prstGeom prst="rect">
            <a:avLst/>
          </a:prstGeom>
          <a:noFill/>
        </p:spPr>
        <p:txBody>
          <a:bodyPr wrap="square" rtlCol="0">
            <a:spAutoFit/>
          </a:bodyPr>
          <a:lstStyle/>
          <a:p>
            <a:r>
              <a:rPr lang="en-US" sz="1600" dirty="0" smtClean="0">
                <a:solidFill>
                  <a:schemeClr val="accent2"/>
                </a:solidFill>
                <a:latin typeface="+mj-lt"/>
              </a:rPr>
              <a:t>Kansas leads the world in the success of each student.</a:t>
            </a:r>
            <a:endParaRPr lang="en-US" sz="1600" dirty="0">
              <a:solidFill>
                <a:schemeClr val="accent2"/>
              </a:solidFill>
              <a:latin typeface="+mj-lt"/>
            </a:endParaRPr>
          </a:p>
        </p:txBody>
      </p:sp>
    </p:spTree>
    <p:extLst>
      <p:ext uri="{BB962C8B-B14F-4D97-AF65-F5344CB8AC3E}">
        <p14:creationId xmlns:p14="http://schemas.microsoft.com/office/powerpoint/2010/main" val="45974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36DD8C57-C5B8-4C6D-91F2-54DCFDBB310E}" type="datetime1">
              <a:rPr lang="en-US" smtClean="0"/>
              <a:t>7/11/2017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208905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C4825D-4060-4E5B-A20C-F16A1665AD93}"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86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6E0802-2A3D-42D5-83FC-12F8441416C7}"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055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EAFFEA-BE3C-4D84-8BFE-CC794EB06A4E}"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94923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FA3035-D60B-4673-8D08-8CD5BEF07387}"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69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87A8A7-A7F0-4430-8B51-30AAFE6949C1}"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902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96AB7-97C6-4F98-9B70-AD72F5F5B6CD}"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409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CBED7C-C554-4336-A9E9-818C90866629}" type="datetime1">
              <a:rPr lang="en-US" smtClean="0"/>
              <a:t>7/11/2017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150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70153"/>
            <a:ext cx="6309360" cy="338554"/>
          </a:xfrm>
          <a:prstGeom prst="rect">
            <a:avLst/>
          </a:prstGeom>
          <a:noFill/>
        </p:spPr>
        <p:txBody>
          <a:bodyPr lIns="365760" tIns="0"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60C44-4482-480C-9B3D-B83F02649546}" type="datetime1">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t>7/11/2017</a:t>
            </a:fld>
            <a:endParaRPr kumimoji="0" lang="en-US" sz="1200" b="0" i="0" u="none" strike="noStrike" kern="1200" cap="none" spc="0" normalizeH="0" baseline="0" noProof="0" dirty="0">
              <a:ln>
                <a:noFill/>
              </a:ln>
              <a:solidFill>
                <a:srgbClr val="15284B">
                  <a:tint val="75000"/>
                </a:srgbClr>
              </a:solidFill>
              <a:effectLst/>
              <a:uLnTx/>
              <a:uFillTx/>
              <a:latin typeface="Arial Narrow"/>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r>
              <a:rPr lang="en-US" smtClean="0"/>
              <a:t>Click icon to add picture</a:t>
            </a:r>
            <a:endParaRPr lang="en-US" dirty="0"/>
          </a:p>
        </p:txBody>
      </p:sp>
      <p:sp>
        <p:nvSpPr>
          <p:cNvPr id="11" name="Text Placeholder 10"/>
          <p:cNvSpPr>
            <a:spLocks noGrp="1"/>
          </p:cNvSpPr>
          <p:nvPr>
            <p:ph type="body" sz="quarter" idx="14"/>
          </p:nvPr>
        </p:nvSpPr>
        <p:spPr>
          <a:xfrm>
            <a:off x="762000" y="356752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
        <p:nvSpPr>
          <p:cNvPr id="13" name="TextBox 12"/>
          <p:cNvSpPr txBox="1"/>
          <p:nvPr userDrawn="1"/>
        </p:nvSpPr>
        <p:spPr>
          <a:xfrm>
            <a:off x="210364" y="4886295"/>
            <a:ext cx="2837636" cy="200055"/>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15284B"/>
                </a:solidFill>
                <a:effectLst/>
                <a:uLnTx/>
                <a:uFillTx/>
                <a:latin typeface="Arial Narrow"/>
                <a:ea typeface="+mn-ea"/>
                <a:cs typeface="+mn-cs"/>
              </a:rPr>
              <a:t>KANSAS STATE DEPARTMENT OF EDUCATION </a:t>
            </a:r>
            <a:r>
              <a:rPr kumimoji="0" lang="en-US" sz="700" b="0" i="1" u="none" strike="noStrike" kern="1200" cap="none" spc="0" normalizeH="0" baseline="0" noProof="0" dirty="0" smtClean="0">
                <a:ln>
                  <a:noFill/>
                </a:ln>
                <a:solidFill>
                  <a:srgbClr val="15284B"/>
                </a:solidFill>
                <a:effectLst/>
                <a:uLnTx/>
                <a:uFillTx/>
                <a:latin typeface="Arial Narrow"/>
                <a:ea typeface="+mn-ea"/>
                <a:cs typeface="+mn-cs"/>
              </a:rPr>
              <a:t>| www.ksde.org</a:t>
            </a:r>
            <a:endParaRPr kumimoji="0" lang="en-US" sz="700" b="0" i="1" u="none" strike="noStrike" kern="1200" cap="none" spc="0" normalizeH="0" baseline="0" noProof="0" dirty="0">
              <a:ln>
                <a:noFill/>
              </a:ln>
              <a:solidFill>
                <a:srgbClr val="15284B"/>
              </a:solidFill>
              <a:effectLst/>
              <a:uLnTx/>
              <a:uFillTx/>
              <a:latin typeface="Arial Narrow"/>
              <a:ea typeface="+mn-ea"/>
              <a:cs typeface="+mn-cs"/>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40623513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Photo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A039A-753B-4B5F-B311-6A80465CAF84}" type="datetime1">
              <a:rPr lang="en-US" smtClean="0"/>
              <a:t>7/11/2017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477000" y="1200150"/>
            <a:ext cx="2017776" cy="2895600"/>
          </a:xfrm>
          <a:noFill/>
        </p:spPr>
        <p:txBody>
          <a:bodyPr wrap="square" anchor="t" anchorCtr="0">
            <a:noAutofit/>
          </a:bodyPr>
          <a:lstStyle/>
          <a:p>
            <a:endParaRPr lang="en-US" dirty="0"/>
          </a:p>
        </p:txBody>
      </p:sp>
      <p:sp>
        <p:nvSpPr>
          <p:cNvPr id="9" name="Text Placeholder 8"/>
          <p:cNvSpPr>
            <a:spLocks noGrp="1"/>
          </p:cNvSpPr>
          <p:nvPr>
            <p:ph type="body" sz="quarter" idx="14"/>
          </p:nvPr>
        </p:nvSpPr>
        <p:spPr>
          <a:xfrm>
            <a:off x="649224" y="1211985"/>
            <a:ext cx="5599176" cy="3188565"/>
          </a:xfrm>
          <a:blipFill dpi="0" rotWithShape="1">
            <a:blip r:embed="rId2"/>
            <a:srcRect/>
            <a:stretch>
              <a:fillRect/>
            </a:stretch>
          </a:blipFill>
        </p:spPr>
        <p:txBody>
          <a:bodyPr tIns="365760" bIns="36576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2109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58A53E-C5CC-4C20-83D6-8DCCD233B719}" type="datetime1">
              <a:rPr lang="en-US" smtClean="0"/>
              <a:t>7/11/2017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3534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2F4391-7F54-4827-9934-36D58ACDC3F4}" type="datetime1">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Text Placeholder 10"/>
          <p:cNvSpPr>
            <a:spLocks noGrp="1"/>
          </p:cNvSpPr>
          <p:nvPr>
            <p:ph type="body" sz="quarter" idx="14"/>
          </p:nvPr>
        </p:nvSpPr>
        <p:spPr>
          <a:xfrm>
            <a:off x="2095500" y="1047750"/>
            <a:ext cx="4953000" cy="1169551"/>
          </a:xfrm>
        </p:spPr>
        <p:txBody>
          <a:bodyPr tIns="274320" bIns="274320" anchor="ctr" anchorCtr="0"/>
          <a:lstStyle>
            <a:lvl1pPr>
              <a:defRPr sz="4000" baseline="0"/>
            </a:lvl1pPr>
          </a:lstStyle>
          <a:p>
            <a:pPr lvl="0"/>
            <a:r>
              <a:rPr lang="en-US" dirty="0" smtClean="0"/>
              <a:t>Edit Master text styles</a:t>
            </a:r>
          </a:p>
        </p:txBody>
      </p:sp>
      <p:sp>
        <p:nvSpPr>
          <p:cNvPr id="13" name="Text Placeholder 12"/>
          <p:cNvSpPr>
            <a:spLocks noGrp="1"/>
          </p:cNvSpPr>
          <p:nvPr>
            <p:ph type="body" sz="quarter" idx="15"/>
          </p:nvPr>
        </p:nvSpPr>
        <p:spPr>
          <a:xfrm>
            <a:off x="2095500" y="3313152"/>
            <a:ext cx="4953000" cy="461665"/>
          </a:xfrm>
          <a:noFill/>
        </p:spPr>
        <p:txBody>
          <a:bodyPr/>
          <a:lstStyle>
            <a:lvl1pPr algn="r">
              <a:defRPr sz="1800" baseline="0"/>
            </a:lvl1pPr>
          </a:lstStyle>
          <a:p>
            <a:pPr lvl="0"/>
            <a:r>
              <a:rPr lang="en-US" dirty="0" smtClean="0"/>
              <a:t>Edit Master text styles</a:t>
            </a:r>
          </a:p>
        </p:txBody>
      </p:sp>
    </p:spTree>
    <p:extLst>
      <p:ext uri="{BB962C8B-B14F-4D97-AF65-F5344CB8AC3E}">
        <p14:creationId xmlns:p14="http://schemas.microsoft.com/office/powerpoint/2010/main" val="31419220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Video Slide">
    <p:spTree>
      <p:nvGrpSpPr>
        <p:cNvPr id="1" name=""/>
        <p:cNvGrpSpPr/>
        <p:nvPr/>
      </p:nvGrpSpPr>
      <p:grpSpPr>
        <a:xfrm>
          <a:off x="0" y="0"/>
          <a:ext cx="0" cy="0"/>
          <a:chOff x="0" y="0"/>
          <a:chExt cx="0" cy="0"/>
        </a:xfrm>
      </p:grpSpPr>
      <p:sp>
        <p:nvSpPr>
          <p:cNvPr id="6" name="Media Placeholder 5"/>
          <p:cNvSpPr>
            <a:spLocks noGrp="1"/>
          </p:cNvSpPr>
          <p:nvPr>
            <p:ph type="media" sz="quarter" idx="13"/>
          </p:nvPr>
        </p:nvSpPr>
        <p:spPr>
          <a:xfrm>
            <a:off x="571500" y="57150"/>
            <a:ext cx="8001000" cy="4572000"/>
          </a:xfrm>
          <a:solidFill>
            <a:schemeClr val="bg2">
              <a:lumMod val="95000"/>
            </a:schemeClr>
          </a:solidFill>
        </p:spPr>
        <p:txBody>
          <a:bodyPr rIns="365760">
            <a:noAutofit/>
          </a:bodyPr>
          <a:lstStyle>
            <a:lvl1pPr marL="91440" indent="0" algn="ctr">
              <a:buNone/>
              <a:defRPr/>
            </a:lvl1pPr>
          </a:lstStyle>
          <a:p>
            <a:endParaRPr lang="en-US" dirty="0"/>
          </a:p>
        </p:txBody>
      </p:sp>
      <p:sp>
        <p:nvSpPr>
          <p:cNvPr id="2" name="Date Placeholder 1"/>
          <p:cNvSpPr>
            <a:spLocks noGrp="1"/>
          </p:cNvSpPr>
          <p:nvPr>
            <p:ph type="dt" sz="half" idx="10"/>
          </p:nvPr>
        </p:nvSpPr>
        <p:spPr/>
        <p:txBody>
          <a:bodyPr/>
          <a:lstStyle/>
          <a:p>
            <a:fld id="{D194D638-227E-40DD-91C8-B2C3676EE343}" type="datetime1">
              <a:rPr lang="en-US" smtClean="0"/>
              <a:t>7/11/2017</a:t>
            </a:fld>
            <a:endParaRPr lang="en-US"/>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31193026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0"/>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8AB0B5E-FD05-4A97-B491-3D8DCE654739}" type="datetime1">
              <a:rPr lang="en-US" smtClean="0"/>
              <a:t>7/11/2017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accent2"/>
                </a:solidFill>
              </a:rPr>
              <a:t>KANSAS</a:t>
            </a:r>
            <a:r>
              <a:rPr lang="en-US" sz="700" baseline="0" dirty="0" smtClean="0">
                <a:solidFill>
                  <a:schemeClr val="accent2"/>
                </a:solidFill>
              </a:rPr>
              <a:t> STATE DEPARTMENT OF EDUCATION </a:t>
            </a:r>
            <a:r>
              <a:rPr lang="en-US" sz="700" i="1" baseline="0" dirty="0" smtClean="0">
                <a:solidFill>
                  <a:schemeClr val="accent2"/>
                </a:solidFill>
              </a:rPr>
              <a:t>| www.ksde.org</a:t>
            </a:r>
            <a:endParaRPr lang="en-US" sz="700" i="1" dirty="0">
              <a:solidFill>
                <a:schemeClr val="accent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57744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19511775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mart Art">
    <p:spTree>
      <p:nvGrpSpPr>
        <p:cNvPr id="1" name=""/>
        <p:cNvGrpSpPr/>
        <p:nvPr/>
      </p:nvGrpSpPr>
      <p:grpSpPr>
        <a:xfrm>
          <a:off x="0" y="0"/>
          <a:ext cx="0" cy="0"/>
          <a:chOff x="0" y="0"/>
          <a:chExt cx="0" cy="0"/>
        </a:xfrm>
      </p:grpSpPr>
      <p:sp>
        <p:nvSpPr>
          <p:cNvPr id="2" name="Title 1"/>
          <p:cNvSpPr>
            <a:spLocks noGrp="1"/>
          </p:cNvSpPr>
          <p:nvPr>
            <p:ph type="title"/>
          </p:nvPr>
        </p:nvSpPr>
        <p:spPr>
          <a:xfrm>
            <a:off x="666749" y="285750"/>
            <a:ext cx="7589520" cy="584775"/>
          </a:xfrm>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E39415-442D-4D85-8BF2-36349141494A}" type="datetime1">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t>7/11/2017</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5284B">
                  <a:tint val="75000"/>
                </a:srgbClr>
              </a:solidFill>
              <a:effectLst/>
              <a:uLnTx/>
              <a:uFillTx/>
              <a:latin typeface="Arial Narrow"/>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7" name="SmartArt Placeholder 6"/>
          <p:cNvSpPr>
            <a:spLocks noGrp="1"/>
          </p:cNvSpPr>
          <p:nvPr>
            <p:ph type="dgm" sz="quarter" idx="13"/>
          </p:nvPr>
        </p:nvSpPr>
        <p:spPr>
          <a:xfrm>
            <a:off x="666750" y="946150"/>
            <a:ext cx="7589838" cy="3302000"/>
          </a:xfrm>
          <a:noFill/>
        </p:spPr>
        <p:txBody>
          <a:bodyPr/>
          <a:lstStyle/>
          <a:p>
            <a:r>
              <a:rPr lang="en-US" smtClean="0"/>
              <a:t>Click icon to add SmartArt graphic</a:t>
            </a:r>
            <a:endParaRPr lang="en-US"/>
          </a:p>
        </p:txBody>
      </p:sp>
    </p:spTree>
    <p:extLst>
      <p:ext uri="{BB962C8B-B14F-4D97-AF65-F5344CB8AC3E}">
        <p14:creationId xmlns:p14="http://schemas.microsoft.com/office/powerpoint/2010/main" val="37892501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Icon section">
    <p:spTree>
      <p:nvGrpSpPr>
        <p:cNvPr id="1" name=""/>
        <p:cNvGrpSpPr/>
        <p:nvPr/>
      </p:nvGrpSpPr>
      <p:grpSpPr>
        <a:xfrm>
          <a:off x="0" y="0"/>
          <a:ext cx="0" cy="0"/>
          <a:chOff x="0" y="0"/>
          <a:chExt cx="0" cy="0"/>
        </a:xfrm>
      </p:grpSpPr>
      <p:sp>
        <p:nvSpPr>
          <p:cNvPr id="8" name="Rectangle 7"/>
          <p:cNvSpPr/>
          <p:nvPr userDrawn="1"/>
        </p:nvSpPr>
        <p:spPr>
          <a:xfrm>
            <a:off x="-76200" y="-114300"/>
            <a:ext cx="2971800" cy="5372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799" y="590550"/>
            <a:ext cx="5181601" cy="58477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414253A-8996-4C89-A805-CD7AC8361AF1}" type="datetime1">
              <a:rPr lang="en-US" smtClean="0"/>
              <a:t>7/11/2017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66749" y="1428750"/>
            <a:ext cx="2152650" cy="2057400"/>
          </a:xfrm>
          <a:noFill/>
        </p:spPr>
        <p:txBody>
          <a:bodyPr/>
          <a:lstStyle/>
          <a:p>
            <a:endParaRPr lang="en-US"/>
          </a:p>
        </p:txBody>
      </p:sp>
      <p:sp>
        <p:nvSpPr>
          <p:cNvPr id="10" name="Text Placeholder 9"/>
          <p:cNvSpPr>
            <a:spLocks noGrp="1"/>
          </p:cNvSpPr>
          <p:nvPr>
            <p:ph type="body" sz="quarter" idx="14"/>
          </p:nvPr>
        </p:nvSpPr>
        <p:spPr>
          <a:xfrm>
            <a:off x="2971800" y="2262113"/>
            <a:ext cx="5181600" cy="1000274"/>
          </a:xfrm>
        </p:spPr>
        <p:txBody>
          <a:bodyPr/>
          <a:lstStyle/>
          <a:p>
            <a:pPr lvl="0"/>
            <a:r>
              <a:rPr lang="en-US" dirty="0" smtClean="0"/>
              <a:t>Edit Master text styles</a:t>
            </a:r>
          </a:p>
          <a:p>
            <a:pPr lvl="1"/>
            <a:r>
              <a:rPr lang="en-US" dirty="0" smtClean="0"/>
              <a:t>Second level</a:t>
            </a:r>
          </a:p>
        </p:txBody>
      </p:sp>
      <p:sp>
        <p:nvSpPr>
          <p:cNvPr id="11" name="TextBox 10"/>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8851839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hart slide no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91825-DA8F-4CC6-9E54-D574744B5998}" type="datetime1">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t>7/11/2017</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5284B">
                  <a:tint val="75000"/>
                </a:srgbClr>
              </a:solidFill>
              <a:effectLst/>
              <a:uLnTx/>
              <a:uFillTx/>
              <a:latin typeface="Arial Narrow"/>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7" name="Chart Placeholder 6"/>
          <p:cNvSpPr>
            <a:spLocks noGrp="1"/>
          </p:cNvSpPr>
          <p:nvPr>
            <p:ph type="chart" sz="quarter" idx="13"/>
          </p:nvPr>
        </p:nvSpPr>
        <p:spPr>
          <a:xfrm>
            <a:off x="152400" y="209550"/>
            <a:ext cx="8839200" cy="3886200"/>
          </a:xfrm>
          <a:noFill/>
        </p:spPr>
        <p:txBody>
          <a:bodyPr/>
          <a:lstStyle/>
          <a:p>
            <a:endParaRPr lang="en-US"/>
          </a:p>
        </p:txBody>
      </p:sp>
    </p:spTree>
    <p:extLst>
      <p:ext uri="{BB962C8B-B14F-4D97-AF65-F5344CB8AC3E}">
        <p14:creationId xmlns:p14="http://schemas.microsoft.com/office/powerpoint/2010/main" val="27796920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endParaRPr lang="en-US"/>
          </a:p>
        </p:txBody>
      </p:sp>
      <p:sp>
        <p:nvSpPr>
          <p:cNvPr id="2" name="Title 1"/>
          <p:cNvSpPr>
            <a:spLocks noGrp="1"/>
          </p:cNvSpPr>
          <p:nvPr>
            <p:ph type="title" hasCustomPrompt="1"/>
          </p:nvPr>
        </p:nvSpPr>
        <p:spPr>
          <a:xfrm>
            <a:off x="609600" y="446842"/>
            <a:ext cx="7845552"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9EB5ACB-6A38-4872-9B16-BF4E57A5C979}" type="datetime1">
              <a:rPr lang="en-US" smtClean="0"/>
              <a:t>7/11/2017</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58720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ubheader Slide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6428"/>
            <a:ext cx="7848600" cy="677108"/>
          </a:xfrm>
        </p:spPr>
        <p:txBody>
          <a:bodyPr tIns="182880" rIns="0"/>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179552"/>
            <a:ext cx="7848600" cy="553998"/>
          </a:xfrm>
          <a:prstGeom prst="rect">
            <a:avLst/>
          </a:prstGeom>
          <a:noFill/>
        </p:spPr>
        <p:txBody>
          <a:bodyPr wrap="square" tIns="0" bIns="182880" anchor="t" anchorCtr="0">
            <a:spAutoFit/>
          </a:bodyPr>
          <a:lstStyle>
            <a:lvl1pPr marL="0" indent="0">
              <a:buNone/>
              <a:defRPr sz="2400" b="0" baseline="0">
                <a:solidFill>
                  <a:schemeClr val="accent3"/>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19475D9E-771B-4053-BF05-24EF2AEC99DF}" type="datetime1">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6" name="Content Placeholder 5"/>
          <p:cNvSpPr>
            <a:spLocks noGrp="1"/>
          </p:cNvSpPr>
          <p:nvPr>
            <p:ph sz="quarter" idx="13"/>
          </p:nvPr>
        </p:nvSpPr>
        <p:spPr>
          <a:xfrm>
            <a:off x="609600" y="1809750"/>
            <a:ext cx="7848600" cy="2286000"/>
          </a:xfrm>
        </p:spPr>
        <p:txBody>
          <a:bodyPr tIns="182880" anchor="ctr" anchorCtr="0">
            <a:noAutofit/>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246F329-06F7-4834-A7A4-B586FF0EDA28}" type="datetime1">
              <a:rPr lang="en-US" smtClean="0"/>
              <a:t>7/11/2017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Text Placeholder 6"/>
          <p:cNvSpPr>
            <a:spLocks noGrp="1"/>
          </p:cNvSpPr>
          <p:nvPr>
            <p:ph type="body" sz="quarter" idx="13"/>
          </p:nvPr>
        </p:nvSpPr>
        <p:spPr>
          <a:xfrm>
            <a:off x="649224" y="1326201"/>
            <a:ext cx="3657600" cy="1778949"/>
          </a:xfrm>
        </p:spPr>
        <p:txBody>
          <a:bodyPr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a:off x="4837176" y="1326201"/>
            <a:ext cx="3657600" cy="1778949"/>
          </a:xfrm>
          <a:noFill/>
        </p:spPr>
        <p:txBody>
          <a:bodyPr rIns="365760" bIns="182880"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3546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92D548-5AB7-425C-B442-5717A2835F07}" type="datetime1">
              <a:rPr lang="en-US" smtClean="0"/>
              <a:t>7/11/2017</a:t>
            </a:fld>
            <a:endParaRPr lang="en-US"/>
          </a:p>
        </p:txBody>
      </p:sp>
      <p:sp>
        <p:nvSpPr>
          <p:cNvPr id="5" name="Footer Placeholder 4"/>
          <p:cNvSpPr>
            <a:spLocks noGrp="1"/>
          </p:cNvSpPr>
          <p:nvPr>
            <p:ph type="ftr" sz="quarter" idx="11"/>
          </p:nvPr>
        </p:nvSpPr>
        <p:spPr/>
        <p:txBody>
          <a:bodyPr/>
          <a:lstStyle/>
          <a:p>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499110"/>
            <a:ext cx="2363531" cy="4206240"/>
          </a:xfrm>
          <a:prstGeom prst="rect">
            <a:avLst/>
          </a:prstGeom>
        </p:spPr>
      </p:pic>
      <p:sp>
        <p:nvSpPr>
          <p:cNvPr id="9" name="TextBox 8"/>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272627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r>
              <a:rPr lang="en-US" smtClean="0">
                <a:solidFill>
                  <a:srgbClr val="191B0E"/>
                </a:solidFill>
              </a:rPr>
              <a:t>7/25/2017</a:t>
            </a:r>
            <a:endParaRPr lang="en-US" dirty="0">
              <a:solidFill>
                <a:srgbClr val="191B0E"/>
              </a:solidFill>
            </a:endParaRPr>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r>
              <a:rPr lang="en-US" dirty="0" smtClean="0">
                <a:solidFill>
                  <a:srgbClr val="191B0E"/>
                </a:solidFill>
              </a:rPr>
              <a:t>Tim L. Berens, GSTAD Project Coordinator</a:t>
            </a:r>
            <a:endParaRPr lang="en-US" dirty="0">
              <a:solidFill>
                <a:srgbClr val="191B0E"/>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F9464913-F27E-4DF1-9291-58D18E6C23EA}" type="slidenum">
              <a:rPr lang="en-US" smtClean="0">
                <a:solidFill>
                  <a:srgbClr val="191B0E"/>
                </a:solidFill>
              </a:rPr>
              <a:pPr/>
              <a:t>‹#›</a:t>
            </a:fld>
            <a:endParaRPr lang="en-US" dirty="0">
              <a:solidFill>
                <a:srgbClr val="191B0E"/>
              </a:solidFill>
            </a:endParaRP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011240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005320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r>
              <a:rPr lang="en-US" smtClean="0">
                <a:solidFill>
                  <a:srgbClr val="EFEDE3"/>
                </a:solidFill>
              </a:rPr>
              <a:t>7/25/2017</a:t>
            </a:r>
            <a:endParaRPr lang="en-US" dirty="0">
              <a:solidFill>
                <a:srgbClr val="EFEDE3"/>
              </a:solidFill>
            </a:endParaRPr>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r>
              <a:rPr lang="en-US" dirty="0" smtClean="0">
                <a:solidFill>
                  <a:srgbClr val="EFEDE3"/>
                </a:solidFill>
              </a:rPr>
              <a:t>Tim L. Berens, GSTAD Project Coordinator</a:t>
            </a:r>
            <a:endParaRPr lang="en-US" dirty="0">
              <a:solidFill>
                <a:srgbClr val="EFEDE3"/>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F9464913-F27E-4DF1-9291-58D18E6C23EA}" type="slidenum">
              <a:rPr lang="en-US" smtClean="0">
                <a:solidFill>
                  <a:srgbClr val="EFEDE3"/>
                </a:solidFill>
              </a:rPr>
              <a:pPr/>
              <a:t>‹#›</a:t>
            </a:fld>
            <a:endParaRPr lang="en-US" dirty="0">
              <a:solidFill>
                <a:srgbClr val="EFEDE3"/>
              </a:solidFill>
            </a:endParaRP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1222032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6" name="Footer Placeholder 5"/>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7" name="Slide Number Placeholder 6"/>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3460739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8" name="Footer Placeholder 7"/>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9" name="Slide Number Placeholder 8"/>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965537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4" name="Footer Placeholder 3"/>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83394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3" name="Footer Placeholder 2"/>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4" name="Slide Number Placeholder 3"/>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3684512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r>
              <a:rPr lang="en-US" smtClean="0">
                <a:solidFill>
                  <a:srgbClr val="191B0E"/>
                </a:solidFill>
              </a:rPr>
              <a:t>7/25/2017</a:t>
            </a:r>
            <a:endParaRPr lang="en-US" dirty="0">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r>
              <a:rPr lang="en-US" dirty="0" smtClean="0">
                <a:solidFill>
                  <a:srgbClr val="191B0E"/>
                </a:solidFill>
              </a:rPr>
              <a:t>Tim L. Berens, GSTAD Project Coordinator</a:t>
            </a:r>
            <a:endParaRPr lang="en-US" dirty="0">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F9464913-F27E-4DF1-9291-58D18E6C23EA}" type="slidenum">
              <a:rPr lang="en-US" smtClean="0">
                <a:solidFill>
                  <a:srgbClr val="191B0E"/>
                </a:solidFill>
              </a:rPr>
              <a:pPr/>
              <a:t>‹#›</a:t>
            </a:fld>
            <a:endParaRPr lang="en-US" dirty="0">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9714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r>
              <a:rPr lang="en-US" smtClean="0">
                <a:solidFill>
                  <a:srgbClr val="191B0E"/>
                </a:solidFill>
              </a:rPr>
              <a:t>7/25/2017</a:t>
            </a:r>
            <a:endParaRPr lang="en-US" dirty="0">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r>
              <a:rPr lang="en-US" dirty="0" smtClean="0">
                <a:solidFill>
                  <a:srgbClr val="191B0E"/>
                </a:solidFill>
              </a:rPr>
              <a:t>Tim L. Berens, GSTAD Project Coordinator</a:t>
            </a:r>
            <a:endParaRPr lang="en-US" dirty="0">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F9464913-F27E-4DF1-9291-58D18E6C23EA}" type="slidenum">
              <a:rPr lang="en-US" smtClean="0">
                <a:solidFill>
                  <a:srgbClr val="191B0E"/>
                </a:solidFill>
              </a:rPr>
              <a:pPr/>
              <a:t>‹#›</a:t>
            </a:fld>
            <a:endParaRPr lang="en-US" dirty="0">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6278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58262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30914-4729-4E43-A5C4-069AEA893EC8}" type="datetime1">
              <a:rPr lang="en-US" smtClean="0"/>
              <a:t>7/11/2017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3651430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F9464913-F27E-4DF1-9291-58D18E6C23EA}"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340728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5028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610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8292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985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983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3430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017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0684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416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F5F204-6291-4854-8E28-C01287E17549}" type="datetime1">
              <a:rPr lang="en-US" smtClean="0"/>
              <a:t>7/11/2017</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591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596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156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505564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4767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363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588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6192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9695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5791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47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FF7C6C-C10A-4148-AC9D-87D637F9FBC4}" type="datetime1">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1344466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1969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51422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D2B5D6-C8A9-41DE-A130-8EFE9F59BD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840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71668-6987-4A74-AED7-523A295C36BB}" type="datetime1">
              <a:rPr lang="en-US" smtClean="0"/>
              <a:t>7/11/2017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
        <p:nvSpPr>
          <p:cNvPr id="5" name="TextBox 4"/>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5148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FEC8436-C1CA-4027-AD6D-A5FD1AC442A9}" type="datetime1">
              <a:rPr lang="en-US" smtClean="0"/>
              <a:t>7/11/2017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38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471E268-F78A-4888-B211-1852E35B0FD2}" type="datetime1">
              <a:rPr lang="en-US" smtClean="0"/>
              <a:t>7/11/2017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Tree>
    <p:extLst>
      <p:ext uri="{BB962C8B-B14F-4D97-AF65-F5344CB8AC3E}">
        <p14:creationId xmlns:p14="http://schemas.microsoft.com/office/powerpoint/2010/main" val="13682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6FFDD29-D82C-4008-8F3A-539484C47B43}" type="datetime1">
              <a:rPr lang="en-US" smtClean="0"/>
              <a:t>7/11/2017</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A00A119E-7584-428E-89E9-092799AD27D7}" type="slidenum">
              <a:rPr lang="en-US" smtClean="0"/>
              <a:t>‹#›</a:t>
            </a:fld>
            <a:endParaRPr lang="en-US"/>
          </a:p>
        </p:txBody>
      </p:sp>
      <p:pic>
        <p:nvPicPr>
          <p:cNvPr id="12" name="Picture 1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365758800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8" r:id="rId22"/>
    <p:sldLayoutId id="2147483939" r:id="rId23"/>
    <p:sldLayoutId id="2147483940" r:id="rId24"/>
    <p:sldLayoutId id="2147483941" r:id="rId25"/>
    <p:sldLayoutId id="2147483662" r:id="rId26"/>
    <p:sldLayoutId id="2147483653" r:id="rId27"/>
    <p:sldLayoutId id="2147483655" r:id="rId28"/>
    <p:sldLayoutId id="2147483660" r:id="rId29"/>
  </p:sldLayoutIdLst>
  <p:hf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pPr defTabSz="685800"/>
            <a:r>
              <a:rPr lang="en-US" smtClean="0">
                <a:solidFill>
                  <a:srgbClr val="191B0E"/>
                </a:solidFill>
              </a:rPr>
              <a:t>7/25/2017</a:t>
            </a:r>
            <a:endParaRPr lang="en-US" dirty="0">
              <a:solidFill>
                <a:srgbClr val="191B0E"/>
              </a:solidFill>
            </a:endParaRPr>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pPr defTabSz="685800"/>
            <a:r>
              <a:rPr lang="en-US" smtClean="0">
                <a:solidFill>
                  <a:srgbClr val="191B0E"/>
                </a:solidFill>
              </a:rPr>
              <a:t>Tim L. Berens, GSTAD Project Coordinator</a:t>
            </a:r>
            <a:endParaRPr lang="en-US" dirty="0">
              <a:solidFill>
                <a:srgbClr val="191B0E"/>
              </a:solidFill>
            </a:endParaRPr>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defTabSz="685800"/>
            <a:fld id="{F9464913-F27E-4DF1-9291-58D18E6C23EA}" type="slidenum">
              <a:rPr lang="en-US" smtClean="0">
                <a:solidFill>
                  <a:srgbClr val="191B0E"/>
                </a:solidFill>
              </a:rPr>
              <a:pPr defTabSz="685800"/>
              <a:t>‹#›</a:t>
            </a:fld>
            <a:endParaRPr lang="en-US" dirty="0">
              <a:solidFill>
                <a:srgbClr val="191B0E"/>
              </a:solidFill>
            </a:endParaRP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075387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r>
              <a:rPr lang="en-US"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ACD2B5D6-C8A9-41DE-A130-8EFE9F59BDAC}"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75779700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iming>
    <p:tnLst>
      <p:par>
        <p:cTn id="1" dur="indefinite" restart="never" nodeType="tmRoot"/>
      </p:par>
    </p:tnLst>
  </p:timing>
  <p:hf hdr="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r>
              <a:rPr lang="en-US" smtClean="0">
                <a:solidFill>
                  <a:prstClr val="black">
                    <a:tint val="75000"/>
                  </a:prstClr>
                </a:solidFill>
              </a:rPr>
              <a:t>7/25/2017</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r>
              <a:rPr lang="en-US" smtClean="0">
                <a:solidFill>
                  <a:prstClr val="black">
                    <a:tint val="75000"/>
                  </a:prstClr>
                </a:solidFill>
              </a:rPr>
              <a:t>Tim L. Berens, GSTAD Project Coordinator</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ACD2B5D6-C8A9-41DE-A130-8EFE9F59BDAC}"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79163359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iming>
    <p:tnLst>
      <p:par>
        <p:cTn id="1" dur="indefinite" restart="never" nodeType="tmRoot"/>
      </p:par>
    </p:tnLst>
  </p:timing>
  <p:hf hdr="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90.png"/></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96.png"/></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101.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4.xml"/><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5.xml"/><Relationship Id="rId1" Type="http://schemas.openxmlformats.org/officeDocument/2006/relationships/slideLayout" Target="../slideLayouts/slideLayout41.xml"/></Relationships>
</file>

<file path=ppt/slides/_rels/slide8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2.xml"/><Relationship Id="rId4" Type="http://schemas.openxmlformats.org/officeDocument/2006/relationships/image" Target="../media/image104.png"/></Relationships>
</file>

<file path=ppt/slides/_rels/slide8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2.xml"/><Relationship Id="rId4" Type="http://schemas.openxmlformats.org/officeDocument/2006/relationships/image" Target="../media/image104.png"/></Relationships>
</file>

<file path=ppt/slides/_rels/slide8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4.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4.png"/><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4.png"/><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4.png"/><Relationship Id="rId1" Type="http://schemas.openxmlformats.org/officeDocument/2006/relationships/slideLayout" Target="../slideLayouts/slideLayout47.xml"/></Relationships>
</file>

<file path=ppt/slides/_rels/slide9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4.png"/><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5.png"/><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6.png"/><Relationship Id="rId1" Type="http://schemas.openxmlformats.org/officeDocument/2006/relationships/slideLayout" Target="../slideLayouts/slideLayout31.xml"/><Relationship Id="rId4" Type="http://schemas.openxmlformats.org/officeDocument/2006/relationships/image" Target="../media/image117.png"/></Relationships>
</file>

<file path=ppt/slides/_rels/slide9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1.xml"/><Relationship Id="rId5" Type="http://schemas.openxmlformats.org/officeDocument/2006/relationships/image" Target="../media/image120.png"/><Relationship Id="rId4" Type="http://schemas.openxmlformats.org/officeDocument/2006/relationships/image" Target="../media/image10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0" y="4476750"/>
            <a:ext cx="2057400" cy="338554"/>
          </a:xfrm>
        </p:spPr>
        <p:txBody>
          <a:bodyPr>
            <a:noAutofit/>
          </a:bodyPr>
          <a:lstStyle/>
          <a:p>
            <a:pPr algn="ctr"/>
            <a:r>
              <a:rPr lang="en-US" sz="3600" b="1" dirty="0" smtClean="0"/>
              <a:t>FY2018</a:t>
            </a:r>
            <a:endParaRPr lang="en-US" sz="3600" b="1" dirty="0"/>
          </a:p>
        </p:txBody>
      </p:sp>
      <p:pic>
        <p:nvPicPr>
          <p:cNvPr id="7" name="Picture Placeholder 6"/>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5186" b="25186"/>
          <a:stretch/>
        </p:blipFill>
        <p:spPr>
          <a:xfrm>
            <a:off x="0" y="0"/>
            <a:ext cx="9144000" cy="3567528"/>
          </a:xfrm>
        </p:spPr>
      </p:pic>
      <p:sp>
        <p:nvSpPr>
          <p:cNvPr id="6" name="Text Placeholder 5"/>
          <p:cNvSpPr>
            <a:spLocks noGrp="1"/>
          </p:cNvSpPr>
          <p:nvPr>
            <p:ph type="body" sz="quarter" idx="14"/>
          </p:nvPr>
        </p:nvSpPr>
        <p:spPr>
          <a:xfrm>
            <a:off x="1905000" y="3684522"/>
            <a:ext cx="5105400" cy="553998"/>
          </a:xfrm>
        </p:spPr>
        <p:txBody>
          <a:bodyPr>
            <a:noAutofit/>
          </a:bodyPr>
          <a:lstStyle/>
          <a:p>
            <a:pPr marL="0" indent="0" algn="ctr">
              <a:buNone/>
            </a:pPr>
            <a:r>
              <a:rPr lang="en-US" sz="5400" b="1" dirty="0" smtClean="0"/>
              <a:t>MIS Workshop</a:t>
            </a:r>
            <a:endParaRPr lang="en-US" sz="5400" b="1"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Tree>
    <p:extLst>
      <p:ext uri="{BB962C8B-B14F-4D97-AF65-F5344CB8AC3E}">
        <p14:creationId xmlns:p14="http://schemas.microsoft.com/office/powerpoint/2010/main" val="1985782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related to the reporting standard</a:t>
            </a:r>
            <a:endParaRPr lang="en-US" dirty="0"/>
          </a:p>
        </p:txBody>
      </p:sp>
      <p:sp>
        <p:nvSpPr>
          <p:cNvPr id="5" name="Text Placeholder 4"/>
          <p:cNvSpPr>
            <a:spLocks noGrp="1"/>
          </p:cNvSpPr>
          <p:nvPr>
            <p:ph type="body" idx="1"/>
          </p:nvPr>
        </p:nvSpPr>
        <p:spPr>
          <a:xfrm>
            <a:off x="1033272" y="1729153"/>
            <a:ext cx="3538728" cy="432197"/>
          </a:xfrm>
        </p:spPr>
        <p:txBody>
          <a:bodyPr/>
          <a:lstStyle/>
          <a:p>
            <a:r>
              <a:rPr lang="en-US" dirty="0" smtClean="0"/>
              <a:t>Q</a:t>
            </a:r>
            <a:endParaRPr lang="en-US" dirty="0"/>
          </a:p>
        </p:txBody>
      </p:sp>
      <p:sp>
        <p:nvSpPr>
          <p:cNvPr id="6" name="Content Placeholder 5"/>
          <p:cNvSpPr>
            <a:spLocks noGrp="1"/>
          </p:cNvSpPr>
          <p:nvPr>
            <p:ph sz="half" idx="2"/>
          </p:nvPr>
        </p:nvSpPr>
        <p:spPr>
          <a:xfrm>
            <a:off x="990600" y="2114550"/>
            <a:ext cx="3733800" cy="2339580"/>
          </a:xfrm>
        </p:spPr>
        <p:txBody>
          <a:bodyPr>
            <a:normAutofit/>
          </a:bodyPr>
          <a:lstStyle/>
          <a:p>
            <a:pPr marL="342900" indent="-342900">
              <a:buFont typeface="+mj-lt"/>
              <a:buAutoNum type="arabicPeriod" startAt="5"/>
            </a:pPr>
            <a:r>
              <a:rPr lang="en-US" dirty="0" smtClean="0"/>
              <a:t>A student moved 5 times this year all between member districts in my Coop. Then finished as active in the first USD. </a:t>
            </a:r>
          </a:p>
          <a:p>
            <a:pPr marL="0" indent="0" algn="just">
              <a:buNone/>
            </a:pPr>
            <a:r>
              <a:rPr lang="en-US" dirty="0" smtClean="0"/>
              <a:t>	How many inactive profiles do I 	create to show these many exits?</a:t>
            </a:r>
          </a:p>
          <a:p>
            <a:pPr marL="342900" indent="-342900">
              <a:buFont typeface="+mj-lt"/>
              <a:buAutoNum type="arabicPeriod" startAt="5"/>
            </a:pPr>
            <a:endParaRPr lang="en-US" dirty="0"/>
          </a:p>
        </p:txBody>
      </p:sp>
      <p:sp>
        <p:nvSpPr>
          <p:cNvPr id="7" name="Text Placeholder 6"/>
          <p:cNvSpPr>
            <a:spLocks noGrp="1"/>
          </p:cNvSpPr>
          <p:nvPr>
            <p:ph type="body" sz="quarter" idx="3"/>
          </p:nvPr>
        </p:nvSpPr>
        <p:spPr>
          <a:xfrm>
            <a:off x="4635503" y="1734038"/>
            <a:ext cx="3538728" cy="432197"/>
          </a:xfrm>
        </p:spPr>
        <p:txBody>
          <a:bodyPr/>
          <a:lstStyle/>
          <a:p>
            <a:r>
              <a:rPr lang="en-US" dirty="0" smtClean="0"/>
              <a:t>A.</a:t>
            </a:r>
            <a:endParaRPr lang="en-US" dirty="0"/>
          </a:p>
        </p:txBody>
      </p:sp>
      <p:sp>
        <p:nvSpPr>
          <p:cNvPr id="9" name="Content Placeholder 8"/>
          <p:cNvSpPr>
            <a:spLocks noGrp="1"/>
          </p:cNvSpPr>
          <p:nvPr>
            <p:ph sz="quarter" idx="4"/>
          </p:nvPr>
        </p:nvSpPr>
        <p:spPr>
          <a:xfrm>
            <a:off x="4633720" y="2114551"/>
            <a:ext cx="3976880" cy="2272903"/>
          </a:xfrm>
        </p:spPr>
        <p:txBody>
          <a:bodyPr>
            <a:normAutofit/>
          </a:bodyPr>
          <a:lstStyle/>
          <a:p>
            <a:pPr marL="342900" indent="-342900">
              <a:buFont typeface="+mj-lt"/>
              <a:buAutoNum type="arabicPeriod" startAt="5"/>
            </a:pPr>
            <a:r>
              <a:rPr lang="en-US" dirty="0" smtClean="0">
                <a:solidFill>
                  <a:srgbClr val="FF0000"/>
                </a:solidFill>
              </a:rPr>
              <a:t>Zero, </a:t>
            </a:r>
            <a:r>
              <a:rPr lang="en-US" dirty="0">
                <a:solidFill>
                  <a:srgbClr val="FF0000"/>
                </a:solidFill>
              </a:rPr>
              <a:t>no profiles list an exit </a:t>
            </a:r>
            <a:r>
              <a:rPr lang="en-US" dirty="0" smtClean="0">
                <a:solidFill>
                  <a:srgbClr val="FF0000"/>
                </a:solidFill>
              </a:rPr>
              <a:t>date or inactive status. This student does not qualify as an exiter because the student never left the catchment and finished the school year as active. The student’s status does not change from the beginning of school year. </a:t>
            </a:r>
            <a:endParaRPr lang="en-US" dirty="0">
              <a:solidFill>
                <a:srgbClr val="FF0000"/>
              </a:solidFill>
            </a:endParaRPr>
          </a:p>
          <a:p>
            <a:pPr marL="342900" indent="-342900">
              <a:buFont typeface="+mj-lt"/>
              <a:buAutoNum type="arabicPeriod" startAt="5"/>
            </a:pP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8753822" y="4643585"/>
            <a:ext cx="390178" cy="499915"/>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10</a:t>
            </a:fld>
            <a:endParaRPr lang="en-US"/>
          </a:p>
        </p:txBody>
      </p:sp>
    </p:spTree>
    <p:extLst>
      <p:ext uri="{BB962C8B-B14F-4D97-AF65-F5344CB8AC3E}">
        <p14:creationId xmlns:p14="http://schemas.microsoft.com/office/powerpoint/2010/main" val="95893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Move between Member Districts</a:t>
            </a:r>
            <a:endParaRPr lang="en-US" dirty="0"/>
          </a:p>
        </p:txBody>
      </p:sp>
      <p:grpSp>
        <p:nvGrpSpPr>
          <p:cNvPr id="4" name="Group 3"/>
          <p:cNvGrpSpPr/>
          <p:nvPr/>
        </p:nvGrpSpPr>
        <p:grpSpPr>
          <a:xfrm>
            <a:off x="381001" y="1809748"/>
            <a:ext cx="8229600" cy="2609850"/>
            <a:chOff x="381001" y="1809748"/>
            <a:chExt cx="8229600" cy="2609850"/>
          </a:xfrm>
        </p:grpSpPr>
        <p:pic>
          <p:nvPicPr>
            <p:cNvPr id="2" name="Picture 1"/>
            <p:cNvPicPr>
              <a:picLocks noChangeAspect="1"/>
            </p:cNvPicPr>
            <p:nvPr/>
          </p:nvPicPr>
          <p:blipFill>
            <a:blip r:embed="rId3"/>
            <a:stretch>
              <a:fillRect/>
            </a:stretch>
          </p:blipFill>
          <p:spPr>
            <a:xfrm>
              <a:off x="381001" y="1809748"/>
              <a:ext cx="8229600" cy="2133602"/>
            </a:xfrm>
            <a:prstGeom prst="rect">
              <a:avLst/>
            </a:prstGeom>
          </p:spPr>
        </p:pic>
        <p:sp>
          <p:nvSpPr>
            <p:cNvPr id="9" name="Right Arrow 8"/>
            <p:cNvSpPr/>
            <p:nvPr/>
          </p:nvSpPr>
          <p:spPr>
            <a:xfrm rot="16200000">
              <a:off x="6934200" y="3962398"/>
              <a:ext cx="762000" cy="152400"/>
            </a:xfrm>
            <a:prstGeom prst="rightArrow">
              <a:avLst/>
            </a:prstGeom>
            <a:solidFill>
              <a:srgbClr val="F6323E"/>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3581400" y="2724150"/>
              <a:ext cx="1600200" cy="838200"/>
              <a:chOff x="4038600" y="2800350"/>
              <a:chExt cx="1600200" cy="838200"/>
            </a:xfrm>
          </p:grpSpPr>
          <p:sp>
            <p:nvSpPr>
              <p:cNvPr id="10" name="Right Arrow Callout 9"/>
              <p:cNvSpPr/>
              <p:nvPr/>
            </p:nvSpPr>
            <p:spPr>
              <a:xfrm>
                <a:off x="4038600" y="2800350"/>
                <a:ext cx="1600200" cy="8382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2869107"/>
                <a:ext cx="1066800" cy="769441"/>
              </a:xfrm>
              <a:prstGeom prst="rect">
                <a:avLst/>
              </a:prstGeom>
              <a:noFill/>
            </p:spPr>
            <p:txBody>
              <a:bodyPr wrap="square" rtlCol="0">
                <a:spAutoFit/>
              </a:bodyPr>
              <a:lstStyle/>
              <a:p>
                <a:r>
                  <a:rPr lang="en-US" sz="1100" dirty="0" smtClean="0"/>
                  <a:t>Buildings align by corresponding dates</a:t>
                </a:r>
                <a:endParaRPr lang="en-US" sz="1100" dirty="0"/>
              </a:p>
            </p:txBody>
          </p:sp>
        </p:grpSp>
      </p:grpSp>
      <p:sp>
        <p:nvSpPr>
          <p:cNvPr id="12" name="TextBox 11"/>
          <p:cNvSpPr txBox="1"/>
          <p:nvPr/>
        </p:nvSpPr>
        <p:spPr>
          <a:xfrm>
            <a:off x="8686801" y="4758928"/>
            <a:ext cx="457199" cy="369332"/>
          </a:xfrm>
          <a:prstGeom prst="rect">
            <a:avLst/>
          </a:prstGeom>
          <a:noFill/>
          <a:ln>
            <a:solidFill>
              <a:schemeClr val="tx1"/>
            </a:solidFill>
          </a:ln>
        </p:spPr>
        <p:txBody>
          <a:bodyPr wrap="square" rtlCol="0">
            <a:spAutoFit/>
          </a:bodyPr>
          <a:lstStyle/>
          <a:p>
            <a:r>
              <a:rPr lang="en-US" dirty="0" smtClean="0"/>
              <a:t>10</a:t>
            </a:r>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11</a:t>
            </a:fld>
            <a:endParaRPr lang="en-US"/>
          </a:p>
        </p:txBody>
      </p:sp>
    </p:spTree>
    <p:extLst>
      <p:ext uri="{BB962C8B-B14F-4D97-AF65-F5344CB8AC3E}">
        <p14:creationId xmlns:p14="http://schemas.microsoft.com/office/powerpoint/2010/main" val="121389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related to the reporting standard</a:t>
            </a:r>
            <a:endParaRPr lang="en-US" dirty="0"/>
          </a:p>
        </p:txBody>
      </p:sp>
      <p:sp>
        <p:nvSpPr>
          <p:cNvPr id="5" name="Text Placeholder 4"/>
          <p:cNvSpPr>
            <a:spLocks noGrp="1"/>
          </p:cNvSpPr>
          <p:nvPr>
            <p:ph type="body" idx="1"/>
          </p:nvPr>
        </p:nvSpPr>
        <p:spPr>
          <a:xfrm>
            <a:off x="1033272" y="1729153"/>
            <a:ext cx="3538728" cy="432197"/>
          </a:xfrm>
        </p:spPr>
        <p:txBody>
          <a:bodyPr/>
          <a:lstStyle/>
          <a:p>
            <a:r>
              <a:rPr lang="en-US" dirty="0" smtClean="0"/>
              <a:t>Q</a:t>
            </a:r>
            <a:endParaRPr lang="en-US" dirty="0"/>
          </a:p>
        </p:txBody>
      </p:sp>
      <p:sp>
        <p:nvSpPr>
          <p:cNvPr id="6" name="Content Placeholder 5"/>
          <p:cNvSpPr>
            <a:spLocks noGrp="1"/>
          </p:cNvSpPr>
          <p:nvPr>
            <p:ph sz="half" idx="2"/>
          </p:nvPr>
        </p:nvSpPr>
        <p:spPr>
          <a:xfrm>
            <a:off x="990600" y="2114550"/>
            <a:ext cx="3733800" cy="2339580"/>
          </a:xfrm>
        </p:spPr>
        <p:txBody>
          <a:bodyPr>
            <a:normAutofit/>
          </a:bodyPr>
          <a:lstStyle/>
          <a:p>
            <a:pPr marL="342900" indent="-342900">
              <a:buFont typeface="+mj-lt"/>
              <a:buAutoNum type="arabicPeriod" startAt="6"/>
            </a:pPr>
            <a:r>
              <a:rPr lang="en-US" dirty="0" smtClean="0"/>
              <a:t>There are 2 Catholic and 1 Lutheran schools my LEA that our teachers go to provide services. Who enters the District level calendars as the organization is outside of my catchment? </a:t>
            </a:r>
          </a:p>
          <a:p>
            <a:pPr marL="342900" indent="-342900">
              <a:buFont typeface="+mj-lt"/>
              <a:buAutoNum type="arabicPeriod" startAt="6"/>
            </a:pPr>
            <a:endParaRPr lang="en-US" dirty="0"/>
          </a:p>
        </p:txBody>
      </p:sp>
      <p:sp>
        <p:nvSpPr>
          <p:cNvPr id="7" name="Text Placeholder 6"/>
          <p:cNvSpPr>
            <a:spLocks noGrp="1"/>
          </p:cNvSpPr>
          <p:nvPr>
            <p:ph type="body" sz="quarter" idx="3"/>
          </p:nvPr>
        </p:nvSpPr>
        <p:spPr>
          <a:xfrm>
            <a:off x="4635503" y="1734038"/>
            <a:ext cx="3538728" cy="432197"/>
          </a:xfrm>
        </p:spPr>
        <p:txBody>
          <a:bodyPr/>
          <a:lstStyle/>
          <a:p>
            <a:r>
              <a:rPr lang="en-US" dirty="0" smtClean="0"/>
              <a:t>A.</a:t>
            </a:r>
            <a:endParaRPr lang="en-US" dirty="0"/>
          </a:p>
        </p:txBody>
      </p:sp>
      <p:sp>
        <p:nvSpPr>
          <p:cNvPr id="9" name="Content Placeholder 8"/>
          <p:cNvSpPr>
            <a:spLocks noGrp="1"/>
          </p:cNvSpPr>
          <p:nvPr>
            <p:ph sz="quarter" idx="4"/>
          </p:nvPr>
        </p:nvSpPr>
        <p:spPr>
          <a:xfrm>
            <a:off x="4614672" y="2114551"/>
            <a:ext cx="3995928" cy="2438399"/>
          </a:xfrm>
        </p:spPr>
        <p:txBody>
          <a:bodyPr>
            <a:normAutofit/>
          </a:bodyPr>
          <a:lstStyle/>
          <a:p>
            <a:pPr marL="342900" indent="-342900">
              <a:buFont typeface="+mj-lt"/>
              <a:buAutoNum type="arabicPeriod" startAt="6"/>
            </a:pPr>
            <a:r>
              <a:rPr lang="en-US" dirty="0" smtClean="0">
                <a:solidFill>
                  <a:srgbClr val="FF0000"/>
                </a:solidFill>
              </a:rPr>
              <a:t>No one creates District level calendars for private / parochial schools. Private </a:t>
            </a:r>
            <a:r>
              <a:rPr lang="en-US" dirty="0">
                <a:solidFill>
                  <a:srgbClr val="FF0000"/>
                </a:solidFill>
              </a:rPr>
              <a:t>/ parochial </a:t>
            </a:r>
            <a:r>
              <a:rPr lang="en-US" dirty="0" smtClean="0">
                <a:solidFill>
                  <a:srgbClr val="FF0000"/>
                </a:solidFill>
              </a:rPr>
              <a:t>schools follow building level calendars. You enter the building calendars, settings and assign the providers the X0 and Z0 organizations because the schools are within your catchment boundaries. </a:t>
            </a:r>
            <a:endParaRPr lang="en-US" dirty="0">
              <a:solidFill>
                <a:srgbClr val="FF0000"/>
              </a:solidFill>
            </a:endParaRPr>
          </a:p>
          <a:p>
            <a:pPr marL="342900" indent="-342900">
              <a:buFont typeface="+mj-lt"/>
              <a:buAutoNum type="arabicPeriod" startAt="6"/>
            </a:pP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8610600" y="4706091"/>
            <a:ext cx="512108" cy="493819"/>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12</a:t>
            </a:fld>
            <a:endParaRPr lang="en-US"/>
          </a:p>
        </p:txBody>
      </p:sp>
    </p:spTree>
    <p:extLst>
      <p:ext uri="{BB962C8B-B14F-4D97-AF65-F5344CB8AC3E}">
        <p14:creationId xmlns:p14="http://schemas.microsoft.com/office/powerpoint/2010/main" val="1728585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related to the reporting standard</a:t>
            </a:r>
            <a:endParaRPr lang="en-US" dirty="0"/>
          </a:p>
        </p:txBody>
      </p:sp>
      <p:sp>
        <p:nvSpPr>
          <p:cNvPr id="5" name="Text Placeholder 4"/>
          <p:cNvSpPr>
            <a:spLocks noGrp="1"/>
          </p:cNvSpPr>
          <p:nvPr>
            <p:ph type="body" idx="1"/>
          </p:nvPr>
        </p:nvSpPr>
        <p:spPr>
          <a:xfrm>
            <a:off x="1033272" y="1729153"/>
            <a:ext cx="3538728" cy="432197"/>
          </a:xfrm>
        </p:spPr>
        <p:txBody>
          <a:bodyPr/>
          <a:lstStyle/>
          <a:p>
            <a:r>
              <a:rPr lang="en-US" dirty="0" smtClean="0"/>
              <a:t>Q</a:t>
            </a:r>
            <a:endParaRPr lang="en-US" dirty="0"/>
          </a:p>
        </p:txBody>
      </p:sp>
      <p:sp>
        <p:nvSpPr>
          <p:cNvPr id="6" name="Content Placeholder 5"/>
          <p:cNvSpPr>
            <a:spLocks noGrp="1"/>
          </p:cNvSpPr>
          <p:nvPr>
            <p:ph sz="half" idx="2"/>
          </p:nvPr>
        </p:nvSpPr>
        <p:spPr>
          <a:xfrm>
            <a:off x="990600" y="2114550"/>
            <a:ext cx="3644903" cy="2339580"/>
          </a:xfrm>
        </p:spPr>
        <p:txBody>
          <a:bodyPr>
            <a:normAutofit/>
          </a:bodyPr>
          <a:lstStyle/>
          <a:p>
            <a:pPr marL="342900" indent="-342900">
              <a:buFont typeface="+mj-lt"/>
              <a:buAutoNum type="arabicPeriod" startAt="7"/>
            </a:pPr>
            <a:r>
              <a:rPr lang="en-US" dirty="0" smtClean="0"/>
              <a:t>I have a student that attends two different schools. How can I determine which one is the responsible school?</a:t>
            </a:r>
          </a:p>
          <a:p>
            <a:pPr marL="342900" indent="-342900">
              <a:buFont typeface="+mj-lt"/>
              <a:buAutoNum type="arabicPeriod" startAt="7"/>
            </a:pPr>
            <a:endParaRPr lang="en-US" dirty="0"/>
          </a:p>
        </p:txBody>
      </p:sp>
      <p:sp>
        <p:nvSpPr>
          <p:cNvPr id="7" name="Text Placeholder 6"/>
          <p:cNvSpPr>
            <a:spLocks noGrp="1"/>
          </p:cNvSpPr>
          <p:nvPr>
            <p:ph type="body" sz="quarter" idx="3"/>
          </p:nvPr>
        </p:nvSpPr>
        <p:spPr>
          <a:xfrm>
            <a:off x="4635503" y="1734038"/>
            <a:ext cx="3538728" cy="432197"/>
          </a:xfrm>
        </p:spPr>
        <p:txBody>
          <a:bodyPr/>
          <a:lstStyle/>
          <a:p>
            <a:r>
              <a:rPr lang="en-US" dirty="0" smtClean="0"/>
              <a:t>A.</a:t>
            </a:r>
            <a:endParaRPr lang="en-US" dirty="0"/>
          </a:p>
        </p:txBody>
      </p:sp>
      <p:sp>
        <p:nvSpPr>
          <p:cNvPr id="9" name="Content Placeholder 8"/>
          <p:cNvSpPr>
            <a:spLocks noGrp="1"/>
          </p:cNvSpPr>
          <p:nvPr>
            <p:ph sz="quarter" idx="4"/>
          </p:nvPr>
        </p:nvSpPr>
        <p:spPr>
          <a:xfrm>
            <a:off x="4614672" y="2114551"/>
            <a:ext cx="3995928" cy="2438399"/>
          </a:xfrm>
        </p:spPr>
        <p:txBody>
          <a:bodyPr>
            <a:normAutofit/>
          </a:bodyPr>
          <a:lstStyle/>
          <a:p>
            <a:pPr marL="342900" indent="-342900">
              <a:buFont typeface="+mj-lt"/>
              <a:buAutoNum type="arabicPeriod" startAt="7"/>
            </a:pPr>
            <a:r>
              <a:rPr lang="en-US" dirty="0" smtClean="0">
                <a:solidFill>
                  <a:srgbClr val="FF0000"/>
                </a:solidFill>
              </a:rPr>
              <a:t>You cannot determine the responsible school based on where the student attends. The student’s accountability school listed in the their KIDS record is considered the responsible for MIS reporting. This building may be different from the attendance building. </a:t>
            </a:r>
            <a:endParaRPr lang="en-US" dirty="0">
              <a:solidFill>
                <a:srgbClr val="FF0000"/>
              </a:solidFill>
            </a:endParaRPr>
          </a:p>
        </p:txBody>
      </p:sp>
      <p:pic>
        <p:nvPicPr>
          <p:cNvPr id="2" name="Picture 1"/>
          <p:cNvPicPr>
            <a:picLocks noChangeAspect="1"/>
          </p:cNvPicPr>
          <p:nvPr/>
        </p:nvPicPr>
        <p:blipFill>
          <a:blip r:embed="rId3"/>
          <a:stretch>
            <a:fillRect/>
          </a:stretch>
        </p:blipFill>
        <p:spPr>
          <a:xfrm>
            <a:off x="8610600" y="4706091"/>
            <a:ext cx="512108" cy="493819"/>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13</a:t>
            </a:fld>
            <a:endParaRPr lang="en-US"/>
          </a:p>
        </p:txBody>
      </p:sp>
    </p:spTree>
    <p:extLst>
      <p:ext uri="{BB962C8B-B14F-4D97-AF65-F5344CB8AC3E}">
        <p14:creationId xmlns:p14="http://schemas.microsoft.com/office/powerpoint/2010/main" val="3061338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590800"/>
          </a:xfrm>
        </p:spPr>
        <p:txBody>
          <a:bodyPr>
            <a:normAutofit/>
          </a:bodyPr>
          <a:lstStyle/>
          <a:p>
            <a:r>
              <a:rPr lang="en-US" dirty="0" smtClean="0"/>
              <a:t>Responsible school – </a:t>
            </a:r>
          </a:p>
          <a:p>
            <a:r>
              <a:rPr lang="en-US" dirty="0" smtClean="0"/>
              <a:t>Clarification made on determination of Responsible school </a:t>
            </a:r>
          </a:p>
          <a:p>
            <a:pPr lvl="1"/>
            <a:r>
              <a:rPr lang="en-US" dirty="0"/>
              <a:t>The school building identified by the LEA in terms of Accountability and / or funding. These buildings are identified in the KIDS Collection Record in the Accountability School field (KIDS D2) or the Funding School field (KIDS D15). The Accountability School identifies the building for which the student’s average daily attendance and assessment scores are assigned and reported to KSDE. </a:t>
            </a:r>
            <a:r>
              <a:rPr lang="en-US" b="1" u="sng" dirty="0">
                <a:solidFill>
                  <a:srgbClr val="FF0000"/>
                </a:solidFill>
              </a:rPr>
              <a:t>No other factor determines responsible </a:t>
            </a:r>
            <a:r>
              <a:rPr lang="en-US" b="1" u="sng" dirty="0" smtClean="0">
                <a:solidFill>
                  <a:srgbClr val="FF0000"/>
                </a:solidFill>
              </a:rPr>
              <a:t>school</a:t>
            </a:r>
          </a:p>
          <a:p>
            <a:pPr lvl="1"/>
            <a:r>
              <a:rPr lang="en-US" sz="2400" b="1" u="sng" dirty="0" smtClean="0">
                <a:solidFill>
                  <a:schemeClr val="accent5"/>
                </a:solidFill>
              </a:rPr>
              <a:t>In-Service topic</a:t>
            </a:r>
            <a:endParaRPr lang="en-US" sz="2400" dirty="0" smtClean="0">
              <a:solidFill>
                <a:schemeClr val="accent5"/>
              </a:solidFill>
            </a:endParaRPr>
          </a:p>
          <a:p>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8600516" y="4679937"/>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13646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518707" y="1742242"/>
            <a:ext cx="7924799" cy="2971800"/>
          </a:xfrm>
        </p:spPr>
        <p:txBody>
          <a:bodyPr>
            <a:normAutofit/>
          </a:bodyPr>
          <a:lstStyle/>
          <a:p>
            <a:r>
              <a:rPr lang="en-US" dirty="0" smtClean="0"/>
              <a:t>K time data range parameters – </a:t>
            </a:r>
          </a:p>
          <a:p>
            <a:r>
              <a:rPr lang="en-US" dirty="0" smtClean="0"/>
              <a:t>Clarification made on </a:t>
            </a:r>
            <a:r>
              <a:rPr lang="en-US" dirty="0"/>
              <a:t>K time data range parameters </a:t>
            </a:r>
            <a:endParaRPr lang="en-US" dirty="0" smtClean="0"/>
          </a:p>
          <a:p>
            <a:r>
              <a:rPr lang="en-US" dirty="0"/>
              <a:t>Note: </a:t>
            </a:r>
            <a:r>
              <a:rPr lang="en-US" dirty="0">
                <a:solidFill>
                  <a:srgbClr val="FF0000"/>
                </a:solidFill>
              </a:rPr>
              <a:t>K time must be within the same service date range as the IEP services. K </a:t>
            </a:r>
            <a:r>
              <a:rPr lang="en-US" dirty="0" smtClean="0">
                <a:solidFill>
                  <a:srgbClr val="FF0000"/>
                </a:solidFill>
              </a:rPr>
              <a:t>time cannot </a:t>
            </a:r>
            <a:r>
              <a:rPr lang="en-US" dirty="0">
                <a:solidFill>
                  <a:srgbClr val="FF0000"/>
                </a:solidFill>
              </a:rPr>
              <a:t>start before or end after the IEP services</a:t>
            </a:r>
            <a:r>
              <a:rPr lang="en-US" dirty="0" smtClean="0">
                <a:solidFill>
                  <a:srgbClr val="FF0000"/>
                </a:solidFill>
              </a:rPr>
              <a:t>. K time participation outside the range of IEP services is not applicable in the Indicator 6 calculations. </a:t>
            </a:r>
            <a:endParaRPr lang="en-US" sz="2000" dirty="0" smtClean="0">
              <a:solidFill>
                <a:srgbClr val="FF0000"/>
              </a:solidFill>
            </a:endParaRPr>
          </a:p>
          <a:p>
            <a:pPr lvl="1"/>
            <a:r>
              <a:rPr lang="en-US" dirty="0" smtClean="0"/>
              <a:t>Applies to “Assigning Correct Buildings”, examples 17-19 in the Data Dictionary</a:t>
            </a:r>
          </a:p>
          <a:p>
            <a:pPr lvl="1"/>
            <a:r>
              <a:rPr lang="en-US" dirty="0" smtClean="0"/>
              <a:t>Checked by Verification 0212</a:t>
            </a:r>
          </a:p>
          <a:p>
            <a:pPr lvl="1"/>
            <a:r>
              <a:rPr lang="en-US" sz="2400" b="1" u="sng" dirty="0">
                <a:solidFill>
                  <a:schemeClr val="accent5"/>
                </a:solidFill>
              </a:rPr>
              <a:t>In-Service topic</a:t>
            </a:r>
            <a:endParaRPr lang="en-US" sz="2400" dirty="0">
              <a:solidFill>
                <a:schemeClr val="accent5"/>
              </a:solidFill>
            </a:endParaRPr>
          </a:p>
          <a:p>
            <a:pPr lvl="1"/>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8631892" y="4714042"/>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34452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733550"/>
            <a:ext cx="7924799" cy="3048000"/>
          </a:xfrm>
        </p:spPr>
        <p:txBody>
          <a:bodyPr>
            <a:normAutofit/>
          </a:bodyPr>
          <a:lstStyle/>
          <a:p>
            <a:r>
              <a:rPr lang="en-US" dirty="0" smtClean="0"/>
              <a:t>OSEP Clarification– </a:t>
            </a:r>
          </a:p>
          <a:p>
            <a:r>
              <a:rPr lang="en-US" dirty="0" smtClean="0"/>
              <a:t>Dear Colleague: Preschool LRE, January 9, 2017</a:t>
            </a:r>
          </a:p>
          <a:p>
            <a:r>
              <a:rPr lang="en-US" dirty="0" smtClean="0"/>
              <a:t>Q - Are informal settings such as weekly school-based or neighborhood playgroups, or home settings considered Regular Early childhood programs?</a:t>
            </a:r>
            <a:endParaRPr lang="en-US" sz="2000" dirty="0">
              <a:solidFill>
                <a:srgbClr val="FF0000"/>
              </a:solidFill>
            </a:endParaRPr>
          </a:p>
          <a:p>
            <a:r>
              <a:rPr lang="en-US" sz="2000" dirty="0" smtClean="0">
                <a:solidFill>
                  <a:srgbClr val="FF0000"/>
                </a:solidFill>
              </a:rPr>
              <a:t>A - No, because they generally are not required to comply with the State’s early learning program standards or curricula</a:t>
            </a:r>
          </a:p>
          <a:p>
            <a:r>
              <a:rPr lang="en-US" dirty="0" smtClean="0"/>
              <a:t>Result – participation in </a:t>
            </a:r>
            <a:r>
              <a:rPr lang="en-US" dirty="0"/>
              <a:t>these informal settings </a:t>
            </a:r>
            <a:r>
              <a:rPr lang="en-US" dirty="0" smtClean="0"/>
              <a:t>/ programs do not qualify as K time.</a:t>
            </a:r>
            <a:endParaRPr lang="en-US" dirty="0"/>
          </a:p>
          <a:p>
            <a:r>
              <a:rPr lang="en-US" b="1" u="sng" dirty="0">
                <a:solidFill>
                  <a:schemeClr val="accent5"/>
                </a:solidFill>
              </a:rPr>
              <a:t>In-Service topic</a:t>
            </a:r>
            <a:endParaRPr lang="en-US" dirty="0">
              <a:solidFill>
                <a:schemeClr val="accent5"/>
              </a:solidFill>
            </a:endParaRPr>
          </a:p>
          <a:p>
            <a:endParaRPr lang="en-US" dirty="0"/>
          </a:p>
        </p:txBody>
      </p:sp>
      <p:pic>
        <p:nvPicPr>
          <p:cNvPr id="3" name="Picture 2"/>
          <p:cNvPicPr>
            <a:picLocks noChangeAspect="1"/>
          </p:cNvPicPr>
          <p:nvPr/>
        </p:nvPicPr>
        <p:blipFill>
          <a:blip r:embed="rId3"/>
          <a:stretch>
            <a:fillRect/>
          </a:stretch>
        </p:blipFill>
        <p:spPr>
          <a:xfrm>
            <a:off x="8600516" y="4749053"/>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4206419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590800"/>
          </a:xfrm>
        </p:spPr>
        <p:txBody>
          <a:bodyPr>
            <a:normAutofit/>
          </a:bodyPr>
          <a:lstStyle/>
          <a:p>
            <a:r>
              <a:rPr lang="en-US" dirty="0">
                <a:solidFill>
                  <a:srgbClr val="FF0000"/>
                </a:solidFill>
              </a:rPr>
              <a:t>Dual-program kindergarteners </a:t>
            </a:r>
            <a:r>
              <a:rPr lang="en-US" dirty="0"/>
              <a:t>– Kindergarten students who participate in both Kindergarten class and other early childhood programs or </a:t>
            </a:r>
            <a:r>
              <a:rPr lang="en-US" dirty="0" smtClean="0"/>
              <a:t>preschool </a:t>
            </a:r>
            <a:r>
              <a:rPr lang="en-US" dirty="0"/>
              <a:t>programs. IEP support in each program is reported separately by program type / setting and session minutes</a:t>
            </a:r>
            <a:r>
              <a:rPr lang="en-US" dirty="0" smtClean="0"/>
              <a:t>.</a:t>
            </a:r>
          </a:p>
          <a:p>
            <a:r>
              <a:rPr lang="en-US" dirty="0">
                <a:solidFill>
                  <a:srgbClr val="FF0000"/>
                </a:solidFill>
              </a:rPr>
              <a:t>Dual-program </a:t>
            </a:r>
            <a:r>
              <a:rPr lang="en-US" dirty="0" smtClean="0">
                <a:solidFill>
                  <a:srgbClr val="FF0000"/>
                </a:solidFill>
              </a:rPr>
              <a:t>kindergarteners </a:t>
            </a:r>
            <a:r>
              <a:rPr lang="en-US" dirty="0" smtClean="0">
                <a:solidFill>
                  <a:schemeClr val="tx1"/>
                </a:solidFill>
              </a:rPr>
              <a:t>clarification</a:t>
            </a:r>
            <a:r>
              <a:rPr lang="en-US" dirty="0" smtClean="0">
                <a:solidFill>
                  <a:srgbClr val="FF0000"/>
                </a:solidFill>
              </a:rPr>
              <a:t> </a:t>
            </a:r>
            <a:r>
              <a:rPr lang="en-US" dirty="0" smtClean="0">
                <a:solidFill>
                  <a:schemeClr val="tx1"/>
                </a:solidFill>
              </a:rPr>
              <a:t>has been added to all preschool program types</a:t>
            </a:r>
          </a:p>
          <a:p>
            <a:r>
              <a:rPr lang="en-US" dirty="0" smtClean="0"/>
              <a:t>Verification 0058 allows for grade KG and preschool settings (B, R, W) with no verification flag. </a:t>
            </a:r>
            <a:endParaRPr lang="en-US" dirty="0"/>
          </a:p>
          <a:p>
            <a:endParaRPr lang="en-US" dirty="0"/>
          </a:p>
        </p:txBody>
      </p:sp>
      <p:pic>
        <p:nvPicPr>
          <p:cNvPr id="3" name="Picture 2"/>
          <p:cNvPicPr>
            <a:picLocks noChangeAspect="1"/>
          </p:cNvPicPr>
          <p:nvPr/>
        </p:nvPicPr>
        <p:blipFill>
          <a:blip r:embed="rId3"/>
          <a:stretch>
            <a:fillRect/>
          </a:stretch>
        </p:blipFill>
        <p:spPr>
          <a:xfrm>
            <a:off x="8600516" y="4653043"/>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34915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0"/>
            <a:ext cx="7200897" cy="768350"/>
          </a:xfrm>
        </p:spPr>
        <p:txBody>
          <a:bodyPr>
            <a:normAutofit fontScale="90000"/>
          </a:bodyPr>
          <a:lstStyle/>
          <a:p>
            <a:r>
              <a:rPr lang="en-US" sz="2400" dirty="0" smtClean="0">
                <a:solidFill>
                  <a:schemeClr val="tx1"/>
                </a:solidFill>
              </a:rPr>
              <a:t>How might </a:t>
            </a:r>
            <a:r>
              <a:rPr lang="en-US" sz="2400" dirty="0">
                <a:solidFill>
                  <a:schemeClr val="tx1"/>
                </a:solidFill>
              </a:rPr>
              <a:t>the MIS look </a:t>
            </a:r>
            <a:r>
              <a:rPr lang="en-US" sz="2400" dirty="0" smtClean="0">
                <a:solidFill>
                  <a:schemeClr val="tx1"/>
                </a:solidFill>
              </a:rPr>
              <a:t>for a Dual-program kindergartener?</a:t>
            </a:r>
            <a:endParaRPr lang="en-US" sz="24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346016" y="1352550"/>
            <a:ext cx="8264583" cy="3276600"/>
          </a:xfrm>
          <a:prstGeom prst="rect">
            <a:avLst/>
          </a:prstGeom>
        </p:spPr>
      </p:pic>
      <p:sp>
        <p:nvSpPr>
          <p:cNvPr id="5" name="TextBox 4"/>
          <p:cNvSpPr txBox="1"/>
          <p:nvPr/>
        </p:nvSpPr>
        <p:spPr>
          <a:xfrm>
            <a:off x="914400" y="4095750"/>
            <a:ext cx="533400" cy="381000"/>
          </a:xfrm>
          <a:prstGeom prst="rect">
            <a:avLst/>
          </a:prstGeom>
          <a:noFill/>
          <a:ln>
            <a:solidFill>
              <a:schemeClr val="tx1"/>
            </a:solidFill>
          </a:ln>
        </p:spPr>
        <p:txBody>
          <a:bodyPr wrap="square" rtlCol="0">
            <a:spAutoFit/>
          </a:bodyPr>
          <a:lstStyle/>
          <a:p>
            <a:r>
              <a:rPr lang="en-US" dirty="0" smtClean="0">
                <a:solidFill>
                  <a:srgbClr val="15284B"/>
                </a:solidFill>
              </a:rPr>
              <a:t>PR</a:t>
            </a:r>
            <a:endParaRPr lang="en-US" dirty="0">
              <a:solidFill>
                <a:srgbClr val="15284B"/>
              </a:solidFill>
            </a:endParaRPr>
          </a:p>
        </p:txBody>
      </p:sp>
      <p:sp>
        <p:nvSpPr>
          <p:cNvPr id="6" name="TextBox 5"/>
          <p:cNvSpPr txBox="1"/>
          <p:nvPr/>
        </p:nvSpPr>
        <p:spPr>
          <a:xfrm>
            <a:off x="914400" y="3383036"/>
            <a:ext cx="533400" cy="381000"/>
          </a:xfrm>
          <a:prstGeom prst="rect">
            <a:avLst/>
          </a:prstGeom>
          <a:noFill/>
          <a:ln>
            <a:solidFill>
              <a:srgbClr val="FF0000"/>
            </a:solidFill>
          </a:ln>
        </p:spPr>
        <p:txBody>
          <a:bodyPr wrap="square" rtlCol="0">
            <a:spAutoFit/>
          </a:bodyPr>
          <a:lstStyle/>
          <a:p>
            <a:r>
              <a:rPr lang="en-US" dirty="0" smtClean="0">
                <a:solidFill>
                  <a:srgbClr val="FF0000"/>
                </a:solidFill>
              </a:rPr>
              <a:t>KG</a:t>
            </a:r>
            <a:endParaRPr lang="en-US" dirty="0">
              <a:solidFill>
                <a:srgbClr val="FF0000"/>
              </a:solidFill>
            </a:endParaRPr>
          </a:p>
        </p:txBody>
      </p:sp>
      <p:sp>
        <p:nvSpPr>
          <p:cNvPr id="7" name="TextBox 6"/>
          <p:cNvSpPr txBox="1"/>
          <p:nvPr/>
        </p:nvSpPr>
        <p:spPr>
          <a:xfrm>
            <a:off x="914400" y="2724150"/>
            <a:ext cx="533400" cy="381000"/>
          </a:xfrm>
          <a:prstGeom prst="rect">
            <a:avLst/>
          </a:prstGeom>
          <a:noFill/>
          <a:ln>
            <a:solidFill>
              <a:srgbClr val="FF0000"/>
            </a:solidFill>
          </a:ln>
        </p:spPr>
        <p:txBody>
          <a:bodyPr wrap="square" rtlCol="0">
            <a:spAutoFit/>
          </a:bodyPr>
          <a:lstStyle/>
          <a:p>
            <a:r>
              <a:rPr lang="en-US" dirty="0" smtClean="0">
                <a:solidFill>
                  <a:srgbClr val="FF0000"/>
                </a:solidFill>
              </a:rPr>
              <a:t>KG</a:t>
            </a:r>
            <a:endParaRPr lang="en-US" dirty="0">
              <a:solidFill>
                <a:srgbClr val="FF0000"/>
              </a:solidFill>
            </a:endParaRPr>
          </a:p>
        </p:txBody>
      </p:sp>
      <p:sp>
        <p:nvSpPr>
          <p:cNvPr id="8" name="TextBox 7"/>
          <p:cNvSpPr txBox="1"/>
          <p:nvPr/>
        </p:nvSpPr>
        <p:spPr>
          <a:xfrm>
            <a:off x="914400" y="1962150"/>
            <a:ext cx="533400" cy="381000"/>
          </a:xfrm>
          <a:prstGeom prst="rect">
            <a:avLst/>
          </a:prstGeom>
          <a:noFill/>
          <a:ln>
            <a:solidFill>
              <a:srgbClr val="FF0000"/>
            </a:solidFill>
          </a:ln>
        </p:spPr>
        <p:txBody>
          <a:bodyPr wrap="square" rtlCol="0">
            <a:spAutoFit/>
          </a:bodyPr>
          <a:lstStyle/>
          <a:p>
            <a:r>
              <a:rPr lang="en-US" dirty="0" smtClean="0">
                <a:solidFill>
                  <a:srgbClr val="FF0000"/>
                </a:solidFill>
              </a:rPr>
              <a:t>KG</a:t>
            </a:r>
            <a:endParaRPr lang="en-US" dirty="0">
              <a:solidFill>
                <a:srgbClr val="FF0000"/>
              </a:solidFill>
            </a:endParaRPr>
          </a:p>
        </p:txBody>
      </p:sp>
      <p:sp>
        <p:nvSpPr>
          <p:cNvPr id="9" name="Oval 8"/>
          <p:cNvSpPr/>
          <p:nvPr/>
        </p:nvSpPr>
        <p:spPr>
          <a:xfrm>
            <a:off x="5105400" y="1942838"/>
            <a:ext cx="457200" cy="384175"/>
          </a:xfrm>
          <a:prstGeom prst="ellipse">
            <a:avLst/>
          </a:prstGeom>
          <a:noFill/>
          <a:ln w="38100">
            <a:solidFill>
              <a:srgbClr val="E5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05400" y="2681288"/>
            <a:ext cx="457200" cy="384175"/>
          </a:xfrm>
          <a:prstGeom prst="ellipse">
            <a:avLst/>
          </a:prstGeom>
          <a:noFill/>
          <a:ln w="38100">
            <a:solidFill>
              <a:srgbClr val="E5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05400" y="3389838"/>
            <a:ext cx="457200" cy="384175"/>
          </a:xfrm>
          <a:prstGeom prst="ellipse">
            <a:avLst/>
          </a:prstGeom>
          <a:noFill/>
          <a:ln w="38100">
            <a:solidFill>
              <a:srgbClr val="E57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05400" y="4095750"/>
            <a:ext cx="457200" cy="3841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8607866" y="4713119"/>
            <a:ext cx="518205" cy="493819"/>
          </a:xfrm>
          <a:prstGeom prst="rect">
            <a:avLst/>
          </a:prstGeom>
        </p:spPr>
      </p:pic>
      <p:sp>
        <p:nvSpPr>
          <p:cNvPr id="13" name="Slide Number Placeholder 12"/>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405042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590800"/>
          </a:xfrm>
        </p:spPr>
        <p:txBody>
          <a:bodyPr>
            <a:normAutofit/>
          </a:bodyPr>
          <a:lstStyle/>
          <a:p>
            <a:r>
              <a:rPr lang="en-US" b="1" dirty="0">
                <a:solidFill>
                  <a:srgbClr val="FF0000"/>
                </a:solidFill>
              </a:rPr>
              <a:t>Security</a:t>
            </a:r>
            <a:r>
              <a:rPr lang="en-US" dirty="0">
                <a:solidFill>
                  <a:srgbClr val="FF0000"/>
                </a:solidFill>
              </a:rPr>
              <a:t> – Personally identifiable information (PII) – Including PII (student name), attached to or embedded in E-mail correspondences to KSDE, is a violation of the KSDE security policy. </a:t>
            </a:r>
            <a:endParaRPr lang="en-US" dirty="0" smtClean="0">
              <a:solidFill>
                <a:srgbClr val="FF0000"/>
              </a:solidFill>
            </a:endParaRPr>
          </a:p>
          <a:p>
            <a:r>
              <a:rPr lang="en-US" dirty="0" smtClean="0">
                <a:solidFill>
                  <a:srgbClr val="FF0000"/>
                </a:solidFill>
              </a:rPr>
              <a:t>Infractions </a:t>
            </a:r>
            <a:r>
              <a:rPr lang="en-US" dirty="0">
                <a:solidFill>
                  <a:srgbClr val="FF0000"/>
                </a:solidFill>
              </a:rPr>
              <a:t>of this policy will result in a point deduction from the LEA Timely and Accurate report. Q4 as non-compliant for failing to follow the </a:t>
            </a:r>
            <a:r>
              <a:rPr lang="en-US" dirty="0" smtClean="0">
                <a:solidFill>
                  <a:srgbClr val="FF0000"/>
                </a:solidFill>
              </a:rPr>
              <a:t>reporting </a:t>
            </a:r>
            <a:r>
              <a:rPr lang="en-US" dirty="0">
                <a:solidFill>
                  <a:srgbClr val="FF0000"/>
                </a:solidFill>
              </a:rPr>
              <a:t>standards and guidance. </a:t>
            </a:r>
          </a:p>
          <a:p>
            <a:endParaRPr lang="en-US" dirty="0"/>
          </a:p>
        </p:txBody>
      </p:sp>
      <p:pic>
        <p:nvPicPr>
          <p:cNvPr id="3" name="Picture 2"/>
          <p:cNvPicPr>
            <a:picLocks noChangeAspect="1"/>
          </p:cNvPicPr>
          <p:nvPr/>
        </p:nvPicPr>
        <p:blipFill>
          <a:blip r:embed="rId3"/>
          <a:stretch>
            <a:fillRect/>
          </a:stretch>
        </p:blipFill>
        <p:spPr>
          <a:xfrm>
            <a:off x="8625795" y="4781550"/>
            <a:ext cx="518205"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44101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666750"/>
            <a:ext cx="7589520" cy="905708"/>
          </a:xfrm>
        </p:spPr>
        <p:txBody>
          <a:bodyPr>
            <a:normAutofit/>
          </a:bodyPr>
          <a:lstStyle/>
          <a:p>
            <a:r>
              <a:rPr lang="en-US" dirty="0" smtClean="0"/>
              <a:t>Topics</a:t>
            </a:r>
            <a:endParaRPr lang="en-US" dirty="0"/>
          </a:p>
        </p:txBody>
      </p:sp>
      <p:sp>
        <p:nvSpPr>
          <p:cNvPr id="5" name="Content Placeholder 4"/>
          <p:cNvSpPr>
            <a:spLocks noGrp="1"/>
          </p:cNvSpPr>
          <p:nvPr>
            <p:ph idx="1"/>
          </p:nvPr>
        </p:nvSpPr>
        <p:spPr>
          <a:xfrm>
            <a:off x="762000" y="1885950"/>
            <a:ext cx="7589520" cy="2971800"/>
          </a:xfrm>
        </p:spPr>
        <p:txBody>
          <a:bodyPr>
            <a:normAutofit/>
          </a:bodyPr>
          <a:lstStyle/>
          <a:p>
            <a:r>
              <a:rPr lang="en-US" dirty="0" smtClean="0"/>
              <a:t>Data Dictionary Updates</a:t>
            </a:r>
          </a:p>
          <a:p>
            <a:r>
              <a:rPr lang="en-US" dirty="0" smtClean="0"/>
              <a:t>Submission Schedule</a:t>
            </a:r>
          </a:p>
          <a:p>
            <a:r>
              <a:rPr lang="en-US" dirty="0" smtClean="0"/>
              <a:t>Verifications</a:t>
            </a:r>
          </a:p>
          <a:p>
            <a:r>
              <a:rPr lang="en-US" dirty="0" smtClean="0"/>
              <a:t>How to use MIS reports</a:t>
            </a:r>
          </a:p>
          <a:p>
            <a:r>
              <a:rPr lang="en-US" dirty="0"/>
              <a:t>Directory </a:t>
            </a:r>
            <a:r>
              <a:rPr lang="en-US" dirty="0" smtClean="0"/>
              <a:t>Review</a:t>
            </a:r>
          </a:p>
          <a:p>
            <a:r>
              <a:rPr lang="en-US" dirty="0"/>
              <a:t>Provider List </a:t>
            </a:r>
            <a:r>
              <a:rPr lang="en-US" dirty="0" smtClean="0"/>
              <a:t>change</a:t>
            </a:r>
            <a:endParaRPr lang="en-US" dirty="0"/>
          </a:p>
          <a:p>
            <a:r>
              <a:rPr lang="en-US" dirty="0" smtClean="0"/>
              <a:t>Tips </a:t>
            </a:r>
            <a:r>
              <a:rPr lang="en-US" dirty="0"/>
              <a:t>and Reminders</a:t>
            </a:r>
          </a:p>
          <a:p>
            <a:endParaRPr lang="en-US" dirty="0" smtClean="0"/>
          </a:p>
          <a:p>
            <a:endParaRPr lang="en-US" dirty="0"/>
          </a:p>
        </p:txBody>
      </p:sp>
      <p:sp>
        <p:nvSpPr>
          <p:cNvPr id="4" name="TextBox 3"/>
          <p:cNvSpPr txBox="1"/>
          <p:nvPr/>
        </p:nvSpPr>
        <p:spPr>
          <a:xfrm>
            <a:off x="8763000" y="4774168"/>
            <a:ext cx="304800" cy="369332"/>
          </a:xfrm>
          <a:prstGeom prst="rect">
            <a:avLst/>
          </a:prstGeom>
          <a:noFill/>
          <a:ln>
            <a:solidFill>
              <a:schemeClr val="tx1"/>
            </a:solidFill>
          </a:ln>
        </p:spPr>
        <p:txBody>
          <a:bodyPr wrap="square" rtlCol="0">
            <a:spAutoFit/>
          </a:bodyPr>
          <a:lstStyle/>
          <a:p>
            <a:r>
              <a:rPr lang="en-US" dirty="0" smtClean="0"/>
              <a:t>1</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526857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590800"/>
          </a:xfrm>
        </p:spPr>
        <p:txBody>
          <a:bodyPr>
            <a:normAutofit fontScale="85000" lnSpcReduction="10000"/>
          </a:bodyPr>
          <a:lstStyle/>
          <a:p>
            <a:r>
              <a:rPr lang="en-US" dirty="0" smtClean="0"/>
              <a:t>M - </a:t>
            </a:r>
            <a:r>
              <a:rPr lang="en-US" u="sng" dirty="0" smtClean="0"/>
              <a:t>Residential</a:t>
            </a:r>
            <a:r>
              <a:rPr lang="en-US" dirty="0"/>
              <a:t>: </a:t>
            </a:r>
            <a:r>
              <a:rPr lang="en-US" dirty="0" smtClean="0"/>
              <a:t>Placement in </a:t>
            </a:r>
            <a:r>
              <a:rPr lang="en-US" dirty="0"/>
              <a:t>Residential </a:t>
            </a:r>
            <a:r>
              <a:rPr lang="en-US" dirty="0" smtClean="0"/>
              <a:t>setting </a:t>
            </a:r>
            <a:r>
              <a:rPr lang="en-US" dirty="0">
                <a:solidFill>
                  <a:srgbClr val="FF0000"/>
                </a:solidFill>
              </a:rPr>
              <a:t>means a facility where students receive IEP services in educational programs and live at the facility during the school week. </a:t>
            </a:r>
            <a:r>
              <a:rPr lang="en-US" dirty="0"/>
              <a:t>Includes any facility, which provides living accommodations and is considered the domicile or temporary sojourn of </a:t>
            </a:r>
            <a:r>
              <a:rPr lang="en-US" dirty="0" smtClean="0"/>
              <a:t>the </a:t>
            </a:r>
            <a:r>
              <a:rPr lang="en-US" dirty="0"/>
              <a:t>students attending and receiving services at the facility. </a:t>
            </a:r>
          </a:p>
          <a:p>
            <a:pPr marL="0" indent="0">
              <a:buNone/>
            </a:pPr>
            <a:r>
              <a:rPr lang="en-US" dirty="0" smtClean="0"/>
              <a:t>Qualification of educational </a:t>
            </a:r>
            <a:r>
              <a:rPr lang="en-US" dirty="0">
                <a:solidFill>
                  <a:schemeClr val="tx1"/>
                </a:solidFill>
              </a:rPr>
              <a:t>facility</a:t>
            </a:r>
            <a:r>
              <a:rPr lang="en-US" dirty="0" smtClean="0"/>
              <a:t> and treatment facility was removed.</a:t>
            </a:r>
          </a:p>
          <a:p>
            <a:pPr marL="0" indent="0">
              <a:buNone/>
            </a:pPr>
            <a:r>
              <a:rPr lang="en-US" dirty="0" smtClean="0"/>
              <a:t>Focus is on living at the facility during the school week</a:t>
            </a:r>
          </a:p>
          <a:p>
            <a:pPr marL="0" indent="0">
              <a:buNone/>
            </a:pPr>
            <a:endParaRPr lang="en-US" sz="900" dirty="0"/>
          </a:p>
          <a:p>
            <a:pPr marL="0" indent="0">
              <a:buNone/>
            </a:pPr>
            <a:r>
              <a:rPr lang="en-US" dirty="0"/>
              <a:t>J - </a:t>
            </a:r>
            <a:r>
              <a:rPr lang="en-US" u="sng" dirty="0"/>
              <a:t>Day School</a:t>
            </a:r>
            <a:r>
              <a:rPr lang="en-US" dirty="0"/>
              <a:t>: </a:t>
            </a:r>
            <a:r>
              <a:rPr lang="en-US" dirty="0">
                <a:solidFill>
                  <a:srgbClr val="FF0000"/>
                </a:solidFill>
              </a:rPr>
              <a:t>Examples include but are not limited to: buildings or programs exclusively for IEP students only, transitional programs for 18-21 year old IEP students, other programs for non-residential IEP students</a:t>
            </a:r>
          </a:p>
          <a:p>
            <a:pPr marL="0" indent="0">
              <a:buNone/>
            </a:pPr>
            <a:endParaRPr lang="en-US" dirty="0" smtClean="0"/>
          </a:p>
          <a:p>
            <a:pPr marL="0" indent="0">
              <a:buNone/>
            </a:pPr>
            <a:endParaRPr lang="en-US" dirty="0"/>
          </a:p>
        </p:txBody>
      </p:sp>
      <p:pic>
        <p:nvPicPr>
          <p:cNvPr id="3" name="Picture 2"/>
          <p:cNvPicPr>
            <a:picLocks noChangeAspect="1"/>
          </p:cNvPicPr>
          <p:nvPr/>
        </p:nvPicPr>
        <p:blipFill>
          <a:blip r:embed="rId3"/>
          <a:stretch>
            <a:fillRect/>
          </a:stretch>
        </p:blipFill>
        <p:spPr>
          <a:xfrm>
            <a:off x="8631892" y="4643585"/>
            <a:ext cx="512108" cy="499915"/>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17207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590800"/>
          </a:xfrm>
        </p:spPr>
        <p:txBody>
          <a:bodyPr>
            <a:normAutofit/>
          </a:bodyPr>
          <a:lstStyle/>
          <a:p>
            <a:r>
              <a:rPr lang="en-US" dirty="0" smtClean="0"/>
              <a:t>T - </a:t>
            </a:r>
            <a:r>
              <a:rPr lang="en-US" u="sng" dirty="0" smtClean="0"/>
              <a:t>Extracurricular</a:t>
            </a:r>
            <a:r>
              <a:rPr lang="en-US" dirty="0" smtClean="0"/>
              <a:t>: Past examples of extracurricular settings only listed locations of non-academic activities. </a:t>
            </a:r>
          </a:p>
          <a:p>
            <a:endParaRPr lang="en-US" dirty="0"/>
          </a:p>
          <a:p>
            <a:r>
              <a:rPr lang="en-US" dirty="0" smtClean="0"/>
              <a:t>Examples were added to include </a:t>
            </a:r>
            <a:r>
              <a:rPr lang="en-US" dirty="0"/>
              <a:t>music </a:t>
            </a:r>
            <a:r>
              <a:rPr lang="en-US" dirty="0" smtClean="0"/>
              <a:t>programs and </a:t>
            </a:r>
            <a:r>
              <a:rPr lang="en-US" dirty="0"/>
              <a:t>theatrical </a:t>
            </a:r>
            <a:r>
              <a:rPr lang="en-US" dirty="0" smtClean="0"/>
              <a:t>presentations which may be part of a student’s general education curriculum. </a:t>
            </a:r>
            <a:endParaRPr lang="en-US" dirty="0"/>
          </a:p>
        </p:txBody>
      </p:sp>
      <p:pic>
        <p:nvPicPr>
          <p:cNvPr id="3" name="Picture 2"/>
          <p:cNvPicPr>
            <a:picLocks noChangeAspect="1"/>
          </p:cNvPicPr>
          <p:nvPr/>
        </p:nvPicPr>
        <p:blipFill>
          <a:blip r:embed="rId3"/>
          <a:stretch>
            <a:fillRect/>
          </a:stretch>
        </p:blipFill>
        <p:spPr>
          <a:xfrm>
            <a:off x="8600516" y="4781550"/>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636100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533400" y="1809750"/>
            <a:ext cx="8000999" cy="2590800"/>
          </a:xfrm>
        </p:spPr>
        <p:txBody>
          <a:bodyPr>
            <a:normAutofit/>
          </a:bodyPr>
          <a:lstStyle/>
          <a:p>
            <a:r>
              <a:rPr lang="en-US" dirty="0" smtClean="0"/>
              <a:t>Student Profiles– </a:t>
            </a:r>
          </a:p>
          <a:p>
            <a:r>
              <a:rPr lang="en-US" b="1" dirty="0">
                <a:solidFill>
                  <a:srgbClr val="FF0000"/>
                </a:solidFill>
              </a:rPr>
              <a:t>Student profiles – </a:t>
            </a:r>
            <a:r>
              <a:rPr lang="en-US" dirty="0">
                <a:solidFill>
                  <a:srgbClr val="FF0000"/>
                </a:solidFill>
              </a:rPr>
              <a:t>A student profile represents the student’s current organization association. A student would have only 1 profile per school year per LEA. Students who move within a Coop or Interlocal during the school year, only list one profile, new profiles are not created. A profile with exit information from a prior organization within the LEA catchment is not valid and not reported</a:t>
            </a:r>
            <a:r>
              <a:rPr lang="en-US" dirty="0" smtClean="0">
                <a:solidFill>
                  <a:srgbClr val="FF0000"/>
                </a:solidFill>
              </a:rPr>
              <a:t>.</a:t>
            </a:r>
          </a:p>
          <a:p>
            <a:r>
              <a:rPr lang="en-US" dirty="0" smtClean="0">
                <a:solidFill>
                  <a:schemeClr val="tx1"/>
                </a:solidFill>
              </a:rPr>
              <a:t>Tip – Students who move between Coop or Interlocal member districts, - </a:t>
            </a:r>
            <a:r>
              <a:rPr lang="en-US" u="sng" dirty="0" smtClean="0">
                <a:solidFill>
                  <a:schemeClr val="tx1"/>
                </a:solidFill>
              </a:rPr>
              <a:t>Delete the original profile first before entering the new profile to avoid duplicate records. </a:t>
            </a:r>
            <a:endParaRPr lang="en-US" u="sng" dirty="0">
              <a:solidFill>
                <a:schemeClr val="tx1"/>
              </a:solidFill>
            </a:endParaRPr>
          </a:p>
        </p:txBody>
      </p:sp>
      <p:pic>
        <p:nvPicPr>
          <p:cNvPr id="3" name="Picture 2"/>
          <p:cNvPicPr>
            <a:picLocks noChangeAspect="1"/>
          </p:cNvPicPr>
          <p:nvPr/>
        </p:nvPicPr>
        <p:blipFill>
          <a:blip r:embed="rId3"/>
          <a:stretch>
            <a:fillRect/>
          </a:stretch>
        </p:blipFill>
        <p:spPr>
          <a:xfrm>
            <a:off x="8631892" y="4679937"/>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406916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492369" y="1809750"/>
            <a:ext cx="8194431" cy="2895600"/>
          </a:xfrm>
        </p:spPr>
        <p:txBody>
          <a:bodyPr>
            <a:normAutofit lnSpcReduction="10000"/>
          </a:bodyPr>
          <a:lstStyle/>
          <a:p>
            <a:r>
              <a:rPr lang="en-US" dirty="0" smtClean="0"/>
              <a:t>Promotion of Grade and Status</a:t>
            </a:r>
          </a:p>
          <a:p>
            <a:r>
              <a:rPr lang="en-US" sz="1900" dirty="0">
                <a:solidFill>
                  <a:srgbClr val="FF0000"/>
                </a:solidFill>
              </a:rPr>
              <a:t>Students </a:t>
            </a:r>
            <a:r>
              <a:rPr lang="en-US" sz="1900" u="sng" dirty="0">
                <a:solidFill>
                  <a:srgbClr val="FF0000"/>
                </a:solidFill>
              </a:rPr>
              <a:t>must be</a:t>
            </a:r>
            <a:r>
              <a:rPr lang="en-US" sz="1900" dirty="0">
                <a:solidFill>
                  <a:srgbClr val="FF0000"/>
                </a:solidFill>
              </a:rPr>
              <a:t> reported with current year grade level and current year status starting with initial submission (Import or keyboard entry) of records for the school year. All students with current status of B, E, I, N, &amp; R are promoted to C – continuing on July 1 of each school year. </a:t>
            </a:r>
          </a:p>
          <a:p>
            <a:r>
              <a:rPr lang="en-US" dirty="0" smtClean="0">
                <a:solidFill>
                  <a:srgbClr val="FF0000"/>
                </a:solidFill>
              </a:rPr>
              <a:t>Clarification </a:t>
            </a:r>
            <a:r>
              <a:rPr lang="en-US" dirty="0">
                <a:solidFill>
                  <a:srgbClr val="FF0000"/>
                </a:solidFill>
              </a:rPr>
              <a:t>– The student’s IEP, IEP origin, IEP meeting and / or the IEP date are not factors in determining a student’ annual or current status. July 1 is the only factor that establishes a student’s annual </a:t>
            </a:r>
            <a:r>
              <a:rPr lang="en-US" dirty="0" smtClean="0">
                <a:solidFill>
                  <a:srgbClr val="FF0000"/>
                </a:solidFill>
              </a:rPr>
              <a:t>status. </a:t>
            </a:r>
          </a:p>
          <a:p>
            <a:r>
              <a:rPr lang="en-US" sz="2400" b="1" u="sng" dirty="0">
                <a:solidFill>
                  <a:schemeClr val="accent5"/>
                </a:solidFill>
              </a:rPr>
              <a:t>In-Service topic</a:t>
            </a:r>
            <a:endParaRPr lang="en-US" sz="2400" dirty="0">
              <a:solidFill>
                <a:schemeClr val="accent5"/>
              </a:solidFill>
            </a:endParaRPr>
          </a:p>
          <a:p>
            <a:endParaRPr lang="en-US" dirty="0">
              <a:solidFill>
                <a:srgbClr val="FF0000"/>
              </a:solidFill>
            </a:endParaRPr>
          </a:p>
        </p:txBody>
      </p:sp>
      <p:pic>
        <p:nvPicPr>
          <p:cNvPr id="3" name="Picture 2"/>
          <p:cNvPicPr>
            <a:picLocks noChangeAspect="1"/>
          </p:cNvPicPr>
          <p:nvPr/>
        </p:nvPicPr>
        <p:blipFill>
          <a:blip r:embed="rId3"/>
          <a:stretch>
            <a:fillRect/>
          </a:stretch>
        </p:blipFill>
        <p:spPr>
          <a:xfrm>
            <a:off x="8631892" y="4705350"/>
            <a:ext cx="512108" cy="499915"/>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375398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492369" y="1809750"/>
            <a:ext cx="8194431" cy="2895600"/>
          </a:xfrm>
        </p:spPr>
        <p:txBody>
          <a:bodyPr>
            <a:normAutofit/>
          </a:bodyPr>
          <a:lstStyle/>
          <a:p>
            <a:r>
              <a:rPr lang="en-US" dirty="0" smtClean="0"/>
              <a:t>Removal of old data elements</a:t>
            </a:r>
          </a:p>
          <a:p>
            <a:r>
              <a:rPr lang="en-US" sz="1900" dirty="0" smtClean="0">
                <a:solidFill>
                  <a:schemeClr val="tx1"/>
                </a:solidFill>
              </a:rPr>
              <a:t>These data </a:t>
            </a:r>
            <a:r>
              <a:rPr lang="en-US" sz="2000" dirty="0" smtClean="0"/>
              <a:t>elements</a:t>
            </a:r>
            <a:r>
              <a:rPr lang="en-US" sz="1900" dirty="0" smtClean="0">
                <a:solidFill>
                  <a:schemeClr val="tx1"/>
                </a:solidFill>
              </a:rPr>
              <a:t> were last collected in the MIS in the 2011 school year and have been removed from the Data Dictionary. </a:t>
            </a:r>
            <a:endParaRPr lang="en-US" sz="1000" dirty="0">
              <a:solidFill>
                <a:schemeClr val="tx1"/>
              </a:solidFill>
            </a:endParaRPr>
          </a:p>
          <a:p>
            <a:pPr lvl="1"/>
            <a:r>
              <a:rPr lang="en-US" sz="2000" dirty="0" smtClean="0">
                <a:solidFill>
                  <a:schemeClr val="tx1"/>
                </a:solidFill>
              </a:rPr>
              <a:t>Local ID</a:t>
            </a:r>
          </a:p>
          <a:p>
            <a:pPr lvl="1"/>
            <a:r>
              <a:rPr lang="en-US" sz="2000" dirty="0" smtClean="0">
                <a:solidFill>
                  <a:schemeClr val="tx1"/>
                </a:solidFill>
              </a:rPr>
              <a:t>Race / Ethnicity</a:t>
            </a:r>
          </a:p>
          <a:p>
            <a:pPr lvl="1"/>
            <a:r>
              <a:rPr lang="en-US" sz="2000" dirty="0" smtClean="0">
                <a:solidFill>
                  <a:schemeClr val="tx1"/>
                </a:solidFill>
              </a:rPr>
              <a:t>Student First Name, Middle Initial</a:t>
            </a:r>
          </a:p>
          <a:p>
            <a:pPr lvl="1"/>
            <a:r>
              <a:rPr lang="en-US" sz="2000" dirty="0" smtClean="0">
                <a:solidFill>
                  <a:schemeClr val="tx1"/>
                </a:solidFill>
              </a:rPr>
              <a:t>Student Language</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8600516" y="4705350"/>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552585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492369" y="1809750"/>
            <a:ext cx="8194431" cy="2895600"/>
          </a:xfrm>
        </p:spPr>
        <p:txBody>
          <a:bodyPr>
            <a:normAutofit/>
          </a:bodyPr>
          <a:lstStyle/>
          <a:p>
            <a:r>
              <a:rPr lang="en-US" b="1" dirty="0"/>
              <a:t>Data Codes used in MIS </a:t>
            </a:r>
            <a:r>
              <a:rPr lang="en-US" b="1" dirty="0" smtClean="0"/>
              <a:t>reports</a:t>
            </a:r>
          </a:p>
          <a:p>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99022572"/>
              </p:ext>
            </p:extLst>
          </p:nvPr>
        </p:nvGraphicFramePr>
        <p:xfrm>
          <a:off x="609599" y="2757466"/>
          <a:ext cx="7848602" cy="804884"/>
        </p:xfrm>
        <a:graphic>
          <a:graphicData uri="http://schemas.openxmlformats.org/drawingml/2006/table">
            <a:tbl>
              <a:tblPr firstRow="1" firstCol="1" lastRow="1" lastCol="1" bandRow="1" bandCol="1"/>
              <a:tblGrid>
                <a:gridCol w="509099">
                  <a:extLst>
                    <a:ext uri="{9D8B030D-6E8A-4147-A177-3AD203B41FA5}">
                      <a16:colId xmlns="" xmlns:a16="http://schemas.microsoft.com/office/drawing/2014/main" val="4217835588"/>
                    </a:ext>
                  </a:extLst>
                </a:gridCol>
                <a:gridCol w="3140360">
                  <a:extLst>
                    <a:ext uri="{9D8B030D-6E8A-4147-A177-3AD203B41FA5}">
                      <a16:colId xmlns="" xmlns:a16="http://schemas.microsoft.com/office/drawing/2014/main" val="2760292274"/>
                    </a:ext>
                  </a:extLst>
                </a:gridCol>
                <a:gridCol w="294677">
                  <a:extLst>
                    <a:ext uri="{9D8B030D-6E8A-4147-A177-3AD203B41FA5}">
                      <a16:colId xmlns="" xmlns:a16="http://schemas.microsoft.com/office/drawing/2014/main" val="2892288867"/>
                    </a:ext>
                  </a:extLst>
                </a:gridCol>
                <a:gridCol w="3904466">
                  <a:extLst>
                    <a:ext uri="{9D8B030D-6E8A-4147-A177-3AD203B41FA5}">
                      <a16:colId xmlns="" xmlns:a16="http://schemas.microsoft.com/office/drawing/2014/main" val="548756794"/>
                    </a:ext>
                  </a:extLst>
                </a:gridCol>
              </a:tblGrid>
              <a:tr h="299874">
                <a:tc>
                  <a:txBody>
                    <a:bodyPr/>
                    <a:lstStyle/>
                    <a:p>
                      <a:pPr marL="0" marR="0">
                        <a:spcBef>
                          <a:spcPts val="0"/>
                        </a:spcBef>
                        <a:spcAft>
                          <a:spcPts val="0"/>
                        </a:spcAft>
                      </a:pPr>
                      <a:r>
                        <a:rPr lang="en-US" sz="1600" dirty="0">
                          <a:solidFill>
                            <a:srgbClr val="FF0000"/>
                          </a:solidFill>
                          <a:effectLst/>
                        </a:rPr>
                        <a:t>D</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 Drug offense</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solidFill>
                            <a:srgbClr val="FF0000"/>
                          </a:solidFill>
                          <a:effectLst/>
                        </a:rPr>
                        <a:t>H</a:t>
                      </a:r>
                      <a:endParaRPr lang="en-US" sz="160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Due Process Hearing Officer Determination</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43947472"/>
                  </a:ext>
                </a:extLst>
              </a:tr>
              <a:tr h="252505">
                <a:tc>
                  <a:txBody>
                    <a:bodyPr/>
                    <a:lstStyle/>
                    <a:p>
                      <a:pPr marL="0" marR="0">
                        <a:spcBef>
                          <a:spcPts val="0"/>
                        </a:spcBef>
                        <a:spcAft>
                          <a:spcPts val="0"/>
                        </a:spcAft>
                      </a:pPr>
                      <a:r>
                        <a:rPr lang="en-US" sz="1600" dirty="0">
                          <a:solidFill>
                            <a:srgbClr val="FF0000"/>
                          </a:solidFill>
                          <a:effectLst/>
                        </a:rPr>
                        <a:t>S</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 Serious Bodily Injury</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V</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Violation of a school’s code of conduct</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055246524"/>
                  </a:ext>
                </a:extLst>
              </a:tr>
              <a:tr h="252505">
                <a:tc>
                  <a:txBody>
                    <a:bodyPr/>
                    <a:lstStyle/>
                    <a:p>
                      <a:pPr marL="0" marR="0">
                        <a:spcBef>
                          <a:spcPts val="0"/>
                        </a:spcBef>
                        <a:spcAft>
                          <a:spcPts val="0"/>
                        </a:spcAft>
                      </a:pPr>
                      <a:r>
                        <a:rPr lang="en-US" sz="1600" dirty="0">
                          <a:solidFill>
                            <a:srgbClr val="FF0000"/>
                          </a:solidFill>
                          <a:effectLst/>
                        </a:rPr>
                        <a:t>W</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spcBef>
                          <a:spcPts val="0"/>
                        </a:spcBef>
                        <a:spcAft>
                          <a:spcPts val="0"/>
                        </a:spcAft>
                      </a:pPr>
                      <a:r>
                        <a:rPr lang="en-US" sz="1600" dirty="0">
                          <a:solidFill>
                            <a:srgbClr val="FF0000"/>
                          </a:solidFill>
                          <a:effectLst/>
                        </a:rPr>
                        <a:t> Weapon offense</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68606769"/>
                  </a:ext>
                </a:extLst>
              </a:tr>
            </a:tbl>
          </a:graphicData>
        </a:graphic>
      </p:graphicFrame>
      <p:sp>
        <p:nvSpPr>
          <p:cNvPr id="4" name="Rectangle 1"/>
          <p:cNvSpPr>
            <a:spLocks noChangeArrowheads="1"/>
          </p:cNvSpPr>
          <p:nvPr/>
        </p:nvSpPr>
        <p:spPr bwMode="auto">
          <a:xfrm>
            <a:off x="728786" y="2183561"/>
            <a:ext cx="754708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Discipline data codes:</a:t>
            </a:r>
            <a:r>
              <a:rPr kumimoji="0" lang="en-US" altLang="en-US" sz="11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 Key to the codes found in the MIS discipline data table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Basis of removal codes:</a:t>
            </a:r>
            <a:endParaRPr kumimoji="0" lang="en-US" altLang="en-US" sz="11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816043" y="4147922"/>
            <a:ext cx="754708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Discipline records include numeric values for the number of days of removal by incident date and incident type.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600516" y="4695732"/>
            <a:ext cx="512108" cy="493819"/>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41364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492369" y="1809750"/>
            <a:ext cx="8194431" cy="2895600"/>
          </a:xfrm>
        </p:spPr>
        <p:txBody>
          <a:bodyPr>
            <a:normAutofit fontScale="85000" lnSpcReduction="20000"/>
          </a:bodyPr>
          <a:lstStyle/>
          <a:p>
            <a:r>
              <a:rPr lang="en-US" b="1" dirty="0"/>
              <a:t>OSEP Environment Codes for LRE and Indicators 5 &amp; 6</a:t>
            </a:r>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sz="1500" dirty="0" smtClean="0"/>
          </a:p>
          <a:p>
            <a:endParaRPr lang="en-US" sz="1500" dirty="0"/>
          </a:p>
          <a:p>
            <a:r>
              <a:rPr lang="en-US" sz="1500" dirty="0" smtClean="0"/>
              <a:t>10-hour test is based on the student’s participation in a qualified regular early childhood program per week</a:t>
            </a:r>
            <a:endParaRPr lang="en-US" sz="15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88351122"/>
              </p:ext>
            </p:extLst>
          </p:nvPr>
        </p:nvGraphicFramePr>
        <p:xfrm>
          <a:off x="686346" y="2038350"/>
          <a:ext cx="7848053" cy="2362200"/>
        </p:xfrm>
        <a:graphic>
          <a:graphicData uri="http://schemas.openxmlformats.org/drawingml/2006/table">
            <a:tbl>
              <a:tblPr firstRow="1" firstCol="1" lastRow="1" lastCol="1" bandRow="1" bandCol="1"/>
              <a:tblGrid>
                <a:gridCol w="457076">
                  <a:extLst>
                    <a:ext uri="{9D8B030D-6E8A-4147-A177-3AD203B41FA5}">
                      <a16:colId xmlns="" xmlns:a16="http://schemas.microsoft.com/office/drawing/2014/main" val="1965764226"/>
                    </a:ext>
                  </a:extLst>
                </a:gridCol>
                <a:gridCol w="4414530">
                  <a:extLst>
                    <a:ext uri="{9D8B030D-6E8A-4147-A177-3AD203B41FA5}">
                      <a16:colId xmlns="" xmlns:a16="http://schemas.microsoft.com/office/drawing/2014/main" val="311416766"/>
                    </a:ext>
                  </a:extLst>
                </a:gridCol>
                <a:gridCol w="429463">
                  <a:extLst>
                    <a:ext uri="{9D8B030D-6E8A-4147-A177-3AD203B41FA5}">
                      <a16:colId xmlns="" xmlns:a16="http://schemas.microsoft.com/office/drawing/2014/main" val="2281996251"/>
                    </a:ext>
                  </a:extLst>
                </a:gridCol>
                <a:gridCol w="2546984">
                  <a:extLst>
                    <a:ext uri="{9D8B030D-6E8A-4147-A177-3AD203B41FA5}">
                      <a16:colId xmlns="" xmlns:a16="http://schemas.microsoft.com/office/drawing/2014/main" val="3764214011"/>
                    </a:ext>
                  </a:extLst>
                </a:gridCol>
              </a:tblGrid>
              <a:tr h="236220">
                <a:tc gridSpan="2">
                  <a:txBody>
                    <a:bodyPr/>
                    <a:lstStyle/>
                    <a:p>
                      <a:pPr marL="0" marR="0" algn="ctr">
                        <a:spcBef>
                          <a:spcPts val="0"/>
                        </a:spcBef>
                        <a:spcAft>
                          <a:spcPts val="0"/>
                        </a:spcAft>
                      </a:pPr>
                      <a:r>
                        <a:rPr lang="en-US" sz="1400" dirty="0">
                          <a:solidFill>
                            <a:srgbClr val="F6323E"/>
                          </a:solidFill>
                          <a:effectLst/>
                        </a:rPr>
                        <a:t>Early Childhood </a:t>
                      </a:r>
                      <a:r>
                        <a:rPr lang="en-US" sz="1400" dirty="0" smtClean="0">
                          <a:solidFill>
                            <a:srgbClr val="F6323E"/>
                          </a:solidFill>
                          <a:effectLst/>
                        </a:rPr>
                        <a:t>Environments</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400" dirty="0">
                          <a:solidFill>
                            <a:srgbClr val="F6323E"/>
                          </a:solidFill>
                          <a:effectLst/>
                        </a:rPr>
                        <a:t>School age Environments</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697149448"/>
                  </a:ext>
                </a:extLst>
              </a:tr>
              <a:tr h="236220">
                <a:tc>
                  <a:txBody>
                    <a:bodyPr/>
                    <a:lstStyle/>
                    <a:p>
                      <a:pPr marL="0" marR="0">
                        <a:spcBef>
                          <a:spcPts val="0"/>
                        </a:spcBef>
                        <a:spcAft>
                          <a:spcPts val="0"/>
                        </a:spcAft>
                      </a:pPr>
                      <a:r>
                        <a:rPr lang="en-US" sz="1400" dirty="0">
                          <a:solidFill>
                            <a:srgbClr val="F6323E"/>
                          </a:solidFill>
                          <a:effectLst/>
                        </a:rPr>
                        <a:t> </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solidFill>
                            <a:srgbClr val="F6323E"/>
                          </a:solidFill>
                          <a:effectLst/>
                        </a:rPr>
                        <a:t> </a:t>
                      </a:r>
                      <a:r>
                        <a:rPr lang="en-US" sz="1400" dirty="0" smtClean="0">
                          <a:solidFill>
                            <a:srgbClr val="F6323E"/>
                          </a:solidFill>
                          <a:effectLst/>
                        </a:rPr>
                        <a:t>Age 3-5</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 </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solidFill>
                            <a:srgbClr val="F6323E"/>
                          </a:solidFill>
                          <a:effectLst/>
                        </a:rPr>
                        <a:t> </a:t>
                      </a:r>
                      <a:r>
                        <a:rPr lang="en-US" sz="1400" dirty="0" smtClean="0">
                          <a:solidFill>
                            <a:srgbClr val="F6323E"/>
                          </a:solidFill>
                          <a:effectLst/>
                        </a:rPr>
                        <a:t>Age 6-21</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0930339"/>
                  </a:ext>
                </a:extLst>
              </a:tr>
              <a:tr h="236220">
                <a:tc>
                  <a:txBody>
                    <a:bodyPr/>
                    <a:lstStyle/>
                    <a:p>
                      <a:pPr marL="0" marR="0">
                        <a:spcBef>
                          <a:spcPts val="0"/>
                        </a:spcBef>
                        <a:spcAft>
                          <a:spcPts val="0"/>
                        </a:spcAft>
                      </a:pPr>
                      <a:r>
                        <a:rPr lang="en-US" sz="1400">
                          <a:solidFill>
                            <a:srgbClr val="F6323E"/>
                          </a:solidFill>
                          <a:effectLst/>
                        </a:rPr>
                        <a:t>TM</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10 hours or more &amp; Services50% &gt; in regular EC programs </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RC</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Less than 21 % outside reg. class</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783676572"/>
                  </a:ext>
                </a:extLst>
              </a:tr>
              <a:tr h="236220">
                <a:tc>
                  <a:txBody>
                    <a:bodyPr/>
                    <a:lstStyle/>
                    <a:p>
                      <a:pPr marL="0" marR="0">
                        <a:spcBef>
                          <a:spcPts val="0"/>
                        </a:spcBef>
                        <a:spcAft>
                          <a:spcPts val="0"/>
                        </a:spcAft>
                      </a:pPr>
                      <a:r>
                        <a:rPr lang="en-US" sz="1400">
                          <a:solidFill>
                            <a:srgbClr val="F6323E"/>
                          </a:solidFill>
                          <a:effectLst/>
                        </a:rPr>
                        <a:t>UM</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less than 10 hours &amp; Services 50% &gt; in regular EC programs</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RR</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21 % - 60 % outside reg. class</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275132390"/>
                  </a:ext>
                </a:extLst>
              </a:tr>
              <a:tr h="236220">
                <a:tc>
                  <a:txBody>
                    <a:bodyPr/>
                    <a:lstStyle/>
                    <a:p>
                      <a:pPr marL="0" marR="0">
                        <a:spcBef>
                          <a:spcPts val="0"/>
                        </a:spcBef>
                        <a:spcAft>
                          <a:spcPts val="0"/>
                        </a:spcAft>
                      </a:pPr>
                      <a:r>
                        <a:rPr lang="en-US" sz="1400">
                          <a:solidFill>
                            <a:srgbClr val="F6323E"/>
                          </a:solidFill>
                          <a:effectLst/>
                        </a:rPr>
                        <a:t>TL</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10 hours or more &amp; Services &lt; 50% in regular EC programs </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SC</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More than 60 % outside reg. class</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25228366"/>
                  </a:ext>
                </a:extLst>
              </a:tr>
              <a:tr h="236220">
                <a:tc>
                  <a:txBody>
                    <a:bodyPr/>
                    <a:lstStyle/>
                    <a:p>
                      <a:pPr marL="0" marR="0">
                        <a:spcBef>
                          <a:spcPts val="0"/>
                        </a:spcBef>
                        <a:spcAft>
                          <a:spcPts val="0"/>
                        </a:spcAft>
                      </a:pPr>
                      <a:r>
                        <a:rPr lang="en-US" sz="1400">
                          <a:solidFill>
                            <a:srgbClr val="F6323E"/>
                          </a:solidFill>
                          <a:effectLst/>
                        </a:rPr>
                        <a:t>UL</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less than 10 hours &amp; Services &lt; 50% in regular EC programs </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SS</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Separate School</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386296325"/>
                  </a:ext>
                </a:extLst>
              </a:tr>
              <a:tr h="236220">
                <a:tc>
                  <a:txBody>
                    <a:bodyPr/>
                    <a:lstStyle/>
                    <a:p>
                      <a:pPr marL="0" marR="0">
                        <a:spcBef>
                          <a:spcPts val="0"/>
                        </a:spcBef>
                        <a:spcAft>
                          <a:spcPts val="0"/>
                        </a:spcAft>
                      </a:pPr>
                      <a:r>
                        <a:rPr lang="en-US" sz="1400">
                          <a:solidFill>
                            <a:srgbClr val="F6323E"/>
                          </a:solidFill>
                          <a:effectLst/>
                        </a:rPr>
                        <a:t>SP</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Separate Class</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RF</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Residential Facility</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28317187"/>
                  </a:ext>
                </a:extLst>
              </a:tr>
              <a:tr h="236220">
                <a:tc>
                  <a:txBody>
                    <a:bodyPr/>
                    <a:lstStyle/>
                    <a:p>
                      <a:pPr marL="0" marR="0">
                        <a:spcBef>
                          <a:spcPts val="0"/>
                        </a:spcBef>
                        <a:spcAft>
                          <a:spcPts val="0"/>
                        </a:spcAft>
                      </a:pPr>
                      <a:r>
                        <a:rPr lang="en-US" sz="1400">
                          <a:solidFill>
                            <a:srgbClr val="F6323E"/>
                          </a:solidFill>
                          <a:effectLst/>
                        </a:rPr>
                        <a:t>SS</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Separate School</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HH</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Homebound / Hospital</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790441477"/>
                  </a:ext>
                </a:extLst>
              </a:tr>
              <a:tr h="236220">
                <a:tc>
                  <a:txBody>
                    <a:bodyPr/>
                    <a:lstStyle/>
                    <a:p>
                      <a:pPr marL="0" marR="0">
                        <a:spcBef>
                          <a:spcPts val="0"/>
                        </a:spcBef>
                        <a:spcAft>
                          <a:spcPts val="0"/>
                        </a:spcAft>
                      </a:pPr>
                      <a:r>
                        <a:rPr lang="en-US" sz="1400">
                          <a:solidFill>
                            <a:srgbClr val="F6323E"/>
                          </a:solidFill>
                          <a:effectLst/>
                        </a:rPr>
                        <a:t>HO</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Home</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PP</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Private Parochial Student</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327765216"/>
                  </a:ext>
                </a:extLst>
              </a:tr>
              <a:tr h="236220">
                <a:tc>
                  <a:txBody>
                    <a:bodyPr/>
                    <a:lstStyle/>
                    <a:p>
                      <a:pPr marL="0" marR="0">
                        <a:spcBef>
                          <a:spcPts val="0"/>
                        </a:spcBef>
                        <a:spcAft>
                          <a:spcPts val="0"/>
                        </a:spcAft>
                      </a:pPr>
                      <a:r>
                        <a:rPr lang="en-US" sz="1400" dirty="0">
                          <a:solidFill>
                            <a:srgbClr val="F6323E"/>
                          </a:solidFill>
                          <a:effectLst/>
                        </a:rPr>
                        <a:t>PL</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Service Provider Location</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solidFill>
                            <a:srgbClr val="F6323E"/>
                          </a:solidFill>
                          <a:effectLst/>
                        </a:rPr>
                        <a:t>CF</a:t>
                      </a:r>
                      <a:endParaRPr lang="en-US" sz="140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solidFill>
                            <a:srgbClr val="F6323E"/>
                          </a:solidFill>
                          <a:effectLst/>
                        </a:rPr>
                        <a:t>Correctional Facility</a:t>
                      </a:r>
                      <a:endParaRPr lang="en-US" sz="1400"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93731491"/>
                  </a:ext>
                </a:extLst>
              </a:tr>
            </a:tbl>
          </a:graphicData>
        </a:graphic>
      </p:graphicFrame>
      <p:pic>
        <p:nvPicPr>
          <p:cNvPr id="3" name="Picture 2"/>
          <p:cNvPicPr>
            <a:picLocks noChangeAspect="1"/>
          </p:cNvPicPr>
          <p:nvPr/>
        </p:nvPicPr>
        <p:blipFill>
          <a:blip r:embed="rId3"/>
          <a:stretch>
            <a:fillRect/>
          </a:stretch>
        </p:blipFill>
        <p:spPr>
          <a:xfrm>
            <a:off x="8600516" y="4692684"/>
            <a:ext cx="512108" cy="499915"/>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26657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492369" y="1809750"/>
            <a:ext cx="8194431" cy="2895600"/>
          </a:xfrm>
        </p:spPr>
        <p:txBody>
          <a:bodyPr>
            <a:normAutofit/>
          </a:bodyPr>
          <a:lstStyle/>
          <a:p>
            <a:r>
              <a:rPr lang="en-US" b="1" dirty="0"/>
              <a:t>Data Codes used in MIS reports </a:t>
            </a:r>
            <a:endParaRPr lang="en-US" b="1" dirty="0" smtClean="0"/>
          </a:p>
          <a:p>
            <a:r>
              <a:rPr lang="en-US" b="1" dirty="0" smtClean="0"/>
              <a:t>OSEP </a:t>
            </a:r>
            <a:r>
              <a:rPr lang="en-US" b="1" dirty="0"/>
              <a:t>Race / </a:t>
            </a:r>
            <a:r>
              <a:rPr lang="en-US" b="1" dirty="0" smtClean="0"/>
              <a:t>Ethnicity</a:t>
            </a:r>
          </a:p>
          <a:p>
            <a:endParaRPr lang="en-US" sz="1500" b="1" dirty="0">
              <a:solidFill>
                <a:srgbClr val="FF0000"/>
              </a:solidFill>
            </a:endParaRPr>
          </a:p>
          <a:p>
            <a:endParaRPr lang="en-US" sz="15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32338564"/>
              </p:ext>
            </p:extLst>
          </p:nvPr>
        </p:nvGraphicFramePr>
        <p:xfrm>
          <a:off x="861607" y="2647950"/>
          <a:ext cx="7239000" cy="1874520"/>
        </p:xfrm>
        <a:graphic>
          <a:graphicData uri="http://schemas.openxmlformats.org/drawingml/2006/table">
            <a:tbl>
              <a:tblPr firstRow="1" firstCol="1" bandRow="1"/>
              <a:tblGrid>
                <a:gridCol w="2679553">
                  <a:extLst>
                    <a:ext uri="{9D8B030D-6E8A-4147-A177-3AD203B41FA5}">
                      <a16:colId xmlns="" xmlns:a16="http://schemas.microsoft.com/office/drawing/2014/main" val="1751878075"/>
                    </a:ext>
                  </a:extLst>
                </a:gridCol>
                <a:gridCol w="701453">
                  <a:extLst>
                    <a:ext uri="{9D8B030D-6E8A-4147-A177-3AD203B41FA5}">
                      <a16:colId xmlns="" xmlns:a16="http://schemas.microsoft.com/office/drawing/2014/main" val="3931883391"/>
                    </a:ext>
                  </a:extLst>
                </a:gridCol>
                <a:gridCol w="3156541">
                  <a:extLst>
                    <a:ext uri="{9D8B030D-6E8A-4147-A177-3AD203B41FA5}">
                      <a16:colId xmlns="" xmlns:a16="http://schemas.microsoft.com/office/drawing/2014/main" val="1735450704"/>
                    </a:ext>
                  </a:extLst>
                </a:gridCol>
                <a:gridCol w="701453">
                  <a:extLst>
                    <a:ext uri="{9D8B030D-6E8A-4147-A177-3AD203B41FA5}">
                      <a16:colId xmlns="" xmlns:a16="http://schemas.microsoft.com/office/drawing/2014/main" val="3977485322"/>
                    </a:ext>
                  </a:extLst>
                </a:gridCol>
              </a:tblGrid>
              <a:tr h="331470">
                <a:tc>
                  <a:txBody>
                    <a:bodyPr/>
                    <a:lstStyle/>
                    <a:p>
                      <a:pPr marL="0" marR="0" algn="ctr">
                        <a:spcBef>
                          <a:spcPts val="0"/>
                        </a:spcBef>
                        <a:spcAft>
                          <a:spcPts val="0"/>
                        </a:spcAft>
                      </a:pPr>
                      <a:r>
                        <a:rPr lang="en-US" sz="1800" dirty="0">
                          <a:solidFill>
                            <a:srgbClr val="FF0000"/>
                          </a:solidFill>
                          <a:effectLst/>
                        </a:rPr>
                        <a:t>Category</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Code</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solidFill>
                            <a:srgbClr val="FF0000"/>
                          </a:solidFill>
                          <a:effectLst/>
                        </a:rPr>
                        <a:t>Category</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Code</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290705440"/>
                  </a:ext>
                </a:extLst>
              </a:tr>
              <a:tr h="331470">
                <a:tc>
                  <a:txBody>
                    <a:bodyPr/>
                    <a:lstStyle/>
                    <a:p>
                      <a:pPr marL="0" marR="0" algn="l">
                        <a:spcBef>
                          <a:spcPts val="0"/>
                        </a:spcBef>
                        <a:spcAft>
                          <a:spcPts val="0"/>
                        </a:spcAft>
                      </a:pPr>
                      <a:r>
                        <a:rPr lang="en-US" sz="1800">
                          <a:solidFill>
                            <a:srgbClr val="FF0000"/>
                          </a:solidFill>
                          <a:effectLst/>
                        </a:rPr>
                        <a:t>American Indian or Alaska Native</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A</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Native Hawaiian or Other Pacific Islander</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P</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496659112"/>
                  </a:ext>
                </a:extLst>
              </a:tr>
              <a:tr h="331470">
                <a:tc>
                  <a:txBody>
                    <a:bodyPr/>
                    <a:lstStyle/>
                    <a:p>
                      <a:pPr marL="0" marR="0" algn="l">
                        <a:spcBef>
                          <a:spcPts val="0"/>
                        </a:spcBef>
                        <a:spcAft>
                          <a:spcPts val="0"/>
                        </a:spcAft>
                      </a:pPr>
                      <a:r>
                        <a:rPr lang="en-US" sz="1800">
                          <a:solidFill>
                            <a:srgbClr val="FF0000"/>
                          </a:solidFill>
                          <a:effectLst/>
                        </a:rPr>
                        <a:t>Asian</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S</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Two or more races</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M</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105704478"/>
                  </a:ext>
                </a:extLst>
              </a:tr>
              <a:tr h="331470">
                <a:tc>
                  <a:txBody>
                    <a:bodyPr/>
                    <a:lstStyle/>
                    <a:p>
                      <a:pPr marL="0" marR="0" algn="l">
                        <a:spcBef>
                          <a:spcPts val="0"/>
                        </a:spcBef>
                        <a:spcAft>
                          <a:spcPts val="0"/>
                        </a:spcAft>
                      </a:pPr>
                      <a:r>
                        <a:rPr lang="en-US" sz="1800">
                          <a:solidFill>
                            <a:srgbClr val="FF0000"/>
                          </a:solidFill>
                          <a:effectLst/>
                        </a:rPr>
                        <a:t>Black or African American</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B</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White</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W</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48430027"/>
                  </a:ext>
                </a:extLst>
              </a:tr>
              <a:tr h="331470">
                <a:tc>
                  <a:txBody>
                    <a:bodyPr/>
                    <a:lstStyle/>
                    <a:p>
                      <a:pPr marL="0" marR="0" algn="l">
                        <a:spcBef>
                          <a:spcPts val="0"/>
                        </a:spcBef>
                        <a:spcAft>
                          <a:spcPts val="0"/>
                        </a:spcAft>
                      </a:pPr>
                      <a:r>
                        <a:rPr lang="en-US" sz="1800">
                          <a:solidFill>
                            <a:srgbClr val="FF0000"/>
                          </a:solidFill>
                          <a:effectLst/>
                        </a:rPr>
                        <a:t>Hispanic</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solidFill>
                            <a:srgbClr val="FF0000"/>
                          </a:solidFill>
                          <a:effectLst/>
                        </a:rPr>
                        <a:t>H</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l">
                        <a:spcBef>
                          <a:spcPts val="0"/>
                        </a:spcBef>
                        <a:spcAft>
                          <a:spcPts val="0"/>
                        </a:spcAft>
                      </a:pPr>
                      <a:r>
                        <a:rPr lang="en-US" sz="1800" dirty="0">
                          <a:solidFill>
                            <a:srgbClr val="FF0000"/>
                          </a:solidFill>
                          <a:effectLst/>
                        </a:rPr>
                        <a:t> </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395951078"/>
                  </a:ext>
                </a:extLst>
              </a:tr>
            </a:tbl>
          </a:graphicData>
        </a:graphic>
      </p:graphicFrame>
      <p:pic>
        <p:nvPicPr>
          <p:cNvPr id="3" name="Picture 2"/>
          <p:cNvPicPr>
            <a:picLocks noChangeAspect="1"/>
          </p:cNvPicPr>
          <p:nvPr/>
        </p:nvPicPr>
        <p:blipFill>
          <a:blip r:embed="rId3"/>
          <a:stretch>
            <a:fillRect/>
          </a:stretch>
        </p:blipFill>
        <p:spPr>
          <a:xfrm>
            <a:off x="8600516" y="4695265"/>
            <a:ext cx="51210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54035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492369" y="1809750"/>
            <a:ext cx="8194431" cy="2895600"/>
          </a:xfrm>
        </p:spPr>
        <p:txBody>
          <a:bodyPr>
            <a:normAutofit/>
          </a:bodyPr>
          <a:lstStyle/>
          <a:p>
            <a:r>
              <a:rPr lang="en-US" b="1" dirty="0" smtClean="0"/>
              <a:t>Directory Updates</a:t>
            </a:r>
          </a:p>
          <a:p>
            <a:r>
              <a:rPr lang="en-US" b="1" dirty="0" smtClean="0"/>
              <a:t>Preschool program associations, verification 0214</a:t>
            </a:r>
          </a:p>
          <a:p>
            <a:endParaRPr lang="en-US" sz="1500" b="1" dirty="0">
              <a:solidFill>
                <a:srgbClr val="FF0000"/>
              </a:solidFill>
            </a:endParaRPr>
          </a:p>
          <a:p>
            <a:endParaRPr lang="en-US" sz="15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34739133"/>
              </p:ext>
            </p:extLst>
          </p:nvPr>
        </p:nvGraphicFramePr>
        <p:xfrm>
          <a:off x="686347" y="2647950"/>
          <a:ext cx="7695654" cy="1706880"/>
        </p:xfrm>
        <a:graphic>
          <a:graphicData uri="http://schemas.openxmlformats.org/drawingml/2006/table">
            <a:tbl>
              <a:tblPr firstRow="1" firstCol="1" bandRow="1">
                <a:tableStyleId>{22838BEF-8BB2-4498-84A7-C5851F593DF1}</a:tableStyleId>
              </a:tblPr>
              <a:tblGrid>
                <a:gridCol w="1396901">
                  <a:extLst>
                    <a:ext uri="{9D8B030D-6E8A-4147-A177-3AD203B41FA5}">
                      <a16:colId xmlns="" xmlns:a16="http://schemas.microsoft.com/office/drawing/2014/main" val="800575205"/>
                    </a:ext>
                  </a:extLst>
                </a:gridCol>
                <a:gridCol w="1142919">
                  <a:extLst>
                    <a:ext uri="{9D8B030D-6E8A-4147-A177-3AD203B41FA5}">
                      <a16:colId xmlns="" xmlns:a16="http://schemas.microsoft.com/office/drawing/2014/main" val="3802682643"/>
                    </a:ext>
                  </a:extLst>
                </a:gridCol>
                <a:gridCol w="1015927">
                  <a:extLst>
                    <a:ext uri="{9D8B030D-6E8A-4147-A177-3AD203B41FA5}">
                      <a16:colId xmlns="" xmlns:a16="http://schemas.microsoft.com/office/drawing/2014/main" val="3062159239"/>
                    </a:ext>
                  </a:extLst>
                </a:gridCol>
                <a:gridCol w="190487">
                  <a:extLst>
                    <a:ext uri="{9D8B030D-6E8A-4147-A177-3AD203B41FA5}">
                      <a16:colId xmlns="" xmlns:a16="http://schemas.microsoft.com/office/drawing/2014/main" val="2994947163"/>
                    </a:ext>
                  </a:extLst>
                </a:gridCol>
                <a:gridCol w="1841369">
                  <a:extLst>
                    <a:ext uri="{9D8B030D-6E8A-4147-A177-3AD203B41FA5}">
                      <a16:colId xmlns="" xmlns:a16="http://schemas.microsoft.com/office/drawing/2014/main" val="2694023218"/>
                    </a:ext>
                  </a:extLst>
                </a:gridCol>
                <a:gridCol w="1142919">
                  <a:extLst>
                    <a:ext uri="{9D8B030D-6E8A-4147-A177-3AD203B41FA5}">
                      <a16:colId xmlns="" xmlns:a16="http://schemas.microsoft.com/office/drawing/2014/main" val="1297402945"/>
                    </a:ext>
                  </a:extLst>
                </a:gridCol>
                <a:gridCol w="965132">
                  <a:extLst>
                    <a:ext uri="{9D8B030D-6E8A-4147-A177-3AD203B41FA5}">
                      <a16:colId xmlns="" xmlns:a16="http://schemas.microsoft.com/office/drawing/2014/main" val="60463787"/>
                    </a:ext>
                  </a:extLst>
                </a:gridCol>
              </a:tblGrid>
              <a:tr h="393383">
                <a:tc>
                  <a:txBody>
                    <a:bodyPr/>
                    <a:lstStyle/>
                    <a:p>
                      <a:pPr marL="0" marR="0" algn="ctr">
                        <a:spcBef>
                          <a:spcPts val="0"/>
                        </a:spcBef>
                        <a:spcAft>
                          <a:spcPts val="0"/>
                        </a:spcAft>
                      </a:pPr>
                      <a:r>
                        <a:rPr lang="en-US" sz="1400" b="1" dirty="0" smtClean="0">
                          <a:solidFill>
                            <a:srgbClr val="F6323E"/>
                          </a:solidFill>
                          <a:effectLst/>
                        </a:rPr>
                        <a:t>Program Type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smtClean="0">
                          <a:solidFill>
                            <a:srgbClr val="F6323E"/>
                          </a:solidFill>
                          <a:effectLst/>
                        </a:rPr>
                        <a:t>Directory value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solidFill>
                            <a:srgbClr val="F6323E"/>
                          </a:solidFill>
                          <a:effectLst/>
                        </a:rPr>
                        <a:t>Setting Code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solidFill>
                            <a:srgbClr val="F6323E"/>
                          </a:solidFill>
                          <a:effectLst/>
                        </a:rPr>
                        <a:t> </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solidFill>
                            <a:srgbClr val="F6323E"/>
                          </a:solidFill>
                          <a:effectLst/>
                        </a:rPr>
                        <a:t>Program Type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solidFill>
                            <a:srgbClr val="F6323E"/>
                          </a:solidFill>
                          <a:effectLst/>
                        </a:rPr>
                        <a:t>Directory value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solidFill>
                            <a:srgbClr val="F6323E"/>
                          </a:solidFill>
                          <a:effectLst/>
                        </a:rPr>
                        <a:t>Setting Code</a:t>
                      </a:r>
                      <a:endParaRPr lang="en-US" sz="1400" b="1" dirty="0">
                        <a:solidFill>
                          <a:srgbClr val="F6323E"/>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75088722"/>
                  </a:ext>
                </a:extLst>
              </a:tr>
              <a:tr h="393383">
                <a:tc>
                  <a:txBody>
                    <a:bodyPr/>
                    <a:lstStyle/>
                    <a:p>
                      <a:pPr marL="0" marR="0">
                        <a:spcBef>
                          <a:spcPts val="0"/>
                        </a:spcBef>
                        <a:spcAft>
                          <a:spcPts val="0"/>
                        </a:spcAft>
                      </a:pPr>
                      <a:r>
                        <a:rPr lang="en-US" sz="1400" b="1" dirty="0">
                          <a:effectLst/>
                        </a:rPr>
                        <a:t>Headstart</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rPr>
                        <a:t>6</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B, K</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 </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SPED Reverse Mainstream</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rPr>
                        <a:t>9</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W</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2368522"/>
                  </a:ext>
                </a:extLst>
              </a:tr>
              <a:tr h="393383">
                <a:tc>
                  <a:txBody>
                    <a:bodyPr/>
                    <a:lstStyle/>
                    <a:p>
                      <a:pPr marL="0" marR="0">
                        <a:spcBef>
                          <a:spcPts val="0"/>
                        </a:spcBef>
                        <a:spcAft>
                          <a:spcPts val="0"/>
                        </a:spcAft>
                      </a:pPr>
                      <a:r>
                        <a:rPr lang="en-US" sz="1400" b="1" dirty="0">
                          <a:effectLst/>
                        </a:rPr>
                        <a:t>4 Year Old At-Risk</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7</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B, K</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 </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All other </a:t>
                      </a:r>
                      <a:r>
                        <a:rPr lang="en-US" sz="1400" b="1" dirty="0" err="1">
                          <a:effectLst/>
                        </a:rPr>
                        <a:t>Reg</a:t>
                      </a:r>
                      <a:r>
                        <a:rPr lang="en-US" sz="1400" b="1" dirty="0">
                          <a:effectLst/>
                        </a:rPr>
                        <a:t> / Gen Ed </a:t>
                      </a:r>
                      <a:r>
                        <a:rPr lang="en-US" sz="1400" b="1" dirty="0" smtClean="0">
                          <a:effectLst/>
                        </a:rPr>
                        <a:t>Preschool</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rPr>
                        <a:t>10</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B, K</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83646317"/>
                  </a:ext>
                </a:extLst>
              </a:tr>
              <a:tr h="393383">
                <a:tc>
                  <a:txBody>
                    <a:bodyPr/>
                    <a:lstStyle/>
                    <a:p>
                      <a:pPr marL="0" marR="0">
                        <a:spcBef>
                          <a:spcPts val="0"/>
                        </a:spcBef>
                        <a:spcAft>
                          <a:spcPts val="0"/>
                        </a:spcAft>
                      </a:pPr>
                      <a:r>
                        <a:rPr lang="en-US" sz="1400" b="1">
                          <a:effectLst/>
                        </a:rPr>
                        <a:t>Integrated SPED</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a:effectLst/>
                        </a:rPr>
                        <a:t>8</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R</a:t>
                      </a:r>
                      <a:endParaRPr lang="en-US" sz="1400" b="1">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 </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Itinerant Services – All other </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10</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G</a:t>
                      </a:r>
                      <a:endParaRPr lang="en-US" sz="14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37630321"/>
                  </a:ext>
                </a:extLst>
              </a:tr>
            </a:tbl>
          </a:graphicData>
        </a:graphic>
      </p:graphicFrame>
      <p:pic>
        <p:nvPicPr>
          <p:cNvPr id="4" name="Picture 3"/>
          <p:cNvPicPr>
            <a:picLocks noChangeAspect="1"/>
          </p:cNvPicPr>
          <p:nvPr/>
        </p:nvPicPr>
        <p:blipFill>
          <a:blip r:embed="rId3"/>
          <a:stretch>
            <a:fillRect/>
          </a:stretch>
        </p:blipFill>
        <p:spPr>
          <a:xfrm>
            <a:off x="8631892" y="4705350"/>
            <a:ext cx="512108" cy="499915"/>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28828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02677457"/>
              </p:ext>
            </p:extLst>
          </p:nvPr>
        </p:nvGraphicFramePr>
        <p:xfrm>
          <a:off x="973014" y="2647950"/>
          <a:ext cx="7561386" cy="2011681"/>
        </p:xfrm>
        <a:graphic>
          <a:graphicData uri="http://schemas.openxmlformats.org/drawingml/2006/table">
            <a:tbl>
              <a:tblPr firstRow="1" bandRow="1">
                <a:tableStyleId>{5C22544A-7EE6-4342-B048-85BDC9FD1C3A}</a:tableStyleId>
              </a:tblPr>
              <a:tblGrid>
                <a:gridCol w="2271092">
                  <a:extLst>
                    <a:ext uri="{9D8B030D-6E8A-4147-A177-3AD203B41FA5}">
                      <a16:colId xmlns="" xmlns:a16="http://schemas.microsoft.com/office/drawing/2014/main" val="3620260244"/>
                    </a:ext>
                  </a:extLst>
                </a:gridCol>
                <a:gridCol w="1722897">
                  <a:extLst>
                    <a:ext uri="{9D8B030D-6E8A-4147-A177-3AD203B41FA5}">
                      <a16:colId xmlns="" xmlns:a16="http://schemas.microsoft.com/office/drawing/2014/main" val="362454969"/>
                    </a:ext>
                  </a:extLst>
                </a:gridCol>
                <a:gridCol w="2271091">
                  <a:extLst>
                    <a:ext uri="{9D8B030D-6E8A-4147-A177-3AD203B41FA5}">
                      <a16:colId xmlns="" xmlns:a16="http://schemas.microsoft.com/office/drawing/2014/main" val="440057903"/>
                    </a:ext>
                  </a:extLst>
                </a:gridCol>
                <a:gridCol w="1296306">
                  <a:extLst>
                    <a:ext uri="{9D8B030D-6E8A-4147-A177-3AD203B41FA5}">
                      <a16:colId xmlns="" xmlns:a16="http://schemas.microsoft.com/office/drawing/2014/main" val="647354400"/>
                    </a:ext>
                  </a:extLst>
                </a:gridCol>
              </a:tblGrid>
              <a:tr h="381779">
                <a:tc>
                  <a:txBody>
                    <a:bodyPr/>
                    <a:lstStyle/>
                    <a:p>
                      <a:r>
                        <a:rPr lang="en-US" dirty="0" smtClean="0"/>
                        <a:t>Program Name </a:t>
                      </a:r>
                      <a:endParaRPr lang="en-US" dirty="0"/>
                    </a:p>
                  </a:txBody>
                  <a:tcPr/>
                </a:tc>
                <a:tc>
                  <a:txBody>
                    <a:bodyPr/>
                    <a:lstStyle/>
                    <a:p>
                      <a:r>
                        <a:rPr lang="en-US" dirty="0" smtClean="0"/>
                        <a:t>Settings</a:t>
                      </a:r>
                      <a:endParaRPr lang="en-US" dirty="0"/>
                    </a:p>
                  </a:txBody>
                  <a:tcPr/>
                </a:tc>
                <a:tc>
                  <a:txBody>
                    <a:bodyPr/>
                    <a:lstStyle/>
                    <a:p>
                      <a:r>
                        <a:rPr lang="en-US" dirty="0" smtClean="0"/>
                        <a:t>Program Name</a:t>
                      </a:r>
                      <a:endParaRPr lang="en-US" dirty="0"/>
                    </a:p>
                  </a:txBody>
                  <a:tcPr/>
                </a:tc>
                <a:tc>
                  <a:txBody>
                    <a:bodyPr/>
                    <a:lstStyle/>
                    <a:p>
                      <a:r>
                        <a:rPr lang="en-US" dirty="0" smtClean="0"/>
                        <a:t>Settings</a:t>
                      </a:r>
                      <a:endParaRPr lang="en-US" dirty="0"/>
                    </a:p>
                  </a:txBody>
                  <a:tcPr/>
                </a:tc>
                <a:extLst>
                  <a:ext uri="{0D108BD9-81ED-4DB2-BD59-A6C34878D82A}">
                    <a16:rowId xmlns="" xmlns:a16="http://schemas.microsoft.com/office/drawing/2014/main" val="1761674496"/>
                  </a:ext>
                </a:extLst>
              </a:tr>
              <a:tr h="484565">
                <a:tc>
                  <a:txBody>
                    <a:bodyPr/>
                    <a:lstStyle/>
                    <a:p>
                      <a:r>
                        <a:rPr lang="en-US" sz="1350" kern="1200" dirty="0" smtClean="0">
                          <a:solidFill>
                            <a:schemeClr val="dk1"/>
                          </a:solidFill>
                          <a:effectLst/>
                          <a:latin typeface="+mn-lt"/>
                          <a:ea typeface="+mn-ea"/>
                          <a:cs typeface="+mn-cs"/>
                        </a:rPr>
                        <a:t>Non-public - Off campus</a:t>
                      </a:r>
                      <a:endParaRPr lang="en-US" dirty="0"/>
                    </a:p>
                  </a:txBody>
                  <a:tcPr/>
                </a:tc>
                <a:tc>
                  <a:txBody>
                    <a:bodyPr/>
                    <a:lstStyle/>
                    <a:p>
                      <a:r>
                        <a:rPr lang="en-US" u="sng" dirty="0" smtClean="0"/>
                        <a:t>D, E, U, T, X</a:t>
                      </a:r>
                      <a:endParaRPr lang="en-US" u="sng" dirty="0"/>
                    </a:p>
                  </a:txBody>
                  <a:tcPr/>
                </a:tc>
                <a:tc>
                  <a:txBody>
                    <a:bodyPr/>
                    <a:lstStyle/>
                    <a:p>
                      <a:r>
                        <a:rPr lang="en-US" sz="1350" kern="1200" dirty="0" smtClean="0">
                          <a:solidFill>
                            <a:schemeClr val="dk1"/>
                          </a:solidFill>
                          <a:effectLst/>
                          <a:latin typeface="+mn-lt"/>
                          <a:ea typeface="+mn-ea"/>
                          <a:cs typeface="+mn-cs"/>
                        </a:rPr>
                        <a:t>Home</a:t>
                      </a:r>
                      <a:endParaRPr lang="en-US" dirty="0"/>
                    </a:p>
                  </a:txBody>
                  <a:tcPr/>
                </a:tc>
                <a:tc>
                  <a:txBody>
                    <a:bodyPr/>
                    <a:lstStyle/>
                    <a:p>
                      <a:r>
                        <a:rPr lang="en-US" u="sng" dirty="0" smtClean="0"/>
                        <a:t>A, O, P, U, T, X</a:t>
                      </a:r>
                      <a:endParaRPr lang="en-US" u="sng" dirty="0"/>
                    </a:p>
                  </a:txBody>
                  <a:tcPr/>
                </a:tc>
                <a:extLst>
                  <a:ext uri="{0D108BD9-81ED-4DB2-BD59-A6C34878D82A}">
                    <a16:rowId xmlns="" xmlns:a16="http://schemas.microsoft.com/office/drawing/2014/main" val="2055946756"/>
                  </a:ext>
                </a:extLst>
              </a:tr>
              <a:tr h="381779">
                <a:tc>
                  <a:txBody>
                    <a:bodyPr/>
                    <a:lstStyle/>
                    <a:p>
                      <a:r>
                        <a:rPr lang="en-US" sz="1350" kern="1200" dirty="0" smtClean="0">
                          <a:solidFill>
                            <a:schemeClr val="dk1"/>
                          </a:solidFill>
                          <a:effectLst/>
                          <a:latin typeface="+mn-lt"/>
                          <a:ea typeface="+mn-ea"/>
                          <a:cs typeface="+mn-cs"/>
                        </a:rPr>
                        <a:t>Public off campus </a:t>
                      </a:r>
                      <a:endParaRPr lang="en-US" dirty="0"/>
                    </a:p>
                  </a:txBody>
                  <a:tcPr/>
                </a:tc>
                <a:tc>
                  <a:txBody>
                    <a:bodyPr/>
                    <a:lstStyle/>
                    <a:p>
                      <a:r>
                        <a:rPr lang="en-US" sz="1350" u="sng" kern="1200" dirty="0" smtClean="0">
                          <a:solidFill>
                            <a:schemeClr val="dk1"/>
                          </a:solidFill>
                          <a:effectLst/>
                          <a:latin typeface="+mn-lt"/>
                          <a:ea typeface="+mn-ea"/>
                          <a:cs typeface="+mn-cs"/>
                        </a:rPr>
                        <a:t>T, X</a:t>
                      </a:r>
                      <a:r>
                        <a:rPr lang="en-US" sz="1350" u="none" kern="1200" dirty="0" smtClean="0">
                          <a:solidFill>
                            <a:schemeClr val="dk1"/>
                          </a:solidFill>
                          <a:effectLst/>
                          <a:latin typeface="+mn-lt"/>
                          <a:ea typeface="+mn-ea"/>
                          <a:cs typeface="+mn-cs"/>
                        </a:rPr>
                        <a:t> [G, H, J, U,] </a:t>
                      </a:r>
                      <a:endParaRPr lang="en-US" dirty="0"/>
                    </a:p>
                  </a:txBody>
                  <a:tcPr/>
                </a:tc>
                <a:tc>
                  <a:txBody>
                    <a:bodyPr/>
                    <a:lstStyle/>
                    <a:p>
                      <a:r>
                        <a:rPr lang="en-US" dirty="0" smtClean="0"/>
                        <a:t>After school </a:t>
                      </a:r>
                      <a:r>
                        <a:rPr lang="en-US" sz="1350" kern="1200" dirty="0" smtClean="0">
                          <a:solidFill>
                            <a:schemeClr val="dk1"/>
                          </a:solidFill>
                          <a:effectLst/>
                          <a:latin typeface="+mn-lt"/>
                          <a:ea typeface="+mn-ea"/>
                          <a:cs typeface="+mn-cs"/>
                        </a:rPr>
                        <a:t>K time building </a:t>
                      </a:r>
                      <a:endParaRPr lang="en-US" dirty="0"/>
                    </a:p>
                  </a:txBody>
                  <a:tcPr/>
                </a:tc>
                <a:tc>
                  <a:txBody>
                    <a:bodyPr/>
                    <a:lstStyle/>
                    <a:p>
                      <a:r>
                        <a:rPr lang="en-US" u="sng" dirty="0" smtClean="0"/>
                        <a:t>K</a:t>
                      </a:r>
                      <a:endParaRPr lang="en-US" u="sng" dirty="0"/>
                    </a:p>
                  </a:txBody>
                  <a:tcPr/>
                </a:tc>
                <a:extLst>
                  <a:ext uri="{0D108BD9-81ED-4DB2-BD59-A6C34878D82A}">
                    <a16:rowId xmlns="" xmlns:a16="http://schemas.microsoft.com/office/drawing/2014/main" val="3272110883"/>
                  </a:ext>
                </a:extLst>
              </a:tr>
              <a:tr h="381779">
                <a:tc>
                  <a:txBody>
                    <a:bodyPr/>
                    <a:lstStyle/>
                    <a:p>
                      <a:r>
                        <a:rPr lang="en-US" sz="1350" kern="1200" dirty="0" smtClean="0">
                          <a:solidFill>
                            <a:schemeClr val="dk1"/>
                          </a:solidFill>
                          <a:effectLst/>
                          <a:latin typeface="+mn-lt"/>
                          <a:ea typeface="+mn-ea"/>
                          <a:cs typeface="+mn-cs"/>
                        </a:rPr>
                        <a:t>Community based preschools </a:t>
                      </a:r>
                      <a:endParaRPr lang="en-US" dirty="0"/>
                    </a:p>
                  </a:txBody>
                  <a:tcPr/>
                </a:tc>
                <a:tc>
                  <a:txBody>
                    <a:bodyPr/>
                    <a:lstStyle/>
                    <a:p>
                      <a:r>
                        <a:rPr lang="en-US" sz="1350" u="sng" kern="1200" dirty="0" smtClean="0">
                          <a:solidFill>
                            <a:schemeClr val="dk1"/>
                          </a:solidFill>
                          <a:effectLst/>
                          <a:latin typeface="+mn-lt"/>
                          <a:ea typeface="+mn-ea"/>
                          <a:cs typeface="+mn-cs"/>
                        </a:rPr>
                        <a:t>B, G, K, T, X</a:t>
                      </a:r>
                      <a:endParaRPr lang="en-US" dirty="0"/>
                    </a:p>
                  </a:txBody>
                  <a:tcPr/>
                </a:tc>
                <a:tc>
                  <a:txBody>
                    <a:bodyPr/>
                    <a:lstStyle/>
                    <a:p>
                      <a:r>
                        <a:rPr lang="en-US" sz="1350" kern="1200" dirty="0" smtClean="0">
                          <a:solidFill>
                            <a:schemeClr val="dk1"/>
                          </a:solidFill>
                          <a:effectLst/>
                          <a:latin typeface="+mn-lt"/>
                          <a:ea typeface="+mn-ea"/>
                          <a:cs typeface="+mn-cs"/>
                        </a:rPr>
                        <a:t>Incarceration </a:t>
                      </a:r>
                      <a:endParaRPr lang="en-US" dirty="0"/>
                    </a:p>
                  </a:txBody>
                  <a:tcPr/>
                </a:tc>
                <a:tc>
                  <a:txBody>
                    <a:bodyPr/>
                    <a:lstStyle/>
                    <a:p>
                      <a:r>
                        <a:rPr lang="en-US" u="sng" dirty="0" smtClean="0"/>
                        <a:t>I, T, X</a:t>
                      </a:r>
                      <a:endParaRPr lang="en-US" u="sng" dirty="0"/>
                    </a:p>
                  </a:txBody>
                  <a:tcPr/>
                </a:tc>
                <a:extLst>
                  <a:ext uri="{0D108BD9-81ED-4DB2-BD59-A6C34878D82A}">
                    <a16:rowId xmlns="" xmlns:a16="http://schemas.microsoft.com/office/drawing/2014/main" val="1644285816"/>
                  </a:ext>
                </a:extLst>
              </a:tr>
              <a:tr h="381779">
                <a:tc>
                  <a:txBody>
                    <a:bodyPr/>
                    <a:lstStyle/>
                    <a:p>
                      <a:r>
                        <a:rPr lang="en-US" sz="1350" kern="1200" dirty="0" smtClean="0">
                          <a:solidFill>
                            <a:schemeClr val="dk1"/>
                          </a:solidFill>
                          <a:effectLst/>
                          <a:latin typeface="+mn-lt"/>
                          <a:ea typeface="+mn-ea"/>
                          <a:cs typeface="+mn-cs"/>
                        </a:rPr>
                        <a:t>Public off site preschools </a:t>
                      </a:r>
                      <a:endParaRPr lang="en-US" dirty="0"/>
                    </a:p>
                  </a:txBody>
                  <a:tcPr/>
                </a:tc>
                <a:tc>
                  <a:txBody>
                    <a:bodyPr/>
                    <a:lstStyle/>
                    <a:p>
                      <a:r>
                        <a:rPr lang="en-US" sz="1350" u="sng" kern="1200" dirty="0" smtClean="0">
                          <a:solidFill>
                            <a:schemeClr val="dk1"/>
                          </a:solidFill>
                          <a:effectLst/>
                          <a:latin typeface="+mn-lt"/>
                          <a:ea typeface="+mn-ea"/>
                          <a:cs typeface="+mn-cs"/>
                        </a:rPr>
                        <a:t>G, T, X</a:t>
                      </a:r>
                      <a:r>
                        <a:rPr lang="en-US" sz="1350" u="none" kern="1200" baseline="0" dirty="0" smtClean="0">
                          <a:solidFill>
                            <a:schemeClr val="dk1"/>
                          </a:solidFill>
                          <a:effectLst/>
                          <a:latin typeface="+mn-lt"/>
                          <a:ea typeface="+mn-ea"/>
                          <a:cs typeface="+mn-cs"/>
                        </a:rPr>
                        <a:t>  [</a:t>
                      </a:r>
                      <a:r>
                        <a:rPr lang="en-US" sz="1350" u="none" kern="1200" dirty="0" smtClean="0">
                          <a:solidFill>
                            <a:schemeClr val="dk1"/>
                          </a:solidFill>
                          <a:effectLst/>
                          <a:latin typeface="+mn-lt"/>
                          <a:ea typeface="+mn-ea"/>
                          <a:cs typeface="+mn-cs"/>
                        </a:rPr>
                        <a:t>B, K, R, W]</a:t>
                      </a:r>
                      <a:endParaRPr lang="en-US" dirty="0"/>
                    </a:p>
                  </a:txBody>
                  <a:tcPr/>
                </a:tc>
                <a:tc>
                  <a:txBody>
                    <a:bodyPr/>
                    <a:lstStyle/>
                    <a:p>
                      <a:r>
                        <a:rPr lang="en-US" sz="1350" kern="1200" dirty="0" smtClean="0">
                          <a:solidFill>
                            <a:schemeClr val="dk1"/>
                          </a:solidFill>
                          <a:effectLst/>
                          <a:latin typeface="+mn-lt"/>
                          <a:ea typeface="+mn-ea"/>
                          <a:cs typeface="+mn-cs"/>
                        </a:rPr>
                        <a:t>Hospital</a:t>
                      </a:r>
                      <a:endParaRPr lang="en-US" dirty="0"/>
                    </a:p>
                  </a:txBody>
                  <a:tcPr/>
                </a:tc>
                <a:tc>
                  <a:txBody>
                    <a:bodyPr/>
                    <a:lstStyle/>
                    <a:p>
                      <a:r>
                        <a:rPr lang="en-US" dirty="0" smtClean="0"/>
                        <a:t>L, T, X</a:t>
                      </a:r>
                      <a:endParaRPr lang="en-US" dirty="0"/>
                    </a:p>
                  </a:txBody>
                  <a:tcPr/>
                </a:tc>
                <a:extLst>
                  <a:ext uri="{0D108BD9-81ED-4DB2-BD59-A6C34878D82A}">
                    <a16:rowId xmlns="" xmlns:a16="http://schemas.microsoft.com/office/drawing/2014/main" val="2936726041"/>
                  </a:ext>
                </a:extLst>
              </a:tr>
            </a:tbl>
          </a:graphicData>
        </a:graphic>
      </p:graphicFrame>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764031"/>
            <a:ext cx="8194431" cy="2788919"/>
          </a:xfrm>
        </p:spPr>
        <p:txBody>
          <a:bodyPr>
            <a:normAutofit/>
          </a:bodyPr>
          <a:lstStyle/>
          <a:p>
            <a:r>
              <a:rPr lang="en-US" b="1" dirty="0" smtClean="0"/>
              <a:t>Directory Updates - </a:t>
            </a:r>
            <a:r>
              <a:rPr lang="en-US" b="1" dirty="0"/>
              <a:t>Special Education Program Types, Settings and </a:t>
            </a:r>
            <a:r>
              <a:rPr lang="en-US" b="1" dirty="0" smtClean="0"/>
              <a:t>Examples</a:t>
            </a:r>
          </a:p>
          <a:p>
            <a:r>
              <a:rPr lang="en-US" b="1" dirty="0" smtClean="0"/>
              <a:t>Default Settings </a:t>
            </a:r>
            <a:r>
              <a:rPr lang="en-US" b="1" u="sng" dirty="0" smtClean="0"/>
              <a:t>underlined</a:t>
            </a:r>
            <a:r>
              <a:rPr lang="en-US" b="1" dirty="0" smtClean="0"/>
              <a:t>, Possible settings [bracketed] based on program</a:t>
            </a:r>
            <a:endParaRPr lang="en-US" b="1" dirty="0"/>
          </a:p>
          <a:p>
            <a:endParaRPr lang="en-US" sz="1500" b="1" dirty="0">
              <a:solidFill>
                <a:srgbClr val="FF0000"/>
              </a:solidFill>
            </a:endParaRPr>
          </a:p>
          <a:p>
            <a:endParaRPr lang="en-US" sz="1500" dirty="0">
              <a:solidFill>
                <a:srgbClr val="FF0000"/>
              </a:solidFill>
            </a:endParaRPr>
          </a:p>
        </p:txBody>
      </p:sp>
      <p:sp>
        <p:nvSpPr>
          <p:cNvPr id="3" name="Rectangle 2"/>
          <p:cNvSpPr/>
          <p:nvPr/>
        </p:nvSpPr>
        <p:spPr>
          <a:xfrm>
            <a:off x="3339089" y="4705317"/>
            <a:ext cx="2829236" cy="457200"/>
          </a:xfrm>
          <a:prstGeom prst="rect">
            <a:avLst/>
          </a:prstGeom>
          <a:solidFill>
            <a:schemeClr val="accent1">
              <a:lumMod val="20000"/>
              <a:lumOff val="80000"/>
            </a:schemeClr>
          </a:solidFill>
          <a:ln>
            <a:solidFill>
              <a:schemeClr val="tx2"/>
            </a:solidFill>
          </a:ln>
        </p:spPr>
        <p:txBody>
          <a:bodyPr wrap="none">
            <a:spAutoFit/>
          </a:bodyPr>
          <a:lstStyle/>
          <a:p>
            <a:r>
              <a:rPr lang="en-US" sz="3200" u="sng" dirty="0">
                <a:solidFill>
                  <a:schemeClr val="accent5"/>
                </a:solidFill>
              </a:rPr>
              <a:t>In-Service Topic</a:t>
            </a:r>
          </a:p>
        </p:txBody>
      </p:sp>
      <p:pic>
        <p:nvPicPr>
          <p:cNvPr id="4" name="Picture 3"/>
          <p:cNvPicPr>
            <a:picLocks noChangeAspect="1"/>
          </p:cNvPicPr>
          <p:nvPr/>
        </p:nvPicPr>
        <p:blipFill>
          <a:blip r:embed="rId3"/>
          <a:stretch>
            <a:fillRect/>
          </a:stretch>
        </p:blipFill>
        <p:spPr>
          <a:xfrm>
            <a:off x="8631892" y="4712026"/>
            <a:ext cx="512108" cy="493819"/>
          </a:xfrm>
          <a:prstGeom prst="rect">
            <a:avLst/>
          </a:prstGeom>
        </p:spPr>
      </p:pic>
      <p:sp>
        <p:nvSpPr>
          <p:cNvPr id="7" name="Slide Number Placeholder 6"/>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815459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590800"/>
          </a:xfrm>
        </p:spPr>
        <p:txBody>
          <a:bodyPr>
            <a:normAutofit/>
          </a:bodyPr>
          <a:lstStyle/>
          <a:p>
            <a:r>
              <a:rPr lang="en-US" dirty="0" smtClean="0"/>
              <a:t>Reporting Standard - </a:t>
            </a:r>
            <a:r>
              <a:rPr lang="en-US" dirty="0"/>
              <a:t>Each LEA is required to keep the data as up to date and current as possible. Student records are reported at a </a:t>
            </a:r>
            <a:r>
              <a:rPr lang="en-US" u="sng" dirty="0"/>
              <a:t>minimum of monthly updates</a:t>
            </a:r>
            <a:r>
              <a:rPr lang="en-US" dirty="0"/>
              <a:t>. Active and exiting students are reported together. </a:t>
            </a:r>
          </a:p>
          <a:p>
            <a:r>
              <a:rPr lang="en-US" dirty="0" smtClean="0"/>
              <a:t>Which students need to be submitted and when?</a:t>
            </a:r>
          </a:p>
          <a:p>
            <a:pPr lvl="1"/>
            <a:r>
              <a:rPr lang="en-US" dirty="0" smtClean="0"/>
              <a:t>Exiting students, as soon as the exit is discovered</a:t>
            </a:r>
          </a:p>
          <a:p>
            <a:pPr lvl="1"/>
            <a:r>
              <a:rPr lang="en-US" dirty="0" smtClean="0"/>
              <a:t>Active students, New IEP is reported as soon as possible </a:t>
            </a:r>
          </a:p>
          <a:p>
            <a:pPr lvl="1"/>
            <a:r>
              <a:rPr lang="en-US" dirty="0" smtClean="0"/>
              <a:t>New students, shortly after they begin services. </a:t>
            </a:r>
          </a:p>
          <a:p>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8735893" y="4653043"/>
            <a:ext cx="39017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95476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Verifications</a:t>
            </a:r>
            <a:endParaRPr lang="en-US" dirty="0"/>
          </a:p>
        </p:txBody>
      </p:sp>
      <p:sp>
        <p:nvSpPr>
          <p:cNvPr id="5" name="Content Placeholder 4"/>
          <p:cNvSpPr>
            <a:spLocks noGrp="1"/>
          </p:cNvSpPr>
          <p:nvPr>
            <p:ph type="body" sz="quarter" idx="14"/>
          </p:nvPr>
        </p:nvSpPr>
        <p:spPr>
          <a:xfrm>
            <a:off x="591312" y="514350"/>
            <a:ext cx="7961376" cy="4524315"/>
          </a:xfrm>
        </p:spPr>
        <p:txBody>
          <a:bodyPr/>
          <a:lstStyle/>
          <a:p>
            <a:pPr>
              <a:spcBef>
                <a:spcPts val="0"/>
              </a:spcBef>
              <a:spcAft>
                <a:spcPts val="0"/>
              </a:spcAft>
            </a:pPr>
            <a:r>
              <a:rPr lang="en-US" dirty="0" smtClean="0"/>
              <a:t>There a no new Verifications</a:t>
            </a:r>
          </a:p>
          <a:p>
            <a:pPr>
              <a:spcBef>
                <a:spcPts val="0"/>
              </a:spcBef>
              <a:spcAft>
                <a:spcPts val="0"/>
              </a:spcAft>
            </a:pPr>
            <a:endParaRPr lang="en-US" dirty="0"/>
          </a:p>
          <a:p>
            <a:pPr>
              <a:spcBef>
                <a:spcPts val="0"/>
              </a:spcBef>
              <a:spcAft>
                <a:spcPts val="0"/>
              </a:spcAft>
            </a:pPr>
            <a:r>
              <a:rPr lang="en-US" dirty="0" smtClean="0"/>
              <a:t>IT has not been able to resolve logic issues related to time, these have been turned off. Too much time in the session or school day, too much K time, AC / IN, NU time. </a:t>
            </a:r>
          </a:p>
          <a:p>
            <a:pPr>
              <a:spcBef>
                <a:spcPts val="0"/>
              </a:spcBef>
              <a:spcAft>
                <a:spcPts val="0"/>
              </a:spcAft>
            </a:pPr>
            <a:endParaRPr lang="en-US" dirty="0"/>
          </a:p>
          <a:p>
            <a:pPr>
              <a:spcBef>
                <a:spcPts val="0"/>
              </a:spcBef>
              <a:spcAft>
                <a:spcPts val="0"/>
              </a:spcAft>
            </a:pPr>
            <a:r>
              <a:rPr lang="en-US" dirty="0" smtClean="0"/>
              <a:t>Verification logic is also contained in report </a:t>
            </a:r>
            <a:r>
              <a:rPr lang="en-US" dirty="0"/>
              <a:t>form. </a:t>
            </a:r>
            <a:r>
              <a:rPr lang="en-US" u="sng" dirty="0"/>
              <a:t>Updated Reports Page is planned</a:t>
            </a:r>
            <a:r>
              <a:rPr lang="en-US" dirty="0"/>
              <a:t>. </a:t>
            </a:r>
            <a:endParaRPr lang="en-US" dirty="0" smtClean="0"/>
          </a:p>
          <a:p>
            <a:pPr>
              <a:spcBef>
                <a:spcPts val="0"/>
              </a:spcBef>
              <a:spcAft>
                <a:spcPts val="0"/>
              </a:spcAft>
            </a:pPr>
            <a:r>
              <a:rPr lang="en-US" dirty="0" smtClean="0"/>
              <a:t>Reports will be separated into two sets. </a:t>
            </a:r>
          </a:p>
          <a:p>
            <a:pPr lvl="1">
              <a:spcBef>
                <a:spcPts val="0"/>
              </a:spcBef>
              <a:spcAft>
                <a:spcPts val="0"/>
              </a:spcAft>
            </a:pPr>
            <a:r>
              <a:rPr lang="en-US" dirty="0" smtClean="0"/>
              <a:t>Final / child count and OSEP and Gifted reports </a:t>
            </a:r>
          </a:p>
          <a:p>
            <a:pPr lvl="1">
              <a:spcBef>
                <a:spcPts val="0"/>
              </a:spcBef>
              <a:spcAft>
                <a:spcPts val="0"/>
              </a:spcAft>
            </a:pPr>
            <a:r>
              <a:rPr lang="en-US" dirty="0" smtClean="0"/>
              <a:t>Verification reports. Overlap, projected, moved reports, etc.  </a:t>
            </a:r>
          </a:p>
          <a:p>
            <a:pPr>
              <a:spcBef>
                <a:spcPts val="0"/>
              </a:spcBef>
              <a:spcAft>
                <a:spcPts val="0"/>
              </a:spcAft>
            </a:pPr>
            <a:endParaRPr lang="en-US" dirty="0"/>
          </a:p>
          <a:p>
            <a:pPr>
              <a:spcBef>
                <a:spcPts val="0"/>
              </a:spcBef>
              <a:spcAft>
                <a:spcPts val="0"/>
              </a:spcAft>
            </a:pPr>
            <a:r>
              <a:rPr lang="en-US" dirty="0" smtClean="0"/>
              <a:t>Verifications 0203 and 0210 were prevalent in FY2016. These indicate subsequent changes to your final December 1 child count population and factor in the Organization’s level of determination.</a:t>
            </a:r>
            <a:endParaRPr lang="en-US" dirty="0"/>
          </a:p>
        </p:txBody>
      </p:sp>
      <p:pic>
        <p:nvPicPr>
          <p:cNvPr id="3" name="Picture 2"/>
          <p:cNvPicPr>
            <a:picLocks noChangeAspect="1"/>
          </p:cNvPicPr>
          <p:nvPr/>
        </p:nvPicPr>
        <p:blipFill>
          <a:blip r:embed="rId3"/>
          <a:stretch>
            <a:fillRect/>
          </a:stretch>
        </p:blipFill>
        <p:spPr>
          <a:xfrm>
            <a:off x="8552688" y="4682458"/>
            <a:ext cx="512108" cy="499915"/>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30</a:t>
            </a:fld>
            <a:endParaRPr lang="en-US"/>
          </a:p>
        </p:txBody>
      </p:sp>
    </p:spTree>
    <p:extLst>
      <p:ext uri="{BB962C8B-B14F-4D97-AF65-F5344CB8AC3E}">
        <p14:creationId xmlns:p14="http://schemas.microsoft.com/office/powerpoint/2010/main" val="2513840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Verifications</a:t>
            </a:r>
            <a:endParaRPr lang="en-US" dirty="0"/>
          </a:p>
        </p:txBody>
      </p:sp>
      <p:sp>
        <p:nvSpPr>
          <p:cNvPr id="5" name="Content Placeholder 4"/>
          <p:cNvSpPr>
            <a:spLocks noGrp="1"/>
          </p:cNvSpPr>
          <p:nvPr>
            <p:ph type="body" sz="quarter" idx="14"/>
          </p:nvPr>
        </p:nvSpPr>
        <p:spPr>
          <a:xfrm>
            <a:off x="533400" y="1013321"/>
            <a:ext cx="7961376" cy="3539630"/>
          </a:xfrm>
        </p:spPr>
        <p:txBody>
          <a:bodyPr/>
          <a:lstStyle/>
          <a:p>
            <a:pPr marL="0" indent="0">
              <a:spcBef>
                <a:spcPts val="0"/>
              </a:spcBef>
              <a:spcAft>
                <a:spcPts val="0"/>
              </a:spcAft>
              <a:buNone/>
            </a:pPr>
            <a:endParaRPr lang="en-US" dirty="0"/>
          </a:p>
          <a:p>
            <a:pPr>
              <a:spcBef>
                <a:spcPts val="0"/>
              </a:spcBef>
              <a:spcAft>
                <a:spcPts val="0"/>
              </a:spcAft>
            </a:pPr>
            <a:r>
              <a:rPr lang="en-US" dirty="0" smtClean="0"/>
              <a:t>Verification 0123 &amp; 0124 (overlapping service start and end dates) have been retired because of redundancy. The Overlap report completes the same task and provides the information as to the overlapping organization. </a:t>
            </a:r>
          </a:p>
          <a:p>
            <a:pPr>
              <a:spcBef>
                <a:spcPts val="0"/>
              </a:spcBef>
              <a:spcAft>
                <a:spcPts val="0"/>
              </a:spcAft>
            </a:pPr>
            <a:endParaRPr lang="en-US" dirty="0"/>
          </a:p>
          <a:p>
            <a:pPr>
              <a:spcBef>
                <a:spcPts val="0"/>
              </a:spcBef>
              <a:spcAft>
                <a:spcPts val="0"/>
              </a:spcAft>
            </a:pPr>
            <a:r>
              <a:rPr lang="en-US" dirty="0" smtClean="0"/>
              <a:t>Verification 147 continuing status and services start later than 10 days from the first day of school</a:t>
            </a:r>
          </a:p>
          <a:p>
            <a:pPr>
              <a:spcBef>
                <a:spcPts val="0"/>
              </a:spcBef>
              <a:spcAft>
                <a:spcPts val="0"/>
              </a:spcAft>
            </a:pPr>
            <a:r>
              <a:rPr lang="en-US" dirty="0" smtClean="0"/>
              <a:t>Verification 148 active status and service end before 10 days from the last day of school.</a:t>
            </a:r>
          </a:p>
          <a:p>
            <a:pPr lvl="2">
              <a:spcBef>
                <a:spcPts val="0"/>
              </a:spcBef>
              <a:spcAft>
                <a:spcPts val="0"/>
              </a:spcAft>
            </a:pPr>
            <a:r>
              <a:rPr lang="en-US" sz="1800" dirty="0" smtClean="0"/>
              <a:t>Are being retired and moving to a report </a:t>
            </a:r>
          </a:p>
          <a:p>
            <a:pPr>
              <a:spcBef>
                <a:spcPts val="0"/>
              </a:spcBef>
              <a:spcAft>
                <a:spcPts val="0"/>
              </a:spcAft>
            </a:pPr>
            <a:endParaRPr lang="en-US" dirty="0"/>
          </a:p>
          <a:p>
            <a:pPr>
              <a:spcBef>
                <a:spcPts val="0"/>
              </a:spcBef>
              <a:spcAft>
                <a:spcPts val="0"/>
              </a:spcAft>
            </a:pPr>
            <a:endParaRPr lang="en-US" dirty="0" smtClean="0"/>
          </a:p>
        </p:txBody>
      </p:sp>
      <p:pic>
        <p:nvPicPr>
          <p:cNvPr id="3" name="Picture 2"/>
          <p:cNvPicPr>
            <a:picLocks noChangeAspect="1"/>
          </p:cNvPicPr>
          <p:nvPr/>
        </p:nvPicPr>
        <p:blipFill>
          <a:blip r:embed="rId3"/>
          <a:stretch>
            <a:fillRect/>
          </a:stretch>
        </p:blipFill>
        <p:spPr>
          <a:xfrm>
            <a:off x="8631892" y="4781550"/>
            <a:ext cx="512108" cy="493819"/>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31</a:t>
            </a:fld>
            <a:endParaRPr lang="en-US"/>
          </a:p>
        </p:txBody>
      </p:sp>
    </p:spTree>
    <p:extLst>
      <p:ext uri="{BB962C8B-B14F-4D97-AF65-F5344CB8AC3E}">
        <p14:creationId xmlns:p14="http://schemas.microsoft.com/office/powerpoint/2010/main" val="2240031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657350"/>
            <a:ext cx="3962400" cy="457200"/>
          </a:xfrm>
          <a:prstGeom prst="rect">
            <a:avLst/>
          </a:prstGeom>
          <a:solidFill>
            <a:schemeClr val="bg1"/>
          </a:solidFill>
        </p:spPr>
        <p:txBody>
          <a:bodyPr wrap="square" rtlCol="0">
            <a:spAutoFit/>
          </a:bodyPr>
          <a:lstStyle/>
          <a:p>
            <a:pPr algn="ctr"/>
            <a:r>
              <a:rPr lang="en-US" sz="2400" dirty="0" smtClean="0"/>
              <a:t>Timely and Accurate Data</a:t>
            </a:r>
          </a:p>
          <a:p>
            <a:pPr algn="ctr"/>
            <a:endParaRPr lang="en-US" sz="2400" dirty="0"/>
          </a:p>
        </p:txBody>
      </p:sp>
      <p:sp>
        <p:nvSpPr>
          <p:cNvPr id="4" name="Text Placeholder 3"/>
          <p:cNvSpPr>
            <a:spLocks noGrp="1"/>
          </p:cNvSpPr>
          <p:nvPr>
            <p:ph type="body" sz="quarter" idx="14"/>
          </p:nvPr>
        </p:nvSpPr>
        <p:spPr>
          <a:xfrm>
            <a:off x="2209800" y="209550"/>
            <a:ext cx="3962400" cy="1219200"/>
          </a:xfrm>
          <a:solidFill>
            <a:schemeClr val="bg1"/>
          </a:solidFill>
        </p:spPr>
        <p:txBody>
          <a:bodyPr>
            <a:noAutofit/>
          </a:bodyPr>
          <a:lstStyle/>
          <a:p>
            <a:pPr algn="ctr"/>
            <a:r>
              <a:rPr lang="en-US" sz="2800" dirty="0" smtClean="0"/>
              <a:t>L.O.D.</a:t>
            </a:r>
          </a:p>
          <a:p>
            <a:pPr algn="ctr"/>
            <a:r>
              <a:rPr lang="en-US" sz="2800" dirty="0" smtClean="0"/>
              <a:t> Levels of Determination</a:t>
            </a:r>
            <a:endParaRPr lang="en-US" sz="2800" dirty="0"/>
          </a:p>
        </p:txBody>
      </p:sp>
      <p:sp>
        <p:nvSpPr>
          <p:cNvPr id="5" name="TextBox 4"/>
          <p:cNvSpPr txBox="1"/>
          <p:nvPr/>
        </p:nvSpPr>
        <p:spPr>
          <a:xfrm>
            <a:off x="1600200" y="2266950"/>
            <a:ext cx="5486400" cy="830997"/>
          </a:xfrm>
          <a:prstGeom prst="rect">
            <a:avLst/>
          </a:prstGeom>
          <a:solidFill>
            <a:schemeClr val="bg1"/>
          </a:solidFill>
        </p:spPr>
        <p:txBody>
          <a:bodyPr wrap="square" rtlCol="0">
            <a:spAutoFit/>
          </a:bodyPr>
          <a:lstStyle/>
          <a:p>
            <a:pPr algn="ctr"/>
            <a:r>
              <a:rPr lang="en-US" sz="2400" dirty="0" smtClean="0"/>
              <a:t>What tools can I use to avoid point deductions for timely and accurate data?</a:t>
            </a:r>
            <a:endParaRPr lang="en-US" sz="2400" dirty="0"/>
          </a:p>
        </p:txBody>
      </p:sp>
      <p:sp>
        <p:nvSpPr>
          <p:cNvPr id="6" name="TextBox 5"/>
          <p:cNvSpPr txBox="1"/>
          <p:nvPr/>
        </p:nvSpPr>
        <p:spPr>
          <a:xfrm>
            <a:off x="1600200" y="3250347"/>
            <a:ext cx="5486400" cy="1569660"/>
          </a:xfrm>
          <a:prstGeom prst="rect">
            <a:avLst/>
          </a:prstGeom>
          <a:solidFill>
            <a:schemeClr val="bg1"/>
          </a:solidFill>
        </p:spPr>
        <p:txBody>
          <a:bodyPr wrap="square" rtlCol="0">
            <a:spAutoFit/>
          </a:bodyPr>
          <a:lstStyle/>
          <a:p>
            <a:pPr algn="ctr"/>
            <a:r>
              <a:rPr lang="en-US" sz="2400" dirty="0" smtClean="0"/>
              <a:t>Projected Reports</a:t>
            </a:r>
          </a:p>
          <a:p>
            <a:pPr algn="ctr"/>
            <a:r>
              <a:rPr lang="en-US" sz="2400" dirty="0" smtClean="0"/>
              <a:t>Unresolved Exit Report</a:t>
            </a:r>
          </a:p>
          <a:p>
            <a:pPr algn="ctr"/>
            <a:r>
              <a:rPr lang="en-US" sz="2400" dirty="0" smtClean="0"/>
              <a:t>Verification 0203</a:t>
            </a:r>
          </a:p>
          <a:p>
            <a:pPr algn="ctr"/>
            <a:r>
              <a:rPr lang="en-US" sz="2400" dirty="0" smtClean="0"/>
              <a:t>Verification 0210</a:t>
            </a:r>
            <a:endParaRPr lang="en-US" sz="2400" dirty="0"/>
          </a:p>
        </p:txBody>
      </p:sp>
      <p:pic>
        <p:nvPicPr>
          <p:cNvPr id="3" name="Picture 2"/>
          <p:cNvPicPr>
            <a:picLocks noChangeAspect="1"/>
          </p:cNvPicPr>
          <p:nvPr/>
        </p:nvPicPr>
        <p:blipFill>
          <a:blip r:embed="rId2"/>
          <a:stretch>
            <a:fillRect/>
          </a:stretch>
        </p:blipFill>
        <p:spPr>
          <a:xfrm>
            <a:off x="8631892" y="4760616"/>
            <a:ext cx="512108" cy="493819"/>
          </a:xfrm>
          <a:prstGeom prst="rect">
            <a:avLst/>
          </a:prstGeom>
        </p:spPr>
      </p:pic>
      <p:sp>
        <p:nvSpPr>
          <p:cNvPr id="7" name="Slide Number Placeholder 6"/>
          <p:cNvSpPr>
            <a:spLocks noGrp="1"/>
          </p:cNvSpPr>
          <p:nvPr>
            <p:ph type="sldNum" sz="quarter" idx="12"/>
          </p:nvPr>
        </p:nvSpPr>
        <p:spPr/>
        <p:txBody>
          <a:bodyPr/>
          <a:lstStyle/>
          <a:p>
            <a:fld id="{A00A119E-7584-428E-89E9-092799AD27D7}" type="slidenum">
              <a:rPr lang="en-US" smtClean="0"/>
              <a:t>32</a:t>
            </a:fld>
            <a:endParaRPr lang="en-US"/>
          </a:p>
        </p:txBody>
      </p:sp>
    </p:spTree>
    <p:extLst>
      <p:ext uri="{BB962C8B-B14F-4D97-AF65-F5344CB8AC3E}">
        <p14:creationId xmlns:p14="http://schemas.microsoft.com/office/powerpoint/2010/main" val="1743732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12008"/>
            <a:ext cx="3962400" cy="457200"/>
          </a:xfrm>
          <a:prstGeom prst="rect">
            <a:avLst/>
          </a:prstGeom>
          <a:solidFill>
            <a:schemeClr val="bg1"/>
          </a:solidFill>
        </p:spPr>
        <p:txBody>
          <a:bodyPr wrap="square" rtlCol="0">
            <a:spAutoFit/>
          </a:bodyPr>
          <a:lstStyle/>
          <a:p>
            <a:pPr algn="ctr"/>
            <a:r>
              <a:rPr lang="en-US" sz="2400" dirty="0" smtClean="0"/>
              <a:t>Timely and Accurate Data</a:t>
            </a:r>
          </a:p>
          <a:p>
            <a:pPr algn="ctr"/>
            <a:endParaRPr lang="en-US" sz="2400" dirty="0"/>
          </a:p>
        </p:txBody>
      </p:sp>
      <p:sp>
        <p:nvSpPr>
          <p:cNvPr id="4" name="Text Placeholder 3"/>
          <p:cNvSpPr>
            <a:spLocks noGrp="1"/>
          </p:cNvSpPr>
          <p:nvPr>
            <p:ph type="body" sz="quarter" idx="14"/>
          </p:nvPr>
        </p:nvSpPr>
        <p:spPr>
          <a:xfrm>
            <a:off x="2362200" y="57150"/>
            <a:ext cx="3962400" cy="1219200"/>
          </a:xfrm>
          <a:solidFill>
            <a:schemeClr val="bg1"/>
          </a:solidFill>
        </p:spPr>
        <p:txBody>
          <a:bodyPr>
            <a:noAutofit/>
          </a:bodyPr>
          <a:lstStyle/>
          <a:p>
            <a:pPr algn="ctr"/>
            <a:r>
              <a:rPr lang="en-US" sz="2800" dirty="0" smtClean="0"/>
              <a:t>L.O.D.</a:t>
            </a:r>
          </a:p>
          <a:p>
            <a:pPr algn="ctr"/>
            <a:r>
              <a:rPr lang="en-US" sz="2800" dirty="0" smtClean="0"/>
              <a:t> Levels of Determination</a:t>
            </a:r>
            <a:endParaRPr lang="en-US" sz="2800" dirty="0"/>
          </a:p>
        </p:txBody>
      </p:sp>
      <p:sp>
        <p:nvSpPr>
          <p:cNvPr id="5" name="TextBox 4"/>
          <p:cNvSpPr txBox="1"/>
          <p:nvPr/>
        </p:nvSpPr>
        <p:spPr>
          <a:xfrm>
            <a:off x="914400" y="1811216"/>
            <a:ext cx="6858000" cy="461665"/>
          </a:xfrm>
          <a:prstGeom prst="rect">
            <a:avLst/>
          </a:prstGeom>
          <a:solidFill>
            <a:schemeClr val="bg1"/>
          </a:solidFill>
        </p:spPr>
        <p:txBody>
          <a:bodyPr wrap="square" rtlCol="0">
            <a:spAutoFit/>
          </a:bodyPr>
          <a:lstStyle/>
          <a:p>
            <a:pPr algn="ctr"/>
            <a:r>
              <a:rPr lang="en-US" sz="2400" dirty="0" smtClean="0"/>
              <a:t>What do these verifications and reports indicate?</a:t>
            </a:r>
            <a:endParaRPr lang="en-US" sz="2400" dirty="0"/>
          </a:p>
        </p:txBody>
      </p:sp>
      <p:sp>
        <p:nvSpPr>
          <p:cNvPr id="6" name="TextBox 5"/>
          <p:cNvSpPr txBox="1">
            <a:spLocks noChangeAspect="1"/>
          </p:cNvSpPr>
          <p:nvPr/>
        </p:nvSpPr>
        <p:spPr>
          <a:xfrm>
            <a:off x="152400" y="2315377"/>
            <a:ext cx="8763000" cy="2377440"/>
          </a:xfrm>
          <a:prstGeom prst="rect">
            <a:avLst/>
          </a:prstGeom>
          <a:solidFill>
            <a:schemeClr val="bg1"/>
          </a:solidFill>
        </p:spPr>
        <p:txBody>
          <a:bodyPr wrap="square" rtlCol="0">
            <a:spAutoFit/>
          </a:bodyPr>
          <a:lstStyle/>
          <a:p>
            <a:r>
              <a:rPr lang="en-US" sz="2200" dirty="0" smtClean="0">
                <a:solidFill>
                  <a:srgbClr val="FF0000"/>
                </a:solidFill>
              </a:rPr>
              <a:t>Projected Reports </a:t>
            </a:r>
            <a:r>
              <a:rPr lang="en-US" sz="2200" dirty="0" smtClean="0"/>
              <a:t>– The current status of your data</a:t>
            </a:r>
          </a:p>
          <a:p>
            <a:r>
              <a:rPr lang="en-US" sz="2200" dirty="0" smtClean="0">
                <a:solidFill>
                  <a:srgbClr val="FF0000"/>
                </a:solidFill>
              </a:rPr>
              <a:t>Unresolved Exit Report </a:t>
            </a:r>
            <a:r>
              <a:rPr lang="en-US" sz="2200" dirty="0" smtClean="0"/>
              <a:t>– Student active at the end of the current school year, not found next school year</a:t>
            </a:r>
          </a:p>
          <a:p>
            <a:r>
              <a:rPr lang="en-US" sz="2200" dirty="0" smtClean="0">
                <a:solidFill>
                  <a:srgbClr val="FF0000"/>
                </a:solidFill>
              </a:rPr>
              <a:t>Verification 0203 </a:t>
            </a:r>
            <a:r>
              <a:rPr lang="en-US" sz="2200" dirty="0" smtClean="0"/>
              <a:t>– Data reports December 1 services, student </a:t>
            </a:r>
            <a:r>
              <a:rPr lang="en-US" sz="2200" u="sng" dirty="0" smtClean="0"/>
              <a:t>not</a:t>
            </a:r>
            <a:r>
              <a:rPr lang="en-US" sz="2200" dirty="0" smtClean="0"/>
              <a:t> counted on the final report</a:t>
            </a:r>
          </a:p>
          <a:p>
            <a:r>
              <a:rPr lang="en-US" sz="2200" dirty="0" smtClean="0">
                <a:solidFill>
                  <a:srgbClr val="FF0000"/>
                </a:solidFill>
              </a:rPr>
              <a:t>Verification 0210 </a:t>
            </a:r>
            <a:r>
              <a:rPr lang="en-US" sz="2200" dirty="0"/>
              <a:t>– Data </a:t>
            </a:r>
            <a:r>
              <a:rPr lang="en-US" sz="2200" dirty="0" smtClean="0"/>
              <a:t>reports </a:t>
            </a:r>
            <a:r>
              <a:rPr lang="en-US" sz="2200" u="sng" dirty="0" smtClean="0"/>
              <a:t>no</a:t>
            </a:r>
            <a:r>
              <a:rPr lang="en-US" sz="2200" dirty="0" smtClean="0"/>
              <a:t> </a:t>
            </a:r>
            <a:r>
              <a:rPr lang="en-US" sz="2200" dirty="0"/>
              <a:t>December 1 services, </a:t>
            </a:r>
            <a:r>
              <a:rPr lang="en-US" sz="2200" dirty="0" smtClean="0"/>
              <a:t>student did count </a:t>
            </a:r>
            <a:r>
              <a:rPr lang="en-US" sz="2200" dirty="0"/>
              <a:t>on the final report</a:t>
            </a:r>
          </a:p>
          <a:p>
            <a:endParaRPr lang="en-US" sz="2400" dirty="0"/>
          </a:p>
        </p:txBody>
      </p:sp>
      <p:pic>
        <p:nvPicPr>
          <p:cNvPr id="3" name="Picture 2"/>
          <p:cNvPicPr>
            <a:picLocks noChangeAspect="1"/>
          </p:cNvPicPr>
          <p:nvPr/>
        </p:nvPicPr>
        <p:blipFill>
          <a:blip r:embed="rId2"/>
          <a:stretch>
            <a:fillRect/>
          </a:stretch>
        </p:blipFill>
        <p:spPr>
          <a:xfrm>
            <a:off x="8613963" y="4735313"/>
            <a:ext cx="512108" cy="493819"/>
          </a:xfrm>
          <a:prstGeom prst="rect">
            <a:avLst/>
          </a:prstGeom>
        </p:spPr>
      </p:pic>
      <p:sp>
        <p:nvSpPr>
          <p:cNvPr id="7" name="Slide Number Placeholder 6"/>
          <p:cNvSpPr>
            <a:spLocks noGrp="1"/>
          </p:cNvSpPr>
          <p:nvPr>
            <p:ph type="sldNum" sz="quarter" idx="12"/>
          </p:nvPr>
        </p:nvSpPr>
        <p:spPr/>
        <p:txBody>
          <a:bodyPr/>
          <a:lstStyle/>
          <a:p>
            <a:fld id="{A00A119E-7584-428E-89E9-092799AD27D7}" type="slidenum">
              <a:rPr lang="en-US" smtClean="0"/>
              <a:t>33</a:t>
            </a:fld>
            <a:endParaRPr lang="en-US"/>
          </a:p>
        </p:txBody>
      </p:sp>
    </p:spTree>
    <p:extLst>
      <p:ext uri="{BB962C8B-B14F-4D97-AF65-F5344CB8AC3E}">
        <p14:creationId xmlns:p14="http://schemas.microsoft.com/office/powerpoint/2010/main" val="3260786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242" y="819150"/>
            <a:ext cx="2352431" cy="1409700"/>
          </a:xfrm>
          <a:solidFill>
            <a:schemeClr val="bg1"/>
          </a:solidFill>
        </p:spPr>
        <p:txBody>
          <a:bodyPr>
            <a:normAutofit/>
          </a:bodyPr>
          <a:lstStyle/>
          <a:p>
            <a:r>
              <a:rPr lang="en-US" sz="2400" dirty="0" smtClean="0"/>
              <a:t>Why am I getting verification 0203?</a:t>
            </a:r>
            <a:endParaRPr lang="en-US" sz="2400" dirty="0"/>
          </a:p>
        </p:txBody>
      </p:sp>
      <p:sp>
        <p:nvSpPr>
          <p:cNvPr id="5" name="Text Placeholder 4"/>
          <p:cNvSpPr>
            <a:spLocks noGrp="1"/>
          </p:cNvSpPr>
          <p:nvPr>
            <p:ph type="body" sz="quarter" idx="14"/>
          </p:nvPr>
        </p:nvSpPr>
        <p:spPr>
          <a:xfrm>
            <a:off x="82473" y="2876550"/>
            <a:ext cx="2362200" cy="1447800"/>
          </a:xfrm>
          <a:solidFill>
            <a:schemeClr val="bg1"/>
          </a:solidFill>
        </p:spPr>
        <p:txBody>
          <a:bodyPr>
            <a:normAutofit/>
          </a:bodyPr>
          <a:lstStyle/>
          <a:p>
            <a:pPr marL="0" indent="0" algn="ctr">
              <a:buNone/>
            </a:pPr>
            <a:r>
              <a:rPr lang="en-US" sz="2400" dirty="0" smtClean="0">
                <a:latin typeface="+mj-lt"/>
              </a:rPr>
              <a:t>What changes could trigger 0203?</a:t>
            </a:r>
            <a:endParaRPr lang="en-US" sz="2400" dirty="0">
              <a:latin typeface="+mj-lt"/>
            </a:endParaRPr>
          </a:p>
        </p:txBody>
      </p:sp>
      <p:sp>
        <p:nvSpPr>
          <p:cNvPr id="6" name="Left Arrow 5"/>
          <p:cNvSpPr/>
          <p:nvPr/>
        </p:nvSpPr>
        <p:spPr>
          <a:xfrm rot="10800000">
            <a:off x="2656153" y="1276350"/>
            <a:ext cx="1600200" cy="1524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Left Arrow 9"/>
          <p:cNvSpPr/>
          <p:nvPr/>
        </p:nvSpPr>
        <p:spPr>
          <a:xfrm rot="10800000">
            <a:off x="2509176" y="3600450"/>
            <a:ext cx="1894153" cy="1524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TextBox 3"/>
          <p:cNvSpPr txBox="1"/>
          <p:nvPr/>
        </p:nvSpPr>
        <p:spPr>
          <a:xfrm>
            <a:off x="4572000" y="819150"/>
            <a:ext cx="3962400" cy="1200329"/>
          </a:xfrm>
          <a:prstGeom prst="rect">
            <a:avLst/>
          </a:prstGeom>
          <a:solidFill>
            <a:schemeClr val="bg1"/>
          </a:solidFill>
        </p:spPr>
        <p:txBody>
          <a:bodyPr wrap="square" rtlCol="0">
            <a:spAutoFit/>
          </a:bodyPr>
          <a:lstStyle/>
          <a:p>
            <a:r>
              <a:rPr lang="en-US" dirty="0" smtClean="0"/>
              <a:t>Student </a:t>
            </a:r>
            <a:r>
              <a:rPr lang="en-US" u="sng" dirty="0" smtClean="0"/>
              <a:t>was not </a:t>
            </a:r>
            <a:r>
              <a:rPr lang="en-US" dirty="0" smtClean="0"/>
              <a:t>counted on the Final December 1 report. Subsequently the data was changed to </a:t>
            </a:r>
            <a:r>
              <a:rPr lang="en-US" u="sng" dirty="0" smtClean="0"/>
              <a:t>include</a:t>
            </a:r>
            <a:r>
              <a:rPr lang="en-US" dirty="0" smtClean="0"/>
              <a:t> the student on the report after the report was finalized</a:t>
            </a:r>
            <a:endParaRPr lang="en-US" dirty="0"/>
          </a:p>
        </p:txBody>
      </p:sp>
      <p:sp>
        <p:nvSpPr>
          <p:cNvPr id="8" name="TextBox 7"/>
          <p:cNvSpPr txBox="1"/>
          <p:nvPr/>
        </p:nvSpPr>
        <p:spPr>
          <a:xfrm>
            <a:off x="4648200" y="2660987"/>
            <a:ext cx="3962400" cy="2031325"/>
          </a:xfrm>
          <a:prstGeom prst="rect">
            <a:avLst/>
          </a:prstGeom>
          <a:solidFill>
            <a:schemeClr val="bg1"/>
          </a:solidFill>
        </p:spPr>
        <p:txBody>
          <a:bodyPr wrap="square" rtlCol="0">
            <a:spAutoFit/>
          </a:bodyPr>
          <a:lstStyle/>
          <a:p>
            <a:pPr marL="342900" indent="-342900">
              <a:buFont typeface="+mj-lt"/>
              <a:buAutoNum type="arabicPeriod"/>
            </a:pPr>
            <a:r>
              <a:rPr lang="en-US" dirty="0" smtClean="0"/>
              <a:t>Service start or end dates changed to cover December 1</a:t>
            </a:r>
          </a:p>
          <a:p>
            <a:pPr marL="342900" indent="-342900">
              <a:buFont typeface="+mj-lt"/>
              <a:buAutoNum type="arabicPeriod"/>
            </a:pPr>
            <a:r>
              <a:rPr lang="en-US" dirty="0" smtClean="0"/>
              <a:t>Original record not Claimed, new record marked Claimed.</a:t>
            </a:r>
          </a:p>
          <a:p>
            <a:pPr marL="342900" indent="-342900">
              <a:buFont typeface="+mj-lt"/>
              <a:buAutoNum type="arabicPeriod"/>
            </a:pPr>
            <a:r>
              <a:rPr lang="en-US" dirty="0" smtClean="0"/>
              <a:t>Area of disability added to December 1 service lines.</a:t>
            </a:r>
          </a:p>
          <a:p>
            <a:pPr marL="342900" indent="-342900">
              <a:buFont typeface="+mj-lt"/>
              <a:buAutoNum type="arabicPeriod"/>
            </a:pPr>
            <a:r>
              <a:rPr lang="en-US" dirty="0" smtClean="0"/>
              <a:t>New record has a different KIDS ID</a:t>
            </a:r>
            <a:endParaRPr lang="en-US" dirty="0"/>
          </a:p>
        </p:txBody>
      </p:sp>
      <p:pic>
        <p:nvPicPr>
          <p:cNvPr id="2" name="Picture 1"/>
          <p:cNvPicPr>
            <a:picLocks noChangeAspect="1"/>
          </p:cNvPicPr>
          <p:nvPr/>
        </p:nvPicPr>
        <p:blipFill>
          <a:blip r:embed="rId3"/>
          <a:stretch>
            <a:fillRect/>
          </a:stretch>
        </p:blipFill>
        <p:spPr>
          <a:xfrm>
            <a:off x="8610600" y="4692312"/>
            <a:ext cx="512108" cy="493819"/>
          </a:xfrm>
          <a:prstGeom prst="rect">
            <a:avLst/>
          </a:prstGeom>
        </p:spPr>
      </p:pic>
      <p:sp>
        <p:nvSpPr>
          <p:cNvPr id="7" name="Slide Number Placeholder 6"/>
          <p:cNvSpPr>
            <a:spLocks noGrp="1"/>
          </p:cNvSpPr>
          <p:nvPr>
            <p:ph type="sldNum" sz="quarter" idx="12"/>
          </p:nvPr>
        </p:nvSpPr>
        <p:spPr/>
        <p:txBody>
          <a:bodyPr/>
          <a:lstStyle/>
          <a:p>
            <a:fld id="{A00A119E-7584-428E-89E9-092799AD27D7}" type="slidenum">
              <a:rPr lang="en-US" smtClean="0"/>
              <a:t>34</a:t>
            </a:fld>
            <a:endParaRPr lang="en-US"/>
          </a:p>
        </p:txBody>
      </p:sp>
    </p:spTree>
    <p:extLst>
      <p:ext uri="{BB962C8B-B14F-4D97-AF65-F5344CB8AC3E}">
        <p14:creationId xmlns:p14="http://schemas.microsoft.com/office/powerpoint/2010/main" val="4138095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242" y="819150"/>
            <a:ext cx="2352431" cy="1409700"/>
          </a:xfrm>
          <a:solidFill>
            <a:schemeClr val="bg1"/>
          </a:solidFill>
        </p:spPr>
        <p:txBody>
          <a:bodyPr>
            <a:normAutofit/>
          </a:bodyPr>
          <a:lstStyle/>
          <a:p>
            <a:r>
              <a:rPr lang="en-US" sz="2400" dirty="0" smtClean="0"/>
              <a:t>Why am I getting verification 0210?</a:t>
            </a:r>
            <a:endParaRPr lang="en-US" sz="2400" dirty="0"/>
          </a:p>
        </p:txBody>
      </p:sp>
      <p:sp>
        <p:nvSpPr>
          <p:cNvPr id="5" name="Text Placeholder 4"/>
          <p:cNvSpPr>
            <a:spLocks noGrp="1"/>
          </p:cNvSpPr>
          <p:nvPr>
            <p:ph type="body" sz="quarter" idx="14"/>
          </p:nvPr>
        </p:nvSpPr>
        <p:spPr>
          <a:xfrm>
            <a:off x="82473" y="2876550"/>
            <a:ext cx="2362200" cy="1447800"/>
          </a:xfrm>
          <a:solidFill>
            <a:schemeClr val="bg1"/>
          </a:solidFill>
        </p:spPr>
        <p:txBody>
          <a:bodyPr>
            <a:normAutofit/>
          </a:bodyPr>
          <a:lstStyle/>
          <a:p>
            <a:pPr marL="0" indent="0" algn="ctr">
              <a:buNone/>
            </a:pPr>
            <a:r>
              <a:rPr lang="en-US" sz="2400" dirty="0" smtClean="0">
                <a:latin typeface="+mj-lt"/>
              </a:rPr>
              <a:t>What changes </a:t>
            </a:r>
            <a:r>
              <a:rPr lang="en-US" sz="2400" dirty="0">
                <a:latin typeface="+mj-lt"/>
              </a:rPr>
              <a:t>could trigger </a:t>
            </a:r>
            <a:r>
              <a:rPr lang="en-US" sz="2400" dirty="0" smtClean="0">
                <a:latin typeface="+mj-lt"/>
              </a:rPr>
              <a:t>0210?</a:t>
            </a:r>
            <a:endParaRPr lang="en-US" sz="2400" dirty="0">
              <a:latin typeface="+mj-lt"/>
            </a:endParaRPr>
          </a:p>
          <a:p>
            <a:pPr marL="0" indent="0">
              <a:buNone/>
            </a:pPr>
            <a:endParaRPr lang="en-US" dirty="0"/>
          </a:p>
        </p:txBody>
      </p:sp>
      <p:sp>
        <p:nvSpPr>
          <p:cNvPr id="6" name="Left Arrow 5"/>
          <p:cNvSpPr/>
          <p:nvPr/>
        </p:nvSpPr>
        <p:spPr>
          <a:xfrm rot="10800000">
            <a:off x="2590800" y="1524000"/>
            <a:ext cx="990600" cy="2095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Left Arrow 9"/>
          <p:cNvSpPr/>
          <p:nvPr/>
        </p:nvSpPr>
        <p:spPr>
          <a:xfrm rot="10800000">
            <a:off x="2590800" y="3524250"/>
            <a:ext cx="990600" cy="1905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3810000" y="819150"/>
            <a:ext cx="3962400" cy="1200329"/>
          </a:xfrm>
          <a:prstGeom prst="rect">
            <a:avLst/>
          </a:prstGeom>
          <a:solidFill>
            <a:schemeClr val="bg1"/>
          </a:solidFill>
        </p:spPr>
        <p:txBody>
          <a:bodyPr wrap="square" rtlCol="0">
            <a:spAutoFit/>
          </a:bodyPr>
          <a:lstStyle/>
          <a:p>
            <a:r>
              <a:rPr lang="en-US" dirty="0" smtClean="0"/>
              <a:t>Student </a:t>
            </a:r>
            <a:r>
              <a:rPr lang="en-US" u="sng" dirty="0" smtClean="0"/>
              <a:t>was</a:t>
            </a:r>
            <a:r>
              <a:rPr lang="en-US" dirty="0" smtClean="0"/>
              <a:t> counted on the Final December 1 report. Subsequently the data was changed to </a:t>
            </a:r>
            <a:r>
              <a:rPr lang="en-US" u="sng" dirty="0" smtClean="0"/>
              <a:t>exclude</a:t>
            </a:r>
            <a:r>
              <a:rPr lang="en-US" dirty="0" smtClean="0"/>
              <a:t> the student on the report after the report was finalized</a:t>
            </a:r>
            <a:endParaRPr lang="en-US" dirty="0"/>
          </a:p>
        </p:txBody>
      </p:sp>
      <p:sp>
        <p:nvSpPr>
          <p:cNvPr id="8" name="TextBox 7"/>
          <p:cNvSpPr txBox="1"/>
          <p:nvPr/>
        </p:nvSpPr>
        <p:spPr>
          <a:xfrm>
            <a:off x="3810000" y="2876550"/>
            <a:ext cx="4114800" cy="1754326"/>
          </a:xfrm>
          <a:prstGeom prst="rect">
            <a:avLst/>
          </a:prstGeom>
          <a:solidFill>
            <a:schemeClr val="bg1"/>
          </a:solidFill>
        </p:spPr>
        <p:txBody>
          <a:bodyPr wrap="square" rtlCol="0">
            <a:spAutoFit/>
          </a:bodyPr>
          <a:lstStyle/>
          <a:p>
            <a:pPr marL="342900" indent="-342900">
              <a:buFont typeface="+mj-lt"/>
              <a:buAutoNum type="arabicPeriod"/>
            </a:pPr>
            <a:r>
              <a:rPr lang="en-US" dirty="0" smtClean="0"/>
              <a:t>Service start, end or exit dates modified to remove December 1 services</a:t>
            </a:r>
          </a:p>
          <a:p>
            <a:pPr marL="342900" indent="-342900">
              <a:buFont typeface="+mj-lt"/>
              <a:buAutoNum type="arabicPeriod"/>
            </a:pPr>
            <a:r>
              <a:rPr lang="en-US" dirty="0" smtClean="0"/>
              <a:t>Original record was Claimed, new record marked not Claimed.</a:t>
            </a:r>
          </a:p>
          <a:p>
            <a:pPr marL="342900" indent="-342900">
              <a:buFont typeface="+mj-lt"/>
              <a:buAutoNum type="arabicPeriod"/>
            </a:pPr>
            <a:r>
              <a:rPr lang="en-US" dirty="0" smtClean="0"/>
              <a:t>New Import does not include IEP in place on December 1 </a:t>
            </a:r>
            <a:endParaRPr lang="en-US" dirty="0"/>
          </a:p>
        </p:txBody>
      </p:sp>
      <p:pic>
        <p:nvPicPr>
          <p:cNvPr id="2" name="Picture 1"/>
          <p:cNvPicPr>
            <a:picLocks noChangeAspect="1"/>
          </p:cNvPicPr>
          <p:nvPr/>
        </p:nvPicPr>
        <p:blipFill>
          <a:blip r:embed="rId3"/>
          <a:stretch>
            <a:fillRect/>
          </a:stretch>
        </p:blipFill>
        <p:spPr>
          <a:xfrm>
            <a:off x="8594419" y="4646947"/>
            <a:ext cx="518205" cy="499915"/>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35</a:t>
            </a:fld>
            <a:endParaRPr lang="en-US"/>
          </a:p>
        </p:txBody>
      </p:sp>
    </p:spTree>
    <p:extLst>
      <p:ext uri="{BB962C8B-B14F-4D97-AF65-F5344CB8AC3E}">
        <p14:creationId xmlns:p14="http://schemas.microsoft.com/office/powerpoint/2010/main" val="3969911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224" y="606683"/>
            <a:ext cx="7589520" cy="584775"/>
          </a:xfrm>
        </p:spPr>
        <p:txBody>
          <a:bodyPr>
            <a:normAutofit fontScale="90000"/>
          </a:bodyPr>
          <a:lstStyle/>
          <a:p>
            <a:r>
              <a:rPr lang="en-US" dirty="0" smtClean="0"/>
              <a:t>How do I fix a 0203 or 0210 Verification?</a:t>
            </a:r>
            <a:endParaRPr lang="en-US" dirty="0"/>
          </a:p>
        </p:txBody>
      </p:sp>
      <p:sp>
        <p:nvSpPr>
          <p:cNvPr id="5" name="Content Placeholder 4"/>
          <p:cNvSpPr>
            <a:spLocks noGrp="1"/>
          </p:cNvSpPr>
          <p:nvPr>
            <p:ph idx="1"/>
          </p:nvPr>
        </p:nvSpPr>
        <p:spPr>
          <a:xfrm>
            <a:off x="649224" y="2038349"/>
            <a:ext cx="8037576" cy="2438401"/>
          </a:xfrm>
        </p:spPr>
        <p:txBody>
          <a:bodyPr>
            <a:normAutofit/>
          </a:bodyPr>
          <a:lstStyle/>
          <a:p>
            <a:r>
              <a:rPr lang="en-US" dirty="0" smtClean="0"/>
              <a:t>In most cases you cannot. The verifications are after the fact and act as an alert.</a:t>
            </a:r>
          </a:p>
          <a:p>
            <a:r>
              <a:rPr lang="en-US" dirty="0" smtClean="0"/>
              <a:t>The December 1 child count is final. The data is finalized before the OSEP deadline</a:t>
            </a:r>
          </a:p>
          <a:p>
            <a:r>
              <a:rPr lang="en-US" dirty="0" smtClean="0"/>
              <a:t>The opportunity to submit or change December 1 data ends when the report is final.</a:t>
            </a:r>
          </a:p>
          <a:p>
            <a:r>
              <a:rPr lang="en-US" dirty="0" smtClean="0"/>
              <a:t>0203 and 0210 are indications the data was changed after the report was finalized. </a:t>
            </a:r>
            <a:endParaRPr lang="en-US" dirty="0"/>
          </a:p>
          <a:p>
            <a:r>
              <a:rPr lang="en-US" dirty="0"/>
              <a:t>0203 and 0210 </a:t>
            </a:r>
            <a:r>
              <a:rPr lang="en-US" dirty="0" smtClean="0"/>
              <a:t>are notifications that a discrepancy exists in your student population</a:t>
            </a:r>
            <a:endParaRPr lang="en-US" dirty="0"/>
          </a:p>
        </p:txBody>
      </p:sp>
      <p:pic>
        <p:nvPicPr>
          <p:cNvPr id="2" name="Picture 1"/>
          <p:cNvPicPr>
            <a:picLocks noChangeAspect="1"/>
          </p:cNvPicPr>
          <p:nvPr/>
        </p:nvPicPr>
        <p:blipFill>
          <a:blip r:embed="rId2"/>
          <a:stretch>
            <a:fillRect/>
          </a:stretch>
        </p:blipFill>
        <p:spPr>
          <a:xfrm>
            <a:off x="8631892" y="4673841"/>
            <a:ext cx="512108" cy="499915"/>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1866063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9224" y="395466"/>
            <a:ext cx="7845552" cy="1261884"/>
          </a:xfrm>
        </p:spPr>
        <p:txBody>
          <a:bodyPr/>
          <a:lstStyle/>
          <a:p>
            <a:r>
              <a:rPr lang="en-US" dirty="0" smtClean="0"/>
              <a:t>Report Descriptions</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1713736"/>
            <a:ext cx="731520" cy="73152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0" y="1713736"/>
            <a:ext cx="731520" cy="73152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713736"/>
            <a:ext cx="731520" cy="73152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100" y="1713736"/>
            <a:ext cx="73152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427352"/>
              </p:ext>
            </p:extLst>
          </p:nvPr>
        </p:nvGraphicFramePr>
        <p:xfrm>
          <a:off x="762002" y="2419350"/>
          <a:ext cx="7583423" cy="1584960"/>
        </p:xfrm>
        <a:graphic>
          <a:graphicData uri="http://schemas.openxmlformats.org/drawingml/2006/table">
            <a:tbl>
              <a:tblPr firstRow="1" bandRow="1">
                <a:tableStyleId>{5C22544A-7EE6-4342-B048-85BDC9FD1C3A}</a:tableStyleId>
              </a:tblPr>
              <a:tblGrid>
                <a:gridCol w="1484663">
                  <a:extLst>
                    <a:ext uri="{9D8B030D-6E8A-4147-A177-3AD203B41FA5}">
                      <a16:colId xmlns="" xmlns:a16="http://schemas.microsoft.com/office/drawing/2014/main" val="3458862737"/>
                    </a:ext>
                  </a:extLst>
                </a:gridCol>
                <a:gridCol w="1524690">
                  <a:extLst>
                    <a:ext uri="{9D8B030D-6E8A-4147-A177-3AD203B41FA5}">
                      <a16:colId xmlns="" xmlns:a16="http://schemas.microsoft.com/office/drawing/2014/main" val="4049454602"/>
                    </a:ext>
                  </a:extLst>
                </a:gridCol>
                <a:gridCol w="1410245">
                  <a:extLst>
                    <a:ext uri="{9D8B030D-6E8A-4147-A177-3AD203B41FA5}">
                      <a16:colId xmlns="" xmlns:a16="http://schemas.microsoft.com/office/drawing/2014/main" val="2018385475"/>
                    </a:ext>
                  </a:extLst>
                </a:gridCol>
                <a:gridCol w="1371600">
                  <a:extLst>
                    <a:ext uri="{9D8B030D-6E8A-4147-A177-3AD203B41FA5}">
                      <a16:colId xmlns="" xmlns:a16="http://schemas.microsoft.com/office/drawing/2014/main" val="3003575222"/>
                    </a:ext>
                  </a:extLst>
                </a:gridCol>
                <a:gridCol w="1792225">
                  <a:extLst>
                    <a:ext uri="{9D8B030D-6E8A-4147-A177-3AD203B41FA5}">
                      <a16:colId xmlns="" xmlns:a16="http://schemas.microsoft.com/office/drawing/2014/main" val="4084797707"/>
                    </a:ext>
                  </a:extLst>
                </a:gridCol>
              </a:tblGrid>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December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Only IDEA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 students</a:t>
                      </a:r>
                      <a:r>
                        <a:rPr lang="en-US" sz="1400" b="0" baseline="0" dirty="0" smtClean="0">
                          <a:solidFill>
                            <a:schemeClr val="tx1"/>
                          </a:solidFill>
                        </a:rPr>
                        <a:t> </a:t>
                      </a:r>
                      <a:r>
                        <a:rPr lang="en-US" sz="1400" b="0" dirty="0" smtClean="0">
                          <a:solidFill>
                            <a:schemeClr val="tx1"/>
                          </a:solidFill>
                        </a:rPr>
                        <a:t>with</a:t>
                      </a:r>
                      <a:r>
                        <a:rPr lang="en-US" sz="1400" b="0" baseline="0" dirty="0" smtClean="0">
                          <a:solidFill>
                            <a:schemeClr val="tx1"/>
                          </a:solidFill>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intersecting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December 1</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End of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All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served</a:t>
                      </a:r>
                      <a:r>
                        <a:rPr lang="en-US" sz="1400" b="0" baseline="0" dirty="0" smtClean="0">
                          <a:solidFill>
                            <a:schemeClr val="tx1"/>
                          </a:solidFill>
                        </a:rPr>
                        <a:t> at 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time during the school year</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Gifted Summery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Students with GI marked as Yes on </a:t>
                      </a:r>
                      <a:r>
                        <a:rPr lang="en-US" sz="1400" b="0" baseline="0" dirty="0" smtClean="0">
                          <a:solidFill>
                            <a:schemeClr val="tx1"/>
                          </a:solidFill>
                        </a:rPr>
                        <a:t>service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intersecting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December 1</a:t>
                      </a:r>
                      <a:endParaRPr lang="en-US" sz="14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Overlap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All</a:t>
                      </a:r>
                      <a:r>
                        <a:rPr lang="en-US" sz="1400" b="0" baseline="0" dirty="0" smtClean="0">
                          <a:solidFill>
                            <a:schemeClr val="tx1"/>
                          </a:solidFill>
                        </a:rPr>
                        <a:t> students by ID with the same service dates on different profiles</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Unknown Exit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Students reported as “T”, In-State transfer, but is not found elsewhere. Reported basis of exit is in question </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83087255"/>
                  </a:ext>
                </a:extLst>
              </a:tr>
            </a:tbl>
          </a:graphicData>
        </a:graphic>
      </p:graphicFrame>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712212"/>
            <a:ext cx="731520" cy="731520"/>
          </a:xfrm>
          <a:prstGeom prst="rect">
            <a:avLst/>
          </a:prstGeom>
        </p:spPr>
      </p:pic>
      <p:sp>
        <p:nvSpPr>
          <p:cNvPr id="9" name="TextBox 8"/>
          <p:cNvSpPr txBox="1"/>
          <p:nvPr/>
        </p:nvSpPr>
        <p:spPr>
          <a:xfrm>
            <a:off x="762002" y="3867150"/>
            <a:ext cx="7732774" cy="369332"/>
          </a:xfrm>
          <a:prstGeom prst="rect">
            <a:avLst/>
          </a:prstGeom>
          <a:noFill/>
        </p:spPr>
        <p:txBody>
          <a:bodyPr wrap="square" rtlCol="0">
            <a:spAutoFit/>
          </a:bodyPr>
          <a:lstStyle/>
          <a:p>
            <a:r>
              <a:rPr lang="en-US" dirty="0" smtClean="0"/>
              <a:t>December 1	12-1 EOY				 </a:t>
            </a:r>
            <a:r>
              <a:rPr lang="en-US" dirty="0"/>
              <a:t>12-1 </a:t>
            </a:r>
            <a:r>
              <a:rPr lang="en-US" dirty="0" smtClean="0"/>
              <a:t>EOY 		EOY</a:t>
            </a:r>
            <a:endParaRPr lang="en-US" dirty="0"/>
          </a:p>
        </p:txBody>
      </p:sp>
      <p:pic>
        <p:nvPicPr>
          <p:cNvPr id="3" name="Picture 2"/>
          <p:cNvPicPr>
            <a:picLocks noChangeAspect="1"/>
          </p:cNvPicPr>
          <p:nvPr/>
        </p:nvPicPr>
        <p:blipFill>
          <a:blip r:embed="rId7"/>
          <a:stretch>
            <a:fillRect/>
          </a:stretch>
        </p:blipFill>
        <p:spPr>
          <a:xfrm>
            <a:off x="8649821" y="4649681"/>
            <a:ext cx="512108" cy="493819"/>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37</a:t>
            </a:fld>
            <a:endParaRPr lang="en-US"/>
          </a:p>
        </p:txBody>
      </p:sp>
    </p:spTree>
    <p:extLst>
      <p:ext uri="{BB962C8B-B14F-4D97-AF65-F5344CB8AC3E}">
        <p14:creationId xmlns:p14="http://schemas.microsoft.com/office/powerpoint/2010/main" val="3558614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9224" y="395466"/>
            <a:ext cx="7845552" cy="1261884"/>
          </a:xfrm>
        </p:spPr>
        <p:txBody>
          <a:bodyPr/>
          <a:lstStyle/>
          <a:p>
            <a:r>
              <a:rPr lang="en-US" dirty="0" smtClean="0"/>
              <a:t>Report Descriptions</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384" y="1652208"/>
            <a:ext cx="731520" cy="73152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893" y="1615001"/>
            <a:ext cx="731520" cy="7315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892" y="1608693"/>
            <a:ext cx="73152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89816510"/>
              </p:ext>
            </p:extLst>
          </p:nvPr>
        </p:nvGraphicFramePr>
        <p:xfrm>
          <a:off x="762002" y="2419350"/>
          <a:ext cx="7583423" cy="1447800"/>
        </p:xfrm>
        <a:graphic>
          <a:graphicData uri="http://schemas.openxmlformats.org/drawingml/2006/table">
            <a:tbl>
              <a:tblPr firstRow="1" bandRow="1">
                <a:tableStyleId>{5C22544A-7EE6-4342-B048-85BDC9FD1C3A}</a:tableStyleId>
              </a:tblPr>
              <a:tblGrid>
                <a:gridCol w="1904998">
                  <a:extLst>
                    <a:ext uri="{9D8B030D-6E8A-4147-A177-3AD203B41FA5}">
                      <a16:colId xmlns="" xmlns:a16="http://schemas.microsoft.com/office/drawing/2014/main" val="3458862737"/>
                    </a:ext>
                  </a:extLst>
                </a:gridCol>
                <a:gridCol w="1981200">
                  <a:extLst>
                    <a:ext uri="{9D8B030D-6E8A-4147-A177-3AD203B41FA5}">
                      <a16:colId xmlns="" xmlns:a16="http://schemas.microsoft.com/office/drawing/2014/main" val="4049454602"/>
                    </a:ext>
                  </a:extLst>
                </a:gridCol>
                <a:gridCol w="1981200">
                  <a:extLst>
                    <a:ext uri="{9D8B030D-6E8A-4147-A177-3AD203B41FA5}">
                      <a16:colId xmlns="" xmlns:a16="http://schemas.microsoft.com/office/drawing/2014/main" val="2018385475"/>
                    </a:ext>
                  </a:extLst>
                </a:gridCol>
                <a:gridCol w="1447800">
                  <a:extLst>
                    <a:ext uri="{9D8B030D-6E8A-4147-A177-3AD203B41FA5}">
                      <a16:colId xmlns="" xmlns:a16="http://schemas.microsoft.com/office/drawing/2014/main" val="3003575222"/>
                    </a:ext>
                  </a:extLst>
                </a:gridCol>
                <a:gridCol w="268225">
                  <a:extLst>
                    <a:ext uri="{9D8B030D-6E8A-4147-A177-3AD203B41FA5}">
                      <a16:colId xmlns="" xmlns:a16="http://schemas.microsoft.com/office/drawing/2014/main" val="4084797707"/>
                    </a:ext>
                  </a:extLst>
                </a:gridCol>
              </a:tblGrid>
              <a:tr h="144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Unresolved Exit Report</a:t>
                      </a:r>
                    </a:p>
                    <a:p>
                      <a:pPr marL="117475"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Student reported as active at the end of the year, not found in the beginning of the year. </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Gained Student Report</a:t>
                      </a:r>
                    </a:p>
                    <a:p>
                      <a:pPr marL="53975"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Students with a profile exit date and KIDS records starting after the exit date,</a:t>
                      </a:r>
                      <a:r>
                        <a:rPr lang="en-US" sz="1400" b="0" baseline="0" dirty="0" smtClean="0">
                          <a:solidFill>
                            <a:schemeClr val="tx1"/>
                          </a:solidFill>
                        </a:rPr>
                        <a:t> but not found in the MIS. </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Exit Status Report</a:t>
                      </a:r>
                    </a:p>
                    <a:p>
                      <a:pPr marL="117475"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Inactive</a:t>
                      </a:r>
                      <a:r>
                        <a:rPr lang="en-US" sz="1400" b="0" baseline="0" dirty="0" smtClean="0">
                          <a:solidFill>
                            <a:schemeClr val="tx1"/>
                          </a:solidFill>
                        </a:rPr>
                        <a:t> student found with new records showing that reported basis of exit needs to be changed</a:t>
                      </a:r>
                      <a:endParaRPr lang="en-US" sz="14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rgbClr val="F6323E"/>
                          </a:solidFill>
                        </a:rPr>
                        <a:t>Discipline Report</a:t>
                      </a:r>
                    </a:p>
                    <a:p>
                      <a:pPr marL="117475"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All incidences of disciplinary removal by date</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83087255"/>
                  </a:ext>
                </a:extLst>
              </a:tr>
            </a:tbl>
          </a:graphicData>
        </a:graphic>
      </p:graphicFrame>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196" y="1652208"/>
            <a:ext cx="731520" cy="731520"/>
          </a:xfrm>
          <a:prstGeom prst="rect">
            <a:avLst/>
          </a:prstGeom>
        </p:spPr>
      </p:pic>
      <p:sp>
        <p:nvSpPr>
          <p:cNvPr id="3" name="TextBox 2"/>
          <p:cNvSpPr txBox="1"/>
          <p:nvPr/>
        </p:nvSpPr>
        <p:spPr>
          <a:xfrm>
            <a:off x="838200" y="3755313"/>
            <a:ext cx="7281985" cy="369332"/>
          </a:xfrm>
          <a:prstGeom prst="rect">
            <a:avLst/>
          </a:prstGeom>
          <a:noFill/>
        </p:spPr>
        <p:txBody>
          <a:bodyPr wrap="square" rtlCol="0">
            <a:spAutoFit/>
          </a:bodyPr>
          <a:lstStyle/>
          <a:p>
            <a:r>
              <a:rPr lang="en-US" dirty="0" smtClean="0"/>
              <a:t>EOY			December 1			EOY				EOY</a:t>
            </a:r>
            <a:endParaRPr lang="en-US" dirty="0"/>
          </a:p>
        </p:txBody>
      </p:sp>
      <p:pic>
        <p:nvPicPr>
          <p:cNvPr id="4" name="Picture 3"/>
          <p:cNvPicPr>
            <a:picLocks noChangeAspect="1"/>
          </p:cNvPicPr>
          <p:nvPr/>
        </p:nvPicPr>
        <p:blipFill>
          <a:blip r:embed="rId6"/>
          <a:stretch>
            <a:fillRect/>
          </a:stretch>
        </p:blipFill>
        <p:spPr>
          <a:xfrm>
            <a:off x="8625795" y="4717341"/>
            <a:ext cx="518205" cy="493819"/>
          </a:xfrm>
          <a:prstGeom prst="rect">
            <a:avLst/>
          </a:prstGeom>
        </p:spPr>
      </p:pic>
      <p:sp>
        <p:nvSpPr>
          <p:cNvPr id="5" name="Slide Number Placeholder 4"/>
          <p:cNvSpPr>
            <a:spLocks noGrp="1"/>
          </p:cNvSpPr>
          <p:nvPr>
            <p:ph type="sldNum" sz="quarter" idx="12"/>
          </p:nvPr>
        </p:nvSpPr>
        <p:spPr/>
        <p:txBody>
          <a:bodyPr/>
          <a:lstStyle/>
          <a:p>
            <a:fld id="{A00A119E-7584-428E-89E9-092799AD27D7}" type="slidenum">
              <a:rPr lang="en-US" smtClean="0"/>
              <a:t>38</a:t>
            </a:fld>
            <a:endParaRPr lang="en-US"/>
          </a:p>
        </p:txBody>
      </p:sp>
    </p:spTree>
    <p:extLst>
      <p:ext uri="{BB962C8B-B14F-4D97-AF65-F5344CB8AC3E}">
        <p14:creationId xmlns:p14="http://schemas.microsoft.com/office/powerpoint/2010/main" val="2897143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209800" y="118110"/>
            <a:ext cx="4419600" cy="548640"/>
          </a:xfrm>
          <a:solidFill>
            <a:schemeClr val="bg1"/>
          </a:solidFill>
        </p:spPr>
        <p:txBody>
          <a:bodyPr>
            <a:noAutofit/>
          </a:bodyPr>
          <a:lstStyle/>
          <a:p>
            <a:pPr algn="ctr"/>
            <a:r>
              <a:rPr lang="en-US" sz="2800" dirty="0" smtClean="0"/>
              <a:t>Do Quality Checks</a:t>
            </a:r>
            <a:endParaRPr lang="en-US" sz="2800" dirty="0"/>
          </a:p>
        </p:txBody>
      </p:sp>
      <p:sp>
        <p:nvSpPr>
          <p:cNvPr id="14" name="TextBox 13"/>
          <p:cNvSpPr txBox="1"/>
          <p:nvPr/>
        </p:nvSpPr>
        <p:spPr>
          <a:xfrm>
            <a:off x="533400" y="3719612"/>
            <a:ext cx="1885281" cy="923330"/>
          </a:xfrm>
          <a:prstGeom prst="rect">
            <a:avLst/>
          </a:prstGeom>
          <a:solidFill>
            <a:schemeClr val="bg1"/>
          </a:solidFill>
        </p:spPr>
        <p:txBody>
          <a:bodyPr wrap="square" rtlCol="0">
            <a:spAutoFit/>
          </a:bodyPr>
          <a:lstStyle/>
          <a:p>
            <a:r>
              <a:rPr lang="en-US" dirty="0" smtClean="0"/>
              <a:t>Unequal end dates may trigger Verification 0210</a:t>
            </a:r>
            <a:endParaRPr lang="en-US" dirty="0"/>
          </a:p>
        </p:txBody>
      </p:sp>
      <p:pic>
        <p:nvPicPr>
          <p:cNvPr id="6" name="Picture 5"/>
          <p:cNvPicPr>
            <a:picLocks noChangeAspect="1"/>
          </p:cNvPicPr>
          <p:nvPr/>
        </p:nvPicPr>
        <p:blipFill>
          <a:blip r:embed="rId3"/>
          <a:stretch>
            <a:fillRect/>
          </a:stretch>
        </p:blipFill>
        <p:spPr>
          <a:xfrm>
            <a:off x="0" y="819309"/>
            <a:ext cx="9063585" cy="2801380"/>
          </a:xfrm>
          <a:prstGeom prst="rect">
            <a:avLst/>
          </a:prstGeom>
        </p:spPr>
      </p:pic>
      <p:sp>
        <p:nvSpPr>
          <p:cNvPr id="17" name="Rectangle 16"/>
          <p:cNvSpPr/>
          <p:nvPr/>
        </p:nvSpPr>
        <p:spPr>
          <a:xfrm>
            <a:off x="2667000" y="2571749"/>
            <a:ext cx="685800" cy="273473"/>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7735780" y="2571749"/>
            <a:ext cx="722419" cy="273473"/>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Right Arrow 17"/>
          <p:cNvSpPr/>
          <p:nvPr/>
        </p:nvSpPr>
        <p:spPr>
          <a:xfrm rot="10800000">
            <a:off x="8311517" y="2676964"/>
            <a:ext cx="856932" cy="11615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a:off x="1834017" y="2763320"/>
            <a:ext cx="751565" cy="819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p:cNvSpPr txBox="1"/>
          <p:nvPr/>
        </p:nvSpPr>
        <p:spPr>
          <a:xfrm>
            <a:off x="2819400" y="4602800"/>
            <a:ext cx="3017846" cy="369332"/>
          </a:xfrm>
          <a:prstGeom prst="rect">
            <a:avLst/>
          </a:prstGeom>
          <a:solidFill>
            <a:schemeClr val="bg1"/>
          </a:solidFill>
        </p:spPr>
        <p:txBody>
          <a:bodyPr wrap="square" rtlCol="0">
            <a:spAutoFit/>
          </a:bodyPr>
          <a:lstStyle/>
          <a:p>
            <a:pPr algn="ctr"/>
            <a:r>
              <a:rPr lang="en-US" dirty="0" smtClean="0"/>
              <a:t>What can the report tell us?</a:t>
            </a:r>
            <a:endParaRPr lang="en-US" dirty="0"/>
          </a:p>
        </p:txBody>
      </p:sp>
      <p:sp>
        <p:nvSpPr>
          <p:cNvPr id="20" name="TextBox 19"/>
          <p:cNvSpPr txBox="1"/>
          <p:nvPr/>
        </p:nvSpPr>
        <p:spPr>
          <a:xfrm>
            <a:off x="6958128" y="3697471"/>
            <a:ext cx="1757818" cy="1200329"/>
          </a:xfrm>
          <a:prstGeom prst="rect">
            <a:avLst/>
          </a:prstGeom>
          <a:solidFill>
            <a:schemeClr val="bg1"/>
          </a:solidFill>
        </p:spPr>
        <p:txBody>
          <a:bodyPr wrap="square" rtlCol="0">
            <a:spAutoFit/>
          </a:bodyPr>
          <a:lstStyle/>
          <a:p>
            <a:r>
              <a:rPr lang="en-US" dirty="0" smtClean="0"/>
              <a:t>Active record and services stop before end of the year</a:t>
            </a:r>
            <a:endParaRPr lang="en-US" dirty="0"/>
          </a:p>
        </p:txBody>
      </p:sp>
      <p:sp>
        <p:nvSpPr>
          <p:cNvPr id="21" name="Rectangle 20"/>
          <p:cNvSpPr/>
          <p:nvPr/>
        </p:nvSpPr>
        <p:spPr>
          <a:xfrm>
            <a:off x="2667000" y="3061598"/>
            <a:ext cx="685800" cy="273473"/>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Rectangle 21"/>
          <p:cNvSpPr/>
          <p:nvPr/>
        </p:nvSpPr>
        <p:spPr>
          <a:xfrm>
            <a:off x="7696200" y="3033416"/>
            <a:ext cx="685800" cy="273473"/>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Right Arrow 22"/>
          <p:cNvSpPr/>
          <p:nvPr/>
        </p:nvSpPr>
        <p:spPr>
          <a:xfrm>
            <a:off x="1814479" y="3170152"/>
            <a:ext cx="751565" cy="819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Right Arrow 23"/>
          <p:cNvSpPr/>
          <p:nvPr/>
        </p:nvSpPr>
        <p:spPr>
          <a:xfrm>
            <a:off x="6820233" y="3170152"/>
            <a:ext cx="751565" cy="819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7871" y="3925223"/>
            <a:ext cx="475529" cy="512108"/>
          </a:xfrm>
          <a:prstGeom prst="rect">
            <a:avLst/>
          </a:prstGeom>
        </p:spPr>
      </p:pic>
      <p:sp>
        <p:nvSpPr>
          <p:cNvPr id="16" name="Heptagon 15"/>
          <p:cNvSpPr/>
          <p:nvPr/>
        </p:nvSpPr>
        <p:spPr>
          <a:xfrm>
            <a:off x="6400800" y="3845070"/>
            <a:ext cx="457200" cy="4572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sp>
        <p:nvSpPr>
          <p:cNvPr id="25" name="Heptagon 24"/>
          <p:cNvSpPr/>
          <p:nvPr/>
        </p:nvSpPr>
        <p:spPr>
          <a:xfrm>
            <a:off x="1336108" y="2506440"/>
            <a:ext cx="457200" cy="4572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p>
        </p:txBody>
      </p:sp>
      <p:sp>
        <p:nvSpPr>
          <p:cNvPr id="26" name="Heptagon 25"/>
          <p:cNvSpPr/>
          <p:nvPr/>
        </p:nvSpPr>
        <p:spPr>
          <a:xfrm>
            <a:off x="1265698" y="3047080"/>
            <a:ext cx="457200" cy="4572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p>
        </p:txBody>
      </p:sp>
      <p:pic>
        <p:nvPicPr>
          <p:cNvPr id="3" name="Picture 2"/>
          <p:cNvPicPr>
            <a:picLocks noChangeAspect="1"/>
          </p:cNvPicPr>
          <p:nvPr/>
        </p:nvPicPr>
        <p:blipFill>
          <a:blip r:embed="rId5"/>
          <a:stretch>
            <a:fillRect/>
          </a:stretch>
        </p:blipFill>
        <p:spPr>
          <a:xfrm>
            <a:off x="8613963" y="4725222"/>
            <a:ext cx="512108" cy="493819"/>
          </a:xfrm>
          <a:prstGeom prst="rect">
            <a:avLst/>
          </a:prstGeom>
        </p:spPr>
      </p:pic>
      <p:sp>
        <p:nvSpPr>
          <p:cNvPr id="7" name="Slide Number Placeholder 6"/>
          <p:cNvSpPr>
            <a:spLocks noGrp="1"/>
          </p:cNvSpPr>
          <p:nvPr>
            <p:ph type="sldNum" sz="quarter" idx="12"/>
          </p:nvPr>
        </p:nvSpPr>
        <p:spPr/>
        <p:txBody>
          <a:bodyPr/>
          <a:lstStyle/>
          <a:p>
            <a:fld id="{A00A119E-7584-428E-89E9-092799AD27D7}" type="slidenum">
              <a:rPr lang="en-US" smtClean="0"/>
              <a:t>39</a:t>
            </a:fld>
            <a:endParaRPr lang="en-US"/>
          </a:p>
        </p:txBody>
      </p:sp>
    </p:spTree>
    <p:extLst>
      <p:ext uri="{BB962C8B-B14F-4D97-AF65-F5344CB8AC3E}">
        <p14:creationId xmlns:p14="http://schemas.microsoft.com/office/powerpoint/2010/main" val="22730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5" grpId="0" animBg="1"/>
      <p:bldP spid="18" grpId="0" animBg="1"/>
      <p:bldP spid="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743200"/>
          </a:xfrm>
        </p:spPr>
        <p:txBody>
          <a:bodyPr>
            <a:normAutofit lnSpcReduction="10000"/>
          </a:bodyPr>
          <a:lstStyle/>
          <a:p>
            <a:r>
              <a:rPr lang="en-US" dirty="0" smtClean="0"/>
              <a:t>Submission Schedule is redefined</a:t>
            </a:r>
          </a:p>
          <a:p>
            <a:r>
              <a:rPr lang="en-US" dirty="0"/>
              <a:t>Because of limitations of older MIS systems, </a:t>
            </a:r>
            <a:r>
              <a:rPr lang="en-US" dirty="0" smtClean="0"/>
              <a:t>school year </a:t>
            </a:r>
            <a:r>
              <a:rPr lang="en-US" dirty="0"/>
              <a:t>records were collected in </a:t>
            </a:r>
            <a:r>
              <a:rPr lang="en-US" dirty="0" smtClean="0"/>
              <a:t>fractions. </a:t>
            </a:r>
            <a:r>
              <a:rPr lang="en-US" dirty="0"/>
              <a:t>These limitations have been resolved with web-based MIS applications</a:t>
            </a:r>
            <a:r>
              <a:rPr lang="en-US" dirty="0" smtClean="0"/>
              <a:t>.</a:t>
            </a:r>
          </a:p>
          <a:p>
            <a:endParaRPr lang="en-US" dirty="0"/>
          </a:p>
          <a:p>
            <a:r>
              <a:rPr lang="en-US" dirty="0" smtClean="0"/>
              <a:t>Concept of Separate collections - December 1 collection, June collection is no more.</a:t>
            </a:r>
          </a:p>
          <a:p>
            <a:endParaRPr lang="en-US" dirty="0"/>
          </a:p>
          <a:p>
            <a:r>
              <a:rPr lang="en-US" dirty="0" smtClean="0"/>
              <a:t>One Collection – School year collection. Data is relevant to the school year, not parts of a school year. KSDE is able to extract snap shot data. </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8753822" y="4629150"/>
            <a:ext cx="390178" cy="49381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525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209800" y="118110"/>
            <a:ext cx="3962400" cy="548640"/>
          </a:xfrm>
          <a:solidFill>
            <a:schemeClr val="bg1"/>
          </a:solidFill>
        </p:spPr>
        <p:txBody>
          <a:bodyPr>
            <a:noAutofit/>
          </a:bodyPr>
          <a:lstStyle/>
          <a:p>
            <a:pPr algn="ctr"/>
            <a:r>
              <a:rPr lang="en-US" sz="2800" dirty="0"/>
              <a:t>Do Quality Checks</a:t>
            </a:r>
          </a:p>
        </p:txBody>
      </p:sp>
      <p:pic>
        <p:nvPicPr>
          <p:cNvPr id="3" name="Picture 2"/>
          <p:cNvPicPr>
            <a:picLocks noChangeAspect="1"/>
          </p:cNvPicPr>
          <p:nvPr/>
        </p:nvPicPr>
        <p:blipFill>
          <a:blip r:embed="rId3"/>
          <a:stretch>
            <a:fillRect/>
          </a:stretch>
        </p:blipFill>
        <p:spPr>
          <a:xfrm>
            <a:off x="212970" y="666750"/>
            <a:ext cx="2166938" cy="4210050"/>
          </a:xfrm>
          <a:prstGeom prst="rect">
            <a:avLst/>
          </a:prstGeom>
        </p:spPr>
      </p:pic>
      <p:pic>
        <p:nvPicPr>
          <p:cNvPr id="6" name="Picture 5"/>
          <p:cNvPicPr>
            <a:picLocks noChangeAspect="1"/>
          </p:cNvPicPr>
          <p:nvPr/>
        </p:nvPicPr>
        <p:blipFill>
          <a:blip r:embed="rId4"/>
          <a:stretch>
            <a:fillRect/>
          </a:stretch>
        </p:blipFill>
        <p:spPr>
          <a:xfrm>
            <a:off x="2988225" y="672282"/>
            <a:ext cx="2114550" cy="2171700"/>
          </a:xfrm>
          <a:prstGeom prst="rect">
            <a:avLst/>
          </a:prstGeom>
        </p:spPr>
      </p:pic>
      <p:sp>
        <p:nvSpPr>
          <p:cNvPr id="8" name="TextBox 7"/>
          <p:cNvSpPr txBox="1"/>
          <p:nvPr/>
        </p:nvSpPr>
        <p:spPr>
          <a:xfrm>
            <a:off x="4415962" y="2952750"/>
            <a:ext cx="1615831" cy="2031325"/>
          </a:xfrm>
          <a:prstGeom prst="rect">
            <a:avLst/>
          </a:prstGeom>
          <a:solidFill>
            <a:schemeClr val="bg1"/>
          </a:solidFill>
        </p:spPr>
        <p:txBody>
          <a:bodyPr wrap="square" rtlCol="0">
            <a:spAutoFit/>
          </a:bodyPr>
          <a:lstStyle/>
          <a:p>
            <a:r>
              <a:rPr lang="en-US" dirty="0" smtClean="0"/>
              <a:t>Responsible building on December 1, determines responsible organization on December 1</a:t>
            </a:r>
            <a:endParaRPr lang="en-US" dirty="0"/>
          </a:p>
        </p:txBody>
      </p:sp>
      <p:sp>
        <p:nvSpPr>
          <p:cNvPr id="11" name="Left-Right Arrow 10"/>
          <p:cNvSpPr/>
          <p:nvPr/>
        </p:nvSpPr>
        <p:spPr>
          <a:xfrm rot="20090274" flipV="1">
            <a:off x="1138461" y="3260976"/>
            <a:ext cx="3383466" cy="1620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690141" y="3582406"/>
            <a:ext cx="1272259" cy="1200329"/>
          </a:xfrm>
          <a:prstGeom prst="rect">
            <a:avLst/>
          </a:prstGeom>
          <a:solidFill>
            <a:schemeClr val="bg1"/>
          </a:solidFill>
        </p:spPr>
        <p:txBody>
          <a:bodyPr wrap="square" rtlCol="0">
            <a:spAutoFit/>
          </a:bodyPr>
          <a:lstStyle/>
          <a:p>
            <a:r>
              <a:rPr lang="en-US" dirty="0" smtClean="0"/>
              <a:t>Result of invalid responsible buildings</a:t>
            </a:r>
            <a:endParaRPr lang="en-US" dirty="0"/>
          </a:p>
        </p:txBody>
      </p:sp>
      <p:pic>
        <p:nvPicPr>
          <p:cNvPr id="2" name="Picture 1"/>
          <p:cNvPicPr>
            <a:picLocks noChangeAspect="1"/>
          </p:cNvPicPr>
          <p:nvPr/>
        </p:nvPicPr>
        <p:blipFill>
          <a:blip r:embed="rId5"/>
          <a:stretch>
            <a:fillRect/>
          </a:stretch>
        </p:blipFill>
        <p:spPr>
          <a:xfrm>
            <a:off x="6285050" y="118110"/>
            <a:ext cx="2896001" cy="4016562"/>
          </a:xfrm>
          <a:prstGeom prst="rect">
            <a:avLst/>
          </a:prstGeom>
        </p:spPr>
      </p:pic>
      <p:pic>
        <p:nvPicPr>
          <p:cNvPr id="5" name="Picture 4"/>
          <p:cNvPicPr>
            <a:picLocks noChangeAspect="1"/>
          </p:cNvPicPr>
          <p:nvPr/>
        </p:nvPicPr>
        <p:blipFill>
          <a:blip r:embed="rId6"/>
          <a:stretch>
            <a:fillRect/>
          </a:stretch>
        </p:blipFill>
        <p:spPr>
          <a:xfrm>
            <a:off x="8600516" y="4660394"/>
            <a:ext cx="512108" cy="499915"/>
          </a:xfrm>
          <a:prstGeom prst="rect">
            <a:avLst/>
          </a:prstGeom>
        </p:spPr>
      </p:pic>
      <p:sp>
        <p:nvSpPr>
          <p:cNvPr id="7" name="Slide Number Placeholder 6"/>
          <p:cNvSpPr>
            <a:spLocks noGrp="1"/>
          </p:cNvSpPr>
          <p:nvPr>
            <p:ph type="sldNum" sz="quarter" idx="12"/>
          </p:nvPr>
        </p:nvSpPr>
        <p:spPr/>
        <p:txBody>
          <a:bodyPr/>
          <a:lstStyle/>
          <a:p>
            <a:fld id="{A00A119E-7584-428E-89E9-092799AD27D7}" type="slidenum">
              <a:rPr lang="en-US" smtClean="0"/>
              <a:t>40</a:t>
            </a:fld>
            <a:endParaRPr lang="en-US"/>
          </a:p>
        </p:txBody>
      </p:sp>
    </p:spTree>
    <p:extLst>
      <p:ext uri="{BB962C8B-B14F-4D97-AF65-F5344CB8AC3E}">
        <p14:creationId xmlns:p14="http://schemas.microsoft.com/office/powerpoint/2010/main" val="3927338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209800" y="118110"/>
            <a:ext cx="3962400" cy="548640"/>
          </a:xfrm>
          <a:solidFill>
            <a:schemeClr val="bg1"/>
          </a:solidFill>
        </p:spPr>
        <p:txBody>
          <a:bodyPr>
            <a:noAutofit/>
          </a:bodyPr>
          <a:lstStyle/>
          <a:p>
            <a:pPr algn="ctr"/>
            <a:r>
              <a:rPr lang="en-US" sz="2800" dirty="0"/>
              <a:t>Do Quality Checks</a:t>
            </a:r>
          </a:p>
        </p:txBody>
      </p:sp>
      <p:sp>
        <p:nvSpPr>
          <p:cNvPr id="8" name="TextBox 7"/>
          <p:cNvSpPr txBox="1"/>
          <p:nvPr/>
        </p:nvSpPr>
        <p:spPr>
          <a:xfrm>
            <a:off x="2443388" y="4009015"/>
            <a:ext cx="3699623" cy="369332"/>
          </a:xfrm>
          <a:prstGeom prst="rect">
            <a:avLst/>
          </a:prstGeom>
          <a:solidFill>
            <a:schemeClr val="bg1"/>
          </a:solidFill>
        </p:spPr>
        <p:txBody>
          <a:bodyPr wrap="square" rtlCol="0">
            <a:spAutoFit/>
          </a:bodyPr>
          <a:lstStyle/>
          <a:p>
            <a:r>
              <a:rPr lang="en-US" dirty="0" smtClean="0"/>
              <a:t>Is basis of exit “S” a valid exit code?</a:t>
            </a:r>
            <a:endParaRPr lang="en-US" dirty="0"/>
          </a:p>
        </p:txBody>
      </p:sp>
      <p:pic>
        <p:nvPicPr>
          <p:cNvPr id="10" name="Picture 9"/>
          <p:cNvPicPr>
            <a:picLocks noChangeAspect="1"/>
          </p:cNvPicPr>
          <p:nvPr/>
        </p:nvPicPr>
        <p:blipFill>
          <a:blip r:embed="rId2"/>
          <a:stretch>
            <a:fillRect/>
          </a:stretch>
        </p:blipFill>
        <p:spPr>
          <a:xfrm>
            <a:off x="152400" y="752470"/>
            <a:ext cx="8937534" cy="3212344"/>
          </a:xfrm>
          <a:prstGeom prst="rect">
            <a:avLst/>
          </a:prstGeom>
        </p:spPr>
      </p:pic>
      <p:sp>
        <p:nvSpPr>
          <p:cNvPr id="5" name="Rectangle 4"/>
          <p:cNvSpPr/>
          <p:nvPr/>
        </p:nvSpPr>
        <p:spPr>
          <a:xfrm>
            <a:off x="7672137" y="3038062"/>
            <a:ext cx="457200" cy="247650"/>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ight Arrow 8"/>
          <p:cNvSpPr/>
          <p:nvPr/>
        </p:nvSpPr>
        <p:spPr>
          <a:xfrm rot="19861192">
            <a:off x="5971598" y="3645650"/>
            <a:ext cx="1752600" cy="496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p:cNvSpPr txBox="1"/>
          <p:nvPr/>
        </p:nvSpPr>
        <p:spPr>
          <a:xfrm>
            <a:off x="4724400" y="4484883"/>
            <a:ext cx="3962400" cy="369332"/>
          </a:xfrm>
          <a:prstGeom prst="rect">
            <a:avLst/>
          </a:prstGeom>
          <a:solidFill>
            <a:schemeClr val="bg1"/>
          </a:solidFill>
        </p:spPr>
        <p:txBody>
          <a:bodyPr wrap="square" rtlCol="0">
            <a:spAutoFit/>
          </a:bodyPr>
          <a:lstStyle/>
          <a:p>
            <a:r>
              <a:rPr lang="en-US" dirty="0" smtClean="0"/>
              <a:t>Is the student on the Exit Status report?</a:t>
            </a:r>
            <a:endParaRPr lang="en-US" dirty="0"/>
          </a:p>
        </p:txBody>
      </p:sp>
      <p:sp>
        <p:nvSpPr>
          <p:cNvPr id="15" name="Rectangle 14"/>
          <p:cNvSpPr/>
          <p:nvPr/>
        </p:nvSpPr>
        <p:spPr>
          <a:xfrm>
            <a:off x="7696200" y="3546640"/>
            <a:ext cx="457200" cy="247650"/>
          </a:xfrm>
          <a:prstGeom prst="rect">
            <a:avLst/>
          </a:prstGeom>
          <a:noFill/>
          <a:ln w="38100">
            <a:solidFill>
              <a:srgbClr val="40B4E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ight Arrow 15"/>
          <p:cNvSpPr/>
          <p:nvPr/>
        </p:nvSpPr>
        <p:spPr>
          <a:xfrm rot="16200000">
            <a:off x="7624377" y="4187804"/>
            <a:ext cx="689078" cy="88232"/>
          </a:xfrm>
          <a:prstGeom prst="rightArrow">
            <a:avLst/>
          </a:prstGeom>
          <a:solidFill>
            <a:srgbClr val="40B4E5"/>
          </a:solidFill>
          <a:ln>
            <a:solidFill>
              <a:srgbClr val="40B4E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8577826" y="4713841"/>
            <a:ext cx="512108" cy="493819"/>
          </a:xfrm>
          <a:prstGeom prst="rect">
            <a:avLst/>
          </a:prstGeom>
        </p:spPr>
      </p:pic>
      <p:sp>
        <p:nvSpPr>
          <p:cNvPr id="3" name="Slide Number Placeholder 2"/>
          <p:cNvSpPr>
            <a:spLocks noGrp="1"/>
          </p:cNvSpPr>
          <p:nvPr>
            <p:ph type="sldNum" sz="quarter" idx="12"/>
          </p:nvPr>
        </p:nvSpPr>
        <p:spPr/>
        <p:txBody>
          <a:bodyPr/>
          <a:lstStyle/>
          <a:p>
            <a:fld id="{A00A119E-7584-428E-89E9-092799AD27D7}" type="slidenum">
              <a:rPr lang="en-US" smtClean="0"/>
              <a:t>41</a:t>
            </a:fld>
            <a:endParaRPr lang="en-US"/>
          </a:p>
        </p:txBody>
      </p:sp>
    </p:spTree>
    <p:extLst>
      <p:ext uri="{BB962C8B-B14F-4D97-AF65-F5344CB8AC3E}">
        <p14:creationId xmlns:p14="http://schemas.microsoft.com/office/powerpoint/2010/main" val="3592637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209800" y="118110"/>
            <a:ext cx="4419600" cy="548640"/>
          </a:xfrm>
          <a:solidFill>
            <a:schemeClr val="bg1"/>
          </a:solidFill>
        </p:spPr>
        <p:txBody>
          <a:bodyPr>
            <a:noAutofit/>
          </a:bodyPr>
          <a:lstStyle/>
          <a:p>
            <a:pPr algn="ctr"/>
            <a:r>
              <a:rPr lang="en-US" sz="2800" dirty="0" smtClean="0"/>
              <a:t>Do Quality Checks</a:t>
            </a:r>
            <a:endParaRPr lang="en-US" sz="2800" dirty="0"/>
          </a:p>
        </p:txBody>
      </p:sp>
      <p:sp>
        <p:nvSpPr>
          <p:cNvPr id="8" name="TextBox 7"/>
          <p:cNvSpPr txBox="1"/>
          <p:nvPr/>
        </p:nvSpPr>
        <p:spPr>
          <a:xfrm>
            <a:off x="5874322" y="4182193"/>
            <a:ext cx="3189263" cy="369332"/>
          </a:xfrm>
          <a:prstGeom prst="rect">
            <a:avLst/>
          </a:prstGeom>
          <a:solidFill>
            <a:schemeClr val="bg1"/>
          </a:solidFill>
        </p:spPr>
        <p:txBody>
          <a:bodyPr wrap="square" rtlCol="0">
            <a:spAutoFit/>
          </a:bodyPr>
          <a:lstStyle/>
          <a:p>
            <a:r>
              <a:rPr lang="en-US" dirty="0" smtClean="0"/>
              <a:t>Is basis of exit valid for this age?</a:t>
            </a:r>
            <a:endParaRPr lang="en-US" dirty="0"/>
          </a:p>
        </p:txBody>
      </p:sp>
      <p:sp>
        <p:nvSpPr>
          <p:cNvPr id="14" name="TextBox 13"/>
          <p:cNvSpPr txBox="1"/>
          <p:nvPr/>
        </p:nvSpPr>
        <p:spPr>
          <a:xfrm>
            <a:off x="1479100" y="4380206"/>
            <a:ext cx="3581400" cy="369332"/>
          </a:xfrm>
          <a:prstGeom prst="rect">
            <a:avLst/>
          </a:prstGeom>
          <a:solidFill>
            <a:schemeClr val="bg1"/>
          </a:solidFill>
        </p:spPr>
        <p:txBody>
          <a:bodyPr wrap="square" rtlCol="0">
            <a:spAutoFit/>
          </a:bodyPr>
          <a:lstStyle/>
          <a:p>
            <a:r>
              <a:rPr lang="en-US" dirty="0" smtClean="0"/>
              <a:t>Is area of Disability valid for this age?</a:t>
            </a:r>
            <a:endParaRPr lang="en-US" dirty="0"/>
          </a:p>
        </p:txBody>
      </p:sp>
      <p:pic>
        <p:nvPicPr>
          <p:cNvPr id="2" name="Picture 1"/>
          <p:cNvPicPr>
            <a:picLocks noChangeAspect="1"/>
          </p:cNvPicPr>
          <p:nvPr/>
        </p:nvPicPr>
        <p:blipFill>
          <a:blip r:embed="rId2"/>
          <a:stretch>
            <a:fillRect/>
          </a:stretch>
        </p:blipFill>
        <p:spPr>
          <a:xfrm>
            <a:off x="86136" y="801646"/>
            <a:ext cx="9057864" cy="3065503"/>
          </a:xfrm>
          <a:prstGeom prst="rect">
            <a:avLst/>
          </a:prstGeom>
        </p:spPr>
      </p:pic>
      <p:sp>
        <p:nvSpPr>
          <p:cNvPr id="3" name="TextBox 2"/>
          <p:cNvSpPr txBox="1"/>
          <p:nvPr/>
        </p:nvSpPr>
        <p:spPr>
          <a:xfrm>
            <a:off x="4617022" y="1428750"/>
            <a:ext cx="2514600" cy="369332"/>
          </a:xfrm>
          <a:prstGeom prst="rect">
            <a:avLst/>
          </a:prstGeom>
          <a:noFill/>
          <a:ln>
            <a:solidFill>
              <a:srgbClr val="15284B"/>
            </a:solidFill>
          </a:ln>
        </p:spPr>
        <p:txBody>
          <a:bodyPr wrap="square" rtlCol="0">
            <a:spAutoFit/>
          </a:bodyPr>
          <a:lstStyle/>
          <a:p>
            <a:pPr algn="ctr"/>
            <a:r>
              <a:rPr lang="en-US" dirty="0" smtClean="0">
                <a:solidFill>
                  <a:srgbClr val="F6323E"/>
                </a:solidFill>
              </a:rPr>
              <a:t>Triangulation Analysis</a:t>
            </a:r>
            <a:endParaRPr lang="en-US" dirty="0">
              <a:solidFill>
                <a:srgbClr val="F6323E"/>
              </a:solidFill>
            </a:endParaRPr>
          </a:p>
        </p:txBody>
      </p:sp>
      <p:sp>
        <p:nvSpPr>
          <p:cNvPr id="15" name="Rectangle 14"/>
          <p:cNvSpPr/>
          <p:nvPr/>
        </p:nvSpPr>
        <p:spPr>
          <a:xfrm>
            <a:off x="2971800" y="3491342"/>
            <a:ext cx="457200" cy="247650"/>
          </a:xfrm>
          <a:prstGeom prst="rect">
            <a:avLst/>
          </a:prstGeom>
          <a:noFill/>
          <a:ln w="38100">
            <a:solidFill>
              <a:srgbClr val="40B4E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ight Arrow 11"/>
          <p:cNvSpPr/>
          <p:nvPr/>
        </p:nvSpPr>
        <p:spPr>
          <a:xfrm rot="11561783" flipV="1">
            <a:off x="3494531" y="3934820"/>
            <a:ext cx="2474456" cy="47681"/>
          </a:xfrm>
          <a:prstGeom prst="rightArrow">
            <a:avLst/>
          </a:prstGeom>
          <a:solidFill>
            <a:srgbClr val="40B4E5"/>
          </a:solidFill>
          <a:ln>
            <a:solidFill>
              <a:srgbClr val="40B4E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ight Arrow 15"/>
          <p:cNvSpPr/>
          <p:nvPr/>
        </p:nvSpPr>
        <p:spPr>
          <a:xfrm rot="15416300">
            <a:off x="7932982" y="3946512"/>
            <a:ext cx="434363" cy="62319"/>
          </a:xfrm>
          <a:prstGeom prst="rightArrow">
            <a:avLst/>
          </a:prstGeom>
          <a:solidFill>
            <a:srgbClr val="40B4E5"/>
          </a:solidFill>
          <a:ln>
            <a:solidFill>
              <a:srgbClr val="40B4E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p:cNvSpPr/>
          <p:nvPr/>
        </p:nvSpPr>
        <p:spPr>
          <a:xfrm>
            <a:off x="7848600" y="3510142"/>
            <a:ext cx="381000" cy="204608"/>
          </a:xfrm>
          <a:prstGeom prst="rect">
            <a:avLst/>
          </a:prstGeom>
          <a:noFill/>
          <a:ln w="38100">
            <a:solidFill>
              <a:srgbClr val="40B4E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Rectangle 16"/>
          <p:cNvSpPr/>
          <p:nvPr/>
        </p:nvSpPr>
        <p:spPr>
          <a:xfrm>
            <a:off x="2960077" y="3180924"/>
            <a:ext cx="457200" cy="247650"/>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p:cNvSpPr/>
          <p:nvPr/>
        </p:nvSpPr>
        <p:spPr>
          <a:xfrm>
            <a:off x="6291218" y="3211636"/>
            <a:ext cx="414382" cy="165086"/>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Right Arrow 17"/>
          <p:cNvSpPr/>
          <p:nvPr/>
        </p:nvSpPr>
        <p:spPr>
          <a:xfrm rot="20274106">
            <a:off x="3183513" y="3855916"/>
            <a:ext cx="3195525" cy="6969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rot="18508914">
            <a:off x="1852208" y="3879609"/>
            <a:ext cx="1325331" cy="839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25795" y="4749538"/>
            <a:ext cx="518205" cy="499915"/>
          </a:xfrm>
          <a:prstGeom prst="rect">
            <a:avLst/>
          </a:prstGeom>
        </p:spPr>
      </p:pic>
      <p:sp>
        <p:nvSpPr>
          <p:cNvPr id="7" name="Slide Number Placeholder 6"/>
          <p:cNvSpPr>
            <a:spLocks noGrp="1"/>
          </p:cNvSpPr>
          <p:nvPr>
            <p:ph type="sldNum" sz="quarter" idx="12"/>
          </p:nvPr>
        </p:nvSpPr>
        <p:spPr/>
        <p:txBody>
          <a:bodyPr/>
          <a:lstStyle/>
          <a:p>
            <a:fld id="{A00A119E-7584-428E-89E9-092799AD27D7}" type="slidenum">
              <a:rPr lang="en-US" smtClean="0"/>
              <a:t>42</a:t>
            </a:fld>
            <a:endParaRPr lang="en-US"/>
          </a:p>
        </p:txBody>
      </p:sp>
    </p:spTree>
    <p:extLst>
      <p:ext uri="{BB962C8B-B14F-4D97-AF65-F5344CB8AC3E}">
        <p14:creationId xmlns:p14="http://schemas.microsoft.com/office/powerpoint/2010/main" val="29848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2" grpId="0" animBg="1"/>
      <p:bldP spid="16" grpId="0" animBg="1"/>
      <p:bldP spid="13" grpId="0" animBg="1"/>
      <p:bldP spid="17" grpId="0" animBg="1"/>
      <p:bldP spid="5" grpId="0" animBg="1"/>
      <p:bldP spid="1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50670"/>
            <a:ext cx="2667000" cy="1409700"/>
          </a:xfrm>
          <a:solidFill>
            <a:schemeClr val="bg1"/>
          </a:solidFill>
        </p:spPr>
        <p:txBody>
          <a:bodyPr>
            <a:normAutofit/>
          </a:bodyPr>
          <a:lstStyle/>
          <a:p>
            <a:r>
              <a:rPr lang="en-US" sz="2400" dirty="0" smtClean="0"/>
              <a:t>Why would OSEP Environment be blank?</a:t>
            </a:r>
            <a:endParaRPr lang="en-US" sz="2400" dirty="0"/>
          </a:p>
        </p:txBody>
      </p:sp>
      <p:sp>
        <p:nvSpPr>
          <p:cNvPr id="7" name="Title 2"/>
          <p:cNvSpPr txBox="1">
            <a:spLocks/>
          </p:cNvSpPr>
          <p:nvPr/>
        </p:nvSpPr>
        <p:spPr>
          <a:xfrm>
            <a:off x="152400" y="1962150"/>
            <a:ext cx="2514600" cy="2743200"/>
          </a:xfrm>
          <a:prstGeom prst="rect">
            <a:avLst/>
          </a:prstGeom>
          <a:solidFill>
            <a:schemeClr val="bg1"/>
          </a:solidFill>
          <a:effectLst/>
        </p:spPr>
        <p:txBody>
          <a:bodyPr vert="horz" lIns="91440" tIns="45720" rIns="91440" bIns="45720" rtlCol="0" anchor="t">
            <a:normAutofit/>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u="sng" dirty="0" smtClean="0"/>
              <a:t>Several Possibilities</a:t>
            </a:r>
          </a:p>
          <a:p>
            <a:pPr marL="457200" indent="-457200" algn="l">
              <a:buAutoNum type="arabicPeriod"/>
            </a:pPr>
            <a:r>
              <a:rPr lang="en-US" sz="2400" dirty="0" smtClean="0"/>
              <a:t>Zero Days of service</a:t>
            </a:r>
          </a:p>
          <a:p>
            <a:pPr marL="457200" indent="-457200" algn="l">
              <a:buAutoNum type="arabicPeriod"/>
            </a:pPr>
            <a:r>
              <a:rPr lang="en-US" sz="2400" dirty="0" smtClean="0"/>
              <a:t>Zero minutes</a:t>
            </a:r>
          </a:p>
          <a:p>
            <a:pPr marL="457200" indent="-457200" algn="l">
              <a:buAutoNum type="arabicPeriod"/>
            </a:pPr>
            <a:r>
              <a:rPr lang="en-US" sz="2400" dirty="0" smtClean="0"/>
              <a:t>Invalid settings</a:t>
            </a:r>
          </a:p>
          <a:p>
            <a:pPr marL="457200" indent="-457200" algn="l">
              <a:buAutoNum type="arabicPeriod"/>
            </a:pPr>
            <a:r>
              <a:rPr lang="en-US" sz="2400" dirty="0" smtClean="0"/>
              <a:t>No Calendar</a:t>
            </a:r>
          </a:p>
          <a:p>
            <a:pPr marL="457200" indent="-457200" algn="l">
              <a:buAutoNum type="arabicPeriod"/>
            </a:pPr>
            <a:r>
              <a:rPr lang="en-US" sz="2400" dirty="0" smtClean="0"/>
              <a:t>Closed building</a:t>
            </a:r>
          </a:p>
          <a:p>
            <a:pPr marL="457200" indent="-457200" algn="l">
              <a:buAutoNum type="arabicPeriod"/>
            </a:pPr>
            <a:endParaRPr lang="en-US" sz="2400" dirty="0" smtClean="0"/>
          </a:p>
          <a:p>
            <a:pPr marL="457200" indent="-457200" algn="l">
              <a:buAutoNum type="arabicPeriod"/>
            </a:pPr>
            <a:endParaRPr lang="en-US" sz="2400" dirty="0"/>
          </a:p>
        </p:txBody>
      </p:sp>
      <p:pic>
        <p:nvPicPr>
          <p:cNvPr id="6" name="Picture 5"/>
          <p:cNvPicPr>
            <a:picLocks noChangeAspect="1"/>
          </p:cNvPicPr>
          <p:nvPr/>
        </p:nvPicPr>
        <p:blipFill>
          <a:blip r:embed="rId3"/>
          <a:stretch>
            <a:fillRect/>
          </a:stretch>
        </p:blipFill>
        <p:spPr>
          <a:xfrm>
            <a:off x="3886200" y="50670"/>
            <a:ext cx="4724400" cy="4883280"/>
          </a:xfrm>
          <a:prstGeom prst="rect">
            <a:avLst/>
          </a:prstGeom>
        </p:spPr>
      </p:pic>
      <p:sp>
        <p:nvSpPr>
          <p:cNvPr id="8" name="Right Arrow 7"/>
          <p:cNvSpPr/>
          <p:nvPr/>
        </p:nvSpPr>
        <p:spPr>
          <a:xfrm rot="10800000">
            <a:off x="5257800" y="4324350"/>
            <a:ext cx="914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8579224" y="4705350"/>
            <a:ext cx="512108" cy="499915"/>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43</a:t>
            </a:fld>
            <a:endParaRPr lang="en-US"/>
          </a:p>
        </p:txBody>
      </p:sp>
    </p:spTree>
    <p:extLst>
      <p:ext uri="{BB962C8B-B14F-4D97-AF65-F5344CB8AC3E}">
        <p14:creationId xmlns:p14="http://schemas.microsoft.com/office/powerpoint/2010/main" val="19697208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352800" y="225263"/>
            <a:ext cx="2209800" cy="461665"/>
          </a:xfrm>
          <a:solidFill>
            <a:schemeClr val="bg1"/>
          </a:solidFill>
        </p:spPr>
        <p:txBody>
          <a:bodyPr>
            <a:noAutofit/>
          </a:bodyPr>
          <a:lstStyle/>
          <a:p>
            <a:pPr algn="ctr"/>
            <a:r>
              <a:rPr lang="en-US" sz="2800" dirty="0" smtClean="0"/>
              <a:t>EOY Check</a:t>
            </a:r>
            <a:endParaRPr lang="en-US" sz="2800" dirty="0"/>
          </a:p>
        </p:txBody>
      </p:sp>
      <p:sp>
        <p:nvSpPr>
          <p:cNvPr id="6" name="Text Placeholder 3"/>
          <p:cNvSpPr>
            <a:spLocks noGrp="1"/>
          </p:cNvSpPr>
          <p:nvPr>
            <p:ph type="body" sz="quarter" idx="15"/>
          </p:nvPr>
        </p:nvSpPr>
        <p:spPr>
          <a:xfrm>
            <a:off x="76200" y="3995127"/>
            <a:ext cx="4114800" cy="419100"/>
          </a:xfrm>
          <a:solidFill>
            <a:schemeClr val="bg1"/>
          </a:solidFill>
        </p:spPr>
        <p:txBody>
          <a:bodyPr>
            <a:noAutofit/>
          </a:bodyPr>
          <a:lstStyle/>
          <a:p>
            <a:pPr algn="l"/>
            <a:r>
              <a:rPr lang="en-US" sz="2000" dirty="0" smtClean="0"/>
              <a:t>Multiple records for the same student </a:t>
            </a:r>
            <a:endParaRPr lang="en-US" sz="2000" dirty="0"/>
          </a:p>
        </p:txBody>
      </p:sp>
      <p:sp>
        <p:nvSpPr>
          <p:cNvPr id="7" name="Text Placeholder 3"/>
          <p:cNvSpPr>
            <a:spLocks noGrp="1"/>
          </p:cNvSpPr>
          <p:nvPr>
            <p:ph type="body" sz="quarter" idx="15"/>
          </p:nvPr>
        </p:nvSpPr>
        <p:spPr>
          <a:xfrm>
            <a:off x="6553200" y="3693176"/>
            <a:ext cx="2590800" cy="685800"/>
          </a:xfrm>
          <a:solidFill>
            <a:schemeClr val="bg1"/>
          </a:solidFill>
        </p:spPr>
        <p:txBody>
          <a:bodyPr>
            <a:noAutofit/>
          </a:bodyPr>
          <a:lstStyle/>
          <a:p>
            <a:pPr algn="l"/>
            <a:r>
              <a:rPr lang="en-US" sz="2000" dirty="0" smtClean="0"/>
              <a:t>Different USD in the same Organization </a:t>
            </a:r>
            <a:endParaRPr lang="en-US" sz="2000" dirty="0"/>
          </a:p>
        </p:txBody>
      </p:sp>
      <p:sp>
        <p:nvSpPr>
          <p:cNvPr id="20" name="Text Placeholder 3"/>
          <p:cNvSpPr>
            <a:spLocks noGrp="1"/>
          </p:cNvSpPr>
          <p:nvPr>
            <p:ph type="body" sz="quarter" idx="15"/>
          </p:nvPr>
        </p:nvSpPr>
        <p:spPr>
          <a:xfrm>
            <a:off x="2439907" y="4576558"/>
            <a:ext cx="4648200" cy="470389"/>
          </a:xfrm>
          <a:solidFill>
            <a:schemeClr val="bg1"/>
          </a:solidFill>
        </p:spPr>
        <p:txBody>
          <a:bodyPr>
            <a:noAutofit/>
          </a:bodyPr>
          <a:lstStyle/>
          <a:p>
            <a:pPr algn="l"/>
            <a:r>
              <a:rPr lang="en-US" sz="2000" dirty="0" smtClean="0"/>
              <a:t>What is the probable cause of this issue?</a:t>
            </a:r>
            <a:endParaRPr lang="en-US" sz="2000" dirty="0"/>
          </a:p>
        </p:txBody>
      </p:sp>
      <p:pic>
        <p:nvPicPr>
          <p:cNvPr id="21" name="Picture 20"/>
          <p:cNvPicPr>
            <a:picLocks noChangeAspect="1"/>
          </p:cNvPicPr>
          <p:nvPr/>
        </p:nvPicPr>
        <p:blipFill>
          <a:blip r:embed="rId3"/>
          <a:stretch>
            <a:fillRect/>
          </a:stretch>
        </p:blipFill>
        <p:spPr>
          <a:xfrm>
            <a:off x="1" y="849259"/>
            <a:ext cx="9067800" cy="2681586"/>
          </a:xfrm>
          <a:prstGeom prst="rect">
            <a:avLst/>
          </a:prstGeom>
        </p:spPr>
      </p:pic>
      <p:pic>
        <p:nvPicPr>
          <p:cNvPr id="9" name="Picture 8"/>
          <p:cNvPicPr>
            <a:picLocks noChangeAspect="1"/>
          </p:cNvPicPr>
          <p:nvPr/>
        </p:nvPicPr>
        <p:blipFill>
          <a:blip r:embed="rId4"/>
          <a:stretch>
            <a:fillRect/>
          </a:stretch>
        </p:blipFill>
        <p:spPr>
          <a:xfrm>
            <a:off x="7696200" y="2778180"/>
            <a:ext cx="682785" cy="533400"/>
          </a:xfrm>
          <a:prstGeom prst="rect">
            <a:avLst/>
          </a:prstGeom>
          <a:ln>
            <a:solidFill>
              <a:srgbClr val="FF0000"/>
            </a:solidFill>
          </a:ln>
        </p:spPr>
      </p:pic>
      <p:sp>
        <p:nvSpPr>
          <p:cNvPr id="18" name="Right Arrow 17"/>
          <p:cNvSpPr/>
          <p:nvPr/>
        </p:nvSpPr>
        <p:spPr>
          <a:xfrm rot="10800000">
            <a:off x="8529002" y="2926736"/>
            <a:ext cx="538799" cy="2362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ight Arrow 16"/>
          <p:cNvSpPr/>
          <p:nvPr/>
        </p:nvSpPr>
        <p:spPr>
          <a:xfrm rot="5400000">
            <a:off x="6881969" y="2207483"/>
            <a:ext cx="962508" cy="9604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ight Arrow 15"/>
          <p:cNvSpPr/>
          <p:nvPr/>
        </p:nvSpPr>
        <p:spPr>
          <a:xfrm rot="14532773">
            <a:off x="992143" y="3548097"/>
            <a:ext cx="758915" cy="1168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p:cNvSpPr txBox="1"/>
          <p:nvPr/>
        </p:nvSpPr>
        <p:spPr>
          <a:xfrm>
            <a:off x="8650942" y="4724462"/>
            <a:ext cx="457199" cy="369332"/>
          </a:xfrm>
          <a:prstGeom prst="rect">
            <a:avLst/>
          </a:prstGeom>
          <a:noFill/>
          <a:ln>
            <a:solidFill>
              <a:schemeClr val="tx1"/>
            </a:solidFill>
          </a:ln>
        </p:spPr>
        <p:txBody>
          <a:bodyPr wrap="square" rtlCol="0">
            <a:spAutoFit/>
          </a:bodyPr>
          <a:lstStyle/>
          <a:p>
            <a:r>
              <a:rPr lang="en-US" dirty="0" smtClean="0"/>
              <a:t>43</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44</a:t>
            </a:fld>
            <a:endParaRPr lang="en-US"/>
          </a:p>
        </p:txBody>
      </p:sp>
    </p:spTree>
    <p:extLst>
      <p:ext uri="{BB962C8B-B14F-4D97-AF65-F5344CB8AC3E}">
        <p14:creationId xmlns:p14="http://schemas.microsoft.com/office/powerpoint/2010/main" val="30942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20" grpId="0" uiExpand="1" build="p" animBg="1"/>
      <p:bldP spid="18" grpId="0" animBg="1"/>
      <p:bldP spid="17"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667000" y="225263"/>
            <a:ext cx="3886200" cy="461665"/>
          </a:xfrm>
          <a:solidFill>
            <a:schemeClr val="bg1"/>
          </a:solidFill>
        </p:spPr>
        <p:txBody>
          <a:bodyPr>
            <a:noAutofit/>
          </a:bodyPr>
          <a:lstStyle/>
          <a:p>
            <a:pPr marL="0" indent="0" algn="ctr">
              <a:buNone/>
            </a:pPr>
            <a:r>
              <a:rPr lang="en-US" sz="2800" dirty="0" smtClean="0"/>
              <a:t>Discipline  Check</a:t>
            </a:r>
            <a:endParaRPr lang="en-US" sz="2800" dirty="0"/>
          </a:p>
        </p:txBody>
      </p:sp>
      <p:sp>
        <p:nvSpPr>
          <p:cNvPr id="7" name="Text Placeholder 3"/>
          <p:cNvSpPr>
            <a:spLocks noGrp="1"/>
          </p:cNvSpPr>
          <p:nvPr>
            <p:ph type="body" sz="quarter" idx="15"/>
          </p:nvPr>
        </p:nvSpPr>
        <p:spPr>
          <a:xfrm>
            <a:off x="1752600" y="3520632"/>
            <a:ext cx="2590800" cy="685800"/>
          </a:xfrm>
          <a:solidFill>
            <a:schemeClr val="bg1"/>
          </a:solidFill>
        </p:spPr>
        <p:txBody>
          <a:bodyPr>
            <a:noAutofit/>
          </a:bodyPr>
          <a:lstStyle/>
          <a:p>
            <a:pPr algn="ctr"/>
            <a:r>
              <a:rPr lang="en-US" sz="2000" dirty="0" smtClean="0"/>
              <a:t>Check Service lines to Incident date</a:t>
            </a:r>
            <a:endParaRPr lang="en-US" sz="2000" dirty="0"/>
          </a:p>
        </p:txBody>
      </p:sp>
      <p:sp>
        <p:nvSpPr>
          <p:cNvPr id="20" name="Text Placeholder 3"/>
          <p:cNvSpPr>
            <a:spLocks noGrp="1"/>
          </p:cNvSpPr>
          <p:nvPr>
            <p:ph type="body" sz="quarter" idx="15"/>
          </p:nvPr>
        </p:nvSpPr>
        <p:spPr>
          <a:xfrm>
            <a:off x="261890" y="4410748"/>
            <a:ext cx="6324600" cy="470389"/>
          </a:xfrm>
          <a:solidFill>
            <a:schemeClr val="bg1"/>
          </a:solidFill>
        </p:spPr>
        <p:txBody>
          <a:bodyPr>
            <a:noAutofit/>
          </a:bodyPr>
          <a:lstStyle/>
          <a:p>
            <a:pPr algn="l"/>
            <a:r>
              <a:rPr lang="en-US" sz="2000" dirty="0" smtClean="0"/>
              <a:t>What should we expect to see on the service lines ?</a:t>
            </a:r>
            <a:endParaRPr lang="en-US" sz="2000" dirty="0"/>
          </a:p>
        </p:txBody>
      </p:sp>
      <p:sp>
        <p:nvSpPr>
          <p:cNvPr id="17" name="Right Arrow 16"/>
          <p:cNvSpPr/>
          <p:nvPr/>
        </p:nvSpPr>
        <p:spPr>
          <a:xfrm rot="16200000">
            <a:off x="7675583" y="3191062"/>
            <a:ext cx="329689" cy="13605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p:cNvSpPr txBox="1"/>
          <p:nvPr/>
        </p:nvSpPr>
        <p:spPr>
          <a:xfrm>
            <a:off x="8650942" y="4724462"/>
            <a:ext cx="457199" cy="369332"/>
          </a:xfrm>
          <a:prstGeom prst="rect">
            <a:avLst/>
          </a:prstGeom>
          <a:noFill/>
          <a:ln>
            <a:solidFill>
              <a:schemeClr val="tx1"/>
            </a:solidFill>
          </a:ln>
        </p:spPr>
        <p:txBody>
          <a:bodyPr wrap="square" rtlCol="0">
            <a:spAutoFit/>
          </a:bodyPr>
          <a:lstStyle/>
          <a:p>
            <a:r>
              <a:rPr lang="en-US" dirty="0" smtClean="0"/>
              <a:t>44</a:t>
            </a:r>
            <a:endParaRPr lang="en-US" dirty="0"/>
          </a:p>
        </p:txBody>
      </p:sp>
      <p:sp>
        <p:nvSpPr>
          <p:cNvPr id="18" name="Right Arrow 17"/>
          <p:cNvSpPr/>
          <p:nvPr/>
        </p:nvSpPr>
        <p:spPr>
          <a:xfrm rot="16200000">
            <a:off x="3131043" y="3111332"/>
            <a:ext cx="362504" cy="22378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15842" y="778570"/>
            <a:ext cx="8991600" cy="2224033"/>
          </a:xfrm>
          <a:prstGeom prst="rect">
            <a:avLst/>
          </a:prstGeom>
        </p:spPr>
      </p:pic>
      <p:sp>
        <p:nvSpPr>
          <p:cNvPr id="16" name="Right Arrow 15"/>
          <p:cNvSpPr/>
          <p:nvPr/>
        </p:nvSpPr>
        <p:spPr>
          <a:xfrm rot="16200000">
            <a:off x="8071846" y="2961382"/>
            <a:ext cx="772707" cy="15239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7639638" y="1678244"/>
            <a:ext cx="1351962" cy="664906"/>
          </a:xfrm>
          <a:prstGeom prst="rect">
            <a:avLst/>
          </a:prstGeom>
          <a:ln>
            <a:solidFill>
              <a:srgbClr val="FF0000"/>
            </a:solidFill>
          </a:ln>
        </p:spPr>
      </p:pic>
      <p:sp>
        <p:nvSpPr>
          <p:cNvPr id="8" name="Bent Arrow 7"/>
          <p:cNvSpPr/>
          <p:nvPr/>
        </p:nvSpPr>
        <p:spPr>
          <a:xfrm>
            <a:off x="917487" y="2405420"/>
            <a:ext cx="341356" cy="20675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flipH="1">
            <a:off x="4172165" y="2405420"/>
            <a:ext cx="342470" cy="20675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Up Arrow 9"/>
          <p:cNvSpPr/>
          <p:nvPr/>
        </p:nvSpPr>
        <p:spPr>
          <a:xfrm>
            <a:off x="8424911" y="2571750"/>
            <a:ext cx="226031" cy="21527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5"/>
          </p:nvPr>
        </p:nvSpPr>
        <p:spPr>
          <a:xfrm>
            <a:off x="5562600" y="3494805"/>
            <a:ext cx="3481945" cy="368727"/>
          </a:xfrm>
          <a:solidFill>
            <a:schemeClr val="bg1"/>
          </a:solidFill>
        </p:spPr>
        <p:txBody>
          <a:bodyPr>
            <a:noAutofit/>
          </a:bodyPr>
          <a:lstStyle/>
          <a:p>
            <a:pPr algn="l"/>
            <a:r>
              <a:rPr lang="en-US" sz="2000" dirty="0" smtClean="0"/>
              <a:t>Look for Long Term Removals</a:t>
            </a:r>
            <a:endParaRPr lang="en-US" sz="2000" dirty="0"/>
          </a:p>
        </p:txBody>
      </p:sp>
      <p:sp>
        <p:nvSpPr>
          <p:cNvPr id="11" name="Bent-Up Arrow 10"/>
          <p:cNvSpPr/>
          <p:nvPr/>
        </p:nvSpPr>
        <p:spPr>
          <a:xfrm>
            <a:off x="6248400" y="4517514"/>
            <a:ext cx="2402542" cy="2069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00A119E-7584-428E-89E9-092799AD27D7}" type="slidenum">
              <a:rPr lang="en-US" smtClean="0"/>
              <a:t>45</a:t>
            </a:fld>
            <a:endParaRPr lang="en-US"/>
          </a:p>
        </p:txBody>
      </p:sp>
    </p:spTree>
    <p:extLst>
      <p:ext uri="{BB962C8B-B14F-4D97-AF65-F5344CB8AC3E}">
        <p14:creationId xmlns:p14="http://schemas.microsoft.com/office/powerpoint/2010/main" val="12930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20" grpId="0" uiExpand="1" build="p" animBg="1"/>
      <p:bldP spid="17" grpId="0" animBg="1"/>
      <p:bldP spid="18" grpId="0" animBg="1"/>
      <p:bldP spid="16" grpId="0" animBg="1"/>
      <p:bldP spid="6"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667000" y="225263"/>
            <a:ext cx="3886200" cy="461665"/>
          </a:xfrm>
          <a:solidFill>
            <a:schemeClr val="bg1"/>
          </a:solidFill>
        </p:spPr>
        <p:txBody>
          <a:bodyPr>
            <a:noAutofit/>
          </a:bodyPr>
          <a:lstStyle/>
          <a:p>
            <a:pPr marL="0" indent="0" algn="ctr">
              <a:buNone/>
            </a:pPr>
            <a:r>
              <a:rPr lang="en-US" sz="2800" dirty="0" smtClean="0"/>
              <a:t>Discipline  Check</a:t>
            </a:r>
            <a:endParaRPr lang="en-US" sz="2800" dirty="0"/>
          </a:p>
        </p:txBody>
      </p:sp>
      <p:sp>
        <p:nvSpPr>
          <p:cNvPr id="6" name="Text Placeholder 3"/>
          <p:cNvSpPr>
            <a:spLocks noGrp="1"/>
          </p:cNvSpPr>
          <p:nvPr>
            <p:ph type="body" sz="quarter" idx="15"/>
          </p:nvPr>
        </p:nvSpPr>
        <p:spPr>
          <a:xfrm>
            <a:off x="5168995" y="3955882"/>
            <a:ext cx="3939146" cy="418898"/>
          </a:xfrm>
          <a:solidFill>
            <a:schemeClr val="bg1"/>
          </a:solidFill>
        </p:spPr>
        <p:txBody>
          <a:bodyPr>
            <a:noAutofit/>
          </a:bodyPr>
          <a:lstStyle/>
          <a:p>
            <a:pPr marL="0" indent="0" algn="l">
              <a:buNone/>
            </a:pPr>
            <a:r>
              <a:rPr lang="en-US" sz="2000" dirty="0" smtClean="0"/>
              <a:t>Services should be in the “U” setting</a:t>
            </a:r>
            <a:endParaRPr lang="en-US" sz="2000" dirty="0"/>
          </a:p>
        </p:txBody>
      </p:sp>
      <p:sp>
        <p:nvSpPr>
          <p:cNvPr id="7" name="Text Placeholder 3"/>
          <p:cNvSpPr>
            <a:spLocks noGrp="1"/>
          </p:cNvSpPr>
          <p:nvPr>
            <p:ph type="body" sz="quarter" idx="15"/>
          </p:nvPr>
        </p:nvSpPr>
        <p:spPr>
          <a:xfrm>
            <a:off x="1219200" y="3634603"/>
            <a:ext cx="3011821" cy="689747"/>
          </a:xfrm>
          <a:solidFill>
            <a:schemeClr val="bg1"/>
          </a:solidFill>
        </p:spPr>
        <p:txBody>
          <a:bodyPr>
            <a:noAutofit/>
          </a:bodyPr>
          <a:lstStyle/>
          <a:p>
            <a:pPr marL="0" indent="0" algn="ctr">
              <a:buNone/>
            </a:pPr>
            <a:r>
              <a:rPr lang="en-US" sz="2000" dirty="0" smtClean="0"/>
              <a:t>Starting around 10/05/16 for 80 school days </a:t>
            </a:r>
            <a:endParaRPr lang="en-US" sz="2000" dirty="0"/>
          </a:p>
        </p:txBody>
      </p:sp>
      <p:sp>
        <p:nvSpPr>
          <p:cNvPr id="20" name="Text Placeholder 3"/>
          <p:cNvSpPr>
            <a:spLocks noGrp="1"/>
          </p:cNvSpPr>
          <p:nvPr>
            <p:ph type="body" sz="quarter" idx="15"/>
          </p:nvPr>
        </p:nvSpPr>
        <p:spPr>
          <a:xfrm>
            <a:off x="0" y="4634835"/>
            <a:ext cx="6858000" cy="419011"/>
          </a:xfrm>
          <a:solidFill>
            <a:schemeClr val="bg1"/>
          </a:solidFill>
        </p:spPr>
        <p:txBody>
          <a:bodyPr>
            <a:noAutofit/>
          </a:bodyPr>
          <a:lstStyle/>
          <a:p>
            <a:pPr marL="0" indent="0" algn="l">
              <a:buNone/>
            </a:pPr>
            <a:r>
              <a:rPr lang="en-US" sz="2000" dirty="0" smtClean="0"/>
              <a:t>Was the incident reported in error or are the service lines in error?</a:t>
            </a:r>
            <a:endParaRPr lang="en-US" sz="2000" dirty="0"/>
          </a:p>
        </p:txBody>
      </p:sp>
      <p:sp>
        <p:nvSpPr>
          <p:cNvPr id="12" name="TextBox 11"/>
          <p:cNvSpPr txBox="1"/>
          <p:nvPr/>
        </p:nvSpPr>
        <p:spPr>
          <a:xfrm>
            <a:off x="8650942" y="4724462"/>
            <a:ext cx="457199" cy="369332"/>
          </a:xfrm>
          <a:prstGeom prst="rect">
            <a:avLst/>
          </a:prstGeom>
          <a:noFill/>
          <a:ln>
            <a:solidFill>
              <a:schemeClr val="tx1"/>
            </a:solidFill>
          </a:ln>
        </p:spPr>
        <p:txBody>
          <a:bodyPr wrap="square" rtlCol="0">
            <a:spAutoFit/>
          </a:bodyPr>
          <a:lstStyle/>
          <a:p>
            <a:r>
              <a:rPr lang="en-US" dirty="0" smtClean="0"/>
              <a:t>45</a:t>
            </a:r>
            <a:endParaRPr lang="en-US" dirty="0"/>
          </a:p>
        </p:txBody>
      </p:sp>
      <p:pic>
        <p:nvPicPr>
          <p:cNvPr id="2" name="Picture 1"/>
          <p:cNvPicPr>
            <a:picLocks noChangeAspect="1"/>
          </p:cNvPicPr>
          <p:nvPr/>
        </p:nvPicPr>
        <p:blipFill>
          <a:blip r:embed="rId3"/>
          <a:stretch>
            <a:fillRect/>
          </a:stretch>
        </p:blipFill>
        <p:spPr>
          <a:xfrm>
            <a:off x="35859" y="736271"/>
            <a:ext cx="9108141" cy="2782827"/>
          </a:xfrm>
          <a:prstGeom prst="rect">
            <a:avLst/>
          </a:prstGeom>
        </p:spPr>
      </p:pic>
      <p:sp>
        <p:nvSpPr>
          <p:cNvPr id="16" name="Right Arrow 15"/>
          <p:cNvSpPr/>
          <p:nvPr/>
        </p:nvSpPr>
        <p:spPr>
          <a:xfrm rot="16200000">
            <a:off x="2356846" y="3193041"/>
            <a:ext cx="772707" cy="15239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ight Arrow 16"/>
          <p:cNvSpPr/>
          <p:nvPr/>
        </p:nvSpPr>
        <p:spPr>
          <a:xfrm rot="16200000">
            <a:off x="3391060" y="3218475"/>
            <a:ext cx="766772" cy="1434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ight Arrow 17"/>
          <p:cNvSpPr/>
          <p:nvPr/>
        </p:nvSpPr>
        <p:spPr>
          <a:xfrm rot="16200000">
            <a:off x="5729037" y="3446256"/>
            <a:ext cx="673496" cy="24437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Oval 2"/>
          <p:cNvSpPr/>
          <p:nvPr/>
        </p:nvSpPr>
        <p:spPr>
          <a:xfrm>
            <a:off x="5943600" y="142875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Oval 13"/>
          <p:cNvSpPr/>
          <p:nvPr/>
        </p:nvSpPr>
        <p:spPr>
          <a:xfrm>
            <a:off x="5925115" y="2994457"/>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Oval 14"/>
          <p:cNvSpPr/>
          <p:nvPr/>
        </p:nvSpPr>
        <p:spPr>
          <a:xfrm>
            <a:off x="5925115" y="2215921"/>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t>46</a:t>
            </a:fld>
            <a:endParaRPr lang="en-US"/>
          </a:p>
        </p:txBody>
      </p:sp>
    </p:spTree>
    <p:extLst>
      <p:ext uri="{BB962C8B-B14F-4D97-AF65-F5344CB8AC3E}">
        <p14:creationId xmlns:p14="http://schemas.microsoft.com/office/powerpoint/2010/main" val="157380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20" grpId="0" uiExpand="1" build="p" animBg="1"/>
      <p:bldP spid="16"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286000" y="225263"/>
            <a:ext cx="4495800" cy="461665"/>
          </a:xfrm>
          <a:solidFill>
            <a:schemeClr val="bg1"/>
          </a:solidFill>
        </p:spPr>
        <p:txBody>
          <a:bodyPr>
            <a:noAutofit/>
          </a:bodyPr>
          <a:lstStyle/>
          <a:p>
            <a:pPr algn="ctr"/>
            <a:r>
              <a:rPr lang="en-US" sz="2800" dirty="0" smtClean="0"/>
              <a:t>Unresolved Exit Report</a:t>
            </a:r>
            <a:endParaRPr lang="en-US" sz="2800" dirty="0"/>
          </a:p>
        </p:txBody>
      </p:sp>
      <p:sp>
        <p:nvSpPr>
          <p:cNvPr id="6" name="Text Placeholder 3"/>
          <p:cNvSpPr>
            <a:spLocks noGrp="1"/>
          </p:cNvSpPr>
          <p:nvPr>
            <p:ph type="body" sz="quarter" idx="15"/>
          </p:nvPr>
        </p:nvSpPr>
        <p:spPr>
          <a:xfrm>
            <a:off x="109492" y="3189372"/>
            <a:ext cx="2067169" cy="1439778"/>
          </a:xfrm>
          <a:solidFill>
            <a:schemeClr val="bg1"/>
          </a:solidFill>
        </p:spPr>
        <p:txBody>
          <a:bodyPr>
            <a:noAutofit/>
          </a:bodyPr>
          <a:lstStyle/>
          <a:p>
            <a:pPr marL="457200" indent="-457200" algn="l">
              <a:buFont typeface="+mj-lt"/>
              <a:buAutoNum type="arabicPeriod"/>
            </a:pPr>
            <a:r>
              <a:rPr lang="en-US" sz="2000" dirty="0" smtClean="0"/>
              <a:t>18 year old, possibly Graduation status missing</a:t>
            </a:r>
            <a:endParaRPr lang="en-US" sz="2000" dirty="0"/>
          </a:p>
        </p:txBody>
      </p:sp>
      <p:sp>
        <p:nvSpPr>
          <p:cNvPr id="7" name="Text Placeholder 3"/>
          <p:cNvSpPr>
            <a:spLocks noGrp="1"/>
          </p:cNvSpPr>
          <p:nvPr>
            <p:ph type="body" sz="quarter" idx="15"/>
          </p:nvPr>
        </p:nvSpPr>
        <p:spPr>
          <a:xfrm>
            <a:off x="4321364" y="3189372"/>
            <a:ext cx="2209799" cy="1395799"/>
          </a:xfrm>
          <a:solidFill>
            <a:schemeClr val="bg1"/>
          </a:solidFill>
        </p:spPr>
        <p:txBody>
          <a:bodyPr>
            <a:noAutofit/>
          </a:bodyPr>
          <a:lstStyle/>
          <a:p>
            <a:pPr marL="457200" indent="-457200" algn="l">
              <a:buFont typeface="+mj-lt"/>
              <a:buAutoNum type="arabicPeriod" startAt="3"/>
            </a:pPr>
            <a:r>
              <a:rPr lang="en-US" sz="2000" dirty="0" smtClean="0"/>
              <a:t>21 year old in current school year. Exit status is required</a:t>
            </a:r>
            <a:endParaRPr lang="en-US" sz="2000" dirty="0"/>
          </a:p>
        </p:txBody>
      </p:sp>
      <p:sp>
        <p:nvSpPr>
          <p:cNvPr id="20" name="Text Placeholder 3"/>
          <p:cNvSpPr>
            <a:spLocks noGrp="1"/>
          </p:cNvSpPr>
          <p:nvPr>
            <p:ph type="body" sz="quarter" idx="15"/>
          </p:nvPr>
        </p:nvSpPr>
        <p:spPr>
          <a:xfrm>
            <a:off x="2259166" y="3190550"/>
            <a:ext cx="1979693" cy="1419998"/>
          </a:xfrm>
          <a:solidFill>
            <a:schemeClr val="bg1"/>
          </a:solidFill>
        </p:spPr>
        <p:txBody>
          <a:bodyPr>
            <a:noAutofit/>
          </a:bodyPr>
          <a:lstStyle/>
          <a:p>
            <a:pPr marL="457200" indent="-457200" algn="l">
              <a:buFont typeface="+mj-lt"/>
              <a:buAutoNum type="arabicPeriod" startAt="2"/>
            </a:pPr>
            <a:r>
              <a:rPr lang="en-US" sz="2000" dirty="0" smtClean="0"/>
              <a:t>No Service lines in FY2017</a:t>
            </a:r>
            <a:endParaRPr lang="en-US" sz="2000" dirty="0"/>
          </a:p>
        </p:txBody>
      </p:sp>
      <p:sp>
        <p:nvSpPr>
          <p:cNvPr id="12" name="Text Placeholder 3"/>
          <p:cNvSpPr>
            <a:spLocks noGrp="1"/>
          </p:cNvSpPr>
          <p:nvPr>
            <p:ph type="body" sz="quarter" idx="15"/>
          </p:nvPr>
        </p:nvSpPr>
        <p:spPr>
          <a:xfrm>
            <a:off x="6625492" y="3189371"/>
            <a:ext cx="2390001" cy="1395800"/>
          </a:xfrm>
          <a:solidFill>
            <a:schemeClr val="bg1"/>
          </a:solidFill>
        </p:spPr>
        <p:txBody>
          <a:bodyPr>
            <a:noAutofit/>
          </a:bodyPr>
          <a:lstStyle/>
          <a:p>
            <a:pPr marL="457200" indent="-457200" algn="l">
              <a:buFont typeface="+mj-lt"/>
              <a:buAutoNum type="arabicPeriod" startAt="4"/>
            </a:pPr>
            <a:r>
              <a:rPr lang="en-US" sz="2000" dirty="0" smtClean="0"/>
              <a:t>Active student and services stopping in December. </a:t>
            </a:r>
            <a:endParaRPr lang="en-US" sz="2000" dirty="0"/>
          </a:p>
        </p:txBody>
      </p:sp>
      <p:pic>
        <p:nvPicPr>
          <p:cNvPr id="5" name="Picture 4"/>
          <p:cNvPicPr>
            <a:picLocks noChangeAspect="1"/>
          </p:cNvPicPr>
          <p:nvPr/>
        </p:nvPicPr>
        <p:blipFill>
          <a:blip r:embed="rId3"/>
          <a:stretch>
            <a:fillRect/>
          </a:stretch>
        </p:blipFill>
        <p:spPr>
          <a:xfrm>
            <a:off x="109492" y="848599"/>
            <a:ext cx="9009844" cy="2104151"/>
          </a:xfrm>
          <a:prstGeom prst="rect">
            <a:avLst/>
          </a:prstGeom>
        </p:spPr>
      </p:pic>
      <p:pic>
        <p:nvPicPr>
          <p:cNvPr id="15" name="Picture 14"/>
          <p:cNvPicPr>
            <a:picLocks noChangeAspect="1"/>
          </p:cNvPicPr>
          <p:nvPr/>
        </p:nvPicPr>
        <p:blipFill>
          <a:blip r:embed="rId4"/>
          <a:stretch>
            <a:fillRect/>
          </a:stretch>
        </p:blipFill>
        <p:spPr>
          <a:xfrm>
            <a:off x="5562600" y="2091131"/>
            <a:ext cx="1066800" cy="252019"/>
          </a:xfrm>
          <a:prstGeom prst="rect">
            <a:avLst/>
          </a:prstGeom>
          <a:ln>
            <a:solidFill>
              <a:srgbClr val="FF0000"/>
            </a:solidFill>
          </a:ln>
        </p:spPr>
      </p:pic>
      <p:pic>
        <p:nvPicPr>
          <p:cNvPr id="9" name="Picture 8"/>
          <p:cNvPicPr>
            <a:picLocks noChangeAspect="1"/>
          </p:cNvPicPr>
          <p:nvPr/>
        </p:nvPicPr>
        <p:blipFill>
          <a:blip r:embed="rId4"/>
          <a:stretch>
            <a:fillRect/>
          </a:stretch>
        </p:blipFill>
        <p:spPr>
          <a:xfrm>
            <a:off x="5562600" y="2504821"/>
            <a:ext cx="1066800" cy="252019"/>
          </a:xfrm>
          <a:prstGeom prst="rect">
            <a:avLst/>
          </a:prstGeom>
          <a:ln>
            <a:solidFill>
              <a:srgbClr val="FF0000"/>
            </a:solidFill>
          </a:ln>
        </p:spPr>
      </p:pic>
      <p:sp>
        <p:nvSpPr>
          <p:cNvPr id="18" name="Right Arrow 17"/>
          <p:cNvSpPr/>
          <p:nvPr/>
        </p:nvSpPr>
        <p:spPr>
          <a:xfrm>
            <a:off x="7055047" y="2783833"/>
            <a:ext cx="538799" cy="938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 Placeholder 3"/>
          <p:cNvSpPr>
            <a:spLocks noGrp="1"/>
          </p:cNvSpPr>
          <p:nvPr>
            <p:ph type="body" sz="quarter" idx="15"/>
          </p:nvPr>
        </p:nvSpPr>
        <p:spPr>
          <a:xfrm>
            <a:off x="2861814" y="4669117"/>
            <a:ext cx="3505199" cy="428468"/>
          </a:xfrm>
          <a:solidFill>
            <a:schemeClr val="bg1"/>
          </a:solidFill>
        </p:spPr>
        <p:txBody>
          <a:bodyPr>
            <a:noAutofit/>
          </a:bodyPr>
          <a:lstStyle/>
          <a:p>
            <a:pPr marL="0" indent="0" algn="ctr">
              <a:buNone/>
            </a:pPr>
            <a:r>
              <a:rPr lang="en-US" sz="2000" dirty="0" smtClean="0"/>
              <a:t>What can the report tell us?</a:t>
            </a:r>
            <a:endParaRPr lang="en-US" sz="2000" dirty="0"/>
          </a:p>
        </p:txBody>
      </p:sp>
      <p:sp>
        <p:nvSpPr>
          <p:cNvPr id="22" name="Right Arrow 21"/>
          <p:cNvSpPr/>
          <p:nvPr/>
        </p:nvSpPr>
        <p:spPr>
          <a:xfrm>
            <a:off x="7357138" y="2353374"/>
            <a:ext cx="538799" cy="938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618218" y="4728253"/>
            <a:ext cx="457199" cy="369332"/>
          </a:xfrm>
          <a:prstGeom prst="rect">
            <a:avLst/>
          </a:prstGeom>
          <a:noFill/>
          <a:ln>
            <a:solidFill>
              <a:schemeClr val="tx1"/>
            </a:solidFill>
          </a:ln>
        </p:spPr>
        <p:txBody>
          <a:bodyPr wrap="square" rtlCol="0">
            <a:spAutoFit/>
          </a:bodyPr>
          <a:lstStyle/>
          <a:p>
            <a:r>
              <a:rPr lang="en-US" dirty="0" smtClean="0"/>
              <a:t>46</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47</a:t>
            </a:fld>
            <a:endParaRPr lang="en-US"/>
          </a:p>
        </p:txBody>
      </p:sp>
    </p:spTree>
    <p:extLst>
      <p:ext uri="{BB962C8B-B14F-4D97-AF65-F5344CB8AC3E}">
        <p14:creationId xmlns:p14="http://schemas.microsoft.com/office/powerpoint/2010/main" val="31782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subTnLst>
                                    <p:set>
                                      <p:cBhvr override="childStyle">
                                        <p:cTn dur="1" fill="hold" display="0" masterRel="nextClick" afterEffect="1"/>
                                        <p:tgtEl>
                                          <p:spTgt spid="20">
                                            <p:txEl>
                                              <p:pRg st="0" end="0"/>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subTnLst>
                                    <p:set>
                                      <p:cBhvr override="childStyle">
                                        <p:cTn dur="1" fill="hold" display="0" masterRel="nextClick" afterEffect="1"/>
                                        <p:tgtEl>
                                          <p:spTgt spid="7">
                                            <p:txEl>
                                              <p:pRg st="0" end="0"/>
                                            </p:txEl>
                                          </p:spTgt>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224" y="606683"/>
            <a:ext cx="7589520" cy="584775"/>
          </a:xfrm>
        </p:spPr>
        <p:txBody>
          <a:bodyPr>
            <a:normAutofit fontScale="90000"/>
          </a:bodyPr>
          <a:lstStyle/>
          <a:p>
            <a:r>
              <a:rPr lang="en-US" dirty="0" smtClean="0"/>
              <a:t>How do I address the Unresolved Exit report?</a:t>
            </a:r>
            <a:endParaRPr lang="en-US" dirty="0"/>
          </a:p>
        </p:txBody>
      </p:sp>
      <p:sp>
        <p:nvSpPr>
          <p:cNvPr id="5" name="Content Placeholder 4"/>
          <p:cNvSpPr>
            <a:spLocks noGrp="1"/>
          </p:cNvSpPr>
          <p:nvPr>
            <p:ph idx="1"/>
          </p:nvPr>
        </p:nvSpPr>
        <p:spPr>
          <a:xfrm>
            <a:off x="649224" y="2038349"/>
            <a:ext cx="7885176" cy="2514601"/>
          </a:xfrm>
        </p:spPr>
        <p:txBody>
          <a:bodyPr>
            <a:normAutofit lnSpcReduction="10000"/>
          </a:bodyPr>
          <a:lstStyle/>
          <a:p>
            <a:r>
              <a:rPr lang="en-US" dirty="0" smtClean="0"/>
              <a:t>Identify the student and discover why the student is not reported in the current year</a:t>
            </a:r>
          </a:p>
          <a:p>
            <a:r>
              <a:rPr lang="en-US" dirty="0" smtClean="0"/>
              <a:t>Share Unresolved Exit report with providers</a:t>
            </a:r>
          </a:p>
          <a:p>
            <a:r>
              <a:rPr lang="en-US" dirty="0" smtClean="0"/>
              <a:t>Check with KIDS administrator to see if EXIT records were submitted</a:t>
            </a:r>
          </a:p>
          <a:p>
            <a:r>
              <a:rPr lang="en-US" dirty="0" smtClean="0"/>
              <a:t>Check for current year enrollment status and days of attendance </a:t>
            </a:r>
          </a:p>
          <a:p>
            <a:r>
              <a:rPr lang="en-US" dirty="0" smtClean="0"/>
              <a:t>Based on found information:</a:t>
            </a:r>
          </a:p>
          <a:p>
            <a:pPr lvl="1"/>
            <a:r>
              <a:rPr lang="en-US" dirty="0" smtClean="0"/>
              <a:t>Enter Exit Date and basis of Exit status code in prior school year record, or</a:t>
            </a:r>
          </a:p>
          <a:p>
            <a:pPr lvl="1"/>
            <a:r>
              <a:rPr lang="en-US" dirty="0" smtClean="0"/>
              <a:t>Enter Active status record in the current year MIS</a:t>
            </a:r>
          </a:p>
          <a:p>
            <a:pPr lvl="1"/>
            <a:endParaRPr lang="en-US" dirty="0" smtClean="0"/>
          </a:p>
          <a:p>
            <a:pPr lvl="1"/>
            <a:endParaRPr lang="en-US" dirty="0"/>
          </a:p>
        </p:txBody>
      </p:sp>
      <p:sp>
        <p:nvSpPr>
          <p:cNvPr id="8" name="TextBox 7"/>
          <p:cNvSpPr txBox="1"/>
          <p:nvPr/>
        </p:nvSpPr>
        <p:spPr>
          <a:xfrm>
            <a:off x="8686801" y="4735448"/>
            <a:ext cx="457199" cy="369332"/>
          </a:xfrm>
          <a:prstGeom prst="rect">
            <a:avLst/>
          </a:prstGeom>
          <a:noFill/>
          <a:ln>
            <a:solidFill>
              <a:schemeClr val="tx1"/>
            </a:solidFill>
          </a:ln>
        </p:spPr>
        <p:txBody>
          <a:bodyPr wrap="square" rtlCol="0">
            <a:spAutoFit/>
          </a:bodyPr>
          <a:lstStyle/>
          <a:p>
            <a:r>
              <a:rPr lang="en-US" dirty="0" smtClean="0"/>
              <a:t>47</a:t>
            </a:r>
            <a:endParaRPr lang="en-US" dirty="0"/>
          </a:p>
        </p:txBody>
      </p:sp>
      <p:sp>
        <p:nvSpPr>
          <p:cNvPr id="2" name="Slide Number Placeholder 1"/>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3474032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6750" y="381402"/>
            <a:ext cx="7589520" cy="584775"/>
          </a:xfrm>
        </p:spPr>
        <p:txBody>
          <a:bodyPr>
            <a:normAutofit fontScale="90000"/>
          </a:bodyPr>
          <a:lstStyle/>
          <a:p>
            <a:pPr algn="ctr"/>
            <a:r>
              <a:rPr lang="en-US" dirty="0" smtClean="0"/>
              <a:t>Quality Check Cycle</a:t>
            </a:r>
            <a:endParaRPr lang="en-US" dirty="0"/>
          </a:p>
        </p:txBody>
      </p:sp>
      <p:graphicFrame>
        <p:nvGraphicFramePr>
          <p:cNvPr id="7" name="SmartArt Placeholder 6"/>
          <p:cNvGraphicFramePr>
            <a:graphicFrameLocks noGrp="1"/>
          </p:cNvGraphicFramePr>
          <p:nvPr>
            <p:ph type="dgm" sz="quarter" idx="13"/>
            <p:extLst>
              <p:ext uri="{D42A27DB-BD31-4B8C-83A1-F6EECF244321}">
                <p14:modId xmlns:p14="http://schemas.microsoft.com/office/powerpoint/2010/main" val="2716761575"/>
              </p:ext>
            </p:extLst>
          </p:nvPr>
        </p:nvGraphicFramePr>
        <p:xfrm>
          <a:off x="666750" y="946150"/>
          <a:ext cx="7589838"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686801" y="4755118"/>
            <a:ext cx="457199" cy="369332"/>
          </a:xfrm>
          <a:prstGeom prst="rect">
            <a:avLst/>
          </a:prstGeom>
          <a:noFill/>
          <a:ln>
            <a:solidFill>
              <a:schemeClr val="tx1"/>
            </a:solidFill>
          </a:ln>
        </p:spPr>
        <p:txBody>
          <a:bodyPr wrap="square" rtlCol="0">
            <a:spAutoFit/>
          </a:bodyPr>
          <a:lstStyle/>
          <a:p>
            <a:r>
              <a:rPr lang="en-US" dirty="0" smtClean="0"/>
              <a:t>48</a:t>
            </a: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Tree>
    <p:extLst>
      <p:ext uri="{BB962C8B-B14F-4D97-AF65-F5344CB8AC3E}">
        <p14:creationId xmlns:p14="http://schemas.microsoft.com/office/powerpoint/2010/main" val="161380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908" y="0"/>
            <a:ext cx="4304184" cy="5143500"/>
          </a:xfrm>
          <a:prstGeom prst="rect">
            <a:avLst/>
          </a:prstGeom>
        </p:spPr>
      </p:pic>
      <p:sp>
        <p:nvSpPr>
          <p:cNvPr id="6" name="TextBox 5"/>
          <p:cNvSpPr txBox="1"/>
          <p:nvPr/>
        </p:nvSpPr>
        <p:spPr>
          <a:xfrm>
            <a:off x="3962400" y="1020075"/>
            <a:ext cx="1447800" cy="369332"/>
          </a:xfrm>
          <a:prstGeom prst="rect">
            <a:avLst/>
          </a:prstGeom>
          <a:solidFill>
            <a:schemeClr val="bg1">
              <a:lumMod val="85000"/>
            </a:schemeClr>
          </a:solidFill>
        </p:spPr>
        <p:txBody>
          <a:bodyPr wrap="square" rtlCol="0">
            <a:spAutoFit/>
          </a:bodyPr>
          <a:lstStyle/>
          <a:p>
            <a:endParaRPr lang="en-US" dirty="0"/>
          </a:p>
        </p:txBody>
      </p:sp>
      <p:sp>
        <p:nvSpPr>
          <p:cNvPr id="5" name="TextBox 4"/>
          <p:cNvSpPr txBox="1"/>
          <p:nvPr/>
        </p:nvSpPr>
        <p:spPr>
          <a:xfrm>
            <a:off x="3848100" y="943131"/>
            <a:ext cx="1676400" cy="523220"/>
          </a:xfrm>
          <a:prstGeom prst="rect">
            <a:avLst/>
          </a:prstGeom>
          <a:noFill/>
        </p:spPr>
        <p:txBody>
          <a:bodyPr wrap="square" rtlCol="0">
            <a:spAutoFit/>
          </a:bodyPr>
          <a:lstStyle/>
          <a:p>
            <a:pPr algn="ctr"/>
            <a:r>
              <a:rPr lang="en-US" sz="1400" b="1" dirty="0" smtClean="0">
                <a:solidFill>
                  <a:srgbClr val="F6323E"/>
                </a:solidFill>
              </a:rPr>
              <a:t>December 1 Collection Window</a:t>
            </a:r>
            <a:endParaRPr lang="en-US" sz="1400" b="1" dirty="0">
              <a:solidFill>
                <a:srgbClr val="F6323E"/>
              </a:solidFill>
            </a:endParaRPr>
          </a:p>
        </p:txBody>
      </p:sp>
      <p:sp>
        <p:nvSpPr>
          <p:cNvPr id="7" name="TextBox 6"/>
          <p:cNvSpPr txBox="1"/>
          <p:nvPr/>
        </p:nvSpPr>
        <p:spPr>
          <a:xfrm>
            <a:off x="8804910" y="4774168"/>
            <a:ext cx="304800" cy="369332"/>
          </a:xfrm>
          <a:prstGeom prst="rect">
            <a:avLst/>
          </a:prstGeom>
          <a:noFill/>
          <a:ln>
            <a:solidFill>
              <a:schemeClr val="tx1"/>
            </a:solidFill>
          </a:ln>
        </p:spPr>
        <p:txBody>
          <a:bodyPr wrap="square" rtlCol="0">
            <a:spAutoFit/>
          </a:bodyPr>
          <a:lstStyle/>
          <a:p>
            <a:r>
              <a:rPr lang="en-US" dirty="0" smtClean="0"/>
              <a:t>4</a:t>
            </a:r>
            <a:endParaRPr lang="en-US" dirty="0"/>
          </a:p>
        </p:txBody>
      </p:sp>
      <p:sp>
        <p:nvSpPr>
          <p:cNvPr id="3" name="Slide Number Placeholder 2"/>
          <p:cNvSpPr>
            <a:spLocks noGrp="1"/>
          </p:cNvSpPr>
          <p:nvPr>
            <p:ph type="sldNum" sz="quarter" idx="12"/>
          </p:nvPr>
        </p:nvSpPr>
        <p:spPr/>
        <p:txBody>
          <a:bodyPr/>
          <a:lstStyle/>
          <a:p>
            <a:fld id="{A00A119E-7584-428E-89E9-092799AD27D7}" type="slidenum">
              <a:rPr lang="en-US" smtClean="0"/>
              <a:t>5</a:t>
            </a:fld>
            <a:endParaRPr lang="en-US"/>
          </a:p>
        </p:txBody>
      </p:sp>
    </p:spTree>
    <p:extLst>
      <p:ext uri="{BB962C8B-B14F-4D97-AF65-F5344CB8AC3E}">
        <p14:creationId xmlns:p14="http://schemas.microsoft.com/office/powerpoint/2010/main" val="2655912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895600" y="317960"/>
            <a:ext cx="5638800" cy="729790"/>
          </a:xfrm>
          <a:solidFill>
            <a:schemeClr val="bg1"/>
          </a:solidFill>
        </p:spPr>
        <p:txBody>
          <a:bodyPr/>
          <a:lstStyle/>
          <a:p>
            <a:r>
              <a:rPr lang="en-US" dirty="0" smtClean="0"/>
              <a:t>The preschool program (setting) code on the service line is not found in the directory.</a:t>
            </a:r>
            <a:endParaRPr lang="en-US" dirty="0"/>
          </a:p>
        </p:txBody>
      </p:sp>
      <p:pic>
        <p:nvPicPr>
          <p:cNvPr id="6" name="Picture 5"/>
          <p:cNvPicPr>
            <a:picLocks noChangeAspect="1"/>
          </p:cNvPicPr>
          <p:nvPr/>
        </p:nvPicPr>
        <p:blipFill>
          <a:blip r:embed="rId3"/>
          <a:stretch>
            <a:fillRect/>
          </a:stretch>
        </p:blipFill>
        <p:spPr>
          <a:xfrm>
            <a:off x="48126" y="1123950"/>
            <a:ext cx="9067800" cy="1108533"/>
          </a:xfrm>
          <a:prstGeom prst="rect">
            <a:avLst/>
          </a:prstGeom>
        </p:spPr>
      </p:pic>
      <p:pic>
        <p:nvPicPr>
          <p:cNvPr id="9" name="Picture 8"/>
          <p:cNvPicPr>
            <a:picLocks noChangeAspect="1"/>
          </p:cNvPicPr>
          <p:nvPr/>
        </p:nvPicPr>
        <p:blipFill>
          <a:blip r:embed="rId4"/>
          <a:stretch>
            <a:fillRect/>
          </a:stretch>
        </p:blipFill>
        <p:spPr>
          <a:xfrm>
            <a:off x="45452" y="2308683"/>
            <a:ext cx="9095874" cy="845109"/>
          </a:xfrm>
          <a:prstGeom prst="rect">
            <a:avLst/>
          </a:prstGeom>
        </p:spPr>
      </p:pic>
      <p:sp>
        <p:nvSpPr>
          <p:cNvPr id="11" name="Oval 10"/>
          <p:cNvSpPr/>
          <p:nvPr/>
        </p:nvSpPr>
        <p:spPr>
          <a:xfrm>
            <a:off x="5867400" y="1643627"/>
            <a:ext cx="381000" cy="3185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962650" y="2019956"/>
            <a:ext cx="133350" cy="732204"/>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4" name="Title 2"/>
          <p:cNvSpPr>
            <a:spLocks noGrp="1"/>
          </p:cNvSpPr>
          <p:nvPr>
            <p:ph type="title"/>
          </p:nvPr>
        </p:nvSpPr>
        <p:spPr>
          <a:xfrm>
            <a:off x="91831" y="3943350"/>
            <a:ext cx="2362200" cy="762000"/>
          </a:xfrm>
          <a:solidFill>
            <a:schemeClr val="bg1"/>
          </a:solidFill>
        </p:spPr>
        <p:txBody>
          <a:bodyPr>
            <a:normAutofit fontScale="90000"/>
          </a:bodyPr>
          <a:lstStyle/>
          <a:p>
            <a:r>
              <a:rPr lang="en-US" sz="2400" dirty="0" smtClean="0"/>
              <a:t>But, I submitted the “R” setting</a:t>
            </a:r>
            <a:endParaRPr lang="en-US" sz="2400" dirty="0"/>
          </a:p>
        </p:txBody>
      </p:sp>
      <p:sp>
        <p:nvSpPr>
          <p:cNvPr id="15" name="Down Arrow 14"/>
          <p:cNvSpPr/>
          <p:nvPr/>
        </p:nvSpPr>
        <p:spPr>
          <a:xfrm rot="13566696">
            <a:off x="2790141" y="2264432"/>
            <a:ext cx="254367" cy="1931119"/>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Text Placeholder 4"/>
          <p:cNvSpPr txBox="1">
            <a:spLocks/>
          </p:cNvSpPr>
          <p:nvPr/>
        </p:nvSpPr>
        <p:spPr>
          <a:xfrm>
            <a:off x="3048000" y="3396598"/>
            <a:ext cx="5638800" cy="851552"/>
          </a:xfrm>
          <a:prstGeom prst="rect">
            <a:avLst/>
          </a:prstGeom>
          <a:solidFill>
            <a:schemeClr val="bg1"/>
          </a:solidFill>
        </p:spPr>
        <p:txBody>
          <a:bodyPr vert="horz" lIns="91440" tIns="45720" rIns="91440" bIns="45720" rtlCol="0" anchor="t">
            <a:normAutofit lnSpcReduction="10000"/>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r>
              <a:rPr lang="en-US" dirty="0" smtClean="0"/>
              <a:t>The verification triggered because something is wrong. Either the settings are in error or the Directory is in error. The settings, Directory and service lines must align</a:t>
            </a:r>
            <a:endParaRPr lang="en-US" dirty="0"/>
          </a:p>
        </p:txBody>
      </p:sp>
      <p:sp>
        <p:nvSpPr>
          <p:cNvPr id="18" name="Title 2"/>
          <p:cNvSpPr txBox="1">
            <a:spLocks/>
          </p:cNvSpPr>
          <p:nvPr/>
        </p:nvSpPr>
        <p:spPr>
          <a:xfrm>
            <a:off x="381000" y="218454"/>
            <a:ext cx="2362200" cy="762000"/>
          </a:xfrm>
          <a:prstGeom prst="rect">
            <a:avLst/>
          </a:prstGeom>
          <a:solidFill>
            <a:schemeClr val="bg1"/>
          </a:solidFill>
          <a:effectLst/>
        </p:spPr>
        <p:txBody>
          <a:bodyPr vert="horz" lIns="91440" tIns="45720" rIns="91440" bIns="45720" rtlCol="0" anchor="ctr">
            <a:normAutofit fontScale="97500" lnSpcReduction="10000"/>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Why am I getting </a:t>
            </a:r>
            <a:br>
              <a:rPr lang="en-US" sz="2400" dirty="0"/>
            </a:br>
            <a:r>
              <a:rPr lang="en-US" sz="2400" dirty="0"/>
              <a:t>Verification 0214?</a:t>
            </a:r>
          </a:p>
        </p:txBody>
      </p:sp>
      <p:sp>
        <p:nvSpPr>
          <p:cNvPr id="16" name="TextBox 15"/>
          <p:cNvSpPr txBox="1"/>
          <p:nvPr/>
        </p:nvSpPr>
        <p:spPr>
          <a:xfrm>
            <a:off x="8686801" y="4774168"/>
            <a:ext cx="457199" cy="369332"/>
          </a:xfrm>
          <a:prstGeom prst="rect">
            <a:avLst/>
          </a:prstGeom>
          <a:noFill/>
          <a:ln>
            <a:solidFill>
              <a:schemeClr val="tx1"/>
            </a:solidFill>
          </a:ln>
        </p:spPr>
        <p:txBody>
          <a:bodyPr wrap="square" rtlCol="0">
            <a:spAutoFit/>
          </a:bodyPr>
          <a:lstStyle/>
          <a:p>
            <a:r>
              <a:rPr lang="en-US" dirty="0" smtClean="0"/>
              <a:t>49</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50</a:t>
            </a:fld>
            <a:endParaRPr lang="en-US"/>
          </a:p>
        </p:txBody>
      </p:sp>
    </p:spTree>
    <p:extLst>
      <p:ext uri="{BB962C8B-B14F-4D97-AF65-F5344CB8AC3E}">
        <p14:creationId xmlns:p14="http://schemas.microsoft.com/office/powerpoint/2010/main" val="83059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123950"/>
            <a:ext cx="6119016" cy="1366886"/>
          </a:xfrm>
        </p:spPr>
        <p:txBody>
          <a:bodyPr anchor="t"/>
          <a:lstStyle/>
          <a:p>
            <a:r>
              <a:rPr lang="en-US" dirty="0" smtClean="0"/>
              <a:t>Knowing All about your buildings</a:t>
            </a:r>
            <a:endParaRPr lang="en-US" dirty="0"/>
          </a:p>
        </p:txBody>
      </p:sp>
      <p:sp>
        <p:nvSpPr>
          <p:cNvPr id="6" name="Text Placeholder 5"/>
          <p:cNvSpPr>
            <a:spLocks noGrp="1"/>
          </p:cNvSpPr>
          <p:nvPr>
            <p:ph type="body" idx="1"/>
          </p:nvPr>
        </p:nvSpPr>
        <p:spPr>
          <a:xfrm>
            <a:off x="2895600" y="2876550"/>
            <a:ext cx="4572000" cy="715910"/>
          </a:xfrm>
        </p:spPr>
        <p:txBody>
          <a:bodyPr>
            <a:normAutofit/>
          </a:bodyPr>
          <a:lstStyle/>
          <a:p>
            <a:r>
              <a:rPr lang="en-US" sz="2800" dirty="0" smtClean="0"/>
              <a:t>Which Building is correct?</a:t>
            </a:r>
            <a:endParaRPr lang="en-US" sz="2800" dirty="0"/>
          </a:p>
        </p:txBody>
      </p:sp>
      <p:sp>
        <p:nvSpPr>
          <p:cNvPr id="2" name="Rectangle 1"/>
          <p:cNvSpPr/>
          <p:nvPr/>
        </p:nvSpPr>
        <p:spPr>
          <a:xfrm>
            <a:off x="3795880" y="3716564"/>
            <a:ext cx="2489656" cy="523220"/>
          </a:xfrm>
          <a:prstGeom prst="rect">
            <a:avLst/>
          </a:prstGeom>
        </p:spPr>
        <p:txBody>
          <a:bodyPr wrap="none">
            <a:spAutoFit/>
          </a:bodyPr>
          <a:lstStyle/>
          <a:p>
            <a:r>
              <a:rPr lang="en-US" sz="2800" u="sng" dirty="0">
                <a:solidFill>
                  <a:schemeClr val="accent5"/>
                </a:solidFill>
              </a:rPr>
              <a:t>In-Service Topic</a:t>
            </a:r>
          </a:p>
        </p:txBody>
      </p:sp>
      <p:sp>
        <p:nvSpPr>
          <p:cNvPr id="8" name="TextBox 7"/>
          <p:cNvSpPr txBox="1"/>
          <p:nvPr/>
        </p:nvSpPr>
        <p:spPr>
          <a:xfrm>
            <a:off x="8686801" y="4770358"/>
            <a:ext cx="457199" cy="369332"/>
          </a:xfrm>
          <a:prstGeom prst="rect">
            <a:avLst/>
          </a:prstGeom>
          <a:noFill/>
          <a:ln>
            <a:solidFill>
              <a:schemeClr val="tx1"/>
            </a:solidFill>
          </a:ln>
        </p:spPr>
        <p:txBody>
          <a:bodyPr wrap="square" rtlCol="0">
            <a:spAutoFit/>
          </a:bodyPr>
          <a:lstStyle/>
          <a:p>
            <a:r>
              <a:rPr lang="en-US" dirty="0" smtClean="0"/>
              <a:t>50</a:t>
            </a:r>
            <a:endParaRPr lang="en-US" dirty="0"/>
          </a:p>
        </p:txBody>
      </p:sp>
      <p:sp>
        <p:nvSpPr>
          <p:cNvPr id="3" name="Slide Number Placeholder 2"/>
          <p:cNvSpPr>
            <a:spLocks noGrp="1"/>
          </p:cNvSpPr>
          <p:nvPr>
            <p:ph type="sldNum" sz="quarter" idx="12"/>
          </p:nvPr>
        </p:nvSpPr>
        <p:spPr/>
        <p:txBody>
          <a:bodyPr/>
          <a:lstStyle/>
          <a:p>
            <a:fld id="{A00A119E-7584-428E-89E9-092799AD27D7}" type="slidenum">
              <a:rPr lang="en-US" smtClean="0"/>
              <a:t>51</a:t>
            </a:fld>
            <a:endParaRPr lang="en-US"/>
          </a:p>
        </p:txBody>
      </p:sp>
    </p:spTree>
    <p:extLst>
      <p:ext uri="{BB962C8B-B14F-4D97-AF65-F5344CB8AC3E}">
        <p14:creationId xmlns:p14="http://schemas.microsoft.com/office/powerpoint/2010/main" val="1175884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799" y="590550"/>
            <a:ext cx="5181601" cy="914400"/>
          </a:xfrm>
        </p:spPr>
        <p:txBody>
          <a:bodyPr>
            <a:normAutofit fontScale="90000"/>
          </a:bodyPr>
          <a:lstStyle/>
          <a:p>
            <a:r>
              <a:rPr lang="en-US" dirty="0" smtClean="0"/>
              <a:t>Which building houses the headstart program?</a:t>
            </a:r>
            <a:endParaRPr lang="en-US" dirty="0"/>
          </a:p>
        </p:txBody>
      </p:sp>
      <p:sp>
        <p:nvSpPr>
          <p:cNvPr id="6" name="Text Placeholder 5"/>
          <p:cNvSpPr>
            <a:spLocks noGrp="1"/>
          </p:cNvSpPr>
          <p:nvPr>
            <p:ph type="body" sz="quarter" idx="14"/>
          </p:nvPr>
        </p:nvSpPr>
        <p:spPr>
          <a:xfrm>
            <a:off x="2971800" y="2262112"/>
            <a:ext cx="5181600" cy="2214638"/>
          </a:xfrm>
        </p:spPr>
        <p:txBody>
          <a:bodyPr>
            <a:normAutofit/>
          </a:bodyPr>
          <a:lstStyle/>
          <a:p>
            <a:r>
              <a:rPr lang="en-US" dirty="0" smtClean="0"/>
              <a:t>Is there a building titled with headstart?</a:t>
            </a:r>
          </a:p>
          <a:p>
            <a:r>
              <a:rPr lang="en-US" dirty="0" smtClean="0"/>
              <a:t>Is the program in an elementary school?</a:t>
            </a:r>
          </a:p>
          <a:p>
            <a:r>
              <a:rPr lang="en-US" dirty="0" smtClean="0"/>
              <a:t>Is there a generic program that represents headstart?</a:t>
            </a:r>
          </a:p>
          <a:p>
            <a:r>
              <a:rPr lang="en-US" dirty="0" smtClean="0"/>
              <a:t>None of these, a new building needs to be opened in the directory</a:t>
            </a:r>
          </a:p>
          <a:p>
            <a:endParaRPr lang="en-US" dirty="0"/>
          </a:p>
        </p:txBody>
      </p:sp>
      <p:sp>
        <p:nvSpPr>
          <p:cNvPr id="7" name="TextBox 6"/>
          <p:cNvSpPr txBox="1"/>
          <p:nvPr/>
        </p:nvSpPr>
        <p:spPr>
          <a:xfrm>
            <a:off x="228600" y="1581150"/>
            <a:ext cx="2286000" cy="1569660"/>
          </a:xfrm>
          <a:prstGeom prst="rect">
            <a:avLst/>
          </a:prstGeom>
          <a:solidFill>
            <a:schemeClr val="bg1"/>
          </a:solidFill>
        </p:spPr>
        <p:txBody>
          <a:bodyPr wrap="square" rtlCol="0">
            <a:spAutoFit/>
          </a:bodyPr>
          <a:lstStyle/>
          <a:p>
            <a:r>
              <a:rPr lang="en-US" sz="2400" dirty="0" smtClean="0"/>
              <a:t>Be prepared to answer provider questions related to buildings</a:t>
            </a:r>
            <a:endParaRPr lang="en-US" sz="2400" dirty="0"/>
          </a:p>
        </p:txBody>
      </p:sp>
      <p:sp>
        <p:nvSpPr>
          <p:cNvPr id="8" name="TextBox 7"/>
          <p:cNvSpPr txBox="1"/>
          <p:nvPr/>
        </p:nvSpPr>
        <p:spPr>
          <a:xfrm>
            <a:off x="8686801" y="4770358"/>
            <a:ext cx="457199" cy="369332"/>
          </a:xfrm>
          <a:prstGeom prst="rect">
            <a:avLst/>
          </a:prstGeom>
          <a:noFill/>
          <a:ln>
            <a:solidFill>
              <a:schemeClr val="tx1"/>
            </a:solidFill>
          </a:ln>
        </p:spPr>
        <p:txBody>
          <a:bodyPr wrap="square" rtlCol="0">
            <a:spAutoFit/>
          </a:bodyPr>
          <a:lstStyle/>
          <a:p>
            <a:r>
              <a:rPr lang="en-US" dirty="0" smtClean="0"/>
              <a:t>51</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52</a:t>
            </a:fld>
            <a:endParaRPr lang="en-US"/>
          </a:p>
        </p:txBody>
      </p:sp>
    </p:spTree>
    <p:extLst>
      <p:ext uri="{BB962C8B-B14F-4D97-AF65-F5344CB8AC3E}">
        <p14:creationId xmlns:p14="http://schemas.microsoft.com/office/powerpoint/2010/main" val="1758039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242" y="819150"/>
            <a:ext cx="2352431" cy="1409700"/>
          </a:xfrm>
          <a:solidFill>
            <a:schemeClr val="bg1"/>
          </a:solidFill>
        </p:spPr>
        <p:txBody>
          <a:bodyPr>
            <a:normAutofit fontScale="90000"/>
          </a:bodyPr>
          <a:lstStyle/>
          <a:p>
            <a:r>
              <a:rPr lang="en-US" sz="2400" dirty="0" smtClean="0"/>
              <a:t>How do I know what programs are present in the Directory?</a:t>
            </a:r>
            <a:endParaRPr lang="en-US" sz="2400" dirty="0"/>
          </a:p>
        </p:txBody>
      </p:sp>
      <p:sp>
        <p:nvSpPr>
          <p:cNvPr id="5" name="Text Placeholder 4"/>
          <p:cNvSpPr>
            <a:spLocks noGrp="1"/>
          </p:cNvSpPr>
          <p:nvPr>
            <p:ph type="body" sz="quarter" idx="14"/>
          </p:nvPr>
        </p:nvSpPr>
        <p:spPr>
          <a:xfrm>
            <a:off x="82473" y="2876550"/>
            <a:ext cx="2362200" cy="1447800"/>
          </a:xfrm>
          <a:solidFill>
            <a:schemeClr val="bg1"/>
          </a:solidFill>
        </p:spPr>
        <p:txBody>
          <a:bodyPr>
            <a:normAutofit lnSpcReduction="10000"/>
          </a:bodyPr>
          <a:lstStyle/>
          <a:p>
            <a:r>
              <a:rPr lang="en-US" dirty="0" smtClean="0"/>
              <a:t>The Building Information page in SPEDPro lists all buildings, programs and session minutes</a:t>
            </a:r>
            <a:endParaRPr lang="en-US" dirty="0"/>
          </a:p>
        </p:txBody>
      </p:sp>
      <p:pic>
        <p:nvPicPr>
          <p:cNvPr id="4" name="Picture 3"/>
          <p:cNvPicPr>
            <a:picLocks noChangeAspect="1"/>
          </p:cNvPicPr>
          <p:nvPr/>
        </p:nvPicPr>
        <p:blipFill>
          <a:blip r:embed="rId3"/>
          <a:stretch>
            <a:fillRect/>
          </a:stretch>
        </p:blipFill>
        <p:spPr>
          <a:xfrm>
            <a:off x="2759242" y="0"/>
            <a:ext cx="6424975" cy="5314950"/>
          </a:xfrm>
          <a:prstGeom prst="rect">
            <a:avLst/>
          </a:prstGeom>
        </p:spPr>
      </p:pic>
      <p:sp>
        <p:nvSpPr>
          <p:cNvPr id="6" name="Left Arrow 5"/>
          <p:cNvSpPr/>
          <p:nvPr/>
        </p:nvSpPr>
        <p:spPr>
          <a:xfrm>
            <a:off x="4191000" y="57150"/>
            <a:ext cx="1600200" cy="1524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Left Arrow 9"/>
          <p:cNvSpPr/>
          <p:nvPr/>
        </p:nvSpPr>
        <p:spPr>
          <a:xfrm rot="10800000">
            <a:off x="2362200" y="3943350"/>
            <a:ext cx="4267200" cy="1524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p:cNvSpPr txBox="1"/>
          <p:nvPr/>
        </p:nvSpPr>
        <p:spPr>
          <a:xfrm>
            <a:off x="8717930" y="4945618"/>
            <a:ext cx="457199" cy="369332"/>
          </a:xfrm>
          <a:prstGeom prst="rect">
            <a:avLst/>
          </a:prstGeom>
          <a:noFill/>
          <a:ln>
            <a:solidFill>
              <a:schemeClr val="tx1"/>
            </a:solidFill>
          </a:ln>
        </p:spPr>
        <p:txBody>
          <a:bodyPr wrap="square" rtlCol="0">
            <a:spAutoFit/>
          </a:bodyPr>
          <a:lstStyle/>
          <a:p>
            <a:r>
              <a:rPr lang="en-US" dirty="0" smtClean="0"/>
              <a:t>52</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53</a:t>
            </a:fld>
            <a:endParaRPr lang="en-US"/>
          </a:p>
        </p:txBody>
      </p:sp>
    </p:spTree>
    <p:extLst>
      <p:ext uri="{BB962C8B-B14F-4D97-AF65-F5344CB8AC3E}">
        <p14:creationId xmlns:p14="http://schemas.microsoft.com/office/powerpoint/2010/main" val="2161589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799" y="590550"/>
            <a:ext cx="6019801" cy="914400"/>
          </a:xfrm>
        </p:spPr>
        <p:txBody>
          <a:bodyPr>
            <a:normAutofit fontScale="90000"/>
          </a:bodyPr>
          <a:lstStyle/>
          <a:p>
            <a:r>
              <a:rPr lang="en-US" dirty="0" smtClean="0"/>
              <a:t>Does the Directory data look correct?</a:t>
            </a:r>
            <a:endParaRPr lang="en-US" dirty="0"/>
          </a:p>
        </p:txBody>
      </p:sp>
      <p:pic>
        <p:nvPicPr>
          <p:cNvPr id="2" name="Picture 1"/>
          <p:cNvPicPr>
            <a:picLocks noChangeAspect="1"/>
          </p:cNvPicPr>
          <p:nvPr/>
        </p:nvPicPr>
        <p:blipFill>
          <a:blip r:embed="rId3"/>
          <a:stretch>
            <a:fillRect/>
          </a:stretch>
        </p:blipFill>
        <p:spPr>
          <a:xfrm>
            <a:off x="0" y="1809750"/>
            <a:ext cx="9055769" cy="1870213"/>
          </a:xfrm>
          <a:prstGeom prst="rect">
            <a:avLst/>
          </a:prstGeom>
        </p:spPr>
      </p:pic>
      <p:sp>
        <p:nvSpPr>
          <p:cNvPr id="7" name="TextBox 6"/>
          <p:cNvSpPr txBox="1"/>
          <p:nvPr/>
        </p:nvSpPr>
        <p:spPr>
          <a:xfrm>
            <a:off x="228600" y="438150"/>
            <a:ext cx="2362200" cy="1200329"/>
          </a:xfrm>
          <a:prstGeom prst="rect">
            <a:avLst/>
          </a:prstGeom>
          <a:solidFill>
            <a:schemeClr val="bg1"/>
          </a:solidFill>
        </p:spPr>
        <p:txBody>
          <a:bodyPr wrap="square" rtlCol="0">
            <a:spAutoFit/>
          </a:bodyPr>
          <a:lstStyle/>
          <a:p>
            <a:r>
              <a:rPr lang="en-US" sz="2400" dirty="0" smtClean="0"/>
              <a:t>Check building data prior to entering calendars</a:t>
            </a:r>
            <a:endParaRPr lang="en-US" sz="2400" dirty="0"/>
          </a:p>
        </p:txBody>
      </p:sp>
      <p:sp>
        <p:nvSpPr>
          <p:cNvPr id="3" name="Oval 2"/>
          <p:cNvSpPr/>
          <p:nvPr/>
        </p:nvSpPr>
        <p:spPr>
          <a:xfrm>
            <a:off x="5171682" y="2396101"/>
            <a:ext cx="2342276" cy="106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48166" y="2431658"/>
            <a:ext cx="838200" cy="703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42222" y="2478455"/>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68153" y="2821355"/>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32329" y="3684434"/>
            <a:ext cx="6172200" cy="1384995"/>
          </a:xfrm>
          <a:prstGeom prst="rect">
            <a:avLst/>
          </a:prstGeom>
          <a:solidFill>
            <a:schemeClr val="bg1">
              <a:lumMod val="95000"/>
            </a:schemeClr>
          </a:solidFill>
          <a:ln w="38100">
            <a:solidFill>
              <a:srgbClr val="C00000"/>
            </a:solidFill>
          </a:ln>
        </p:spPr>
        <p:txBody>
          <a:bodyPr wrap="square" rtlCol="0">
            <a:spAutoFit/>
          </a:bodyPr>
          <a:lstStyle/>
          <a:p>
            <a:endParaRPr lang="en-US" sz="2000" dirty="0" smtClean="0"/>
          </a:p>
          <a:p>
            <a:endParaRPr lang="en-US" sz="2000" dirty="0"/>
          </a:p>
          <a:p>
            <a:r>
              <a:rPr lang="en-US" sz="2000" dirty="0" smtClean="0"/>
              <a:t>Setting “B” is in Question. If “B” is true, then are the Programs (All RMS) &amp; Calendar types </a:t>
            </a:r>
            <a:r>
              <a:rPr lang="en-US" sz="2400" dirty="0" smtClean="0"/>
              <a:t>correct?</a:t>
            </a:r>
            <a:endParaRPr lang="en-US" sz="2400" dirty="0"/>
          </a:p>
        </p:txBody>
      </p:sp>
      <p:sp>
        <p:nvSpPr>
          <p:cNvPr id="12" name="Oval 11"/>
          <p:cNvSpPr/>
          <p:nvPr/>
        </p:nvSpPr>
        <p:spPr>
          <a:xfrm>
            <a:off x="1752600" y="1746778"/>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4729" y="3679963"/>
            <a:ext cx="6019800" cy="523220"/>
          </a:xfrm>
          <a:prstGeom prst="rect">
            <a:avLst/>
          </a:prstGeom>
          <a:noFill/>
        </p:spPr>
        <p:txBody>
          <a:bodyPr wrap="square" rtlCol="0">
            <a:spAutoFit/>
          </a:bodyPr>
          <a:lstStyle/>
          <a:p>
            <a:r>
              <a:rPr lang="en-US" sz="2800" b="1" dirty="0"/>
              <a:t>What is a noticeable inconsistency?</a:t>
            </a:r>
            <a:endParaRPr lang="en-US" sz="2800" dirty="0"/>
          </a:p>
        </p:txBody>
      </p:sp>
      <p:sp>
        <p:nvSpPr>
          <p:cNvPr id="14" name="TextBox 13"/>
          <p:cNvSpPr txBox="1"/>
          <p:nvPr/>
        </p:nvSpPr>
        <p:spPr>
          <a:xfrm>
            <a:off x="8640143" y="4708568"/>
            <a:ext cx="445687" cy="369332"/>
          </a:xfrm>
          <a:prstGeom prst="rect">
            <a:avLst/>
          </a:prstGeom>
          <a:noFill/>
          <a:ln>
            <a:solidFill>
              <a:schemeClr val="tx1"/>
            </a:solidFill>
          </a:ln>
        </p:spPr>
        <p:txBody>
          <a:bodyPr wrap="square" rtlCol="0">
            <a:spAutoFit/>
          </a:bodyPr>
          <a:lstStyle/>
          <a:p>
            <a:r>
              <a:rPr lang="en-US" dirty="0" smtClean="0"/>
              <a:t>53</a:t>
            </a:r>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54</a:t>
            </a:fld>
            <a:endParaRPr lang="en-US"/>
          </a:p>
        </p:txBody>
      </p:sp>
    </p:spTree>
    <p:extLst>
      <p:ext uri="{BB962C8B-B14F-4D97-AF65-F5344CB8AC3E}">
        <p14:creationId xmlns:p14="http://schemas.microsoft.com/office/powerpoint/2010/main" val="15097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799" y="590550"/>
            <a:ext cx="6019801" cy="914400"/>
          </a:xfrm>
        </p:spPr>
        <p:txBody>
          <a:bodyPr>
            <a:normAutofit fontScale="90000"/>
          </a:bodyPr>
          <a:lstStyle/>
          <a:p>
            <a:r>
              <a:rPr lang="en-US" dirty="0" smtClean="0"/>
              <a:t>Do the calendars and days per week match?</a:t>
            </a:r>
            <a:endParaRPr lang="en-US" dirty="0"/>
          </a:p>
        </p:txBody>
      </p:sp>
      <p:sp>
        <p:nvSpPr>
          <p:cNvPr id="7" name="TextBox 6"/>
          <p:cNvSpPr txBox="1"/>
          <p:nvPr/>
        </p:nvSpPr>
        <p:spPr>
          <a:xfrm>
            <a:off x="228600" y="438150"/>
            <a:ext cx="2362200" cy="1569660"/>
          </a:xfrm>
          <a:prstGeom prst="rect">
            <a:avLst/>
          </a:prstGeom>
          <a:solidFill>
            <a:schemeClr val="bg1"/>
          </a:solidFill>
        </p:spPr>
        <p:txBody>
          <a:bodyPr wrap="square" rtlCol="0">
            <a:spAutoFit/>
          </a:bodyPr>
          <a:lstStyle/>
          <a:p>
            <a:r>
              <a:rPr lang="en-US" sz="2400" dirty="0" smtClean="0"/>
              <a:t>Apply calendars based on their organization association</a:t>
            </a:r>
            <a:endParaRPr lang="en-US" sz="2400" dirty="0"/>
          </a:p>
        </p:txBody>
      </p:sp>
      <p:pic>
        <p:nvPicPr>
          <p:cNvPr id="5" name="Picture 4"/>
          <p:cNvPicPr>
            <a:picLocks noChangeAspect="1"/>
          </p:cNvPicPr>
          <p:nvPr/>
        </p:nvPicPr>
        <p:blipFill>
          <a:blip r:embed="rId3"/>
          <a:stretch>
            <a:fillRect/>
          </a:stretch>
        </p:blipFill>
        <p:spPr>
          <a:xfrm>
            <a:off x="247475" y="2343150"/>
            <a:ext cx="8896525" cy="1644804"/>
          </a:xfrm>
          <a:prstGeom prst="rect">
            <a:avLst/>
          </a:prstGeom>
        </p:spPr>
      </p:pic>
      <p:sp>
        <p:nvSpPr>
          <p:cNvPr id="11" name="Oval 10"/>
          <p:cNvSpPr/>
          <p:nvPr/>
        </p:nvSpPr>
        <p:spPr>
          <a:xfrm>
            <a:off x="8153400" y="2952750"/>
            <a:ext cx="371038"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81400" y="3715137"/>
            <a:ext cx="3810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90600" y="4323294"/>
            <a:ext cx="6381925" cy="400110"/>
          </a:xfrm>
          <a:prstGeom prst="rect">
            <a:avLst/>
          </a:prstGeom>
          <a:solidFill>
            <a:schemeClr val="bg1"/>
          </a:solidFill>
        </p:spPr>
        <p:txBody>
          <a:bodyPr wrap="square" rtlCol="0">
            <a:spAutoFit/>
          </a:bodyPr>
          <a:lstStyle/>
          <a:p>
            <a:r>
              <a:rPr lang="en-US" sz="2000" dirty="0" smtClean="0"/>
              <a:t>District level preschool calendar associated to a private school. </a:t>
            </a:r>
            <a:endParaRPr lang="en-US" sz="2000" dirty="0"/>
          </a:p>
        </p:txBody>
      </p:sp>
      <p:sp>
        <p:nvSpPr>
          <p:cNvPr id="6" name="Left-Right Arrow 5"/>
          <p:cNvSpPr/>
          <p:nvPr/>
        </p:nvSpPr>
        <p:spPr>
          <a:xfrm>
            <a:off x="1752600" y="3165552"/>
            <a:ext cx="1828800" cy="16819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21101461">
            <a:off x="4056035" y="3466849"/>
            <a:ext cx="4097596" cy="11061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86801" y="4742577"/>
            <a:ext cx="457199" cy="369332"/>
          </a:xfrm>
          <a:prstGeom prst="rect">
            <a:avLst/>
          </a:prstGeom>
          <a:noFill/>
          <a:ln>
            <a:solidFill>
              <a:schemeClr val="tx1"/>
            </a:solidFill>
          </a:ln>
        </p:spPr>
        <p:txBody>
          <a:bodyPr wrap="square" rtlCol="0">
            <a:spAutoFit/>
          </a:bodyPr>
          <a:lstStyle/>
          <a:p>
            <a:r>
              <a:rPr lang="en-US" dirty="0" smtClean="0"/>
              <a:t>54</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55</a:t>
            </a:fld>
            <a:endParaRPr lang="en-US"/>
          </a:p>
        </p:txBody>
      </p:sp>
    </p:spTree>
    <p:extLst>
      <p:ext uri="{BB962C8B-B14F-4D97-AF65-F5344CB8AC3E}">
        <p14:creationId xmlns:p14="http://schemas.microsoft.com/office/powerpoint/2010/main" val="22926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09550"/>
            <a:ext cx="6400800" cy="1066800"/>
          </a:xfrm>
        </p:spPr>
        <p:txBody>
          <a:bodyPr>
            <a:noAutofit/>
          </a:bodyPr>
          <a:lstStyle/>
          <a:p>
            <a:r>
              <a:rPr lang="en-US" sz="2800" dirty="0" smtClean="0"/>
              <a:t>Which </a:t>
            </a:r>
            <a:r>
              <a:rPr lang="en-US" sz="2800" u="sng" dirty="0" smtClean="0"/>
              <a:t>Directory</a:t>
            </a:r>
            <a:r>
              <a:rPr lang="en-US" sz="2800" dirty="0" smtClean="0"/>
              <a:t> program types are in error?</a:t>
            </a:r>
            <a:br>
              <a:rPr lang="en-US" sz="2800" dirty="0" smtClean="0"/>
            </a:br>
            <a:r>
              <a:rPr lang="en-US" sz="2800" dirty="0" smtClean="0"/>
              <a:t>Which </a:t>
            </a:r>
            <a:r>
              <a:rPr lang="en-US" sz="2800" u="sng" dirty="0"/>
              <a:t>Directory</a:t>
            </a:r>
            <a:r>
              <a:rPr lang="en-US" sz="2800" dirty="0"/>
              <a:t> </a:t>
            </a:r>
            <a:r>
              <a:rPr lang="en-US" sz="2800" dirty="0" smtClean="0"/>
              <a:t>program type is missing?</a:t>
            </a:r>
            <a:endParaRPr lang="en-US" sz="2800" dirty="0"/>
          </a:p>
        </p:txBody>
      </p:sp>
      <p:sp>
        <p:nvSpPr>
          <p:cNvPr id="7" name="TextBox 6"/>
          <p:cNvSpPr txBox="1"/>
          <p:nvPr/>
        </p:nvSpPr>
        <p:spPr>
          <a:xfrm>
            <a:off x="0" y="-79795"/>
            <a:ext cx="2590800" cy="1569660"/>
          </a:xfrm>
          <a:prstGeom prst="rect">
            <a:avLst/>
          </a:prstGeom>
          <a:solidFill>
            <a:schemeClr val="bg1"/>
          </a:solidFill>
        </p:spPr>
        <p:txBody>
          <a:bodyPr wrap="square" rtlCol="0">
            <a:spAutoFit/>
          </a:bodyPr>
          <a:lstStyle/>
          <a:p>
            <a:r>
              <a:rPr lang="en-US" sz="2400" dirty="0" smtClean="0"/>
              <a:t>Contact the board clerk when the program types are missing or incorrect</a:t>
            </a:r>
            <a:endParaRPr lang="en-US" sz="2400" dirty="0"/>
          </a:p>
        </p:txBody>
      </p:sp>
      <p:pic>
        <p:nvPicPr>
          <p:cNvPr id="2" name="Picture 1"/>
          <p:cNvPicPr>
            <a:picLocks noChangeAspect="1"/>
          </p:cNvPicPr>
          <p:nvPr/>
        </p:nvPicPr>
        <p:blipFill>
          <a:blip r:embed="rId3"/>
          <a:stretch>
            <a:fillRect/>
          </a:stretch>
        </p:blipFill>
        <p:spPr>
          <a:xfrm>
            <a:off x="126049" y="1489678"/>
            <a:ext cx="8915400" cy="175544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911703"/>
              </p:ext>
            </p:extLst>
          </p:nvPr>
        </p:nvGraphicFramePr>
        <p:xfrm>
          <a:off x="30503" y="2848026"/>
          <a:ext cx="5372100" cy="2381375"/>
        </p:xfrm>
        <a:graphic>
          <a:graphicData uri="http://schemas.openxmlformats.org/drawingml/2006/table">
            <a:tbl>
              <a:tblPr firstRow="1" bandRow="1">
                <a:tableStyleId>{1E171933-4619-4E11-9A3F-F7608DF75F80}</a:tableStyleId>
              </a:tblPr>
              <a:tblGrid>
                <a:gridCol w="2686050">
                  <a:extLst>
                    <a:ext uri="{9D8B030D-6E8A-4147-A177-3AD203B41FA5}">
                      <a16:colId xmlns="" xmlns:a16="http://schemas.microsoft.com/office/drawing/2014/main" val="2614004232"/>
                    </a:ext>
                  </a:extLst>
                </a:gridCol>
                <a:gridCol w="2686050">
                  <a:extLst>
                    <a:ext uri="{9D8B030D-6E8A-4147-A177-3AD203B41FA5}">
                      <a16:colId xmlns="" xmlns:a16="http://schemas.microsoft.com/office/drawing/2014/main" val="1428218346"/>
                    </a:ext>
                  </a:extLst>
                </a:gridCol>
              </a:tblGrid>
              <a:tr h="357403">
                <a:tc gridSpan="2">
                  <a:txBody>
                    <a:bodyPr/>
                    <a:lstStyle/>
                    <a:p>
                      <a:r>
                        <a:rPr lang="en-US" dirty="0" smtClean="0"/>
                        <a:t>Program type / Missing</a:t>
                      </a:r>
                      <a:r>
                        <a:rPr lang="en-US" baseline="0" dirty="0" smtClean="0"/>
                        <a:t> or in Error</a:t>
                      </a:r>
                      <a:endParaRPr lang="en-US" dirty="0"/>
                    </a:p>
                  </a:txBody>
                  <a:tcPr/>
                </a:tc>
                <a:tc hMerge="1">
                  <a:txBody>
                    <a:bodyPr/>
                    <a:lstStyle/>
                    <a:p>
                      <a:endParaRPr lang="en-US"/>
                    </a:p>
                  </a:txBody>
                  <a:tcPr/>
                </a:tc>
                <a:extLst>
                  <a:ext uri="{0D108BD9-81ED-4DB2-BD59-A6C34878D82A}">
                    <a16:rowId xmlns="" xmlns:a16="http://schemas.microsoft.com/office/drawing/2014/main" val="1853941389"/>
                  </a:ext>
                </a:extLst>
              </a:tr>
              <a:tr h="357403">
                <a:tc gridSpan="2">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2090075974"/>
                  </a:ext>
                </a:extLst>
              </a:tr>
              <a:tr h="357403">
                <a:tc gridSpan="2">
                  <a:txBody>
                    <a:bodyPr/>
                    <a:lstStyle/>
                    <a:p>
                      <a:endParaRPr lang="en-US"/>
                    </a:p>
                  </a:txBody>
                  <a:tcPr/>
                </a:tc>
                <a:tc hMerge="1">
                  <a:txBody>
                    <a:bodyPr/>
                    <a:lstStyle/>
                    <a:p>
                      <a:endParaRPr lang="en-US"/>
                    </a:p>
                  </a:txBody>
                  <a:tcPr/>
                </a:tc>
                <a:extLst>
                  <a:ext uri="{0D108BD9-81ED-4DB2-BD59-A6C34878D82A}">
                    <a16:rowId xmlns="" xmlns:a16="http://schemas.microsoft.com/office/drawing/2014/main" val="3662796781"/>
                  </a:ext>
                </a:extLst>
              </a:tr>
              <a:tr h="357403">
                <a:tc gridSpan="2">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3518146738"/>
                  </a:ext>
                </a:extLst>
              </a:tr>
              <a:tr h="357403">
                <a:tc gridSpan="2">
                  <a:txBody>
                    <a:bodyPr/>
                    <a:lstStyle/>
                    <a:p>
                      <a:endParaRPr lang="en-US" dirty="0"/>
                    </a:p>
                  </a:txBody>
                  <a:tcPr/>
                </a:tc>
                <a:tc hMerge="1">
                  <a:txBody>
                    <a:bodyPr/>
                    <a:lstStyle/>
                    <a:p>
                      <a:endParaRPr lang="en-US"/>
                    </a:p>
                  </a:txBody>
                  <a:tcPr/>
                </a:tc>
                <a:extLst>
                  <a:ext uri="{0D108BD9-81ED-4DB2-BD59-A6C34878D82A}">
                    <a16:rowId xmlns="" xmlns:a16="http://schemas.microsoft.com/office/drawing/2014/main" val="918263966"/>
                  </a:ext>
                </a:extLst>
              </a:tr>
              <a:tr h="178702">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499707586"/>
                  </a:ext>
                </a:extLst>
              </a:tr>
              <a:tr h="178702">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848523482"/>
                  </a:ext>
                </a:extLst>
              </a:tr>
            </a:tbl>
          </a:graphicData>
        </a:graphic>
      </p:graphicFrame>
      <p:sp>
        <p:nvSpPr>
          <p:cNvPr id="16" name="TextBox 15"/>
          <p:cNvSpPr txBox="1"/>
          <p:nvPr/>
        </p:nvSpPr>
        <p:spPr>
          <a:xfrm>
            <a:off x="135014" y="2186613"/>
            <a:ext cx="1600200" cy="369332"/>
          </a:xfrm>
          <a:prstGeom prst="rect">
            <a:avLst/>
          </a:prstGeom>
          <a:solidFill>
            <a:schemeClr val="bg1"/>
          </a:solidFill>
        </p:spPr>
        <p:txBody>
          <a:bodyPr wrap="square" rtlCol="0">
            <a:spAutoFit/>
          </a:bodyPr>
          <a:lstStyle/>
          <a:p>
            <a:r>
              <a:rPr lang="en-US" b="1" dirty="0" smtClean="0"/>
              <a:t>Home</a:t>
            </a:r>
            <a:endParaRPr lang="en-US" b="1" dirty="0"/>
          </a:p>
        </p:txBody>
      </p:sp>
      <p:sp>
        <p:nvSpPr>
          <p:cNvPr id="14" name="Oval 13"/>
          <p:cNvSpPr/>
          <p:nvPr/>
        </p:nvSpPr>
        <p:spPr>
          <a:xfrm>
            <a:off x="126049" y="2157574"/>
            <a:ext cx="914400" cy="5048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6324600" y="3638550"/>
            <a:ext cx="457200"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538" y="3219469"/>
            <a:ext cx="3978305" cy="2062103"/>
          </a:xfrm>
          <a:prstGeom prst="rect">
            <a:avLst/>
          </a:prstGeom>
          <a:noFill/>
        </p:spPr>
        <p:txBody>
          <a:bodyPr wrap="square" rtlCol="0">
            <a:spAutoFit/>
          </a:bodyPr>
          <a:lstStyle/>
          <a:p>
            <a:r>
              <a:rPr lang="en-US" b="1" dirty="0" smtClean="0"/>
              <a:t>Head Start / In Error</a:t>
            </a:r>
          </a:p>
          <a:p>
            <a:endParaRPr lang="en-US" sz="600" b="1" dirty="0" smtClean="0"/>
          </a:p>
          <a:p>
            <a:r>
              <a:rPr lang="en-US" b="1" dirty="0" smtClean="0"/>
              <a:t>4 year old at Risk / In Error</a:t>
            </a:r>
          </a:p>
          <a:p>
            <a:endParaRPr lang="en-US" sz="600" b="1" dirty="0" smtClean="0"/>
          </a:p>
          <a:p>
            <a:r>
              <a:rPr lang="en-US" b="1" dirty="0" smtClean="0"/>
              <a:t>Kindergarten  / Missing</a:t>
            </a:r>
          </a:p>
          <a:p>
            <a:endParaRPr lang="en-US" sz="400" b="1" dirty="0" smtClean="0"/>
          </a:p>
          <a:p>
            <a:r>
              <a:rPr lang="en-US" b="1" dirty="0" smtClean="0"/>
              <a:t>Integrated SPED / In Error</a:t>
            </a:r>
          </a:p>
          <a:p>
            <a:endParaRPr lang="en-US" sz="400" b="1" dirty="0" smtClean="0"/>
          </a:p>
          <a:p>
            <a:r>
              <a:rPr lang="en-US" b="1" dirty="0" smtClean="0"/>
              <a:t>Reverse Mainstream / In Error</a:t>
            </a:r>
          </a:p>
          <a:p>
            <a:r>
              <a:rPr lang="en-US" b="1" dirty="0" smtClean="0"/>
              <a:t>All other preschool / Missing</a:t>
            </a:r>
            <a:endParaRPr lang="en-US" b="1" dirty="0"/>
          </a:p>
        </p:txBody>
      </p:sp>
      <p:sp>
        <p:nvSpPr>
          <p:cNvPr id="12" name="TextBox 11"/>
          <p:cNvSpPr txBox="1"/>
          <p:nvPr/>
        </p:nvSpPr>
        <p:spPr>
          <a:xfrm>
            <a:off x="8650942" y="4724462"/>
            <a:ext cx="457199" cy="369332"/>
          </a:xfrm>
          <a:prstGeom prst="rect">
            <a:avLst/>
          </a:prstGeom>
          <a:noFill/>
          <a:ln>
            <a:solidFill>
              <a:schemeClr val="tx1"/>
            </a:solidFill>
          </a:ln>
        </p:spPr>
        <p:txBody>
          <a:bodyPr wrap="square" rtlCol="0">
            <a:spAutoFit/>
          </a:bodyPr>
          <a:lstStyle/>
          <a:p>
            <a:r>
              <a:rPr lang="en-US" dirty="0" smtClean="0"/>
              <a:t>55</a:t>
            </a:r>
            <a:endParaRPr lang="en-US" dirty="0"/>
          </a:p>
        </p:txBody>
      </p:sp>
      <p:sp>
        <p:nvSpPr>
          <p:cNvPr id="3" name="Slide Number Placeholder 2"/>
          <p:cNvSpPr>
            <a:spLocks noGrp="1"/>
          </p:cNvSpPr>
          <p:nvPr>
            <p:ph type="sldNum" sz="quarter" idx="12"/>
          </p:nvPr>
        </p:nvSpPr>
        <p:spPr/>
        <p:txBody>
          <a:bodyPr/>
          <a:lstStyle/>
          <a:p>
            <a:fld id="{A00A119E-7584-428E-89E9-092799AD27D7}" type="slidenum">
              <a:rPr lang="en-US" smtClean="0"/>
              <a:t>56</a:t>
            </a:fld>
            <a:endParaRPr lang="en-US"/>
          </a:p>
        </p:txBody>
      </p:sp>
    </p:spTree>
    <p:extLst>
      <p:ext uri="{BB962C8B-B14F-4D97-AF65-F5344CB8AC3E}">
        <p14:creationId xmlns:p14="http://schemas.microsoft.com/office/powerpoint/2010/main" val="27538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590550"/>
            <a:ext cx="7200897" cy="615950"/>
          </a:xfrm>
        </p:spPr>
        <p:txBody>
          <a:bodyPr>
            <a:normAutofit fontScale="90000"/>
          </a:bodyPr>
          <a:lstStyle/>
          <a:p>
            <a:r>
              <a:rPr lang="en-US" dirty="0" smtClean="0"/>
              <a:t>Aligning preschool programs and setting codes</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21217788"/>
              </p:ext>
            </p:extLst>
          </p:nvPr>
        </p:nvGraphicFramePr>
        <p:xfrm>
          <a:off x="762000" y="1809750"/>
          <a:ext cx="2819400" cy="3017520"/>
        </p:xfrm>
        <a:graphic>
          <a:graphicData uri="http://schemas.openxmlformats.org/drawingml/2006/table">
            <a:tbl>
              <a:tblPr bandRow="1">
                <a:tableStyleId>{BC89EF96-8CEA-46FF-86C4-4CE0E7609802}</a:tableStyleId>
              </a:tblPr>
              <a:tblGrid>
                <a:gridCol w="2819400">
                  <a:extLst>
                    <a:ext uri="{9D8B030D-6E8A-4147-A177-3AD203B41FA5}">
                      <a16:colId xmlns="" xmlns:a16="http://schemas.microsoft.com/office/drawing/2014/main" val="1502372183"/>
                    </a:ext>
                  </a:extLst>
                </a:gridCol>
              </a:tblGrid>
              <a:tr h="266980">
                <a:tc>
                  <a:txBody>
                    <a:bodyPr/>
                    <a:lstStyle/>
                    <a:p>
                      <a:pPr fontAlgn="t"/>
                      <a:r>
                        <a:rPr lang="en-US" b="1" dirty="0" smtClean="0"/>
                        <a:t>Headstart</a:t>
                      </a:r>
                    </a:p>
                    <a:p>
                      <a:endParaRPr lang="en-US" b="1" dirty="0"/>
                    </a:p>
                  </a:txBody>
                  <a:tcPr/>
                </a:tc>
                <a:extLst>
                  <a:ext uri="{0D108BD9-81ED-4DB2-BD59-A6C34878D82A}">
                    <a16:rowId xmlns="" xmlns:a16="http://schemas.microsoft.com/office/drawing/2014/main" val="2733902067"/>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SPED Reverse Mainstream</a:t>
                      </a:r>
                    </a:p>
                    <a:p>
                      <a:endParaRPr lang="en-US" b="1" dirty="0"/>
                    </a:p>
                  </a:txBody>
                  <a:tcPr/>
                </a:tc>
                <a:extLst>
                  <a:ext uri="{0D108BD9-81ED-4DB2-BD59-A6C34878D82A}">
                    <a16:rowId xmlns="" xmlns:a16="http://schemas.microsoft.com/office/drawing/2014/main" val="1190616567"/>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4 Year Old At-Risk</a:t>
                      </a:r>
                    </a:p>
                    <a:p>
                      <a:endParaRPr lang="en-US" b="1" dirty="0"/>
                    </a:p>
                  </a:txBody>
                  <a:tcPr/>
                </a:tc>
                <a:extLst>
                  <a:ext uri="{0D108BD9-81ED-4DB2-BD59-A6C34878D82A}">
                    <a16:rowId xmlns="" xmlns:a16="http://schemas.microsoft.com/office/drawing/2014/main" val="290661155"/>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All other </a:t>
                      </a:r>
                      <a:r>
                        <a:rPr lang="en-US" b="1" dirty="0" err="1" smtClean="0"/>
                        <a:t>Reg</a:t>
                      </a:r>
                      <a:r>
                        <a:rPr lang="en-US" b="1" dirty="0" smtClean="0"/>
                        <a:t> / Gen Ed Preschool</a:t>
                      </a:r>
                    </a:p>
                    <a:p>
                      <a:endParaRPr lang="en-US" b="1" dirty="0"/>
                    </a:p>
                  </a:txBody>
                  <a:tcPr/>
                </a:tc>
                <a:extLst>
                  <a:ext uri="{0D108BD9-81ED-4DB2-BD59-A6C34878D82A}">
                    <a16:rowId xmlns="" xmlns:a16="http://schemas.microsoft.com/office/drawing/2014/main" val="1351780432"/>
                  </a:ext>
                </a:extLst>
              </a:tr>
              <a:tr h="471123">
                <a:tc>
                  <a:txBody>
                    <a:bodyPr/>
                    <a:lstStyle/>
                    <a:p>
                      <a:pPr fontAlgn="t"/>
                      <a:r>
                        <a:rPr lang="en-US" b="1" dirty="0" smtClean="0"/>
                        <a:t>Integrated SPED</a:t>
                      </a:r>
                    </a:p>
                    <a:p>
                      <a:endParaRPr lang="en-US" b="1" dirty="0"/>
                    </a:p>
                  </a:txBody>
                  <a:tcPr/>
                </a:tc>
                <a:extLst>
                  <a:ext uri="{0D108BD9-81ED-4DB2-BD59-A6C34878D82A}">
                    <a16:rowId xmlns="" xmlns:a16="http://schemas.microsoft.com/office/drawing/2014/main" val="4019732291"/>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Itinerant Services – All other </a:t>
                      </a:r>
                    </a:p>
                    <a:p>
                      <a:endParaRPr lang="en-US" b="1" dirty="0"/>
                    </a:p>
                  </a:txBody>
                  <a:tcPr/>
                </a:tc>
                <a:extLst>
                  <a:ext uri="{0D108BD9-81ED-4DB2-BD59-A6C34878D82A}">
                    <a16:rowId xmlns="" xmlns:a16="http://schemas.microsoft.com/office/drawing/2014/main" val="216777934"/>
                  </a:ext>
                </a:extLst>
              </a:tr>
            </a:tbl>
          </a:graphicData>
        </a:graphic>
      </p:graphicFrame>
      <p:sp>
        <p:nvSpPr>
          <p:cNvPr id="13" name="Text Placeholder 5"/>
          <p:cNvSpPr>
            <a:spLocks noGrp="1"/>
          </p:cNvSpPr>
          <p:nvPr>
            <p:ph type="body" idx="1"/>
          </p:nvPr>
        </p:nvSpPr>
        <p:spPr>
          <a:xfrm>
            <a:off x="748717" y="1311056"/>
            <a:ext cx="2819400" cy="441325"/>
          </a:xfrm>
        </p:spPr>
        <p:txBody>
          <a:bodyPr/>
          <a:lstStyle/>
          <a:p>
            <a:r>
              <a:rPr lang="en-US" dirty="0" smtClean="0">
                <a:solidFill>
                  <a:schemeClr val="accent2">
                    <a:lumMod val="50000"/>
                  </a:schemeClr>
                </a:solidFill>
              </a:rPr>
              <a:t>Directory Program </a:t>
            </a:r>
            <a:endParaRPr lang="en-US" dirty="0">
              <a:solidFill>
                <a:schemeClr val="accent2">
                  <a:lumMod val="50000"/>
                </a:schemeClr>
              </a:solidFill>
            </a:endParaRPr>
          </a:p>
        </p:txBody>
      </p:sp>
      <p:sp>
        <p:nvSpPr>
          <p:cNvPr id="15" name="Text Placeholder 5"/>
          <p:cNvSpPr>
            <a:spLocks noGrp="1"/>
          </p:cNvSpPr>
          <p:nvPr>
            <p:ph type="body" idx="1"/>
          </p:nvPr>
        </p:nvSpPr>
        <p:spPr>
          <a:xfrm>
            <a:off x="3810000" y="1279873"/>
            <a:ext cx="4038600" cy="441325"/>
          </a:xfrm>
        </p:spPr>
        <p:txBody>
          <a:bodyPr/>
          <a:lstStyle/>
          <a:p>
            <a:r>
              <a:rPr lang="en-US" dirty="0" smtClean="0">
                <a:solidFill>
                  <a:schemeClr val="accent2">
                    <a:lumMod val="50000"/>
                  </a:schemeClr>
                </a:solidFill>
              </a:rPr>
              <a:t>Which Setting codes pass 0214 test?</a:t>
            </a:r>
            <a:endParaRPr lang="en-US" dirty="0">
              <a:solidFill>
                <a:schemeClr val="accent2">
                  <a:lumMod val="50000"/>
                </a:schemeClr>
              </a:solidFill>
            </a:endParaRPr>
          </a:p>
        </p:txBody>
      </p:sp>
      <p:graphicFrame>
        <p:nvGraphicFramePr>
          <p:cNvPr id="17" name="Content Placeholder 9"/>
          <p:cNvGraphicFramePr>
            <a:graphicFrameLocks noGrp="1"/>
          </p:cNvGraphicFramePr>
          <p:nvPr>
            <p:ph sz="quarter" idx="4"/>
            <p:extLst>
              <p:ext uri="{D42A27DB-BD31-4B8C-83A1-F6EECF244321}">
                <p14:modId xmlns:p14="http://schemas.microsoft.com/office/powerpoint/2010/main" val="1154881623"/>
              </p:ext>
            </p:extLst>
          </p:nvPr>
        </p:nvGraphicFramePr>
        <p:xfrm>
          <a:off x="4114801" y="1809750"/>
          <a:ext cx="2819400" cy="2845913"/>
        </p:xfrm>
        <a:graphic>
          <a:graphicData uri="http://schemas.openxmlformats.org/drawingml/2006/table">
            <a:tbl>
              <a:tblPr bandRow="1">
                <a:tableStyleId>{BC89EF96-8CEA-46FF-86C4-4CE0E7609802}</a:tableStyleId>
              </a:tblPr>
              <a:tblGrid>
                <a:gridCol w="2819400">
                  <a:extLst>
                    <a:ext uri="{9D8B030D-6E8A-4147-A177-3AD203B41FA5}">
                      <a16:colId xmlns="" xmlns:a16="http://schemas.microsoft.com/office/drawing/2014/main" val="1502372183"/>
                    </a:ext>
                  </a:extLst>
                </a:gridCol>
              </a:tblGrid>
              <a:tr h="490298">
                <a:tc>
                  <a:txBody>
                    <a:bodyPr/>
                    <a:lstStyle/>
                    <a:p>
                      <a:endParaRPr lang="en-US" dirty="0"/>
                    </a:p>
                  </a:txBody>
                  <a:tcPr/>
                </a:tc>
                <a:extLst>
                  <a:ext uri="{0D108BD9-81ED-4DB2-BD59-A6C34878D82A}">
                    <a16:rowId xmlns="" xmlns:a16="http://schemas.microsoft.com/office/drawing/2014/main" val="2733902067"/>
                  </a:ext>
                </a:extLst>
              </a:tr>
              <a:tr h="471123">
                <a:tc>
                  <a:txBody>
                    <a:bodyPr/>
                    <a:lstStyle/>
                    <a:p>
                      <a:endParaRPr lang="en-US" dirty="0"/>
                    </a:p>
                  </a:txBody>
                  <a:tcPr/>
                </a:tc>
                <a:extLst>
                  <a:ext uri="{0D108BD9-81ED-4DB2-BD59-A6C34878D82A}">
                    <a16:rowId xmlns="" xmlns:a16="http://schemas.microsoft.com/office/drawing/2014/main" val="1190616567"/>
                  </a:ext>
                </a:extLst>
              </a:tr>
              <a:tr h="471123">
                <a:tc>
                  <a:txBody>
                    <a:bodyPr/>
                    <a:lstStyle/>
                    <a:p>
                      <a:endParaRPr lang="en-US" dirty="0"/>
                    </a:p>
                  </a:txBody>
                  <a:tcPr/>
                </a:tc>
                <a:extLst>
                  <a:ext uri="{0D108BD9-81ED-4DB2-BD59-A6C34878D82A}">
                    <a16:rowId xmlns="" xmlns:a16="http://schemas.microsoft.com/office/drawing/2014/main" val="290661155"/>
                  </a:ext>
                </a:extLst>
              </a:tr>
              <a:tr h="471123">
                <a:tc>
                  <a:txBody>
                    <a:bodyPr/>
                    <a:lstStyle/>
                    <a:p>
                      <a:endParaRPr lang="en-US" dirty="0"/>
                    </a:p>
                  </a:txBody>
                  <a:tcPr/>
                </a:tc>
                <a:extLst>
                  <a:ext uri="{0D108BD9-81ED-4DB2-BD59-A6C34878D82A}">
                    <a16:rowId xmlns="" xmlns:a16="http://schemas.microsoft.com/office/drawing/2014/main" val="1351780432"/>
                  </a:ext>
                </a:extLst>
              </a:tr>
              <a:tr h="471123">
                <a:tc>
                  <a:txBody>
                    <a:bodyPr/>
                    <a:lstStyle/>
                    <a:p>
                      <a:endParaRPr lang="en-US" dirty="0"/>
                    </a:p>
                  </a:txBody>
                  <a:tcPr/>
                </a:tc>
                <a:extLst>
                  <a:ext uri="{0D108BD9-81ED-4DB2-BD59-A6C34878D82A}">
                    <a16:rowId xmlns="" xmlns:a16="http://schemas.microsoft.com/office/drawing/2014/main" val="4019732291"/>
                  </a:ext>
                </a:extLst>
              </a:tr>
              <a:tr h="471123">
                <a:tc>
                  <a:txBody>
                    <a:bodyPr/>
                    <a:lstStyle/>
                    <a:p>
                      <a:endParaRPr lang="en-US" dirty="0"/>
                    </a:p>
                  </a:txBody>
                  <a:tcPr/>
                </a:tc>
                <a:extLst>
                  <a:ext uri="{0D108BD9-81ED-4DB2-BD59-A6C34878D82A}">
                    <a16:rowId xmlns="" xmlns:a16="http://schemas.microsoft.com/office/drawing/2014/main" val="216777934"/>
                  </a:ext>
                </a:extLst>
              </a:tr>
            </a:tbl>
          </a:graphicData>
        </a:graphic>
      </p:graphicFrame>
      <p:sp>
        <p:nvSpPr>
          <p:cNvPr id="14" name="TextBox 13"/>
          <p:cNvSpPr txBox="1"/>
          <p:nvPr/>
        </p:nvSpPr>
        <p:spPr>
          <a:xfrm>
            <a:off x="4267200" y="1822858"/>
            <a:ext cx="1600200" cy="369332"/>
          </a:xfrm>
          <a:prstGeom prst="rect">
            <a:avLst/>
          </a:prstGeom>
          <a:noFill/>
        </p:spPr>
        <p:txBody>
          <a:bodyPr wrap="square" rtlCol="0">
            <a:spAutoFit/>
          </a:bodyPr>
          <a:lstStyle/>
          <a:p>
            <a:r>
              <a:rPr lang="en-US" dirty="0" smtClean="0"/>
              <a:t>B, G, K, T, X</a:t>
            </a:r>
            <a:endParaRPr lang="en-US" dirty="0"/>
          </a:p>
        </p:txBody>
      </p:sp>
      <p:sp>
        <p:nvSpPr>
          <p:cNvPr id="16" name="TextBox 15"/>
          <p:cNvSpPr txBox="1"/>
          <p:nvPr/>
        </p:nvSpPr>
        <p:spPr>
          <a:xfrm>
            <a:off x="4210924" y="2312171"/>
            <a:ext cx="1562100" cy="646331"/>
          </a:xfrm>
          <a:prstGeom prst="rect">
            <a:avLst/>
          </a:prstGeom>
          <a:noFill/>
        </p:spPr>
        <p:txBody>
          <a:bodyPr wrap="square" rtlCol="0">
            <a:spAutoFit/>
          </a:bodyPr>
          <a:lstStyle/>
          <a:p>
            <a:r>
              <a:rPr lang="en-US" dirty="0"/>
              <a:t>W, G, T, X</a:t>
            </a:r>
          </a:p>
          <a:p>
            <a:endParaRPr lang="en-US" dirty="0"/>
          </a:p>
        </p:txBody>
      </p:sp>
      <p:sp>
        <p:nvSpPr>
          <p:cNvPr id="24" name="TextBox 23"/>
          <p:cNvSpPr txBox="1"/>
          <p:nvPr/>
        </p:nvSpPr>
        <p:spPr>
          <a:xfrm>
            <a:off x="4210924" y="2776934"/>
            <a:ext cx="1638300" cy="646331"/>
          </a:xfrm>
          <a:prstGeom prst="rect">
            <a:avLst/>
          </a:prstGeom>
          <a:noFill/>
        </p:spPr>
        <p:txBody>
          <a:bodyPr wrap="square" rtlCol="0">
            <a:spAutoFit/>
          </a:bodyPr>
          <a:lstStyle/>
          <a:p>
            <a:r>
              <a:rPr lang="en-US" dirty="0"/>
              <a:t>B, G, K, T, X</a:t>
            </a:r>
          </a:p>
          <a:p>
            <a:endParaRPr lang="en-US" dirty="0"/>
          </a:p>
        </p:txBody>
      </p:sp>
      <p:sp>
        <p:nvSpPr>
          <p:cNvPr id="25" name="TextBox 24"/>
          <p:cNvSpPr txBox="1"/>
          <p:nvPr/>
        </p:nvSpPr>
        <p:spPr>
          <a:xfrm>
            <a:off x="4213896" y="3232706"/>
            <a:ext cx="1657352" cy="646331"/>
          </a:xfrm>
          <a:prstGeom prst="rect">
            <a:avLst/>
          </a:prstGeom>
          <a:noFill/>
        </p:spPr>
        <p:txBody>
          <a:bodyPr wrap="square" rtlCol="0">
            <a:spAutoFit/>
          </a:bodyPr>
          <a:lstStyle/>
          <a:p>
            <a:r>
              <a:rPr lang="en-US" dirty="0"/>
              <a:t>B, G, K, T, X</a:t>
            </a:r>
          </a:p>
          <a:p>
            <a:endParaRPr lang="en-US" dirty="0"/>
          </a:p>
        </p:txBody>
      </p:sp>
      <p:sp>
        <p:nvSpPr>
          <p:cNvPr id="26" name="TextBox 25"/>
          <p:cNvSpPr txBox="1"/>
          <p:nvPr/>
        </p:nvSpPr>
        <p:spPr>
          <a:xfrm>
            <a:off x="4233994" y="3705833"/>
            <a:ext cx="2209802" cy="646331"/>
          </a:xfrm>
          <a:prstGeom prst="rect">
            <a:avLst/>
          </a:prstGeom>
          <a:noFill/>
        </p:spPr>
        <p:txBody>
          <a:bodyPr wrap="square" rtlCol="0">
            <a:spAutoFit/>
          </a:bodyPr>
          <a:lstStyle/>
          <a:p>
            <a:r>
              <a:rPr lang="en-US" dirty="0"/>
              <a:t>R, G, T, X</a:t>
            </a:r>
          </a:p>
          <a:p>
            <a:endParaRPr lang="en-US" dirty="0"/>
          </a:p>
        </p:txBody>
      </p:sp>
      <p:sp>
        <p:nvSpPr>
          <p:cNvPr id="27" name="TextBox 26"/>
          <p:cNvSpPr txBox="1"/>
          <p:nvPr/>
        </p:nvSpPr>
        <p:spPr>
          <a:xfrm>
            <a:off x="4210924" y="4169169"/>
            <a:ext cx="1942313" cy="646331"/>
          </a:xfrm>
          <a:prstGeom prst="rect">
            <a:avLst/>
          </a:prstGeom>
          <a:noFill/>
        </p:spPr>
        <p:txBody>
          <a:bodyPr wrap="square" rtlCol="0">
            <a:spAutoFit/>
          </a:bodyPr>
          <a:lstStyle/>
          <a:p>
            <a:r>
              <a:rPr lang="en-US" dirty="0"/>
              <a:t>G, T, X</a:t>
            </a:r>
          </a:p>
          <a:p>
            <a:endParaRPr lang="en-US" dirty="0"/>
          </a:p>
        </p:txBody>
      </p:sp>
      <p:sp>
        <p:nvSpPr>
          <p:cNvPr id="18" name="TextBox 17"/>
          <p:cNvSpPr txBox="1"/>
          <p:nvPr/>
        </p:nvSpPr>
        <p:spPr>
          <a:xfrm>
            <a:off x="8534400" y="4766548"/>
            <a:ext cx="457199" cy="369332"/>
          </a:xfrm>
          <a:prstGeom prst="rect">
            <a:avLst/>
          </a:prstGeom>
          <a:noFill/>
          <a:ln>
            <a:solidFill>
              <a:schemeClr val="tx1"/>
            </a:solidFill>
          </a:ln>
        </p:spPr>
        <p:txBody>
          <a:bodyPr wrap="square" rtlCol="0">
            <a:spAutoFit/>
          </a:bodyPr>
          <a:lstStyle/>
          <a:p>
            <a:r>
              <a:rPr lang="en-US" dirty="0" smtClean="0"/>
              <a:t>56</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57</a:t>
            </a:fld>
            <a:endParaRPr lang="en-US"/>
          </a:p>
        </p:txBody>
      </p:sp>
    </p:spTree>
    <p:extLst>
      <p:ext uri="{BB962C8B-B14F-4D97-AF65-F5344CB8AC3E}">
        <p14:creationId xmlns:p14="http://schemas.microsoft.com/office/powerpoint/2010/main" val="31677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P spid="26" grpId="0"/>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590550"/>
            <a:ext cx="7200897" cy="615950"/>
          </a:xfrm>
        </p:spPr>
        <p:txBody>
          <a:bodyPr/>
          <a:lstStyle/>
          <a:p>
            <a:r>
              <a:rPr lang="en-US" dirty="0" smtClean="0"/>
              <a:t>Aligning the program by name to Settings</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639768531"/>
              </p:ext>
            </p:extLst>
          </p:nvPr>
        </p:nvGraphicFramePr>
        <p:xfrm>
          <a:off x="762000" y="1809750"/>
          <a:ext cx="2819400" cy="2940003"/>
        </p:xfrm>
        <a:graphic>
          <a:graphicData uri="http://schemas.openxmlformats.org/drawingml/2006/table">
            <a:tbl>
              <a:tblPr bandRow="1">
                <a:tableStyleId>{BC89EF96-8CEA-46FF-86C4-4CE0E7609802}</a:tableStyleId>
              </a:tblPr>
              <a:tblGrid>
                <a:gridCol w="2819400">
                  <a:extLst>
                    <a:ext uri="{9D8B030D-6E8A-4147-A177-3AD203B41FA5}">
                      <a16:colId xmlns="" xmlns:a16="http://schemas.microsoft.com/office/drawing/2014/main" val="1502372183"/>
                    </a:ext>
                  </a:extLst>
                </a:gridCol>
              </a:tblGrid>
              <a:tr h="457200">
                <a:tc>
                  <a:txBody>
                    <a:bodyPr/>
                    <a:lstStyle/>
                    <a:p>
                      <a:r>
                        <a:rPr lang="en-US" b="1" dirty="0" smtClean="0"/>
                        <a:t>Madison Alternative / Day School</a:t>
                      </a:r>
                      <a:endParaRPr lang="en-US" b="1" dirty="0"/>
                    </a:p>
                  </a:txBody>
                  <a:tcPr/>
                </a:tc>
                <a:extLst>
                  <a:ext uri="{0D108BD9-81ED-4DB2-BD59-A6C34878D82A}">
                    <a16:rowId xmlns="" xmlns:a16="http://schemas.microsoft.com/office/drawing/2014/main" val="2733902067"/>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Community Based Preschool</a:t>
                      </a:r>
                    </a:p>
                    <a:p>
                      <a:endParaRPr lang="en-US" b="1" dirty="0"/>
                    </a:p>
                  </a:txBody>
                  <a:tcPr/>
                </a:tc>
                <a:extLst>
                  <a:ext uri="{0D108BD9-81ED-4DB2-BD59-A6C34878D82A}">
                    <a16:rowId xmlns="" xmlns:a16="http://schemas.microsoft.com/office/drawing/2014/main" val="1190616567"/>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Off-Site Non-Public</a:t>
                      </a:r>
                    </a:p>
                    <a:p>
                      <a:endParaRPr lang="en-US" b="1" dirty="0"/>
                    </a:p>
                  </a:txBody>
                  <a:tcPr/>
                </a:tc>
                <a:extLst>
                  <a:ext uri="{0D108BD9-81ED-4DB2-BD59-A6C34878D82A}">
                    <a16:rowId xmlns="" xmlns:a16="http://schemas.microsoft.com/office/drawing/2014/main" val="290661155"/>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t>Jefferson High School</a:t>
                      </a:r>
                    </a:p>
                    <a:p>
                      <a:endParaRPr lang="en-US" b="1" dirty="0"/>
                    </a:p>
                  </a:txBody>
                  <a:tcPr/>
                </a:tc>
                <a:extLst>
                  <a:ext uri="{0D108BD9-81ED-4DB2-BD59-A6C34878D82A}">
                    <a16:rowId xmlns="" xmlns:a16="http://schemas.microsoft.com/office/drawing/2014/main" val="1351780432"/>
                  </a:ext>
                </a:extLst>
              </a:tr>
              <a:tr h="471123">
                <a:tc>
                  <a:txBody>
                    <a:bodyPr/>
                    <a:lstStyle/>
                    <a:p>
                      <a:pPr fontAlgn="t"/>
                      <a:r>
                        <a:rPr lang="en-US" b="1" dirty="0" smtClean="0"/>
                        <a:t>Home</a:t>
                      </a:r>
                    </a:p>
                    <a:p>
                      <a:endParaRPr lang="en-US" b="1" dirty="0"/>
                    </a:p>
                  </a:txBody>
                  <a:tcPr/>
                </a:tc>
                <a:extLst>
                  <a:ext uri="{0D108BD9-81ED-4DB2-BD59-A6C34878D82A}">
                    <a16:rowId xmlns="" xmlns:a16="http://schemas.microsoft.com/office/drawing/2014/main" val="4019732291"/>
                  </a:ext>
                </a:extLst>
              </a:tr>
              <a:tr h="47112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b="1" dirty="0" smtClean="0">
                          <a:effectLst/>
                        </a:rPr>
                        <a:t>Topeka Dist. Shawnee Co </a:t>
                      </a:r>
                      <a:endParaRPr lang="en-US" b="1" dirty="0"/>
                    </a:p>
                  </a:txBody>
                  <a:tcPr/>
                </a:tc>
                <a:extLst>
                  <a:ext uri="{0D108BD9-81ED-4DB2-BD59-A6C34878D82A}">
                    <a16:rowId xmlns="" xmlns:a16="http://schemas.microsoft.com/office/drawing/2014/main" val="216777934"/>
                  </a:ext>
                </a:extLst>
              </a:tr>
            </a:tbl>
          </a:graphicData>
        </a:graphic>
      </p:graphicFrame>
      <p:sp>
        <p:nvSpPr>
          <p:cNvPr id="13" name="Text Placeholder 5"/>
          <p:cNvSpPr>
            <a:spLocks noGrp="1"/>
          </p:cNvSpPr>
          <p:nvPr>
            <p:ph type="body" idx="1"/>
          </p:nvPr>
        </p:nvSpPr>
        <p:spPr>
          <a:xfrm>
            <a:off x="748717" y="1311056"/>
            <a:ext cx="2819400" cy="441325"/>
          </a:xfrm>
        </p:spPr>
        <p:txBody>
          <a:bodyPr/>
          <a:lstStyle/>
          <a:p>
            <a:r>
              <a:rPr lang="en-US" dirty="0" smtClean="0">
                <a:solidFill>
                  <a:schemeClr val="accent2">
                    <a:lumMod val="50000"/>
                  </a:schemeClr>
                </a:solidFill>
              </a:rPr>
              <a:t>Program Name</a:t>
            </a:r>
            <a:endParaRPr lang="en-US" dirty="0">
              <a:solidFill>
                <a:schemeClr val="accent2">
                  <a:lumMod val="50000"/>
                </a:schemeClr>
              </a:solidFill>
            </a:endParaRPr>
          </a:p>
        </p:txBody>
      </p:sp>
      <p:sp>
        <p:nvSpPr>
          <p:cNvPr id="15" name="Text Placeholder 5"/>
          <p:cNvSpPr>
            <a:spLocks noGrp="1"/>
          </p:cNvSpPr>
          <p:nvPr>
            <p:ph type="body" idx="1"/>
          </p:nvPr>
        </p:nvSpPr>
        <p:spPr>
          <a:xfrm>
            <a:off x="3810000" y="1279873"/>
            <a:ext cx="4038600" cy="441325"/>
          </a:xfrm>
        </p:spPr>
        <p:txBody>
          <a:bodyPr/>
          <a:lstStyle/>
          <a:p>
            <a:r>
              <a:rPr lang="en-US" dirty="0" smtClean="0">
                <a:solidFill>
                  <a:schemeClr val="accent2">
                    <a:lumMod val="50000"/>
                  </a:schemeClr>
                </a:solidFill>
              </a:rPr>
              <a:t>Which Setting codes pass 0004 test?</a:t>
            </a:r>
            <a:endParaRPr lang="en-US" dirty="0">
              <a:solidFill>
                <a:schemeClr val="accent2">
                  <a:lumMod val="50000"/>
                </a:schemeClr>
              </a:solidFill>
            </a:endParaRPr>
          </a:p>
        </p:txBody>
      </p:sp>
      <p:graphicFrame>
        <p:nvGraphicFramePr>
          <p:cNvPr id="17" name="Content Placeholder 9"/>
          <p:cNvGraphicFramePr>
            <a:graphicFrameLocks noGrp="1"/>
          </p:cNvGraphicFramePr>
          <p:nvPr>
            <p:ph sz="quarter" idx="4"/>
            <p:extLst>
              <p:ext uri="{D42A27DB-BD31-4B8C-83A1-F6EECF244321}">
                <p14:modId xmlns:p14="http://schemas.microsoft.com/office/powerpoint/2010/main" val="2953028485"/>
              </p:ext>
            </p:extLst>
          </p:nvPr>
        </p:nvGraphicFramePr>
        <p:xfrm>
          <a:off x="4174401" y="1794571"/>
          <a:ext cx="2819400" cy="2845913"/>
        </p:xfrm>
        <a:graphic>
          <a:graphicData uri="http://schemas.openxmlformats.org/drawingml/2006/table">
            <a:tbl>
              <a:tblPr bandRow="1">
                <a:tableStyleId>{BC89EF96-8CEA-46FF-86C4-4CE0E7609802}</a:tableStyleId>
              </a:tblPr>
              <a:tblGrid>
                <a:gridCol w="2819400">
                  <a:extLst>
                    <a:ext uri="{9D8B030D-6E8A-4147-A177-3AD203B41FA5}">
                      <a16:colId xmlns="" xmlns:a16="http://schemas.microsoft.com/office/drawing/2014/main" val="1502372183"/>
                    </a:ext>
                  </a:extLst>
                </a:gridCol>
              </a:tblGrid>
              <a:tr h="490298">
                <a:tc>
                  <a:txBody>
                    <a:bodyPr/>
                    <a:lstStyle/>
                    <a:p>
                      <a:endParaRPr lang="en-US" sz="1800" dirty="0"/>
                    </a:p>
                  </a:txBody>
                  <a:tcPr/>
                </a:tc>
                <a:extLst>
                  <a:ext uri="{0D108BD9-81ED-4DB2-BD59-A6C34878D82A}">
                    <a16:rowId xmlns="" xmlns:a16="http://schemas.microsoft.com/office/drawing/2014/main" val="2733902067"/>
                  </a:ext>
                </a:extLst>
              </a:tr>
              <a:tr h="471123">
                <a:tc>
                  <a:txBody>
                    <a:bodyPr/>
                    <a:lstStyle/>
                    <a:p>
                      <a:endParaRPr lang="en-US" dirty="0"/>
                    </a:p>
                  </a:txBody>
                  <a:tcPr/>
                </a:tc>
                <a:extLst>
                  <a:ext uri="{0D108BD9-81ED-4DB2-BD59-A6C34878D82A}">
                    <a16:rowId xmlns="" xmlns:a16="http://schemas.microsoft.com/office/drawing/2014/main" val="1190616567"/>
                  </a:ext>
                </a:extLst>
              </a:tr>
              <a:tr h="471123">
                <a:tc>
                  <a:txBody>
                    <a:bodyPr/>
                    <a:lstStyle/>
                    <a:p>
                      <a:endParaRPr lang="en-US" dirty="0"/>
                    </a:p>
                  </a:txBody>
                  <a:tcPr/>
                </a:tc>
                <a:extLst>
                  <a:ext uri="{0D108BD9-81ED-4DB2-BD59-A6C34878D82A}">
                    <a16:rowId xmlns="" xmlns:a16="http://schemas.microsoft.com/office/drawing/2014/main" val="290661155"/>
                  </a:ext>
                </a:extLst>
              </a:tr>
              <a:tr h="471123">
                <a:tc>
                  <a:txBody>
                    <a:bodyPr/>
                    <a:lstStyle/>
                    <a:p>
                      <a:endParaRPr lang="en-US" dirty="0"/>
                    </a:p>
                  </a:txBody>
                  <a:tcPr/>
                </a:tc>
                <a:extLst>
                  <a:ext uri="{0D108BD9-81ED-4DB2-BD59-A6C34878D82A}">
                    <a16:rowId xmlns="" xmlns:a16="http://schemas.microsoft.com/office/drawing/2014/main" val="1351780432"/>
                  </a:ext>
                </a:extLst>
              </a:tr>
              <a:tr h="471123">
                <a:tc>
                  <a:txBody>
                    <a:bodyPr/>
                    <a:lstStyle/>
                    <a:p>
                      <a:endParaRPr lang="en-US" dirty="0"/>
                    </a:p>
                  </a:txBody>
                  <a:tcPr/>
                </a:tc>
                <a:extLst>
                  <a:ext uri="{0D108BD9-81ED-4DB2-BD59-A6C34878D82A}">
                    <a16:rowId xmlns="" xmlns:a16="http://schemas.microsoft.com/office/drawing/2014/main" val="4019732291"/>
                  </a:ext>
                </a:extLst>
              </a:tr>
              <a:tr h="471123">
                <a:tc>
                  <a:txBody>
                    <a:bodyPr/>
                    <a:lstStyle/>
                    <a:p>
                      <a:endParaRPr lang="en-US" dirty="0"/>
                    </a:p>
                  </a:txBody>
                  <a:tcPr/>
                </a:tc>
                <a:extLst>
                  <a:ext uri="{0D108BD9-81ED-4DB2-BD59-A6C34878D82A}">
                    <a16:rowId xmlns="" xmlns:a16="http://schemas.microsoft.com/office/drawing/2014/main" val="216777934"/>
                  </a:ext>
                </a:extLst>
              </a:tr>
            </a:tbl>
          </a:graphicData>
        </a:graphic>
      </p:graphicFrame>
      <p:sp>
        <p:nvSpPr>
          <p:cNvPr id="14" name="TextBox 13"/>
          <p:cNvSpPr txBox="1"/>
          <p:nvPr/>
        </p:nvSpPr>
        <p:spPr>
          <a:xfrm>
            <a:off x="4210924" y="2312171"/>
            <a:ext cx="1562100" cy="646331"/>
          </a:xfrm>
          <a:prstGeom prst="rect">
            <a:avLst/>
          </a:prstGeom>
          <a:noFill/>
        </p:spPr>
        <p:txBody>
          <a:bodyPr wrap="square" rtlCol="0">
            <a:spAutoFit/>
          </a:bodyPr>
          <a:lstStyle/>
          <a:p>
            <a:r>
              <a:rPr lang="en-US" dirty="0" smtClean="0"/>
              <a:t>B, </a:t>
            </a:r>
            <a:r>
              <a:rPr lang="en-US" dirty="0"/>
              <a:t>G, </a:t>
            </a:r>
            <a:r>
              <a:rPr lang="en-US" dirty="0" smtClean="0"/>
              <a:t>K, T</a:t>
            </a:r>
            <a:r>
              <a:rPr lang="en-US" dirty="0"/>
              <a:t>, X</a:t>
            </a:r>
          </a:p>
          <a:p>
            <a:endParaRPr lang="en-US" dirty="0"/>
          </a:p>
        </p:txBody>
      </p:sp>
      <p:sp>
        <p:nvSpPr>
          <p:cNvPr id="16" name="TextBox 15"/>
          <p:cNvSpPr txBox="1"/>
          <p:nvPr/>
        </p:nvSpPr>
        <p:spPr>
          <a:xfrm>
            <a:off x="4210924" y="2776934"/>
            <a:ext cx="1638300" cy="646331"/>
          </a:xfrm>
          <a:prstGeom prst="rect">
            <a:avLst/>
          </a:prstGeom>
          <a:noFill/>
        </p:spPr>
        <p:txBody>
          <a:bodyPr wrap="square" rtlCol="0">
            <a:spAutoFit/>
          </a:bodyPr>
          <a:lstStyle/>
          <a:p>
            <a:r>
              <a:rPr lang="en-US" dirty="0" smtClean="0"/>
              <a:t>D, E, U, T</a:t>
            </a:r>
            <a:r>
              <a:rPr lang="en-US" dirty="0"/>
              <a:t>, X</a:t>
            </a:r>
          </a:p>
          <a:p>
            <a:endParaRPr lang="en-US" dirty="0"/>
          </a:p>
        </p:txBody>
      </p:sp>
      <p:sp>
        <p:nvSpPr>
          <p:cNvPr id="18" name="TextBox 17"/>
          <p:cNvSpPr txBox="1"/>
          <p:nvPr/>
        </p:nvSpPr>
        <p:spPr>
          <a:xfrm>
            <a:off x="4213896" y="3232706"/>
            <a:ext cx="1657352" cy="646331"/>
          </a:xfrm>
          <a:prstGeom prst="rect">
            <a:avLst/>
          </a:prstGeom>
          <a:noFill/>
        </p:spPr>
        <p:txBody>
          <a:bodyPr wrap="square" rtlCol="0">
            <a:spAutoFit/>
          </a:bodyPr>
          <a:lstStyle/>
          <a:p>
            <a:r>
              <a:rPr lang="en-US" dirty="0" smtClean="0"/>
              <a:t>C, G, T, X</a:t>
            </a:r>
            <a:endParaRPr lang="en-US" dirty="0"/>
          </a:p>
          <a:p>
            <a:endParaRPr lang="en-US" dirty="0"/>
          </a:p>
        </p:txBody>
      </p:sp>
      <p:sp>
        <p:nvSpPr>
          <p:cNvPr id="23" name="TextBox 22"/>
          <p:cNvSpPr txBox="1"/>
          <p:nvPr/>
        </p:nvSpPr>
        <p:spPr>
          <a:xfrm>
            <a:off x="4200966" y="3718491"/>
            <a:ext cx="2209802" cy="646331"/>
          </a:xfrm>
          <a:prstGeom prst="rect">
            <a:avLst/>
          </a:prstGeom>
          <a:noFill/>
        </p:spPr>
        <p:txBody>
          <a:bodyPr wrap="square" rtlCol="0">
            <a:spAutoFit/>
          </a:bodyPr>
          <a:lstStyle/>
          <a:p>
            <a:r>
              <a:rPr lang="en-US" dirty="0"/>
              <a:t>A, O, P, U, T, X</a:t>
            </a:r>
          </a:p>
          <a:p>
            <a:endParaRPr lang="en-US" dirty="0"/>
          </a:p>
        </p:txBody>
      </p:sp>
      <p:sp>
        <p:nvSpPr>
          <p:cNvPr id="24" name="TextBox 23"/>
          <p:cNvSpPr txBox="1"/>
          <p:nvPr/>
        </p:nvSpPr>
        <p:spPr>
          <a:xfrm>
            <a:off x="4267200" y="1851843"/>
            <a:ext cx="1143000" cy="369332"/>
          </a:xfrm>
          <a:prstGeom prst="rect">
            <a:avLst/>
          </a:prstGeom>
          <a:noFill/>
        </p:spPr>
        <p:txBody>
          <a:bodyPr wrap="square" rtlCol="0">
            <a:spAutoFit/>
          </a:bodyPr>
          <a:lstStyle/>
          <a:p>
            <a:r>
              <a:rPr lang="en-US" dirty="0"/>
              <a:t>H, J, T, X</a:t>
            </a:r>
          </a:p>
        </p:txBody>
      </p:sp>
      <p:sp>
        <p:nvSpPr>
          <p:cNvPr id="21" name="TextBox 20"/>
          <p:cNvSpPr txBox="1"/>
          <p:nvPr/>
        </p:nvSpPr>
        <p:spPr>
          <a:xfrm>
            <a:off x="8663941" y="4774168"/>
            <a:ext cx="457199" cy="369332"/>
          </a:xfrm>
          <a:prstGeom prst="rect">
            <a:avLst/>
          </a:prstGeom>
          <a:noFill/>
          <a:ln>
            <a:solidFill>
              <a:schemeClr val="tx1"/>
            </a:solidFill>
          </a:ln>
        </p:spPr>
        <p:txBody>
          <a:bodyPr wrap="square" rtlCol="0">
            <a:spAutoFit/>
          </a:bodyPr>
          <a:lstStyle/>
          <a:p>
            <a:r>
              <a:rPr lang="en-US" dirty="0" smtClean="0"/>
              <a:t>57</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58</a:t>
            </a:fld>
            <a:endParaRPr lang="en-US"/>
          </a:p>
        </p:txBody>
      </p:sp>
    </p:spTree>
    <p:extLst>
      <p:ext uri="{BB962C8B-B14F-4D97-AF65-F5344CB8AC3E}">
        <p14:creationId xmlns:p14="http://schemas.microsoft.com/office/powerpoint/2010/main" val="7969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3"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5142" y="209550"/>
            <a:ext cx="6019801" cy="1066800"/>
          </a:xfrm>
        </p:spPr>
        <p:txBody>
          <a:bodyPr>
            <a:normAutofit fontScale="90000"/>
          </a:bodyPr>
          <a:lstStyle/>
          <a:p>
            <a:r>
              <a:rPr lang="en-US" dirty="0" smtClean="0"/>
              <a:t>Which settings are in error?</a:t>
            </a:r>
            <a:br>
              <a:rPr lang="en-US" dirty="0" smtClean="0"/>
            </a:br>
            <a:r>
              <a:rPr lang="en-US" dirty="0" smtClean="0"/>
              <a:t>Which settings are missing?</a:t>
            </a:r>
            <a:endParaRPr lang="en-US" dirty="0"/>
          </a:p>
        </p:txBody>
      </p:sp>
      <p:sp>
        <p:nvSpPr>
          <p:cNvPr id="7" name="TextBox 6"/>
          <p:cNvSpPr txBox="1"/>
          <p:nvPr/>
        </p:nvSpPr>
        <p:spPr>
          <a:xfrm>
            <a:off x="152400" y="161042"/>
            <a:ext cx="2590800" cy="1569660"/>
          </a:xfrm>
          <a:prstGeom prst="rect">
            <a:avLst/>
          </a:prstGeom>
          <a:solidFill>
            <a:schemeClr val="bg1"/>
          </a:solidFill>
        </p:spPr>
        <p:txBody>
          <a:bodyPr wrap="square" rtlCol="0">
            <a:spAutoFit/>
          </a:bodyPr>
          <a:lstStyle/>
          <a:p>
            <a:r>
              <a:rPr lang="en-US" sz="2400" dirty="0" smtClean="0"/>
              <a:t>Apply logic before listing settings. Do not automatically copy from last year. </a:t>
            </a:r>
            <a:endParaRPr lang="en-US" sz="2400" dirty="0"/>
          </a:p>
        </p:txBody>
      </p:sp>
      <p:pic>
        <p:nvPicPr>
          <p:cNvPr id="3" name="Picture 2"/>
          <p:cNvPicPr>
            <a:picLocks noChangeAspect="1"/>
          </p:cNvPicPr>
          <p:nvPr/>
        </p:nvPicPr>
        <p:blipFill>
          <a:blip r:embed="rId3"/>
          <a:stretch>
            <a:fillRect/>
          </a:stretch>
        </p:blipFill>
        <p:spPr>
          <a:xfrm>
            <a:off x="21672" y="1736364"/>
            <a:ext cx="9122328" cy="1133002"/>
          </a:xfrm>
          <a:prstGeom prst="rect">
            <a:avLst/>
          </a:prstGeom>
        </p:spPr>
      </p:pic>
      <p:sp>
        <p:nvSpPr>
          <p:cNvPr id="5" name="TextBox 4"/>
          <p:cNvSpPr txBox="1"/>
          <p:nvPr/>
        </p:nvSpPr>
        <p:spPr>
          <a:xfrm>
            <a:off x="76200" y="1973968"/>
            <a:ext cx="1219200" cy="830997"/>
          </a:xfrm>
          <a:prstGeom prst="rect">
            <a:avLst/>
          </a:prstGeom>
          <a:solidFill>
            <a:schemeClr val="bg1"/>
          </a:solidFill>
        </p:spPr>
        <p:txBody>
          <a:bodyPr wrap="square" rtlCol="0">
            <a:spAutoFit/>
          </a:bodyPr>
          <a:lstStyle/>
          <a:p>
            <a:pPr algn="ctr"/>
            <a:r>
              <a:rPr lang="en-US" sz="1600" b="1" dirty="0" smtClean="0"/>
              <a:t>Trump Elementary School</a:t>
            </a:r>
            <a:endParaRPr lang="en-US" sz="1600" b="1" dirty="0"/>
          </a:p>
        </p:txBody>
      </p:sp>
      <p:sp>
        <p:nvSpPr>
          <p:cNvPr id="14" name="Oval 13"/>
          <p:cNvSpPr/>
          <p:nvPr/>
        </p:nvSpPr>
        <p:spPr>
          <a:xfrm>
            <a:off x="-7691" y="1881324"/>
            <a:ext cx="1296799" cy="923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613983642"/>
              </p:ext>
            </p:extLst>
          </p:nvPr>
        </p:nvGraphicFramePr>
        <p:xfrm>
          <a:off x="69668" y="2869366"/>
          <a:ext cx="7245531" cy="2377440"/>
        </p:xfrm>
        <a:graphic>
          <a:graphicData uri="http://schemas.openxmlformats.org/drawingml/2006/table">
            <a:tbl>
              <a:tblPr firstRow="1" bandRow="1">
                <a:tableStyleId>{1E171933-4619-4E11-9A3F-F7608DF75F80}</a:tableStyleId>
              </a:tblPr>
              <a:tblGrid>
                <a:gridCol w="7245531">
                  <a:extLst>
                    <a:ext uri="{9D8B030D-6E8A-4147-A177-3AD203B41FA5}">
                      <a16:colId xmlns="" xmlns:a16="http://schemas.microsoft.com/office/drawing/2014/main" val="2302936974"/>
                    </a:ext>
                  </a:extLst>
                </a:gridCol>
              </a:tblGrid>
              <a:tr h="21379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dirty="0" smtClean="0"/>
                        <a:t>Setting / Missing</a:t>
                      </a:r>
                      <a:r>
                        <a:rPr lang="en-US" baseline="0" dirty="0" smtClean="0"/>
                        <a:t> or in Error</a:t>
                      </a:r>
                      <a:endParaRPr lang="en-US" dirty="0" smtClean="0"/>
                    </a:p>
                  </a:txBody>
                  <a:tcPr/>
                </a:tc>
                <a:extLst>
                  <a:ext uri="{0D108BD9-81ED-4DB2-BD59-A6C34878D82A}">
                    <a16:rowId xmlns="" xmlns:a16="http://schemas.microsoft.com/office/drawing/2014/main" val="3477281506"/>
                  </a:ext>
                </a:extLst>
              </a:tr>
              <a:tr h="285750">
                <a:tc>
                  <a:txBody>
                    <a:bodyPr/>
                    <a:lstStyle/>
                    <a:p>
                      <a:endParaRPr lang="en-US" dirty="0"/>
                    </a:p>
                  </a:txBody>
                  <a:tcPr/>
                </a:tc>
                <a:extLst>
                  <a:ext uri="{0D108BD9-81ED-4DB2-BD59-A6C34878D82A}">
                    <a16:rowId xmlns="" xmlns:a16="http://schemas.microsoft.com/office/drawing/2014/main" val="4294631328"/>
                  </a:ext>
                </a:extLst>
              </a:tr>
              <a:tr h="285750">
                <a:tc>
                  <a:txBody>
                    <a:bodyPr/>
                    <a:lstStyle/>
                    <a:p>
                      <a:endParaRPr lang="en-US"/>
                    </a:p>
                  </a:txBody>
                  <a:tcPr/>
                </a:tc>
                <a:extLst>
                  <a:ext uri="{0D108BD9-81ED-4DB2-BD59-A6C34878D82A}">
                    <a16:rowId xmlns="" xmlns:a16="http://schemas.microsoft.com/office/drawing/2014/main" val="1235065735"/>
                  </a:ext>
                </a:extLst>
              </a:tr>
              <a:tr h="285750">
                <a:tc>
                  <a:txBody>
                    <a:bodyPr/>
                    <a:lstStyle/>
                    <a:p>
                      <a:endParaRPr lang="en-US"/>
                    </a:p>
                  </a:txBody>
                  <a:tcPr/>
                </a:tc>
                <a:extLst>
                  <a:ext uri="{0D108BD9-81ED-4DB2-BD59-A6C34878D82A}">
                    <a16:rowId xmlns="" xmlns:a16="http://schemas.microsoft.com/office/drawing/2014/main" val="2128169312"/>
                  </a:ext>
                </a:extLst>
              </a:tr>
              <a:tr h="285750">
                <a:tc>
                  <a:txBody>
                    <a:bodyPr/>
                    <a:lstStyle/>
                    <a:p>
                      <a:endParaRPr lang="en-US"/>
                    </a:p>
                  </a:txBody>
                  <a:tcPr/>
                </a:tc>
                <a:extLst>
                  <a:ext uri="{0D108BD9-81ED-4DB2-BD59-A6C34878D82A}">
                    <a16:rowId xmlns="" xmlns:a16="http://schemas.microsoft.com/office/drawing/2014/main" val="3429930874"/>
                  </a:ext>
                </a:extLst>
              </a:tr>
              <a:tr h="285750">
                <a:tc>
                  <a:txBody>
                    <a:bodyPr/>
                    <a:lstStyle/>
                    <a:p>
                      <a:endParaRPr lang="en-US"/>
                    </a:p>
                  </a:txBody>
                  <a:tcPr/>
                </a:tc>
                <a:extLst>
                  <a:ext uri="{0D108BD9-81ED-4DB2-BD59-A6C34878D82A}">
                    <a16:rowId xmlns="" xmlns:a16="http://schemas.microsoft.com/office/drawing/2014/main" val="2064574418"/>
                  </a:ext>
                </a:extLst>
              </a:tr>
              <a:tr h="285750">
                <a:tc>
                  <a:txBody>
                    <a:bodyPr/>
                    <a:lstStyle/>
                    <a:p>
                      <a:endParaRPr lang="en-US"/>
                    </a:p>
                  </a:txBody>
                  <a:tcPr/>
                </a:tc>
                <a:extLst>
                  <a:ext uri="{0D108BD9-81ED-4DB2-BD59-A6C34878D82A}">
                    <a16:rowId xmlns="" xmlns:a16="http://schemas.microsoft.com/office/drawing/2014/main" val="172886687"/>
                  </a:ext>
                </a:extLst>
              </a:tr>
              <a:tr h="285750">
                <a:tc>
                  <a:txBody>
                    <a:bodyPr/>
                    <a:lstStyle/>
                    <a:p>
                      <a:endParaRPr lang="en-US" dirty="0"/>
                    </a:p>
                  </a:txBody>
                  <a:tcPr/>
                </a:tc>
                <a:extLst>
                  <a:ext uri="{0D108BD9-81ED-4DB2-BD59-A6C34878D82A}">
                    <a16:rowId xmlns="" xmlns:a16="http://schemas.microsoft.com/office/drawing/2014/main" val="426872688"/>
                  </a:ext>
                </a:extLst>
              </a:tr>
            </a:tbl>
          </a:graphicData>
        </a:graphic>
      </p:graphicFrame>
      <p:sp>
        <p:nvSpPr>
          <p:cNvPr id="12" name="Left Arrow 11"/>
          <p:cNvSpPr/>
          <p:nvPr/>
        </p:nvSpPr>
        <p:spPr>
          <a:xfrm>
            <a:off x="3276600" y="1805124"/>
            <a:ext cx="609600" cy="1570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3126032"/>
            <a:ext cx="5257800" cy="2154436"/>
          </a:xfrm>
          <a:prstGeom prst="rect">
            <a:avLst/>
          </a:prstGeom>
          <a:noFill/>
        </p:spPr>
        <p:txBody>
          <a:bodyPr wrap="square" rtlCol="0">
            <a:spAutoFit/>
          </a:bodyPr>
          <a:lstStyle/>
          <a:p>
            <a:pPr fontAlgn="t"/>
            <a:r>
              <a:rPr lang="en-US" b="1" dirty="0"/>
              <a:t>A = Home / In </a:t>
            </a:r>
            <a:r>
              <a:rPr lang="en-US" b="1" dirty="0" smtClean="0"/>
              <a:t>Error</a:t>
            </a:r>
          </a:p>
          <a:p>
            <a:pPr fontAlgn="t"/>
            <a:endParaRPr lang="en-US" sz="400" b="1" dirty="0"/>
          </a:p>
          <a:p>
            <a:pPr fontAlgn="t"/>
            <a:r>
              <a:rPr lang="en-US" b="1" dirty="0"/>
              <a:t>B = Head Start / </a:t>
            </a:r>
            <a:r>
              <a:rPr lang="en-US" b="1" dirty="0" smtClean="0"/>
              <a:t>Missing</a:t>
            </a:r>
            <a:endParaRPr lang="en-US" sz="400" b="1" dirty="0"/>
          </a:p>
          <a:p>
            <a:pPr fontAlgn="t"/>
            <a:r>
              <a:rPr lang="en-US" b="1" dirty="0"/>
              <a:t>E = Community Based Location / In </a:t>
            </a:r>
            <a:r>
              <a:rPr lang="en-US" b="1" dirty="0" smtClean="0"/>
              <a:t>Error</a:t>
            </a:r>
            <a:endParaRPr lang="en-US" sz="400" b="1" dirty="0"/>
          </a:p>
          <a:p>
            <a:pPr fontAlgn="t"/>
            <a:r>
              <a:rPr lang="en-US" b="1" dirty="0"/>
              <a:t>G = Pullout class / </a:t>
            </a:r>
            <a:r>
              <a:rPr lang="en-US" b="1" dirty="0" smtClean="0"/>
              <a:t>Missing</a:t>
            </a:r>
          </a:p>
          <a:p>
            <a:pPr fontAlgn="t"/>
            <a:endParaRPr lang="en-US" sz="400" b="1" dirty="0" smtClean="0"/>
          </a:p>
          <a:p>
            <a:pPr fontAlgn="t"/>
            <a:r>
              <a:rPr lang="en-US" b="1" dirty="0" smtClean="0"/>
              <a:t>H = </a:t>
            </a:r>
            <a:r>
              <a:rPr lang="en-US" b="1" dirty="0"/>
              <a:t>Alternative School / In </a:t>
            </a:r>
            <a:r>
              <a:rPr lang="en-US" b="1" dirty="0" smtClean="0"/>
              <a:t>Error</a:t>
            </a:r>
          </a:p>
          <a:p>
            <a:pPr fontAlgn="t"/>
            <a:r>
              <a:rPr lang="en-US" b="1" dirty="0" smtClean="0"/>
              <a:t>K = Regular Early Childhood Program / Missing</a:t>
            </a:r>
            <a:endParaRPr lang="en-US" sz="300" b="1" dirty="0" smtClean="0"/>
          </a:p>
          <a:p>
            <a:pPr fontAlgn="t"/>
            <a:r>
              <a:rPr lang="en-US" b="1" dirty="0" smtClean="0"/>
              <a:t>M = Residential Facility / In Error</a:t>
            </a:r>
            <a:endParaRPr lang="en-US" b="1" dirty="0"/>
          </a:p>
        </p:txBody>
      </p:sp>
      <p:sp>
        <p:nvSpPr>
          <p:cNvPr id="17" name="TextBox 16"/>
          <p:cNvSpPr txBox="1"/>
          <p:nvPr/>
        </p:nvSpPr>
        <p:spPr>
          <a:xfrm>
            <a:off x="8663941" y="4774168"/>
            <a:ext cx="457199" cy="369332"/>
          </a:xfrm>
          <a:prstGeom prst="rect">
            <a:avLst/>
          </a:prstGeom>
          <a:noFill/>
          <a:ln>
            <a:solidFill>
              <a:schemeClr val="tx1"/>
            </a:solidFill>
          </a:ln>
        </p:spPr>
        <p:txBody>
          <a:bodyPr wrap="square" rtlCol="0">
            <a:spAutoFit/>
          </a:bodyPr>
          <a:lstStyle/>
          <a:p>
            <a:r>
              <a:rPr lang="en-US" dirty="0" smtClean="0"/>
              <a:t>58</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59</a:t>
            </a:fld>
            <a:endParaRPr lang="en-US"/>
          </a:p>
        </p:txBody>
      </p:sp>
    </p:spTree>
    <p:extLst>
      <p:ext uri="{BB962C8B-B14F-4D97-AF65-F5344CB8AC3E}">
        <p14:creationId xmlns:p14="http://schemas.microsoft.com/office/powerpoint/2010/main" val="26092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381000" y="1733550"/>
            <a:ext cx="8305800" cy="3124200"/>
          </a:xfrm>
        </p:spPr>
        <p:txBody>
          <a:bodyPr>
            <a:normAutofit lnSpcReduction="10000"/>
          </a:bodyPr>
          <a:lstStyle/>
          <a:p>
            <a:r>
              <a:rPr lang="en-US" dirty="0" smtClean="0"/>
              <a:t>Submission Schedule is redefined</a:t>
            </a:r>
          </a:p>
          <a:p>
            <a:r>
              <a:rPr lang="en-US" dirty="0" smtClean="0"/>
              <a:t>Why the change?</a:t>
            </a:r>
          </a:p>
          <a:p>
            <a:r>
              <a:rPr lang="en-US" dirty="0" smtClean="0"/>
              <a:t>The change happened in 2011 when KSDE introduced a web-based MIS application. Data should be submitted in real time. </a:t>
            </a:r>
          </a:p>
          <a:p>
            <a:r>
              <a:rPr lang="en-US" dirty="0" smtClean="0"/>
              <a:t>Intent – </a:t>
            </a:r>
            <a:r>
              <a:rPr lang="en-US" dirty="0"/>
              <a:t>To address data request (legislative or fiscal) with current information</a:t>
            </a:r>
          </a:p>
          <a:p>
            <a:r>
              <a:rPr lang="en-US" dirty="0"/>
              <a:t>Ease workloads by instantaneous correction of data, avoiding potential bottlenecks and logjams up against Federal due dates. </a:t>
            </a:r>
          </a:p>
          <a:p>
            <a:r>
              <a:rPr lang="en-US" dirty="0" err="1" smtClean="0"/>
              <a:t>KIAS</a:t>
            </a:r>
            <a:r>
              <a:rPr lang="en-US" dirty="0" smtClean="0"/>
              <a:t> system pulls data directly from SPEDPro. If data entry has been neglected for a period of time, then </a:t>
            </a:r>
            <a:r>
              <a:rPr lang="en-US" dirty="0" err="1" smtClean="0"/>
              <a:t>KIAS</a:t>
            </a:r>
            <a:r>
              <a:rPr lang="en-US" dirty="0" smtClean="0"/>
              <a:t> data could be unreliable with inaccurate results.  </a:t>
            </a:r>
          </a:p>
          <a:p>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8747726" y="4646947"/>
            <a:ext cx="396274" cy="499915"/>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6203071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85750"/>
            <a:ext cx="2667000" cy="1409700"/>
          </a:xfrm>
          <a:solidFill>
            <a:schemeClr val="bg1"/>
          </a:solidFill>
        </p:spPr>
        <p:txBody>
          <a:bodyPr>
            <a:normAutofit/>
          </a:bodyPr>
          <a:lstStyle/>
          <a:p>
            <a:r>
              <a:rPr lang="en-US" sz="2400" dirty="0" smtClean="0"/>
              <a:t>Why am I getting </a:t>
            </a:r>
            <a:br>
              <a:rPr lang="en-US" sz="2400" dirty="0" smtClean="0"/>
            </a:br>
            <a:r>
              <a:rPr lang="en-US" sz="2400" dirty="0" smtClean="0"/>
              <a:t>Verification 0215?</a:t>
            </a:r>
            <a:endParaRPr lang="en-US" sz="2400" dirty="0"/>
          </a:p>
        </p:txBody>
      </p:sp>
      <p:sp>
        <p:nvSpPr>
          <p:cNvPr id="5" name="Text Placeholder 4"/>
          <p:cNvSpPr>
            <a:spLocks noGrp="1"/>
          </p:cNvSpPr>
          <p:nvPr>
            <p:ph type="body" sz="quarter" idx="14"/>
          </p:nvPr>
        </p:nvSpPr>
        <p:spPr>
          <a:xfrm>
            <a:off x="3296138" y="1809750"/>
            <a:ext cx="5181600" cy="685800"/>
          </a:xfrm>
          <a:solidFill>
            <a:schemeClr val="bg1"/>
          </a:solidFill>
        </p:spPr>
        <p:txBody>
          <a:bodyPr/>
          <a:lstStyle/>
          <a:p>
            <a:r>
              <a:rPr lang="en-US" dirty="0" smtClean="0"/>
              <a:t>Student was originally submitted as one active status, but the active status changed during the school year.</a:t>
            </a:r>
            <a:endParaRPr lang="en-US" dirty="0"/>
          </a:p>
        </p:txBody>
      </p:sp>
      <p:pic>
        <p:nvPicPr>
          <p:cNvPr id="2" name="Picture 1"/>
          <p:cNvPicPr>
            <a:picLocks noChangeAspect="1"/>
          </p:cNvPicPr>
          <p:nvPr/>
        </p:nvPicPr>
        <p:blipFill>
          <a:blip r:embed="rId3"/>
          <a:stretch>
            <a:fillRect/>
          </a:stretch>
        </p:blipFill>
        <p:spPr>
          <a:xfrm>
            <a:off x="2895600" y="133350"/>
            <a:ext cx="6096000" cy="1562100"/>
          </a:xfrm>
          <a:prstGeom prst="rect">
            <a:avLst/>
          </a:prstGeom>
        </p:spPr>
      </p:pic>
      <p:sp>
        <p:nvSpPr>
          <p:cNvPr id="7" name="Title 2"/>
          <p:cNvSpPr txBox="1">
            <a:spLocks/>
          </p:cNvSpPr>
          <p:nvPr/>
        </p:nvSpPr>
        <p:spPr>
          <a:xfrm>
            <a:off x="105508" y="3105150"/>
            <a:ext cx="2667000" cy="1371600"/>
          </a:xfrm>
          <a:prstGeom prst="rect">
            <a:avLst/>
          </a:prstGeom>
          <a:solidFill>
            <a:schemeClr val="bg1"/>
          </a:solidFill>
          <a:effectLst/>
        </p:spPr>
        <p:txBody>
          <a:bodyPr vert="horz" lIns="91440" tIns="45720" rIns="91440" bIns="45720" rtlCol="0" anchor="ctr">
            <a:normAutofit/>
          </a:bodyPr>
          <a:lst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Can I fix this by importing in a new record?</a:t>
            </a:r>
            <a:endParaRPr lang="en-US" sz="2400" dirty="0"/>
          </a:p>
        </p:txBody>
      </p:sp>
      <p:sp>
        <p:nvSpPr>
          <p:cNvPr id="8" name="Right Arrow 7"/>
          <p:cNvSpPr/>
          <p:nvPr/>
        </p:nvSpPr>
        <p:spPr>
          <a:xfrm>
            <a:off x="5058508" y="1200150"/>
            <a:ext cx="914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p:cNvSpPr txBox="1">
            <a:spLocks/>
          </p:cNvSpPr>
          <p:nvPr/>
        </p:nvSpPr>
        <p:spPr>
          <a:xfrm>
            <a:off x="3296138" y="3257550"/>
            <a:ext cx="5181600" cy="685800"/>
          </a:xfrm>
          <a:prstGeom prst="rect">
            <a:avLst/>
          </a:prstGeom>
          <a:solidFill>
            <a:schemeClr val="bg1"/>
          </a:solidFill>
        </p:spPr>
        <p:txBody>
          <a:bodyPr vert="horz" lIns="91440" tIns="45720" rIns="91440" bIns="45720" rtlCol="0" anchor="t">
            <a:norm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r>
              <a:rPr lang="en-US" dirty="0" smtClean="0"/>
              <a:t>No, that does not work. 0215 required a fix on the KSDE end</a:t>
            </a:r>
            <a:endParaRPr lang="en-US" dirty="0"/>
          </a:p>
        </p:txBody>
      </p:sp>
      <p:sp>
        <p:nvSpPr>
          <p:cNvPr id="10" name="TextBox 9"/>
          <p:cNvSpPr txBox="1"/>
          <p:nvPr/>
        </p:nvSpPr>
        <p:spPr>
          <a:xfrm>
            <a:off x="8663941" y="4774168"/>
            <a:ext cx="457199" cy="369332"/>
          </a:xfrm>
          <a:prstGeom prst="rect">
            <a:avLst/>
          </a:prstGeom>
          <a:noFill/>
          <a:ln>
            <a:solidFill>
              <a:schemeClr val="tx1"/>
            </a:solidFill>
          </a:ln>
        </p:spPr>
        <p:txBody>
          <a:bodyPr wrap="square" rtlCol="0">
            <a:spAutoFit/>
          </a:bodyPr>
          <a:lstStyle/>
          <a:p>
            <a:r>
              <a:rPr lang="en-US" dirty="0" smtClean="0"/>
              <a:t>59</a:t>
            </a:r>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60</a:t>
            </a:fld>
            <a:endParaRPr lang="en-US"/>
          </a:p>
        </p:txBody>
      </p:sp>
    </p:spTree>
    <p:extLst>
      <p:ext uri="{BB962C8B-B14F-4D97-AF65-F5344CB8AC3E}">
        <p14:creationId xmlns:p14="http://schemas.microsoft.com/office/powerpoint/2010/main" val="14738786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Central</a:t>
            </a:r>
            <a:endParaRPr lang="en-US" dirty="0"/>
          </a:p>
        </p:txBody>
      </p:sp>
      <p:pic>
        <p:nvPicPr>
          <p:cNvPr id="9" name="Content Placeholder 8"/>
          <p:cNvPicPr>
            <a:picLocks noGrp="1" noChangeAspect="1"/>
          </p:cNvPicPr>
          <p:nvPr>
            <p:ph idx="1"/>
          </p:nvPr>
        </p:nvPicPr>
        <p:blipFill>
          <a:blip r:embed="rId2"/>
          <a:stretch>
            <a:fillRect/>
          </a:stretch>
        </p:blipFill>
        <p:spPr>
          <a:xfrm>
            <a:off x="1075590" y="1917700"/>
            <a:ext cx="6992820" cy="2489200"/>
          </a:xfrm>
          <a:prstGeom prst="rect">
            <a:avLst/>
          </a:prstGeom>
        </p:spPr>
      </p:pic>
      <p:sp>
        <p:nvSpPr>
          <p:cNvPr id="4" name="TextBox 3"/>
          <p:cNvSpPr txBox="1"/>
          <p:nvPr/>
        </p:nvSpPr>
        <p:spPr>
          <a:xfrm>
            <a:off x="8663941" y="4774168"/>
            <a:ext cx="457199" cy="369332"/>
          </a:xfrm>
          <a:prstGeom prst="rect">
            <a:avLst/>
          </a:prstGeom>
          <a:noFill/>
          <a:ln>
            <a:solidFill>
              <a:schemeClr val="tx1"/>
            </a:solidFill>
          </a:ln>
        </p:spPr>
        <p:txBody>
          <a:bodyPr wrap="square" rtlCol="0">
            <a:spAutoFit/>
          </a:bodyPr>
          <a:lstStyle/>
          <a:p>
            <a:r>
              <a:rPr lang="en-US" dirty="0" smtClean="0"/>
              <a:t>60</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1029911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Central</a:t>
            </a:r>
            <a:endParaRPr lang="en-US" dirty="0"/>
          </a:p>
        </p:txBody>
      </p:sp>
      <p:pic>
        <p:nvPicPr>
          <p:cNvPr id="4" name="Content Placeholder 3"/>
          <p:cNvPicPr>
            <a:picLocks noGrp="1" noChangeAspect="1"/>
          </p:cNvPicPr>
          <p:nvPr>
            <p:ph idx="1"/>
          </p:nvPr>
        </p:nvPicPr>
        <p:blipFill>
          <a:blip r:embed="rId2"/>
          <a:stretch>
            <a:fillRect/>
          </a:stretch>
        </p:blipFill>
        <p:spPr>
          <a:xfrm>
            <a:off x="1205497" y="1917700"/>
            <a:ext cx="6733005" cy="2489200"/>
          </a:xfrm>
          <a:prstGeom prst="rect">
            <a:avLst/>
          </a:prstGeom>
        </p:spPr>
      </p:pic>
      <p:sp>
        <p:nvSpPr>
          <p:cNvPr id="5" name="Oval 4"/>
          <p:cNvSpPr/>
          <p:nvPr/>
        </p:nvSpPr>
        <p:spPr>
          <a:xfrm>
            <a:off x="7086600" y="26289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5638800" y="2343150"/>
            <a:ext cx="59589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75371" y="4793218"/>
            <a:ext cx="457199" cy="369332"/>
          </a:xfrm>
          <a:prstGeom prst="rect">
            <a:avLst/>
          </a:prstGeom>
          <a:noFill/>
          <a:ln>
            <a:solidFill>
              <a:schemeClr val="tx1"/>
            </a:solidFill>
          </a:ln>
        </p:spPr>
        <p:txBody>
          <a:bodyPr wrap="square" rtlCol="0">
            <a:spAutoFit/>
          </a:bodyPr>
          <a:lstStyle/>
          <a:p>
            <a:r>
              <a:rPr lang="en-US" dirty="0" smtClean="0"/>
              <a:t>61</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2340542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02" y="531565"/>
            <a:ext cx="7200897" cy="387350"/>
          </a:xfrm>
        </p:spPr>
        <p:txBody>
          <a:bodyPr>
            <a:normAutofit fontScale="90000"/>
          </a:bodyPr>
          <a:lstStyle/>
          <a:p>
            <a:r>
              <a:rPr lang="en-US" dirty="0" smtClean="0"/>
              <a:t>Data Central</a:t>
            </a:r>
            <a:endParaRPr lang="en-US" dirty="0"/>
          </a:p>
        </p:txBody>
      </p:sp>
      <p:pic>
        <p:nvPicPr>
          <p:cNvPr id="7" name="Content Placeholder 6"/>
          <p:cNvPicPr>
            <a:picLocks noGrp="1" noChangeAspect="1"/>
          </p:cNvPicPr>
          <p:nvPr>
            <p:ph idx="1"/>
          </p:nvPr>
        </p:nvPicPr>
        <p:blipFill>
          <a:blip r:embed="rId2"/>
          <a:stretch>
            <a:fillRect/>
          </a:stretch>
        </p:blipFill>
        <p:spPr>
          <a:xfrm>
            <a:off x="1219200" y="953840"/>
            <a:ext cx="6019800" cy="3808485"/>
          </a:xfrm>
          <a:prstGeom prst="rect">
            <a:avLst/>
          </a:prstGeom>
        </p:spPr>
      </p:pic>
      <p:sp>
        <p:nvSpPr>
          <p:cNvPr id="6" name="Left Arrow 5"/>
          <p:cNvSpPr/>
          <p:nvPr/>
        </p:nvSpPr>
        <p:spPr>
          <a:xfrm>
            <a:off x="4623050" y="4095750"/>
            <a:ext cx="59589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790950"/>
            <a:ext cx="158501" cy="114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86801" y="4774168"/>
            <a:ext cx="457199" cy="369332"/>
          </a:xfrm>
          <a:prstGeom prst="rect">
            <a:avLst/>
          </a:prstGeom>
          <a:noFill/>
          <a:ln>
            <a:solidFill>
              <a:schemeClr val="tx1"/>
            </a:solidFill>
          </a:ln>
        </p:spPr>
        <p:txBody>
          <a:bodyPr wrap="square" rtlCol="0">
            <a:spAutoFit/>
          </a:bodyPr>
          <a:lstStyle/>
          <a:p>
            <a:r>
              <a:rPr lang="en-US" dirty="0" smtClean="0"/>
              <a:t>62</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63</a:t>
            </a:fld>
            <a:endParaRPr lang="en-US" dirty="0"/>
          </a:p>
        </p:txBody>
      </p:sp>
    </p:spTree>
    <p:extLst>
      <p:ext uri="{BB962C8B-B14F-4D97-AF65-F5344CB8AC3E}">
        <p14:creationId xmlns:p14="http://schemas.microsoft.com/office/powerpoint/2010/main" val="4911371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02" y="531565"/>
            <a:ext cx="7200897" cy="387350"/>
          </a:xfrm>
        </p:spPr>
        <p:txBody>
          <a:bodyPr>
            <a:normAutofit fontScale="90000"/>
          </a:bodyPr>
          <a:lstStyle/>
          <a:p>
            <a:r>
              <a:rPr lang="en-US" dirty="0" smtClean="0"/>
              <a:t>Data Central</a:t>
            </a:r>
            <a:endParaRPr lang="en-US" dirty="0"/>
          </a:p>
        </p:txBody>
      </p:sp>
      <p:pic>
        <p:nvPicPr>
          <p:cNvPr id="4" name="Content Placeholder 3"/>
          <p:cNvPicPr>
            <a:picLocks noGrp="1" noChangeAspect="1"/>
          </p:cNvPicPr>
          <p:nvPr>
            <p:ph idx="1"/>
          </p:nvPr>
        </p:nvPicPr>
        <p:blipFill>
          <a:blip r:embed="rId2"/>
          <a:stretch>
            <a:fillRect/>
          </a:stretch>
        </p:blipFill>
        <p:spPr>
          <a:xfrm>
            <a:off x="685800" y="1200150"/>
            <a:ext cx="8033002" cy="3543475"/>
          </a:xfrm>
          <a:prstGeom prst="rect">
            <a:avLst/>
          </a:prstGeom>
        </p:spPr>
      </p:pic>
      <p:sp>
        <p:nvSpPr>
          <p:cNvPr id="6" name="Left Arrow 5"/>
          <p:cNvSpPr/>
          <p:nvPr/>
        </p:nvSpPr>
        <p:spPr>
          <a:xfrm rot="10800000">
            <a:off x="228600" y="2038350"/>
            <a:ext cx="59589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63941" y="4774168"/>
            <a:ext cx="457199" cy="369332"/>
          </a:xfrm>
          <a:prstGeom prst="rect">
            <a:avLst/>
          </a:prstGeom>
          <a:noFill/>
          <a:ln>
            <a:solidFill>
              <a:schemeClr val="tx1"/>
            </a:solidFill>
          </a:ln>
        </p:spPr>
        <p:txBody>
          <a:bodyPr wrap="square" rtlCol="0">
            <a:spAutoFit/>
          </a:bodyPr>
          <a:lstStyle/>
          <a:p>
            <a:r>
              <a:rPr lang="en-US" dirty="0" smtClean="0"/>
              <a:t>63</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23500153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02" y="531565"/>
            <a:ext cx="7200897" cy="387350"/>
          </a:xfrm>
        </p:spPr>
        <p:txBody>
          <a:bodyPr>
            <a:normAutofit fontScale="90000"/>
          </a:bodyPr>
          <a:lstStyle/>
          <a:p>
            <a:r>
              <a:rPr lang="en-US" dirty="0" smtClean="0"/>
              <a:t>Data Central</a:t>
            </a:r>
            <a:endParaRPr lang="en-US" dirty="0"/>
          </a:p>
        </p:txBody>
      </p:sp>
      <p:pic>
        <p:nvPicPr>
          <p:cNvPr id="4" name="Content Placeholder 3"/>
          <p:cNvPicPr>
            <a:picLocks noGrp="1" noChangeAspect="1"/>
          </p:cNvPicPr>
          <p:nvPr>
            <p:ph idx="1"/>
          </p:nvPr>
        </p:nvPicPr>
        <p:blipFill>
          <a:blip r:embed="rId2"/>
          <a:stretch>
            <a:fillRect/>
          </a:stretch>
        </p:blipFill>
        <p:spPr>
          <a:xfrm>
            <a:off x="762000" y="912449"/>
            <a:ext cx="7771892" cy="3716702"/>
          </a:xfrm>
          <a:prstGeom prst="rect">
            <a:avLst/>
          </a:prstGeom>
        </p:spPr>
      </p:pic>
      <p:sp>
        <p:nvSpPr>
          <p:cNvPr id="6" name="Left Arrow 5"/>
          <p:cNvSpPr/>
          <p:nvPr/>
        </p:nvSpPr>
        <p:spPr>
          <a:xfrm rot="16200000">
            <a:off x="7741151" y="2450599"/>
            <a:ext cx="59589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85403" y="4766611"/>
            <a:ext cx="457199" cy="369332"/>
          </a:xfrm>
          <a:prstGeom prst="rect">
            <a:avLst/>
          </a:prstGeom>
          <a:noFill/>
          <a:ln>
            <a:solidFill>
              <a:schemeClr val="tx1"/>
            </a:solidFill>
          </a:ln>
        </p:spPr>
        <p:txBody>
          <a:bodyPr wrap="square" rtlCol="0">
            <a:spAutoFit/>
          </a:bodyPr>
          <a:lstStyle/>
          <a:p>
            <a:r>
              <a:rPr lang="en-US" dirty="0" smtClean="0"/>
              <a:t>64</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65</a:t>
            </a:fld>
            <a:endParaRPr lang="en-US" dirty="0"/>
          </a:p>
        </p:txBody>
      </p:sp>
    </p:spTree>
    <p:extLst>
      <p:ext uri="{BB962C8B-B14F-4D97-AF65-F5344CB8AC3E}">
        <p14:creationId xmlns:p14="http://schemas.microsoft.com/office/powerpoint/2010/main" val="3262125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76350"/>
            <a:ext cx="8458200" cy="1569660"/>
          </a:xfrm>
          <a:prstGeom prst="rect">
            <a:avLst/>
          </a:prstGeom>
          <a:solidFill>
            <a:schemeClr val="bg1"/>
          </a:solidFill>
        </p:spPr>
        <p:txBody>
          <a:bodyPr wrap="square" rtlCol="0">
            <a:spAutoFit/>
          </a:bodyPr>
          <a:lstStyle/>
          <a:p>
            <a:r>
              <a:rPr lang="en-US" sz="1600" dirty="0" smtClean="0"/>
              <a:t>Use the projected reports as Verification checks.</a:t>
            </a:r>
          </a:p>
          <a:p>
            <a:r>
              <a:rPr lang="en-US" sz="1600" dirty="0"/>
              <a:t>	</a:t>
            </a:r>
            <a:r>
              <a:rPr lang="en-US" sz="1600" dirty="0" smtClean="0"/>
              <a:t>Look for blank / null values and make corrections</a:t>
            </a:r>
          </a:p>
          <a:p>
            <a:r>
              <a:rPr lang="en-US" sz="1600" dirty="0"/>
              <a:t>	</a:t>
            </a:r>
            <a:r>
              <a:rPr lang="en-US" sz="1600" dirty="0" smtClean="0"/>
              <a:t>Check for invalid values, X0 or Z0 assign child count organizations, then change responsible school</a:t>
            </a:r>
          </a:p>
          <a:p>
            <a:r>
              <a:rPr lang="en-US" sz="1600" dirty="0"/>
              <a:t>	</a:t>
            </a:r>
            <a:r>
              <a:rPr lang="en-US" sz="1600" dirty="0" smtClean="0"/>
              <a:t>Missing race, gender, date of birth means KIDS records are likely missing.  </a:t>
            </a:r>
          </a:p>
          <a:p>
            <a:r>
              <a:rPr lang="en-US" sz="1600" dirty="0"/>
              <a:t>	</a:t>
            </a:r>
            <a:r>
              <a:rPr lang="en-US" sz="1600" dirty="0" smtClean="0"/>
              <a:t>Verify the child count, are the number of students correct. Some students may be missing.</a:t>
            </a:r>
          </a:p>
          <a:p>
            <a:endParaRPr lang="en-US" sz="1600" dirty="0"/>
          </a:p>
        </p:txBody>
      </p:sp>
      <p:sp>
        <p:nvSpPr>
          <p:cNvPr id="4" name="Text Placeholder 3"/>
          <p:cNvSpPr>
            <a:spLocks noGrp="1"/>
          </p:cNvSpPr>
          <p:nvPr>
            <p:ph type="body" sz="quarter" idx="14"/>
          </p:nvPr>
        </p:nvSpPr>
        <p:spPr>
          <a:xfrm>
            <a:off x="2667000" y="361950"/>
            <a:ext cx="3886200" cy="828259"/>
          </a:xfrm>
          <a:solidFill>
            <a:schemeClr val="bg1"/>
          </a:solidFill>
        </p:spPr>
        <p:txBody>
          <a:bodyPr>
            <a:noAutofit/>
          </a:bodyPr>
          <a:lstStyle/>
          <a:p>
            <a:pPr marL="0" indent="0" algn="ctr">
              <a:buNone/>
            </a:pPr>
            <a:r>
              <a:rPr lang="en-US" sz="3200" dirty="0" smtClean="0"/>
              <a:t>Tips and Reminders </a:t>
            </a:r>
            <a:endParaRPr lang="en-US" sz="3200" dirty="0"/>
          </a:p>
        </p:txBody>
      </p:sp>
      <p:sp>
        <p:nvSpPr>
          <p:cNvPr id="5" name="TextBox 4"/>
          <p:cNvSpPr txBox="1"/>
          <p:nvPr/>
        </p:nvSpPr>
        <p:spPr>
          <a:xfrm>
            <a:off x="533400" y="2932151"/>
            <a:ext cx="8458200" cy="1097280"/>
          </a:xfrm>
          <a:prstGeom prst="rect">
            <a:avLst/>
          </a:prstGeom>
          <a:solidFill>
            <a:schemeClr val="bg1"/>
          </a:solidFill>
        </p:spPr>
        <p:txBody>
          <a:bodyPr wrap="square" rtlCol="0">
            <a:spAutoFit/>
          </a:bodyPr>
          <a:lstStyle/>
          <a:p>
            <a:r>
              <a:rPr lang="en-US" sz="1600" dirty="0" smtClean="0"/>
              <a:t>Missing or blank data fields can indicate other data elements are causing the issue</a:t>
            </a:r>
          </a:p>
          <a:p>
            <a:r>
              <a:rPr lang="en-US" sz="1600" dirty="0"/>
              <a:t>	</a:t>
            </a:r>
            <a:r>
              <a:rPr lang="en-US" sz="1600" dirty="0" smtClean="0"/>
              <a:t>Invalid building</a:t>
            </a:r>
          </a:p>
          <a:p>
            <a:r>
              <a:rPr lang="en-US" sz="1600" dirty="0"/>
              <a:t>	</a:t>
            </a:r>
            <a:r>
              <a:rPr lang="en-US" sz="1600" dirty="0" smtClean="0"/>
              <a:t>Missing KIDS record</a:t>
            </a:r>
          </a:p>
          <a:p>
            <a:r>
              <a:rPr lang="en-US" sz="1600" dirty="0"/>
              <a:t>	</a:t>
            </a:r>
            <a:r>
              <a:rPr lang="en-US" sz="1600" dirty="0" smtClean="0"/>
              <a:t>Students not included on reports</a:t>
            </a:r>
          </a:p>
          <a:p>
            <a:endParaRPr lang="en-US" sz="1600" dirty="0"/>
          </a:p>
        </p:txBody>
      </p:sp>
      <p:sp>
        <p:nvSpPr>
          <p:cNvPr id="6" name="TextBox 5"/>
          <p:cNvSpPr txBox="1"/>
          <p:nvPr/>
        </p:nvSpPr>
        <p:spPr>
          <a:xfrm>
            <a:off x="8675371" y="4793218"/>
            <a:ext cx="457199" cy="369332"/>
          </a:xfrm>
          <a:prstGeom prst="rect">
            <a:avLst/>
          </a:prstGeom>
          <a:noFill/>
          <a:ln>
            <a:solidFill>
              <a:schemeClr val="tx1"/>
            </a:solidFill>
          </a:ln>
        </p:spPr>
        <p:txBody>
          <a:bodyPr wrap="square" rtlCol="0">
            <a:spAutoFit/>
          </a:bodyPr>
          <a:lstStyle/>
          <a:p>
            <a:r>
              <a:rPr lang="en-US" dirty="0" smtClean="0"/>
              <a:t>65</a:t>
            </a:r>
            <a:endParaRPr lang="en-US" dirty="0"/>
          </a:p>
        </p:txBody>
      </p:sp>
      <p:sp>
        <p:nvSpPr>
          <p:cNvPr id="3" name="Slide Number Placeholder 2"/>
          <p:cNvSpPr>
            <a:spLocks noGrp="1"/>
          </p:cNvSpPr>
          <p:nvPr>
            <p:ph type="sldNum" sz="quarter" idx="12"/>
          </p:nvPr>
        </p:nvSpPr>
        <p:spPr/>
        <p:txBody>
          <a:bodyPr/>
          <a:lstStyle/>
          <a:p>
            <a:fld id="{A00A119E-7584-428E-89E9-092799AD27D7}" type="slidenum">
              <a:rPr lang="en-US" smtClean="0"/>
              <a:t>66</a:t>
            </a:fld>
            <a:endParaRPr lang="en-US"/>
          </a:p>
        </p:txBody>
      </p:sp>
    </p:spTree>
    <p:extLst>
      <p:ext uri="{BB962C8B-B14F-4D97-AF65-F5344CB8AC3E}">
        <p14:creationId xmlns:p14="http://schemas.microsoft.com/office/powerpoint/2010/main" val="41030560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191000" y="1504950"/>
            <a:ext cx="3754558" cy="2859146"/>
          </a:xfrm>
          <a:prstGeom prst="rect">
            <a:avLst/>
          </a:prstGeom>
        </p:spPr>
      </p:pic>
      <p:sp>
        <p:nvSpPr>
          <p:cNvPr id="7" name="TextBox 6"/>
          <p:cNvSpPr txBox="1"/>
          <p:nvPr/>
        </p:nvSpPr>
        <p:spPr>
          <a:xfrm>
            <a:off x="838200" y="848382"/>
            <a:ext cx="2687241" cy="1280160"/>
          </a:xfrm>
          <a:prstGeom prst="rect">
            <a:avLst/>
          </a:prstGeom>
          <a:solidFill>
            <a:schemeClr val="bg1"/>
          </a:solidFill>
        </p:spPr>
        <p:txBody>
          <a:bodyPr wrap="square" rtlCol="0">
            <a:spAutoFit/>
          </a:bodyPr>
          <a:lstStyle/>
          <a:p>
            <a:pPr algn="ctr"/>
            <a:r>
              <a:rPr lang="en-US" sz="2400" b="1" dirty="0" smtClean="0"/>
              <a:t>What data is triggering this verification?</a:t>
            </a:r>
          </a:p>
          <a:p>
            <a:r>
              <a:rPr lang="en-US" sz="2400" b="1" dirty="0" smtClean="0"/>
              <a:t> </a:t>
            </a:r>
            <a:endParaRPr lang="en-US" sz="2400" b="1" dirty="0"/>
          </a:p>
        </p:txBody>
      </p:sp>
      <p:sp>
        <p:nvSpPr>
          <p:cNvPr id="5" name="Text Placeholder 4"/>
          <p:cNvSpPr>
            <a:spLocks noGrp="1"/>
          </p:cNvSpPr>
          <p:nvPr>
            <p:ph type="body" sz="half" idx="2"/>
          </p:nvPr>
        </p:nvSpPr>
        <p:spPr/>
        <p:txBody>
          <a:bodyPr>
            <a:normAutofit/>
          </a:bodyPr>
          <a:lstStyle/>
          <a:p>
            <a:r>
              <a:rPr lang="en-US" sz="2000" dirty="0" smtClean="0">
                <a:latin typeface="Times New Roman" panose="02020603050405020304" pitchFamily="18" charset="0"/>
                <a:cs typeface="Times New Roman" panose="02020603050405020304" pitchFamily="18" charset="0"/>
              </a:rPr>
              <a:t>Use the action items on the verification list to jump directly to the place that is triggering the verification</a:t>
            </a:r>
            <a:endParaRPr lang="en-US" sz="2000" dirty="0">
              <a:latin typeface="Times New Roman" panose="02020603050405020304" pitchFamily="18" charset="0"/>
              <a:cs typeface="Times New Roman" panose="02020603050405020304" pitchFamily="18" charset="0"/>
            </a:endParaRPr>
          </a:p>
        </p:txBody>
      </p:sp>
      <p:sp>
        <p:nvSpPr>
          <p:cNvPr id="8" name="Right Arrow 7"/>
          <p:cNvSpPr/>
          <p:nvPr/>
        </p:nvSpPr>
        <p:spPr>
          <a:xfrm>
            <a:off x="2590800" y="4102102"/>
            <a:ext cx="1524000" cy="11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1395774"/>
            <a:ext cx="990600" cy="185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11" name="TextBox 10"/>
          <p:cNvSpPr txBox="1"/>
          <p:nvPr/>
        </p:nvSpPr>
        <p:spPr>
          <a:xfrm>
            <a:off x="8686801" y="4770358"/>
            <a:ext cx="457199" cy="369332"/>
          </a:xfrm>
          <a:prstGeom prst="rect">
            <a:avLst/>
          </a:prstGeom>
          <a:noFill/>
          <a:ln>
            <a:solidFill>
              <a:schemeClr val="tx1"/>
            </a:solidFill>
          </a:ln>
        </p:spPr>
        <p:txBody>
          <a:bodyPr wrap="square" rtlCol="0">
            <a:spAutoFit/>
          </a:bodyPr>
          <a:lstStyle/>
          <a:p>
            <a:r>
              <a:rPr lang="en-US" dirty="0" smtClean="0"/>
              <a:t>66</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67</a:t>
            </a:fld>
            <a:endParaRPr lang="en-US"/>
          </a:p>
        </p:txBody>
      </p:sp>
    </p:spTree>
    <p:extLst>
      <p:ext uri="{BB962C8B-B14F-4D97-AF65-F5344CB8AC3E}">
        <p14:creationId xmlns:p14="http://schemas.microsoft.com/office/powerpoint/2010/main" val="3218123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66750"/>
            <a:ext cx="3581400" cy="1280160"/>
          </a:xfrm>
          <a:prstGeom prst="rect">
            <a:avLst/>
          </a:prstGeom>
          <a:solidFill>
            <a:schemeClr val="bg1"/>
          </a:solidFill>
        </p:spPr>
        <p:txBody>
          <a:bodyPr wrap="square" rtlCol="0">
            <a:spAutoFit/>
          </a:bodyPr>
          <a:lstStyle/>
          <a:p>
            <a:pPr algn="ctr"/>
            <a:r>
              <a:rPr lang="en-US" sz="2400" b="1" dirty="0" smtClean="0"/>
              <a:t>Service line does not save.</a:t>
            </a:r>
          </a:p>
          <a:p>
            <a:pPr algn="ctr"/>
            <a:r>
              <a:rPr lang="en-US" sz="2400" b="1" dirty="0" smtClean="0"/>
              <a:t>Settings are not available for selection</a:t>
            </a:r>
          </a:p>
          <a:p>
            <a:r>
              <a:rPr lang="en-US" sz="2400" b="1" dirty="0" smtClean="0"/>
              <a:t> </a:t>
            </a:r>
            <a:endParaRPr lang="en-US" sz="2400" b="1" dirty="0"/>
          </a:p>
        </p:txBody>
      </p:sp>
      <p:sp>
        <p:nvSpPr>
          <p:cNvPr id="5" name="Text Placeholder 4"/>
          <p:cNvSpPr>
            <a:spLocks noGrp="1"/>
          </p:cNvSpPr>
          <p:nvPr>
            <p:ph type="body" sz="half" idx="2"/>
          </p:nvPr>
        </p:nvSpPr>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Check settings list for Approval status</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Check validity of service building. Is it closed?</a:t>
            </a:r>
            <a:endParaRPr lang="en-US" sz="2000" dirty="0">
              <a:latin typeface="Times New Roman" panose="02020603050405020304" pitchFamily="18" charset="0"/>
              <a:cs typeface="Times New Roman" panose="02020603050405020304" pitchFamily="18" charset="0"/>
            </a:endParaRPr>
          </a:p>
        </p:txBody>
      </p:sp>
      <p:sp>
        <p:nvSpPr>
          <p:cNvPr id="8" name="Right Arrow 7"/>
          <p:cNvSpPr/>
          <p:nvPr/>
        </p:nvSpPr>
        <p:spPr>
          <a:xfrm>
            <a:off x="3200400" y="4370518"/>
            <a:ext cx="1524000" cy="11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noChangeAspect="1"/>
          </p:cNvPicPr>
          <p:nvPr>
            <p:ph idx="1"/>
          </p:nvPr>
        </p:nvPicPr>
        <p:blipFill>
          <a:blip r:embed="rId3"/>
          <a:stretch>
            <a:fillRect/>
          </a:stretch>
        </p:blipFill>
        <p:spPr>
          <a:xfrm>
            <a:off x="4724400" y="683858"/>
            <a:ext cx="3581400" cy="3890992"/>
          </a:xfrm>
          <a:prstGeom prst="rect">
            <a:avLst/>
          </a:prstGeom>
        </p:spPr>
      </p:pic>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9" name="TextBox 8"/>
          <p:cNvSpPr txBox="1"/>
          <p:nvPr/>
        </p:nvSpPr>
        <p:spPr>
          <a:xfrm>
            <a:off x="8686801" y="4770358"/>
            <a:ext cx="457199" cy="369332"/>
          </a:xfrm>
          <a:prstGeom prst="rect">
            <a:avLst/>
          </a:prstGeom>
          <a:noFill/>
          <a:ln>
            <a:solidFill>
              <a:schemeClr val="tx1"/>
            </a:solidFill>
          </a:ln>
        </p:spPr>
        <p:txBody>
          <a:bodyPr wrap="square" rtlCol="0">
            <a:spAutoFit/>
          </a:bodyPr>
          <a:lstStyle/>
          <a:p>
            <a:r>
              <a:rPr lang="en-US" dirty="0" smtClean="0"/>
              <a:t>67</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68</a:t>
            </a:fld>
            <a:endParaRPr lang="en-US"/>
          </a:p>
        </p:txBody>
      </p:sp>
    </p:spTree>
    <p:extLst>
      <p:ext uri="{BB962C8B-B14F-4D97-AF65-F5344CB8AC3E}">
        <p14:creationId xmlns:p14="http://schemas.microsoft.com/office/powerpoint/2010/main" val="36665288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66750"/>
            <a:ext cx="3581400" cy="1200329"/>
          </a:xfrm>
          <a:prstGeom prst="rect">
            <a:avLst/>
          </a:prstGeom>
          <a:solidFill>
            <a:schemeClr val="bg1"/>
          </a:solidFill>
        </p:spPr>
        <p:txBody>
          <a:bodyPr wrap="square" rtlCol="0">
            <a:spAutoFit/>
          </a:bodyPr>
          <a:lstStyle/>
          <a:p>
            <a:pPr algn="ctr"/>
            <a:r>
              <a:rPr lang="en-US" sz="2400" b="1" dirty="0" smtClean="0"/>
              <a:t>Responsible building has no values listed to choose</a:t>
            </a:r>
          </a:p>
          <a:p>
            <a:r>
              <a:rPr lang="en-US" sz="2400" b="1" dirty="0" smtClean="0"/>
              <a:t> </a:t>
            </a:r>
            <a:endParaRPr lang="en-US" sz="2400" b="1" dirty="0"/>
          </a:p>
        </p:txBody>
      </p:sp>
      <p:sp>
        <p:nvSpPr>
          <p:cNvPr id="5" name="Text Placeholder 4"/>
          <p:cNvSpPr>
            <a:spLocks noGrp="1"/>
          </p:cNvSpPr>
          <p:nvPr>
            <p:ph type="body" sz="half" idx="2"/>
          </p:nvPr>
        </p:nvSpPr>
        <p:spPr/>
        <p:txBody>
          <a:bodyPr>
            <a:normAutofit/>
          </a:bodyPr>
          <a:lstStyle/>
          <a:p>
            <a:r>
              <a:rPr lang="en-US" sz="2000" dirty="0" smtClean="0">
                <a:latin typeface="Times New Roman" panose="02020603050405020304" pitchFamily="18" charset="0"/>
                <a:cs typeface="Times New Roman" panose="02020603050405020304" pitchFamily="18" charset="0"/>
              </a:rPr>
              <a:t>Contact local KIDS administrator to discover status of KIDS records</a:t>
            </a:r>
            <a:endParaRPr lang="en-US" sz="2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4419600" y="721192"/>
            <a:ext cx="4102100" cy="3831758"/>
          </a:xfrm>
          <a:prstGeom prst="rect">
            <a:avLst/>
          </a:prstGeom>
        </p:spPr>
      </p:pic>
      <p:sp>
        <p:nvSpPr>
          <p:cNvPr id="8" name="Right Arrow 7"/>
          <p:cNvSpPr/>
          <p:nvPr/>
        </p:nvSpPr>
        <p:spPr>
          <a:xfrm>
            <a:off x="4419600" y="2038350"/>
            <a:ext cx="1524000" cy="115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10" name="TextBox 9"/>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68</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69</a:t>
            </a:fld>
            <a:endParaRPr lang="en-US"/>
          </a:p>
        </p:txBody>
      </p:sp>
    </p:spTree>
    <p:extLst>
      <p:ext uri="{BB962C8B-B14F-4D97-AF65-F5344CB8AC3E}">
        <p14:creationId xmlns:p14="http://schemas.microsoft.com/office/powerpoint/2010/main" val="358709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347" y="666750"/>
            <a:ext cx="7589520" cy="905708"/>
          </a:xfrm>
        </p:spPr>
        <p:txBody>
          <a:bodyPr>
            <a:normAutofit/>
          </a:bodyPr>
          <a:lstStyle/>
          <a:p>
            <a:r>
              <a:rPr lang="en-US" dirty="0" smtClean="0"/>
              <a:t>Data Dictionary Updates</a:t>
            </a:r>
            <a:endParaRPr lang="en-US" dirty="0"/>
          </a:p>
        </p:txBody>
      </p:sp>
      <p:sp>
        <p:nvSpPr>
          <p:cNvPr id="5" name="Content Placeholder 4"/>
          <p:cNvSpPr>
            <a:spLocks noGrp="1"/>
          </p:cNvSpPr>
          <p:nvPr>
            <p:ph idx="1"/>
          </p:nvPr>
        </p:nvSpPr>
        <p:spPr>
          <a:xfrm>
            <a:off x="609600" y="1885950"/>
            <a:ext cx="7924799" cy="2743200"/>
          </a:xfrm>
        </p:spPr>
        <p:txBody>
          <a:bodyPr>
            <a:normAutofit/>
          </a:bodyPr>
          <a:lstStyle/>
          <a:p>
            <a:r>
              <a:rPr lang="en-US" dirty="0" smtClean="0"/>
              <a:t>Submission Schedule is redefined</a:t>
            </a:r>
          </a:p>
          <a:p>
            <a:r>
              <a:rPr lang="en-US" dirty="0" smtClean="0"/>
              <a:t>How does this effect Verification deadlines?</a:t>
            </a:r>
          </a:p>
          <a:p>
            <a:r>
              <a:rPr lang="en-US" dirty="0" smtClean="0"/>
              <a:t>Verification deadlines are met if student data is submitted timely and verifications are addressed when data is submitted, verifications never overlap with data pulls. </a:t>
            </a:r>
          </a:p>
          <a:p>
            <a:r>
              <a:rPr lang="en-US" dirty="0" smtClean="0"/>
              <a:t>Projected December 1 and End of Year, Discipline and Exiting reports provide indicators that unresolved verifications are causing discrepancies in these reports. </a:t>
            </a:r>
          </a:p>
          <a:p>
            <a:endParaRPr lang="en-US" dirty="0"/>
          </a:p>
          <a:p>
            <a:endParaRPr lang="en-US" dirty="0"/>
          </a:p>
          <a:p>
            <a:endParaRPr lang="en-US" dirty="0"/>
          </a:p>
        </p:txBody>
      </p:sp>
      <p:sp>
        <p:nvSpPr>
          <p:cNvPr id="4" name="TextBox 3"/>
          <p:cNvSpPr txBox="1"/>
          <p:nvPr/>
        </p:nvSpPr>
        <p:spPr>
          <a:xfrm>
            <a:off x="8839200" y="4781788"/>
            <a:ext cx="304800" cy="369332"/>
          </a:xfrm>
          <a:prstGeom prst="rect">
            <a:avLst/>
          </a:prstGeom>
          <a:noFill/>
          <a:ln>
            <a:solidFill>
              <a:schemeClr val="tx1"/>
            </a:solidFill>
          </a:ln>
        </p:spPr>
        <p:txBody>
          <a:bodyPr wrap="square" rtlCol="0">
            <a:spAutoFit/>
          </a:bodyPr>
          <a:lstStyle/>
          <a:p>
            <a:r>
              <a:rPr lang="en-US" dirty="0" smtClean="0"/>
              <a:t>6</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5197433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66750"/>
            <a:ext cx="2971800" cy="1280160"/>
          </a:xfrm>
          <a:prstGeom prst="rect">
            <a:avLst/>
          </a:prstGeom>
          <a:solidFill>
            <a:schemeClr val="bg1"/>
          </a:solidFill>
        </p:spPr>
        <p:txBody>
          <a:bodyPr wrap="square" rtlCol="0">
            <a:spAutoFit/>
          </a:bodyPr>
          <a:lstStyle/>
          <a:p>
            <a:pPr algn="ctr"/>
            <a:r>
              <a:rPr lang="en-US" sz="2400" b="1" dirty="0" smtClean="0"/>
              <a:t>Students are missing from expected reports  </a:t>
            </a:r>
          </a:p>
          <a:p>
            <a:r>
              <a:rPr lang="en-US" sz="2400" b="1" dirty="0" smtClean="0"/>
              <a:t> </a:t>
            </a:r>
            <a:endParaRPr lang="en-US" sz="2400" b="1" dirty="0"/>
          </a:p>
        </p:txBody>
      </p:sp>
      <p:sp>
        <p:nvSpPr>
          <p:cNvPr id="5" name="Text Placeholder 4"/>
          <p:cNvSpPr>
            <a:spLocks noGrp="1"/>
          </p:cNvSpPr>
          <p:nvPr>
            <p:ph type="body" sz="half" idx="2"/>
          </p:nvPr>
        </p:nvSpPr>
        <p:spPr/>
        <p:txBody>
          <a:bodyPr>
            <a:normAutofit/>
          </a:bodyPr>
          <a:lstStyle/>
          <a:p>
            <a:r>
              <a:rPr lang="en-US" sz="2000" dirty="0" smtClean="0">
                <a:latin typeface="Times New Roman" panose="02020603050405020304" pitchFamily="18" charset="0"/>
                <a:cs typeface="Times New Roman" panose="02020603050405020304" pitchFamily="18" charset="0"/>
              </a:rPr>
              <a:t>Check the claiming status</a:t>
            </a:r>
          </a:p>
          <a:p>
            <a:r>
              <a:rPr lang="en-US" sz="2000" dirty="0" smtClean="0">
                <a:latin typeface="Times New Roman" panose="02020603050405020304" pitchFamily="18" charset="0"/>
                <a:cs typeface="Times New Roman" panose="02020603050405020304" pitchFamily="18" charset="0"/>
              </a:rPr>
              <a:t>Is Value 1 = Yes displaying?</a:t>
            </a:r>
            <a:endParaRPr lang="en-US" sz="2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4343400" y="819151"/>
            <a:ext cx="4102100" cy="1676400"/>
          </a:xfrm>
          <a:prstGeom prst="rect">
            <a:avLst/>
          </a:prstGeom>
        </p:spPr>
      </p:pic>
      <p:sp>
        <p:nvSpPr>
          <p:cNvPr id="8" name="Right Arrow 7"/>
          <p:cNvSpPr/>
          <p:nvPr/>
        </p:nvSpPr>
        <p:spPr>
          <a:xfrm>
            <a:off x="5334000" y="1288411"/>
            <a:ext cx="1524000" cy="115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4273455" y="2800350"/>
            <a:ext cx="4241989" cy="1447800"/>
          </a:xfrm>
          <a:prstGeom prst="rect">
            <a:avLst/>
          </a:prstGeom>
        </p:spPr>
      </p:pic>
      <p:sp>
        <p:nvSpPr>
          <p:cNvPr id="10" name="Right Arrow 9"/>
          <p:cNvSpPr/>
          <p:nvPr/>
        </p:nvSpPr>
        <p:spPr>
          <a:xfrm>
            <a:off x="5334000" y="3187700"/>
            <a:ext cx="1524000" cy="115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2819400" y="33835"/>
            <a:ext cx="3895682" cy="859611"/>
          </a:xfrm>
          <a:prstGeom prst="rect">
            <a:avLst/>
          </a:prstGeom>
        </p:spPr>
      </p:pic>
      <p:sp>
        <p:nvSpPr>
          <p:cNvPr id="9" name="TextBox 8"/>
          <p:cNvSpPr txBox="1"/>
          <p:nvPr/>
        </p:nvSpPr>
        <p:spPr>
          <a:xfrm>
            <a:off x="8700248" y="4774168"/>
            <a:ext cx="457199" cy="369332"/>
          </a:xfrm>
          <a:prstGeom prst="rect">
            <a:avLst/>
          </a:prstGeom>
          <a:noFill/>
          <a:ln>
            <a:solidFill>
              <a:schemeClr val="tx1"/>
            </a:solidFill>
          </a:ln>
        </p:spPr>
        <p:txBody>
          <a:bodyPr wrap="square" rtlCol="0">
            <a:spAutoFit/>
          </a:bodyPr>
          <a:lstStyle/>
          <a:p>
            <a:r>
              <a:rPr lang="en-US" dirty="0" smtClean="0"/>
              <a:t>69</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70</a:t>
            </a:fld>
            <a:endParaRPr lang="en-US"/>
          </a:p>
        </p:txBody>
      </p:sp>
    </p:spTree>
    <p:extLst>
      <p:ext uri="{BB962C8B-B14F-4D97-AF65-F5344CB8AC3E}">
        <p14:creationId xmlns:p14="http://schemas.microsoft.com/office/powerpoint/2010/main" val="18827580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66750"/>
            <a:ext cx="3581400" cy="1371600"/>
          </a:xfrm>
          <a:prstGeom prst="rect">
            <a:avLst/>
          </a:prstGeom>
          <a:solidFill>
            <a:schemeClr val="bg1"/>
          </a:solidFill>
        </p:spPr>
        <p:txBody>
          <a:bodyPr wrap="square" rtlCol="0">
            <a:spAutoFit/>
          </a:bodyPr>
          <a:lstStyle/>
          <a:p>
            <a:pPr algn="ctr"/>
            <a:r>
              <a:rPr lang="en-US" sz="2400" b="1" dirty="0" smtClean="0"/>
              <a:t>Where do I look to find why the student has zero days of service?</a:t>
            </a:r>
          </a:p>
          <a:p>
            <a:r>
              <a:rPr lang="en-US" sz="2400" b="1" dirty="0" smtClean="0"/>
              <a:t> </a:t>
            </a:r>
            <a:endParaRPr lang="en-US" sz="2400" b="1" dirty="0"/>
          </a:p>
        </p:txBody>
      </p:sp>
      <p:sp>
        <p:nvSpPr>
          <p:cNvPr id="5" name="Text Placeholder 4"/>
          <p:cNvSpPr>
            <a:spLocks noGrp="1"/>
          </p:cNvSpPr>
          <p:nvPr>
            <p:ph type="body" sz="half" idx="2"/>
          </p:nvPr>
        </p:nvSpPr>
        <p:spPr/>
        <p:txBody>
          <a:bodyPr>
            <a:normAutofit/>
          </a:bodyPr>
          <a:lstStyle/>
          <a:p>
            <a:r>
              <a:rPr lang="en-US" sz="2000" dirty="0" smtClean="0">
                <a:latin typeface="Times New Roman" panose="02020603050405020304" pitchFamily="18" charset="0"/>
                <a:cs typeface="Times New Roman" panose="02020603050405020304" pitchFamily="18" charset="0"/>
              </a:rPr>
              <a:t>The building Info button pops up the information associated to the service building</a:t>
            </a:r>
            <a:endParaRPr lang="en-US" sz="2000" dirty="0">
              <a:latin typeface="Times New Roman" panose="02020603050405020304" pitchFamily="18" charset="0"/>
              <a:cs typeface="Times New Roman" panose="02020603050405020304" pitchFamily="18" charset="0"/>
            </a:endParaRPr>
          </a:p>
        </p:txBody>
      </p:sp>
      <p:sp>
        <p:nvSpPr>
          <p:cNvPr id="8" name="Right Arrow 7"/>
          <p:cNvSpPr/>
          <p:nvPr/>
        </p:nvSpPr>
        <p:spPr>
          <a:xfrm>
            <a:off x="3352232" y="3790950"/>
            <a:ext cx="1524000" cy="115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914900" y="742950"/>
            <a:ext cx="2981325" cy="3467100"/>
          </a:xfrm>
          <a:prstGeom prst="rect">
            <a:avLst/>
          </a:prstGeom>
        </p:spPr>
      </p:pic>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9" name="TextBox 8"/>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70</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71</a:t>
            </a:fld>
            <a:endParaRPr lang="en-US"/>
          </a:p>
        </p:txBody>
      </p:sp>
    </p:spTree>
    <p:extLst>
      <p:ext uri="{BB962C8B-B14F-4D97-AF65-F5344CB8AC3E}">
        <p14:creationId xmlns:p14="http://schemas.microsoft.com/office/powerpoint/2010/main" val="4197485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66750"/>
            <a:ext cx="3581400" cy="1200329"/>
          </a:xfrm>
          <a:prstGeom prst="rect">
            <a:avLst/>
          </a:prstGeom>
          <a:solidFill>
            <a:schemeClr val="bg1"/>
          </a:solidFill>
        </p:spPr>
        <p:txBody>
          <a:bodyPr wrap="square" rtlCol="0">
            <a:spAutoFit/>
          </a:bodyPr>
          <a:lstStyle/>
          <a:p>
            <a:pPr algn="ctr"/>
            <a:r>
              <a:rPr lang="en-US" sz="2400" b="1" dirty="0" smtClean="0"/>
              <a:t>What does the building Info pop-up tell me?</a:t>
            </a:r>
          </a:p>
          <a:p>
            <a:r>
              <a:rPr lang="en-US" sz="2400" b="1" dirty="0" smtClean="0"/>
              <a:t> </a:t>
            </a:r>
            <a:endParaRPr lang="en-US" sz="2400" b="1" dirty="0"/>
          </a:p>
        </p:txBody>
      </p:sp>
      <p:sp>
        <p:nvSpPr>
          <p:cNvPr id="5" name="Text Placeholder 4"/>
          <p:cNvSpPr>
            <a:spLocks noGrp="1"/>
          </p:cNvSpPr>
          <p:nvPr>
            <p:ph type="body" sz="half" idx="2"/>
          </p:nvPr>
        </p:nvSpPr>
        <p:spPr>
          <a:xfrm>
            <a:off x="609600" y="2190750"/>
            <a:ext cx="3962400" cy="2285999"/>
          </a:xfrm>
        </p:spPr>
        <p:txBody>
          <a:bodyPr>
            <a:normAutofit fontScale="85000" lnSpcReduction="20000"/>
          </a:bodyPr>
          <a:lstStyle/>
          <a:p>
            <a:r>
              <a:rPr lang="en-US" sz="2000" dirty="0" smtClean="0">
                <a:latin typeface="Times New Roman" panose="02020603050405020304" pitchFamily="18" charset="0"/>
                <a:cs typeface="Times New Roman" panose="02020603050405020304" pitchFamily="18" charset="0"/>
              </a:rPr>
              <a:t>For the Building and the student’s Grade level</a:t>
            </a:r>
          </a:p>
          <a:p>
            <a:pPr algn="l"/>
            <a:r>
              <a:rPr lang="en-US" sz="2000" dirty="0" smtClean="0">
                <a:latin typeface="Times New Roman" panose="02020603050405020304" pitchFamily="18" charset="0"/>
                <a:cs typeface="Times New Roman" panose="02020603050405020304" pitchFamily="18" charset="0"/>
              </a:rPr>
              <a:t>	Session Minutes are missing from 	the 	Directory = N/A</a:t>
            </a:r>
          </a:p>
          <a:p>
            <a:pPr algn="l"/>
            <a:r>
              <a:rPr lang="en-US" sz="2000" dirty="0" smtClean="0">
                <a:latin typeface="Times New Roman" panose="02020603050405020304" pitchFamily="18" charset="0"/>
                <a:cs typeface="Times New Roman" panose="02020603050405020304" pitchFamily="18" charset="0"/>
              </a:rPr>
              <a:t>	Days per week is </a:t>
            </a:r>
            <a:r>
              <a:rPr lang="en-US" sz="2000" dirty="0">
                <a:latin typeface="Times New Roman" panose="02020603050405020304" pitchFamily="18" charset="0"/>
                <a:cs typeface="Times New Roman" panose="02020603050405020304" pitchFamily="18" charset="0"/>
              </a:rPr>
              <a:t>missing from the </a:t>
            </a:r>
            <a:r>
              <a:rPr lang="en-US" sz="2000" dirty="0" smtClean="0">
                <a:latin typeface="Times New Roman" panose="02020603050405020304" pitchFamily="18" charset="0"/>
                <a:cs typeface="Times New Roman" panose="02020603050405020304" pitchFamily="18" charset="0"/>
              </a:rPr>
              <a:t>	Directory = N/A</a:t>
            </a:r>
          </a:p>
          <a:p>
            <a:pPr algn="l"/>
            <a:r>
              <a:rPr lang="en-US" sz="2000" dirty="0" smtClean="0">
                <a:latin typeface="Times New Roman" panose="02020603050405020304" pitchFamily="18" charset="0"/>
                <a:cs typeface="Times New Roman" panose="02020603050405020304" pitchFamily="18" charset="0"/>
              </a:rPr>
              <a:t>	Settings have not been approved = N/A</a:t>
            </a:r>
          </a:p>
          <a:p>
            <a:pPr algn="l"/>
            <a:r>
              <a:rPr lang="en-US" sz="2000" dirty="0" smtClean="0">
                <a:latin typeface="Times New Roman" panose="02020603050405020304" pitchFamily="18" charset="0"/>
                <a:cs typeface="Times New Roman" panose="02020603050405020304" pitchFamily="18" charset="0"/>
              </a:rPr>
              <a:t>	Calendar is missing = N/A</a:t>
            </a:r>
            <a:endParaRPr lang="en-US" sz="2000" dirty="0">
              <a:latin typeface="Times New Roman" panose="02020603050405020304" pitchFamily="18" charset="0"/>
              <a:cs typeface="Times New Roman" panose="02020603050405020304" pitchFamily="18" charset="0"/>
            </a:endParaRPr>
          </a:p>
          <a:p>
            <a:pPr marL="457200" indent="-457200" algn="l">
              <a:buAutoNum type="arabicPeriod"/>
            </a:pPr>
            <a:endParaRPr lang="en-US" sz="2000" dirty="0" smtClean="0">
              <a:latin typeface="Times New Roman" panose="02020603050405020304" pitchFamily="18" charset="0"/>
              <a:cs typeface="Times New Roman" panose="02020603050405020304" pitchFamily="18" charset="0"/>
            </a:endParaRPr>
          </a:p>
          <a:p>
            <a:pPr marL="457200" indent="-457200" algn="l">
              <a:buAutoNum type="arabicPeriod"/>
            </a:pPr>
            <a:endParaRPr lang="en-US" sz="2000" dirty="0" smtClean="0">
              <a:latin typeface="Times New Roman" panose="02020603050405020304" pitchFamily="18" charset="0"/>
              <a:cs typeface="Times New Roman" panose="02020603050405020304" pitchFamily="18" charset="0"/>
            </a:endParaRPr>
          </a:p>
          <a:p>
            <a:pPr marL="457200" indent="-457200" algn="l">
              <a:buAutoNum type="arabicPeriod"/>
            </a:pPr>
            <a:endParaRPr lang="en-US" sz="20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4435432" y="711995"/>
            <a:ext cx="4102100" cy="3719773"/>
          </a:xfrm>
          <a:prstGeom prst="rect">
            <a:avLst/>
          </a:prstGeom>
        </p:spPr>
      </p:pic>
      <p:pic>
        <p:nvPicPr>
          <p:cNvPr id="4" name="Picture 3"/>
          <p:cNvPicPr>
            <a:picLocks noChangeAspect="1"/>
          </p:cNvPicPr>
          <p:nvPr/>
        </p:nvPicPr>
        <p:blipFill>
          <a:blip r:embed="rId4"/>
          <a:stretch>
            <a:fillRect/>
          </a:stretch>
        </p:blipFill>
        <p:spPr>
          <a:xfrm>
            <a:off x="2819400" y="0"/>
            <a:ext cx="3895682" cy="859611"/>
          </a:xfrm>
          <a:prstGeom prst="rect">
            <a:avLst/>
          </a:prstGeom>
        </p:spPr>
      </p:pic>
      <p:sp>
        <p:nvSpPr>
          <p:cNvPr id="14" name="Dodecagon 13"/>
          <p:cNvSpPr/>
          <p:nvPr/>
        </p:nvSpPr>
        <p:spPr>
          <a:xfrm>
            <a:off x="5608616" y="2004323"/>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5" name="Dodecagon 14"/>
          <p:cNvSpPr/>
          <p:nvPr/>
        </p:nvSpPr>
        <p:spPr>
          <a:xfrm>
            <a:off x="7239000" y="1940959"/>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6" name="Dodecagon 15"/>
          <p:cNvSpPr/>
          <p:nvPr/>
        </p:nvSpPr>
        <p:spPr>
          <a:xfrm>
            <a:off x="5608616" y="1616133"/>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7" name="Dodecagon 16"/>
          <p:cNvSpPr/>
          <p:nvPr/>
        </p:nvSpPr>
        <p:spPr>
          <a:xfrm>
            <a:off x="7239000" y="1114514"/>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8" name="Dodecagon 17"/>
          <p:cNvSpPr/>
          <p:nvPr/>
        </p:nvSpPr>
        <p:spPr>
          <a:xfrm>
            <a:off x="7912505" y="1532743"/>
            <a:ext cx="457200" cy="304800"/>
          </a:xfrm>
          <a:prstGeom prst="dodec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9" name="Dodecagon 18"/>
          <p:cNvSpPr/>
          <p:nvPr/>
        </p:nvSpPr>
        <p:spPr>
          <a:xfrm>
            <a:off x="4729491" y="2935882"/>
            <a:ext cx="457200" cy="304800"/>
          </a:xfrm>
          <a:prstGeom prst="dodec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0" name="Dodecagon 19"/>
          <p:cNvSpPr/>
          <p:nvPr/>
        </p:nvSpPr>
        <p:spPr>
          <a:xfrm>
            <a:off x="6486482" y="3797303"/>
            <a:ext cx="457200" cy="304800"/>
          </a:xfrm>
          <a:prstGeom prst="dodec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3" name="Dodecagon 12"/>
          <p:cNvSpPr/>
          <p:nvPr/>
        </p:nvSpPr>
        <p:spPr>
          <a:xfrm>
            <a:off x="533400" y="4102103"/>
            <a:ext cx="457200" cy="304800"/>
          </a:xfrm>
          <a:prstGeom prst="dodec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1" name="Dodecagon 20"/>
          <p:cNvSpPr/>
          <p:nvPr/>
        </p:nvSpPr>
        <p:spPr>
          <a:xfrm>
            <a:off x="533400" y="374862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4" name="Dodecagon 23"/>
          <p:cNvSpPr/>
          <p:nvPr/>
        </p:nvSpPr>
        <p:spPr>
          <a:xfrm>
            <a:off x="533400" y="3240682"/>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5" name="Dodecagon 24"/>
          <p:cNvSpPr/>
          <p:nvPr/>
        </p:nvSpPr>
        <p:spPr>
          <a:xfrm>
            <a:off x="533400" y="2732744"/>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TextBox 21"/>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71</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72</a:t>
            </a:fld>
            <a:endParaRPr lang="en-US"/>
          </a:p>
        </p:txBody>
      </p:sp>
    </p:spTree>
    <p:extLst>
      <p:ext uri="{BB962C8B-B14F-4D97-AF65-F5344CB8AC3E}">
        <p14:creationId xmlns:p14="http://schemas.microsoft.com/office/powerpoint/2010/main" val="2117510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66750"/>
            <a:ext cx="3581400" cy="1371600"/>
          </a:xfrm>
          <a:prstGeom prst="rect">
            <a:avLst/>
          </a:prstGeom>
          <a:solidFill>
            <a:schemeClr val="bg1"/>
          </a:solidFill>
        </p:spPr>
        <p:txBody>
          <a:bodyPr wrap="square" rtlCol="0">
            <a:spAutoFit/>
          </a:bodyPr>
          <a:lstStyle/>
          <a:p>
            <a:pPr algn="ctr"/>
            <a:r>
              <a:rPr lang="en-US" sz="2400" b="1" dirty="0" smtClean="0"/>
              <a:t>Why doesn’t the application let me work on Calendars or settings?</a:t>
            </a:r>
          </a:p>
          <a:p>
            <a:r>
              <a:rPr lang="en-US" sz="2400" b="1" dirty="0" smtClean="0"/>
              <a:t> </a:t>
            </a:r>
            <a:endParaRPr lang="en-US" sz="2400" b="1" dirty="0"/>
          </a:p>
        </p:txBody>
      </p:sp>
      <p:sp>
        <p:nvSpPr>
          <p:cNvPr id="5" name="Text Placeholder 4"/>
          <p:cNvSpPr>
            <a:spLocks noGrp="1"/>
          </p:cNvSpPr>
          <p:nvPr>
            <p:ph type="body" sz="half" idx="2"/>
          </p:nvPr>
        </p:nvSpPr>
        <p:spPr>
          <a:xfrm>
            <a:off x="685800" y="2273299"/>
            <a:ext cx="3276599" cy="2127251"/>
          </a:xfrm>
        </p:spPr>
        <p:txBody>
          <a:bodyPr>
            <a:normAutofit fontScale="92500"/>
          </a:bodyPr>
          <a:lstStyle/>
          <a:p>
            <a:r>
              <a:rPr lang="en-US" sz="2000" dirty="0" smtClean="0">
                <a:latin typeface="Times New Roman" panose="02020603050405020304" pitchFamily="18" charset="0"/>
                <a:cs typeface="Times New Roman" panose="02020603050405020304" pitchFamily="18" charset="0"/>
              </a:rPr>
              <a:t>Check the access level selected in the page header. </a:t>
            </a:r>
          </a:p>
          <a:p>
            <a:r>
              <a:rPr lang="en-US" sz="2000" dirty="0" smtClean="0">
                <a:latin typeface="Times New Roman" panose="02020603050405020304" pitchFamily="18" charset="0"/>
                <a:cs typeface="Times New Roman" panose="02020603050405020304" pitchFamily="18" charset="0"/>
              </a:rPr>
              <a:t>A USD 266 user cannot work on USD 439 data.</a:t>
            </a:r>
          </a:p>
          <a:p>
            <a:r>
              <a:rPr lang="en-US" sz="2000" dirty="0" smtClean="0">
                <a:latin typeface="Times New Roman" panose="02020603050405020304" pitchFamily="18" charset="0"/>
                <a:cs typeface="Times New Roman" panose="02020603050405020304" pitchFamily="18" charset="0"/>
              </a:rPr>
              <a:t>It would work if the access was at the Coop or Interlocal level</a:t>
            </a:r>
            <a:endParaRPr lang="en-US" sz="2000" dirty="0">
              <a:latin typeface="Times New Roman" panose="02020603050405020304" pitchFamily="18" charset="0"/>
              <a:cs typeface="Times New Roman" panose="02020603050405020304" pitchFamily="18" charset="0"/>
            </a:endParaRPr>
          </a:p>
        </p:txBody>
      </p:sp>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pic>
        <p:nvPicPr>
          <p:cNvPr id="13" name="Picture 12"/>
          <p:cNvPicPr>
            <a:picLocks noChangeAspect="1"/>
          </p:cNvPicPr>
          <p:nvPr/>
        </p:nvPicPr>
        <p:blipFill>
          <a:blip r:embed="rId3"/>
          <a:stretch>
            <a:fillRect/>
          </a:stretch>
        </p:blipFill>
        <p:spPr>
          <a:xfrm>
            <a:off x="4114800" y="675460"/>
            <a:ext cx="4371975" cy="3496489"/>
          </a:xfrm>
          <a:prstGeom prst="rect">
            <a:avLst/>
          </a:prstGeom>
        </p:spPr>
      </p:pic>
      <p:sp>
        <p:nvSpPr>
          <p:cNvPr id="8" name="Right Arrow 7"/>
          <p:cNvSpPr/>
          <p:nvPr/>
        </p:nvSpPr>
        <p:spPr>
          <a:xfrm rot="16200000">
            <a:off x="5353873" y="1323564"/>
            <a:ext cx="780228" cy="57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72</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73</a:t>
            </a:fld>
            <a:endParaRPr lang="en-US"/>
          </a:p>
        </p:txBody>
      </p:sp>
    </p:spTree>
    <p:extLst>
      <p:ext uri="{BB962C8B-B14F-4D97-AF65-F5344CB8AC3E}">
        <p14:creationId xmlns:p14="http://schemas.microsoft.com/office/powerpoint/2010/main" val="879673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0117" y="667771"/>
            <a:ext cx="4267200" cy="1371600"/>
          </a:xfrm>
          <a:prstGeom prst="rect">
            <a:avLst/>
          </a:prstGeom>
          <a:solidFill>
            <a:schemeClr val="bg1"/>
          </a:solidFill>
        </p:spPr>
        <p:txBody>
          <a:bodyPr wrap="square" rtlCol="0">
            <a:spAutoFit/>
          </a:bodyPr>
          <a:lstStyle/>
          <a:p>
            <a:pPr algn="ctr"/>
            <a:r>
              <a:rPr lang="en-US" sz="2400" b="1" dirty="0" smtClean="0"/>
              <a:t>Why does the data in SPEDPro look different that what I see in my IEP program?</a:t>
            </a:r>
          </a:p>
          <a:p>
            <a:r>
              <a:rPr lang="en-US" sz="2400" b="1" dirty="0" smtClean="0"/>
              <a:t> </a:t>
            </a:r>
            <a:endParaRPr lang="en-US" sz="2400" b="1" dirty="0"/>
          </a:p>
        </p:txBody>
      </p:sp>
      <p:sp>
        <p:nvSpPr>
          <p:cNvPr id="5" name="Text Placeholder 4"/>
          <p:cNvSpPr>
            <a:spLocks noGrp="1"/>
          </p:cNvSpPr>
          <p:nvPr>
            <p:ph type="body" sz="half" idx="2"/>
          </p:nvPr>
        </p:nvSpPr>
        <p:spPr>
          <a:xfrm>
            <a:off x="537251" y="2173603"/>
            <a:ext cx="4114800" cy="1280160"/>
          </a:xfrm>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Use the Import template to see what data was exported from your IEP program. What you see may be different than what exported out.</a:t>
            </a:r>
            <a:endParaRPr lang="en-US" sz="2000" dirty="0">
              <a:latin typeface="Times New Roman" panose="02020603050405020304" pitchFamily="18" charset="0"/>
              <a:cs typeface="Times New Roman" panose="02020603050405020304" pitchFamily="18" charset="0"/>
            </a:endParaRPr>
          </a:p>
        </p:txBody>
      </p:sp>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pic>
        <p:nvPicPr>
          <p:cNvPr id="2" name="Picture 1"/>
          <p:cNvPicPr>
            <a:picLocks noChangeAspect="1"/>
          </p:cNvPicPr>
          <p:nvPr/>
        </p:nvPicPr>
        <p:blipFill>
          <a:blip r:embed="rId3"/>
          <a:stretch>
            <a:fillRect/>
          </a:stretch>
        </p:blipFill>
        <p:spPr>
          <a:xfrm>
            <a:off x="533400" y="3562350"/>
            <a:ext cx="8207940" cy="685800"/>
          </a:xfrm>
          <a:prstGeom prst="rect">
            <a:avLst/>
          </a:prstGeom>
        </p:spPr>
      </p:pic>
      <p:sp>
        <p:nvSpPr>
          <p:cNvPr id="3" name="TextBox 2"/>
          <p:cNvSpPr txBox="1"/>
          <p:nvPr/>
        </p:nvSpPr>
        <p:spPr>
          <a:xfrm>
            <a:off x="4787317" y="769535"/>
            <a:ext cx="1828800" cy="2031325"/>
          </a:xfrm>
          <a:prstGeom prst="rect">
            <a:avLst/>
          </a:prstGeom>
          <a:noFill/>
          <a:ln w="28575">
            <a:solidFill>
              <a:srgbClr val="FF0000"/>
            </a:solidFill>
          </a:ln>
        </p:spPr>
        <p:txBody>
          <a:bodyPr wrap="square" rtlCol="0">
            <a:spAutoFit/>
          </a:bodyPr>
          <a:lstStyle/>
          <a:p>
            <a:pPr algn="ctr"/>
            <a:r>
              <a:rPr lang="en-US" b="1" dirty="0" smtClean="0"/>
              <a:t>The template has 21 cells of header fields and goes up to 25 service lines. Differences can be compared. </a:t>
            </a:r>
            <a:endParaRPr lang="en-US" b="1" dirty="0"/>
          </a:p>
        </p:txBody>
      </p:sp>
      <p:sp>
        <p:nvSpPr>
          <p:cNvPr id="9" name="TextBox 8"/>
          <p:cNvSpPr txBox="1"/>
          <p:nvPr/>
        </p:nvSpPr>
        <p:spPr>
          <a:xfrm>
            <a:off x="6751383" y="1885950"/>
            <a:ext cx="1828800" cy="1477328"/>
          </a:xfrm>
          <a:prstGeom prst="rect">
            <a:avLst/>
          </a:prstGeom>
          <a:noFill/>
          <a:ln w="28575">
            <a:solidFill>
              <a:srgbClr val="FF0000"/>
            </a:solidFill>
          </a:ln>
        </p:spPr>
        <p:txBody>
          <a:bodyPr wrap="square" rtlCol="0">
            <a:spAutoFit/>
          </a:bodyPr>
          <a:lstStyle/>
          <a:p>
            <a:pPr algn="ctr"/>
            <a:r>
              <a:rPr lang="en-US" b="1" dirty="0" smtClean="0"/>
              <a:t>Bad data such as dates in the wrong school year may fail to import. </a:t>
            </a:r>
            <a:endParaRPr lang="en-US" b="1" dirty="0"/>
          </a:p>
        </p:txBody>
      </p:sp>
      <p:sp>
        <p:nvSpPr>
          <p:cNvPr id="8" name="TextBox 7"/>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73</a:t>
            </a:r>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74</a:t>
            </a:fld>
            <a:endParaRPr lang="en-US"/>
          </a:p>
        </p:txBody>
      </p:sp>
    </p:spTree>
    <p:extLst>
      <p:ext uri="{BB962C8B-B14F-4D97-AF65-F5344CB8AC3E}">
        <p14:creationId xmlns:p14="http://schemas.microsoft.com/office/powerpoint/2010/main" val="3449645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0117" y="667771"/>
            <a:ext cx="4267200" cy="1938992"/>
          </a:xfrm>
          <a:prstGeom prst="rect">
            <a:avLst/>
          </a:prstGeom>
          <a:solidFill>
            <a:schemeClr val="bg1"/>
          </a:solidFill>
        </p:spPr>
        <p:txBody>
          <a:bodyPr wrap="square" rtlCol="0">
            <a:spAutoFit/>
          </a:bodyPr>
          <a:lstStyle/>
          <a:p>
            <a:pPr algn="ctr"/>
            <a:r>
              <a:rPr lang="en-US" sz="2400" b="1" dirty="0" smtClean="0"/>
              <a:t>Gifted students who exit IDEA services must have and exit date and exit status</a:t>
            </a:r>
          </a:p>
          <a:p>
            <a:pPr algn="ctr"/>
            <a:r>
              <a:rPr lang="en-US" sz="2400" b="1" u="sng" dirty="0" smtClean="0">
                <a:solidFill>
                  <a:srgbClr val="E57D3C"/>
                </a:solidFill>
              </a:rPr>
              <a:t>In-service topic</a:t>
            </a:r>
          </a:p>
          <a:p>
            <a:r>
              <a:rPr lang="en-US" sz="2400" b="1" dirty="0" smtClean="0"/>
              <a:t> </a:t>
            </a:r>
            <a:endParaRPr lang="en-US" sz="2400" b="1" dirty="0"/>
          </a:p>
        </p:txBody>
      </p:sp>
      <p:sp>
        <p:nvSpPr>
          <p:cNvPr id="5" name="Text Placeholder 4"/>
          <p:cNvSpPr>
            <a:spLocks noGrp="1"/>
          </p:cNvSpPr>
          <p:nvPr>
            <p:ph type="body" sz="half" idx="2"/>
          </p:nvPr>
        </p:nvSpPr>
        <p:spPr>
          <a:xfrm>
            <a:off x="537251" y="2173603"/>
            <a:ext cx="7844749" cy="321947"/>
          </a:xfrm>
        </p:spPr>
        <p:txBody>
          <a:bodyPr>
            <a:normAutofit fontScale="85000" lnSpcReduction="20000"/>
          </a:bodyPr>
          <a:lstStyle/>
          <a:p>
            <a:r>
              <a:rPr lang="en-US" sz="2000" dirty="0" smtClean="0">
                <a:latin typeface="Times New Roman" panose="02020603050405020304" pitchFamily="18" charset="0"/>
                <a:cs typeface="Times New Roman" panose="02020603050405020304" pitchFamily="18" charset="0"/>
              </a:rPr>
              <a:t>SE services end indicates Exit date needed</a:t>
            </a:r>
            <a:endParaRPr lang="en-US" sz="2000" dirty="0">
              <a:latin typeface="Times New Roman" panose="02020603050405020304" pitchFamily="18" charset="0"/>
              <a:cs typeface="Times New Roman" panose="02020603050405020304" pitchFamily="18" charset="0"/>
            </a:endParaRPr>
          </a:p>
        </p:txBody>
      </p:sp>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pic>
        <p:nvPicPr>
          <p:cNvPr id="11" name="Picture 10"/>
          <p:cNvPicPr>
            <a:picLocks noChangeAspect="1"/>
          </p:cNvPicPr>
          <p:nvPr/>
        </p:nvPicPr>
        <p:blipFill>
          <a:blip r:embed="rId3"/>
          <a:stretch>
            <a:fillRect/>
          </a:stretch>
        </p:blipFill>
        <p:spPr>
          <a:xfrm>
            <a:off x="1295400" y="3619872"/>
            <a:ext cx="4343400" cy="916959"/>
          </a:xfrm>
          <a:prstGeom prst="rect">
            <a:avLst/>
          </a:prstGeom>
        </p:spPr>
      </p:pic>
      <p:sp>
        <p:nvSpPr>
          <p:cNvPr id="3" name="TextBox 2"/>
          <p:cNvSpPr txBox="1"/>
          <p:nvPr/>
        </p:nvSpPr>
        <p:spPr>
          <a:xfrm>
            <a:off x="5433964" y="732295"/>
            <a:ext cx="2848072" cy="1200329"/>
          </a:xfrm>
          <a:prstGeom prst="rect">
            <a:avLst/>
          </a:prstGeom>
          <a:noFill/>
          <a:ln w="28575">
            <a:solidFill>
              <a:srgbClr val="FF0000"/>
            </a:solidFill>
          </a:ln>
        </p:spPr>
        <p:txBody>
          <a:bodyPr wrap="square" rtlCol="0">
            <a:spAutoFit/>
          </a:bodyPr>
          <a:lstStyle/>
          <a:p>
            <a:pPr algn="ctr"/>
            <a:r>
              <a:rPr lang="en-US" b="1" dirty="0" smtClean="0"/>
              <a:t>Student is no longer a child with a disability. Do not miss students who qualify for OSEP Table 4 Exits</a:t>
            </a:r>
            <a:endParaRPr lang="en-US" b="1" dirty="0"/>
          </a:p>
        </p:txBody>
      </p:sp>
      <p:pic>
        <p:nvPicPr>
          <p:cNvPr id="9" name="Picture 8"/>
          <p:cNvPicPr>
            <a:picLocks noChangeAspect="1"/>
          </p:cNvPicPr>
          <p:nvPr/>
        </p:nvPicPr>
        <p:blipFill>
          <a:blip r:embed="rId4"/>
          <a:stretch>
            <a:fillRect/>
          </a:stretch>
        </p:blipFill>
        <p:spPr>
          <a:xfrm>
            <a:off x="1108750" y="2394398"/>
            <a:ext cx="7391401" cy="1287306"/>
          </a:xfrm>
          <a:prstGeom prst="rect">
            <a:avLst/>
          </a:prstGeom>
        </p:spPr>
      </p:pic>
      <p:sp>
        <p:nvSpPr>
          <p:cNvPr id="15" name="TextBox 14"/>
          <p:cNvSpPr txBox="1"/>
          <p:nvPr/>
        </p:nvSpPr>
        <p:spPr>
          <a:xfrm>
            <a:off x="461276" y="2736529"/>
            <a:ext cx="724848" cy="523220"/>
          </a:xfrm>
          <a:prstGeom prst="rect">
            <a:avLst/>
          </a:prstGeom>
          <a:noFill/>
          <a:ln w="38100">
            <a:solidFill>
              <a:schemeClr val="accent3">
                <a:lumMod val="75000"/>
              </a:schemeClr>
            </a:solidFill>
          </a:ln>
        </p:spPr>
        <p:txBody>
          <a:bodyPr wrap="square" rtlCol="0">
            <a:spAutoFit/>
          </a:bodyPr>
          <a:lstStyle/>
          <a:p>
            <a:r>
              <a:rPr lang="en-US" sz="1400" dirty="0" smtClean="0"/>
              <a:t>Student List</a:t>
            </a:r>
            <a:endParaRPr lang="en-US" sz="1400" dirty="0"/>
          </a:p>
        </p:txBody>
      </p:sp>
      <p:sp>
        <p:nvSpPr>
          <p:cNvPr id="16" name="TextBox 15"/>
          <p:cNvSpPr txBox="1"/>
          <p:nvPr/>
        </p:nvSpPr>
        <p:spPr>
          <a:xfrm>
            <a:off x="461276" y="3710455"/>
            <a:ext cx="724848" cy="523220"/>
          </a:xfrm>
          <a:prstGeom prst="rect">
            <a:avLst/>
          </a:prstGeom>
          <a:noFill/>
          <a:ln w="38100">
            <a:solidFill>
              <a:schemeClr val="accent3">
                <a:lumMod val="75000"/>
              </a:schemeClr>
            </a:solidFill>
          </a:ln>
        </p:spPr>
        <p:txBody>
          <a:bodyPr wrap="square" rtlCol="0">
            <a:spAutoFit/>
          </a:bodyPr>
          <a:lstStyle/>
          <a:p>
            <a:r>
              <a:rPr lang="en-US" sz="1400" dirty="0" smtClean="0"/>
              <a:t>Student Profile</a:t>
            </a:r>
            <a:endParaRPr lang="en-US" sz="1400" dirty="0"/>
          </a:p>
        </p:txBody>
      </p:sp>
      <p:sp>
        <p:nvSpPr>
          <p:cNvPr id="13" name="Right Arrow 12"/>
          <p:cNvSpPr/>
          <p:nvPr/>
        </p:nvSpPr>
        <p:spPr>
          <a:xfrm rot="20459933" flipV="1">
            <a:off x="4868888" y="3655745"/>
            <a:ext cx="2521400" cy="139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3902499"/>
            <a:ext cx="838200" cy="7509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58576" y="2867538"/>
            <a:ext cx="685800" cy="53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74</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75</a:t>
            </a:fld>
            <a:endParaRPr lang="en-US"/>
          </a:p>
        </p:txBody>
      </p:sp>
    </p:spTree>
    <p:extLst>
      <p:ext uri="{BB962C8B-B14F-4D97-AF65-F5344CB8AC3E}">
        <p14:creationId xmlns:p14="http://schemas.microsoft.com/office/powerpoint/2010/main" val="9300296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0117" y="667771"/>
            <a:ext cx="4267200" cy="1938992"/>
          </a:xfrm>
          <a:prstGeom prst="rect">
            <a:avLst/>
          </a:prstGeom>
          <a:solidFill>
            <a:schemeClr val="bg1"/>
          </a:solidFill>
        </p:spPr>
        <p:txBody>
          <a:bodyPr wrap="square" rtlCol="0">
            <a:spAutoFit/>
          </a:bodyPr>
          <a:lstStyle/>
          <a:p>
            <a:pPr algn="ctr"/>
            <a:r>
              <a:rPr lang="en-US" sz="2400" b="1" dirty="0" smtClean="0"/>
              <a:t>Gifted students who exit IDEA services must have and exit date and exit status</a:t>
            </a:r>
          </a:p>
          <a:p>
            <a:pPr algn="ctr"/>
            <a:r>
              <a:rPr lang="en-US" sz="2400" b="1" u="sng" dirty="0" smtClean="0">
                <a:solidFill>
                  <a:srgbClr val="E57D3C"/>
                </a:solidFill>
              </a:rPr>
              <a:t>In-service topic</a:t>
            </a:r>
          </a:p>
          <a:p>
            <a:r>
              <a:rPr lang="en-US" sz="2400" b="1" dirty="0" smtClean="0"/>
              <a:t> </a:t>
            </a:r>
            <a:endParaRPr lang="en-US" sz="2400" b="1" dirty="0"/>
          </a:p>
        </p:txBody>
      </p:sp>
      <p:sp>
        <p:nvSpPr>
          <p:cNvPr id="5" name="Text Placeholder 4"/>
          <p:cNvSpPr>
            <a:spLocks noGrp="1"/>
          </p:cNvSpPr>
          <p:nvPr>
            <p:ph type="body" sz="half" idx="2"/>
          </p:nvPr>
        </p:nvSpPr>
        <p:spPr>
          <a:xfrm>
            <a:off x="537251" y="2173603"/>
            <a:ext cx="7997149" cy="779147"/>
          </a:xfrm>
        </p:spPr>
        <p:txBody>
          <a:bodyPr>
            <a:normAutofit/>
          </a:bodyPr>
          <a:lstStyle/>
          <a:p>
            <a:r>
              <a:rPr lang="en-US" sz="2000" dirty="0" smtClean="0">
                <a:latin typeface="Times New Roman" panose="02020603050405020304" pitchFamily="18" charset="0"/>
                <a:cs typeface="Times New Roman" panose="02020603050405020304" pitchFamily="18" charset="0"/>
              </a:rPr>
              <a:t>SE services end indicates Exit date needed</a:t>
            </a:r>
            <a:endParaRPr lang="en-US" sz="2000" dirty="0">
              <a:latin typeface="Times New Roman" panose="02020603050405020304" pitchFamily="18" charset="0"/>
              <a:cs typeface="Times New Roman" panose="02020603050405020304" pitchFamily="18" charset="0"/>
            </a:endParaRPr>
          </a:p>
        </p:txBody>
      </p:sp>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3" name="TextBox 2"/>
          <p:cNvSpPr txBox="1"/>
          <p:nvPr/>
        </p:nvSpPr>
        <p:spPr>
          <a:xfrm>
            <a:off x="5433964" y="732295"/>
            <a:ext cx="2848072" cy="1200329"/>
          </a:xfrm>
          <a:prstGeom prst="rect">
            <a:avLst/>
          </a:prstGeom>
          <a:noFill/>
          <a:ln w="28575">
            <a:solidFill>
              <a:srgbClr val="FF0000"/>
            </a:solidFill>
          </a:ln>
        </p:spPr>
        <p:txBody>
          <a:bodyPr wrap="square" rtlCol="0">
            <a:spAutoFit/>
          </a:bodyPr>
          <a:lstStyle/>
          <a:p>
            <a:pPr algn="ctr"/>
            <a:r>
              <a:rPr lang="en-US" b="1" dirty="0" smtClean="0"/>
              <a:t>Student is no longer a child with a disability. Do not miss students who qualify for OSEP Table 4 Exits</a:t>
            </a:r>
            <a:endParaRPr lang="en-US" b="1" dirty="0"/>
          </a:p>
        </p:txBody>
      </p:sp>
      <p:pic>
        <p:nvPicPr>
          <p:cNvPr id="2" name="Picture 1"/>
          <p:cNvPicPr>
            <a:picLocks noChangeAspect="1"/>
          </p:cNvPicPr>
          <p:nvPr/>
        </p:nvPicPr>
        <p:blipFill>
          <a:blip r:embed="rId3"/>
          <a:stretch>
            <a:fillRect/>
          </a:stretch>
        </p:blipFill>
        <p:spPr>
          <a:xfrm>
            <a:off x="381000" y="2793607"/>
            <a:ext cx="8412834" cy="1885877"/>
          </a:xfrm>
          <a:prstGeom prst="rect">
            <a:avLst/>
          </a:prstGeom>
        </p:spPr>
      </p:pic>
      <p:sp>
        <p:nvSpPr>
          <p:cNvPr id="8" name="Oval 7"/>
          <p:cNvSpPr/>
          <p:nvPr/>
        </p:nvSpPr>
        <p:spPr>
          <a:xfrm>
            <a:off x="3470246" y="3682218"/>
            <a:ext cx="685800" cy="5797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46240" y="4065208"/>
            <a:ext cx="685800" cy="53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269302">
            <a:off x="2233918" y="3280581"/>
            <a:ext cx="1295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137558" y="3461663"/>
            <a:ext cx="533400" cy="187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75</a:t>
            </a:r>
            <a:endParaRPr lang="en-US" dirty="0"/>
          </a:p>
        </p:txBody>
      </p:sp>
      <p:sp>
        <p:nvSpPr>
          <p:cNvPr id="4" name="Slide Number Placeholder 3"/>
          <p:cNvSpPr>
            <a:spLocks noGrp="1"/>
          </p:cNvSpPr>
          <p:nvPr>
            <p:ph type="sldNum" sz="quarter" idx="12"/>
          </p:nvPr>
        </p:nvSpPr>
        <p:spPr/>
        <p:txBody>
          <a:bodyPr/>
          <a:lstStyle/>
          <a:p>
            <a:fld id="{A00A119E-7584-428E-89E9-092799AD27D7}" type="slidenum">
              <a:rPr lang="en-US" smtClean="0"/>
              <a:t>76</a:t>
            </a:fld>
            <a:endParaRPr lang="en-US"/>
          </a:p>
        </p:txBody>
      </p:sp>
    </p:spTree>
    <p:extLst>
      <p:ext uri="{BB962C8B-B14F-4D97-AF65-F5344CB8AC3E}">
        <p14:creationId xmlns:p14="http://schemas.microsoft.com/office/powerpoint/2010/main" val="26673492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7251" y="607930"/>
            <a:ext cx="3594683" cy="1938992"/>
          </a:xfrm>
          <a:prstGeom prst="rect">
            <a:avLst/>
          </a:prstGeom>
          <a:solidFill>
            <a:schemeClr val="bg1"/>
          </a:solidFill>
        </p:spPr>
        <p:txBody>
          <a:bodyPr wrap="square" rtlCol="0">
            <a:spAutoFit/>
          </a:bodyPr>
          <a:lstStyle/>
          <a:p>
            <a:pPr algn="ctr"/>
            <a:r>
              <a:rPr lang="en-US" sz="2400" b="1" dirty="0" smtClean="0"/>
              <a:t>Gifted students who exit IDEA services must have and exit date and exit status</a:t>
            </a:r>
          </a:p>
          <a:p>
            <a:r>
              <a:rPr lang="en-US" sz="2400" b="1" dirty="0" smtClean="0"/>
              <a:t> </a:t>
            </a:r>
            <a:endParaRPr lang="en-US" sz="2400" b="1" dirty="0"/>
          </a:p>
        </p:txBody>
      </p:sp>
      <p:sp>
        <p:nvSpPr>
          <p:cNvPr id="5" name="Text Placeholder 4"/>
          <p:cNvSpPr>
            <a:spLocks noGrp="1"/>
          </p:cNvSpPr>
          <p:nvPr>
            <p:ph type="body" sz="half" idx="2"/>
          </p:nvPr>
        </p:nvSpPr>
        <p:spPr>
          <a:xfrm>
            <a:off x="533401" y="3467842"/>
            <a:ext cx="3704265" cy="1109691"/>
          </a:xfrm>
        </p:spPr>
        <p:txBody>
          <a:bodyPr>
            <a:normAutofit/>
          </a:bodyPr>
          <a:lstStyle/>
          <a:p>
            <a:r>
              <a:rPr lang="en-US" sz="2000" u="sng" dirty="0" smtClean="0">
                <a:latin typeface="Times New Roman" panose="02020603050405020304" pitchFamily="18" charset="0"/>
                <a:cs typeface="Times New Roman" panose="02020603050405020304" pitchFamily="18" charset="0"/>
              </a:rPr>
              <a:t>No Disability at end of year </a:t>
            </a:r>
            <a:r>
              <a:rPr lang="en-US" sz="2000" dirty="0" smtClean="0">
                <a:latin typeface="Times New Roman" panose="02020603050405020304" pitchFamily="18" charset="0"/>
                <a:cs typeface="Times New Roman" panose="02020603050405020304" pitchFamily="18" charset="0"/>
              </a:rPr>
              <a:t>and </a:t>
            </a:r>
            <a:r>
              <a:rPr lang="en-US" sz="2000" u="sng" dirty="0" smtClean="0">
                <a:latin typeface="Times New Roman" panose="02020603050405020304" pitchFamily="18" charset="0"/>
                <a:cs typeface="Times New Roman" panose="02020603050405020304" pitchFamily="18" charset="0"/>
              </a:rPr>
              <a:t>no exit date</a:t>
            </a:r>
            <a:r>
              <a:rPr lang="en-US" sz="2000" dirty="0" smtClean="0">
                <a:latin typeface="Times New Roman" panose="02020603050405020304" pitchFamily="18" charset="0"/>
                <a:cs typeface="Times New Roman" panose="02020603050405020304" pitchFamily="18" charset="0"/>
              </a:rPr>
              <a:t>, but SE and related services were provided</a:t>
            </a:r>
            <a:endParaRPr lang="en-US" sz="2000" dirty="0">
              <a:latin typeface="Times New Roman" panose="02020603050405020304" pitchFamily="18" charset="0"/>
              <a:cs typeface="Times New Roman" panose="02020603050405020304" pitchFamily="18" charset="0"/>
            </a:endParaRPr>
          </a:p>
        </p:txBody>
      </p:sp>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3" name="TextBox 2"/>
          <p:cNvSpPr txBox="1"/>
          <p:nvPr/>
        </p:nvSpPr>
        <p:spPr>
          <a:xfrm>
            <a:off x="630049" y="2114550"/>
            <a:ext cx="3607618" cy="1200329"/>
          </a:xfrm>
          <a:prstGeom prst="rect">
            <a:avLst/>
          </a:prstGeom>
          <a:noFill/>
          <a:ln w="28575">
            <a:solidFill>
              <a:srgbClr val="FF0000"/>
            </a:solidFill>
          </a:ln>
        </p:spPr>
        <p:txBody>
          <a:bodyPr wrap="square" rtlCol="0">
            <a:spAutoFit/>
          </a:bodyPr>
          <a:lstStyle/>
          <a:p>
            <a:pPr algn="ctr"/>
            <a:r>
              <a:rPr lang="en-US" sz="2400" b="1" dirty="0" smtClean="0"/>
              <a:t>Look in your projected EOY report for students missing Exit data</a:t>
            </a:r>
            <a:endParaRPr lang="en-US" sz="2400" b="1" dirty="0"/>
          </a:p>
        </p:txBody>
      </p:sp>
      <p:pic>
        <p:nvPicPr>
          <p:cNvPr id="2" name="Picture 1"/>
          <p:cNvPicPr>
            <a:picLocks noChangeAspect="1"/>
          </p:cNvPicPr>
          <p:nvPr/>
        </p:nvPicPr>
        <p:blipFill>
          <a:blip r:embed="rId3"/>
          <a:stretch>
            <a:fillRect/>
          </a:stretch>
        </p:blipFill>
        <p:spPr>
          <a:xfrm>
            <a:off x="4343400" y="673363"/>
            <a:ext cx="4219575" cy="3867150"/>
          </a:xfrm>
          <a:prstGeom prst="rect">
            <a:avLst/>
          </a:prstGeom>
        </p:spPr>
      </p:pic>
      <p:sp>
        <p:nvSpPr>
          <p:cNvPr id="8" name="Oval 7"/>
          <p:cNvSpPr/>
          <p:nvPr/>
        </p:nvSpPr>
        <p:spPr>
          <a:xfrm>
            <a:off x="7543799" y="1897394"/>
            <a:ext cx="1019175" cy="649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4284089" y="1461406"/>
            <a:ext cx="647700" cy="22427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5400000">
            <a:off x="5886132" y="1444420"/>
            <a:ext cx="739042" cy="16690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05599" y="3562350"/>
            <a:ext cx="838199" cy="53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27180" y="3522990"/>
            <a:ext cx="838199" cy="53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7414234" y="3694569"/>
            <a:ext cx="1034421" cy="32811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655425" y="4774168"/>
            <a:ext cx="457199" cy="369332"/>
          </a:xfrm>
          <a:prstGeom prst="rect">
            <a:avLst/>
          </a:prstGeom>
          <a:noFill/>
          <a:ln>
            <a:solidFill>
              <a:schemeClr val="tx1"/>
            </a:solidFill>
          </a:ln>
        </p:spPr>
        <p:txBody>
          <a:bodyPr wrap="square" rtlCol="0">
            <a:spAutoFit/>
          </a:bodyPr>
          <a:lstStyle/>
          <a:p>
            <a:r>
              <a:rPr lang="en-US" dirty="0" smtClean="0"/>
              <a:t>76</a:t>
            </a:r>
            <a:endParaRPr lang="en-US" dirty="0"/>
          </a:p>
        </p:txBody>
      </p:sp>
      <p:sp>
        <p:nvSpPr>
          <p:cNvPr id="9" name="Slide Number Placeholder 8"/>
          <p:cNvSpPr>
            <a:spLocks noGrp="1"/>
          </p:cNvSpPr>
          <p:nvPr>
            <p:ph type="sldNum" sz="quarter" idx="12"/>
          </p:nvPr>
        </p:nvSpPr>
        <p:spPr/>
        <p:txBody>
          <a:bodyPr/>
          <a:lstStyle/>
          <a:p>
            <a:fld id="{A00A119E-7584-428E-89E9-092799AD27D7}" type="slidenum">
              <a:rPr lang="en-US" smtClean="0"/>
              <a:t>77</a:t>
            </a:fld>
            <a:endParaRPr lang="en-US"/>
          </a:p>
        </p:txBody>
      </p:sp>
    </p:spTree>
    <p:extLst>
      <p:ext uri="{BB962C8B-B14F-4D97-AF65-F5344CB8AC3E}">
        <p14:creationId xmlns:p14="http://schemas.microsoft.com/office/powerpoint/2010/main" val="22467159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6568" y="775808"/>
            <a:ext cx="2465221" cy="457200"/>
          </a:xfrm>
          <a:prstGeom prst="rect">
            <a:avLst/>
          </a:prstGeom>
          <a:solidFill>
            <a:schemeClr val="bg1"/>
          </a:solidFill>
        </p:spPr>
        <p:txBody>
          <a:bodyPr wrap="square" rtlCol="0">
            <a:spAutoFit/>
          </a:bodyPr>
          <a:lstStyle/>
          <a:p>
            <a:pPr algn="ctr"/>
            <a:r>
              <a:rPr lang="en-US" sz="2400" b="1" dirty="0" smtClean="0"/>
              <a:t>IEP Date</a:t>
            </a:r>
          </a:p>
          <a:p>
            <a:r>
              <a:rPr lang="en-US" sz="2400" b="1" dirty="0" smtClean="0"/>
              <a:t> </a:t>
            </a:r>
            <a:endParaRPr lang="en-US" sz="2400" b="1" dirty="0"/>
          </a:p>
        </p:txBody>
      </p:sp>
      <p:sp>
        <p:nvSpPr>
          <p:cNvPr id="5" name="Text Placeholder 4"/>
          <p:cNvSpPr>
            <a:spLocks noGrp="1"/>
          </p:cNvSpPr>
          <p:nvPr>
            <p:ph type="body" sz="half" idx="2"/>
          </p:nvPr>
        </p:nvSpPr>
        <p:spPr>
          <a:xfrm>
            <a:off x="649943" y="3486150"/>
            <a:ext cx="3047999" cy="551708"/>
          </a:xfrm>
        </p:spPr>
        <p:txBody>
          <a:bodyPr>
            <a:normAutofit/>
          </a:bodyPr>
          <a:lstStyle/>
          <a:p>
            <a:r>
              <a:rPr lang="en-US" sz="2000" u="sng" dirty="0" smtClean="0">
                <a:solidFill>
                  <a:srgbClr val="E57D3C"/>
                </a:solidFill>
                <a:latin typeface="Times New Roman" panose="02020603050405020304" pitchFamily="18" charset="0"/>
                <a:cs typeface="Times New Roman" panose="02020603050405020304" pitchFamily="18" charset="0"/>
              </a:rPr>
              <a:t>In-Service Topic</a:t>
            </a:r>
            <a:endParaRPr lang="en-US" sz="2000" dirty="0">
              <a:solidFill>
                <a:srgbClr val="E57D3C"/>
              </a:solidFill>
              <a:latin typeface="Times New Roman" panose="02020603050405020304" pitchFamily="18" charset="0"/>
              <a:cs typeface="Times New Roman" panose="02020603050405020304" pitchFamily="18" charset="0"/>
            </a:endParaRPr>
          </a:p>
        </p:txBody>
      </p:sp>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3" name="TextBox 2"/>
          <p:cNvSpPr txBox="1"/>
          <p:nvPr/>
        </p:nvSpPr>
        <p:spPr>
          <a:xfrm>
            <a:off x="735179" y="1375658"/>
            <a:ext cx="3048000" cy="1569660"/>
          </a:xfrm>
          <a:prstGeom prst="rect">
            <a:avLst/>
          </a:prstGeom>
          <a:noFill/>
          <a:ln w="28575">
            <a:solidFill>
              <a:srgbClr val="FF0000"/>
            </a:solidFill>
          </a:ln>
        </p:spPr>
        <p:txBody>
          <a:bodyPr wrap="square" rtlCol="0">
            <a:spAutoFit/>
          </a:bodyPr>
          <a:lstStyle/>
          <a:p>
            <a:pPr algn="ctr"/>
            <a:r>
              <a:rPr lang="en-US" sz="2400" b="1" dirty="0" smtClean="0"/>
              <a:t>IEP date = date IEP was finalized. Meeting date is not always the IEP date</a:t>
            </a:r>
            <a:endParaRPr lang="en-US" sz="2400" b="1" dirty="0"/>
          </a:p>
        </p:txBody>
      </p:sp>
      <p:pic>
        <p:nvPicPr>
          <p:cNvPr id="6" name="Picture 5"/>
          <p:cNvPicPr>
            <a:picLocks noChangeAspect="1"/>
          </p:cNvPicPr>
          <p:nvPr/>
        </p:nvPicPr>
        <p:blipFill>
          <a:blip r:embed="rId3"/>
          <a:stretch>
            <a:fillRect/>
          </a:stretch>
        </p:blipFill>
        <p:spPr>
          <a:xfrm>
            <a:off x="3904096" y="713847"/>
            <a:ext cx="4805363" cy="3863685"/>
          </a:xfrm>
          <a:prstGeom prst="rect">
            <a:avLst/>
          </a:prstGeom>
        </p:spPr>
      </p:pic>
      <p:sp>
        <p:nvSpPr>
          <p:cNvPr id="8" name="Oval 7"/>
          <p:cNvSpPr/>
          <p:nvPr/>
        </p:nvSpPr>
        <p:spPr>
          <a:xfrm>
            <a:off x="5850709" y="3575296"/>
            <a:ext cx="1019175" cy="649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3899327">
            <a:off x="4863600" y="2505175"/>
            <a:ext cx="2001247" cy="161138"/>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82991" y="4774168"/>
            <a:ext cx="457199" cy="369332"/>
          </a:xfrm>
          <a:prstGeom prst="rect">
            <a:avLst/>
          </a:prstGeom>
          <a:noFill/>
          <a:ln>
            <a:solidFill>
              <a:schemeClr val="tx1"/>
            </a:solidFill>
          </a:ln>
        </p:spPr>
        <p:txBody>
          <a:bodyPr wrap="square" rtlCol="0">
            <a:spAutoFit/>
          </a:bodyPr>
          <a:lstStyle/>
          <a:p>
            <a:r>
              <a:rPr lang="en-US" dirty="0" smtClean="0"/>
              <a:t>77</a:t>
            </a:r>
            <a:endParaRPr lang="en-US" dirty="0"/>
          </a:p>
        </p:txBody>
      </p:sp>
      <p:sp>
        <p:nvSpPr>
          <p:cNvPr id="2" name="Slide Number Placeholder 1"/>
          <p:cNvSpPr>
            <a:spLocks noGrp="1"/>
          </p:cNvSpPr>
          <p:nvPr>
            <p:ph type="sldNum" sz="quarter" idx="12"/>
          </p:nvPr>
        </p:nvSpPr>
        <p:spPr/>
        <p:txBody>
          <a:bodyPr/>
          <a:lstStyle/>
          <a:p>
            <a:fld id="{A00A119E-7584-428E-89E9-092799AD27D7}" type="slidenum">
              <a:rPr lang="en-US" smtClean="0"/>
              <a:t>78</a:t>
            </a:fld>
            <a:endParaRPr lang="en-US"/>
          </a:p>
        </p:txBody>
      </p:sp>
    </p:spTree>
    <p:extLst>
      <p:ext uri="{BB962C8B-B14F-4D97-AF65-F5344CB8AC3E}">
        <p14:creationId xmlns:p14="http://schemas.microsoft.com/office/powerpoint/2010/main" val="1681682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p:cNvSpPr txBox="1">
            <a:spLocks/>
          </p:cNvSpPr>
          <p:nvPr/>
        </p:nvSpPr>
        <p:spPr>
          <a:xfrm>
            <a:off x="2971800" y="116509"/>
            <a:ext cx="3886200" cy="548640"/>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200" dirty="0" smtClean="0"/>
              <a:t>Tips and Reminders </a:t>
            </a:r>
            <a:endParaRPr lang="en-US" sz="3200" dirty="0"/>
          </a:p>
        </p:txBody>
      </p:sp>
      <p:sp>
        <p:nvSpPr>
          <p:cNvPr id="3" name="TextBox 2"/>
          <p:cNvSpPr txBox="1"/>
          <p:nvPr/>
        </p:nvSpPr>
        <p:spPr>
          <a:xfrm>
            <a:off x="457200" y="663487"/>
            <a:ext cx="8228203" cy="1222464"/>
          </a:xfrm>
          <a:prstGeom prst="rect">
            <a:avLst/>
          </a:prstGeom>
          <a:noFill/>
          <a:ln w="28575">
            <a:solidFill>
              <a:srgbClr val="FF0000"/>
            </a:solidFill>
          </a:ln>
        </p:spPr>
        <p:txBody>
          <a:bodyPr wrap="square" rtlCol="0">
            <a:spAutoFit/>
          </a:bodyPr>
          <a:lstStyle/>
          <a:p>
            <a:r>
              <a:rPr lang="en-US" sz="2400" b="1" dirty="0" err="1" smtClean="0"/>
              <a:t>KIAS</a:t>
            </a:r>
            <a:r>
              <a:rPr lang="en-US" sz="2400" b="1" dirty="0" smtClean="0"/>
              <a:t> is now pulling data directly from SPEDPro into the </a:t>
            </a:r>
            <a:r>
              <a:rPr lang="en-US" sz="2400" b="1" dirty="0" err="1" smtClean="0"/>
              <a:t>KIAS</a:t>
            </a:r>
            <a:r>
              <a:rPr lang="en-US" sz="2400" b="1" dirty="0" smtClean="0"/>
              <a:t> system. </a:t>
            </a:r>
            <a:r>
              <a:rPr lang="en-US" sz="2400" b="1" dirty="0" err="1" smtClean="0"/>
              <a:t>KIAS</a:t>
            </a:r>
            <a:r>
              <a:rPr lang="en-US" sz="2400" b="1" dirty="0" smtClean="0"/>
              <a:t> needs the data to be as current and up to date as possible. Please keep the MIS updated close to </a:t>
            </a:r>
            <a:endParaRPr lang="en-US" sz="2400" b="1" dirty="0"/>
          </a:p>
        </p:txBody>
      </p:sp>
      <p:sp>
        <p:nvSpPr>
          <p:cNvPr id="2" name="Text Placeholder 1"/>
          <p:cNvSpPr>
            <a:spLocks noGrp="1"/>
          </p:cNvSpPr>
          <p:nvPr>
            <p:ph type="body" sz="half" idx="2"/>
          </p:nvPr>
        </p:nvSpPr>
        <p:spPr/>
        <p:txBody>
          <a:bodyPr/>
          <a:lstStyle/>
          <a:p>
            <a:r>
              <a:rPr lang="en-US" dirty="0" smtClean="0"/>
              <a:t>MIS Data is being pulled into the </a:t>
            </a:r>
            <a:r>
              <a:rPr lang="en-US" dirty="0" err="1" smtClean="0"/>
              <a:t>KIAS</a:t>
            </a:r>
            <a:r>
              <a:rPr lang="en-US" dirty="0" smtClean="0"/>
              <a:t> system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0" y="1908939"/>
            <a:ext cx="3534052" cy="28154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885951"/>
            <a:ext cx="4286250" cy="2838450"/>
          </a:xfrm>
          <a:prstGeom prst="rect">
            <a:avLst/>
          </a:prstGeom>
        </p:spPr>
      </p:pic>
      <p:sp>
        <p:nvSpPr>
          <p:cNvPr id="7" name="TextBox 6"/>
          <p:cNvSpPr txBox="1"/>
          <p:nvPr/>
        </p:nvSpPr>
        <p:spPr>
          <a:xfrm>
            <a:off x="8685403" y="4774168"/>
            <a:ext cx="457199" cy="369332"/>
          </a:xfrm>
          <a:prstGeom prst="rect">
            <a:avLst/>
          </a:prstGeom>
          <a:noFill/>
          <a:ln>
            <a:solidFill>
              <a:schemeClr val="tx1"/>
            </a:solidFill>
          </a:ln>
        </p:spPr>
        <p:txBody>
          <a:bodyPr wrap="square" rtlCol="0">
            <a:spAutoFit/>
          </a:bodyPr>
          <a:lstStyle/>
          <a:p>
            <a:r>
              <a:rPr lang="en-US" dirty="0" smtClean="0"/>
              <a:t>78</a:t>
            </a:r>
            <a:endParaRPr lang="en-US" dirty="0"/>
          </a:p>
        </p:txBody>
      </p:sp>
      <p:sp>
        <p:nvSpPr>
          <p:cNvPr id="8" name="Minus 7"/>
          <p:cNvSpPr/>
          <p:nvPr/>
        </p:nvSpPr>
        <p:spPr>
          <a:xfrm>
            <a:off x="8072575" y="1682205"/>
            <a:ext cx="612828" cy="762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7548423" y="1682205"/>
            <a:ext cx="524152" cy="762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79</a:t>
            </a:fld>
            <a:endParaRPr lang="en-US"/>
          </a:p>
        </p:txBody>
      </p:sp>
    </p:spTree>
    <p:extLst>
      <p:ext uri="{BB962C8B-B14F-4D97-AF65-F5344CB8AC3E}">
        <p14:creationId xmlns:p14="http://schemas.microsoft.com/office/powerpoint/2010/main" val="1246747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related to the reporting standard</a:t>
            </a:r>
            <a:endParaRPr lang="en-US" dirty="0"/>
          </a:p>
        </p:txBody>
      </p:sp>
      <p:sp>
        <p:nvSpPr>
          <p:cNvPr id="5" name="Text Placeholder 4"/>
          <p:cNvSpPr>
            <a:spLocks noGrp="1"/>
          </p:cNvSpPr>
          <p:nvPr>
            <p:ph type="body" idx="1"/>
          </p:nvPr>
        </p:nvSpPr>
        <p:spPr>
          <a:xfrm>
            <a:off x="971550" y="1809750"/>
            <a:ext cx="3538728" cy="432197"/>
          </a:xfrm>
        </p:spPr>
        <p:txBody>
          <a:bodyPr/>
          <a:lstStyle/>
          <a:p>
            <a:r>
              <a:rPr lang="en-US" dirty="0" smtClean="0"/>
              <a:t>Q.</a:t>
            </a:r>
            <a:endParaRPr lang="en-US" dirty="0"/>
          </a:p>
        </p:txBody>
      </p:sp>
      <p:sp>
        <p:nvSpPr>
          <p:cNvPr id="6" name="Content Placeholder 5"/>
          <p:cNvSpPr>
            <a:spLocks noGrp="1"/>
          </p:cNvSpPr>
          <p:nvPr>
            <p:ph sz="half" idx="2"/>
          </p:nvPr>
        </p:nvSpPr>
        <p:spPr>
          <a:xfrm>
            <a:off x="971550" y="2248297"/>
            <a:ext cx="3538728" cy="1974454"/>
          </a:xfrm>
        </p:spPr>
        <p:txBody>
          <a:bodyPr/>
          <a:lstStyle/>
          <a:p>
            <a:pPr marL="342900" indent="-342900">
              <a:buFont typeface="+mj-lt"/>
              <a:buAutoNum type="arabicPeriod"/>
            </a:pPr>
            <a:r>
              <a:rPr lang="en-US" dirty="0" smtClean="0"/>
              <a:t>Does MIS data entry stop in preparation to the December 1 data pull? </a:t>
            </a:r>
          </a:p>
          <a:p>
            <a:pPr marL="342900" indent="-342900">
              <a:buFont typeface="+mj-lt"/>
              <a:buAutoNum type="arabicPeriod"/>
            </a:pPr>
            <a:r>
              <a:rPr lang="en-US" dirty="0" smtClean="0"/>
              <a:t>Will inactive status codes and exit dates keep students from counting on December 1?</a:t>
            </a:r>
          </a:p>
          <a:p>
            <a:pPr marL="342900" indent="-342900">
              <a:buFont typeface="+mj-lt"/>
              <a:buAutoNum type="arabicPeriod"/>
            </a:pPr>
            <a:endParaRPr lang="en-US" dirty="0"/>
          </a:p>
        </p:txBody>
      </p:sp>
      <p:sp>
        <p:nvSpPr>
          <p:cNvPr id="7" name="Text Placeholder 6"/>
          <p:cNvSpPr>
            <a:spLocks noGrp="1"/>
          </p:cNvSpPr>
          <p:nvPr>
            <p:ph type="body" sz="quarter" idx="3"/>
          </p:nvPr>
        </p:nvSpPr>
        <p:spPr>
          <a:xfrm>
            <a:off x="4635503" y="1816100"/>
            <a:ext cx="3538728" cy="432197"/>
          </a:xfrm>
        </p:spPr>
        <p:txBody>
          <a:bodyPr/>
          <a:lstStyle/>
          <a:p>
            <a:r>
              <a:rPr lang="en-US" dirty="0" smtClean="0"/>
              <a:t>A.</a:t>
            </a:r>
            <a:endParaRPr lang="en-US" dirty="0"/>
          </a:p>
        </p:txBody>
      </p:sp>
      <p:sp>
        <p:nvSpPr>
          <p:cNvPr id="9" name="Content Placeholder 8"/>
          <p:cNvSpPr>
            <a:spLocks noGrp="1"/>
          </p:cNvSpPr>
          <p:nvPr>
            <p:ph sz="quarter" idx="4"/>
          </p:nvPr>
        </p:nvSpPr>
        <p:spPr>
          <a:xfrm>
            <a:off x="4635503" y="2254646"/>
            <a:ext cx="3538728" cy="2272903"/>
          </a:xfrm>
        </p:spPr>
        <p:txBody>
          <a:bodyPr>
            <a:normAutofit/>
          </a:bodyPr>
          <a:lstStyle/>
          <a:p>
            <a:pPr marL="342900" indent="-342900">
              <a:buFont typeface="+mj-lt"/>
              <a:buAutoNum type="arabicPeriod"/>
            </a:pPr>
            <a:r>
              <a:rPr lang="en-US" dirty="0" smtClean="0">
                <a:solidFill>
                  <a:srgbClr val="FF0000"/>
                </a:solidFill>
              </a:rPr>
              <a:t>No, Data entry is a continuous process throughout the school year.</a:t>
            </a:r>
            <a:endParaRPr lang="en-US" dirty="0">
              <a:solidFill>
                <a:srgbClr val="FF0000"/>
              </a:solidFill>
            </a:endParaRPr>
          </a:p>
          <a:p>
            <a:pPr marL="342900" indent="-342900">
              <a:buFont typeface="+mj-lt"/>
              <a:buAutoNum type="arabicPeriod"/>
            </a:pPr>
            <a:r>
              <a:rPr lang="en-US" dirty="0" smtClean="0">
                <a:solidFill>
                  <a:srgbClr val="FF0000"/>
                </a:solidFill>
              </a:rPr>
              <a:t>No, </a:t>
            </a:r>
            <a:r>
              <a:rPr lang="en-US" dirty="0">
                <a:solidFill>
                  <a:srgbClr val="FF0000"/>
                </a:solidFill>
              </a:rPr>
              <a:t>inactive status codes and exit dates </a:t>
            </a:r>
            <a:r>
              <a:rPr lang="en-US" dirty="0" smtClean="0">
                <a:solidFill>
                  <a:srgbClr val="FF0000"/>
                </a:solidFill>
              </a:rPr>
              <a:t>are factored in determining the December 1 population. These data fields are ignored</a:t>
            </a:r>
            <a:r>
              <a:rPr lang="en-US" dirty="0" smtClean="0"/>
              <a:t>. </a:t>
            </a:r>
            <a:endParaRPr lang="en-US" dirty="0" smtClean="0">
              <a:solidFill>
                <a:srgbClr val="FF0000"/>
              </a:solidFill>
            </a:endParaRPr>
          </a:p>
          <a:p>
            <a:pPr marL="342900" indent="-342900">
              <a:buFont typeface="+mj-lt"/>
              <a:buAutoNum type="arabicPeriod"/>
            </a:pPr>
            <a:endParaRPr lang="en-US" dirty="0">
              <a:solidFill>
                <a:srgbClr val="FF0000"/>
              </a:solidFill>
            </a:endParaRPr>
          </a:p>
          <a:p>
            <a:pPr marL="342900" indent="-342900">
              <a:buFont typeface="+mj-lt"/>
              <a:buAutoNum type="arabicPeriod"/>
            </a:pP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8753822" y="4643585"/>
            <a:ext cx="390178" cy="499915"/>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8</a:t>
            </a:fld>
            <a:endParaRPr lang="en-US"/>
          </a:p>
        </p:txBody>
      </p:sp>
    </p:spTree>
    <p:extLst>
      <p:ext uri="{BB962C8B-B14F-4D97-AF65-F5344CB8AC3E}">
        <p14:creationId xmlns:p14="http://schemas.microsoft.com/office/powerpoint/2010/main" val="34627788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438150"/>
            <a:ext cx="8229600" cy="4343400"/>
          </a:xfrm>
          <a:prstGeom prst="rect">
            <a:avLst/>
          </a:prstGeom>
        </p:spPr>
      </p:pic>
      <p:sp>
        <p:nvSpPr>
          <p:cNvPr id="3" name="TextBox 2"/>
          <p:cNvSpPr txBox="1"/>
          <p:nvPr/>
        </p:nvSpPr>
        <p:spPr>
          <a:xfrm>
            <a:off x="8677013" y="4764206"/>
            <a:ext cx="457199" cy="369332"/>
          </a:xfrm>
          <a:prstGeom prst="rect">
            <a:avLst/>
          </a:prstGeom>
          <a:noFill/>
          <a:ln>
            <a:solidFill>
              <a:schemeClr val="tx1"/>
            </a:solidFill>
          </a:ln>
        </p:spPr>
        <p:txBody>
          <a:bodyPr wrap="square" rtlCol="0">
            <a:spAutoFit/>
          </a:bodyPr>
          <a:lstStyle/>
          <a:p>
            <a:r>
              <a:rPr lang="en-US" dirty="0" smtClean="0"/>
              <a:t>79</a:t>
            </a:r>
            <a:endParaRPr lang="en-US" dirty="0"/>
          </a:p>
        </p:txBody>
      </p:sp>
      <p:sp>
        <p:nvSpPr>
          <p:cNvPr id="4" name="TextBox 3"/>
          <p:cNvSpPr txBox="1"/>
          <p:nvPr/>
        </p:nvSpPr>
        <p:spPr>
          <a:xfrm>
            <a:off x="4191000" y="971550"/>
            <a:ext cx="914400" cy="307777"/>
          </a:xfrm>
          <a:prstGeom prst="rect">
            <a:avLst/>
          </a:prstGeom>
          <a:noFill/>
        </p:spPr>
        <p:txBody>
          <a:bodyPr wrap="square" rtlCol="0">
            <a:spAutoFit/>
          </a:bodyPr>
          <a:lstStyle/>
          <a:p>
            <a:r>
              <a:rPr lang="en-US" sz="1400" b="1" dirty="0" smtClean="0"/>
              <a:t>7/21/17</a:t>
            </a:r>
            <a:endParaRPr lang="en-US" sz="1400" b="1" dirty="0"/>
          </a:p>
        </p:txBody>
      </p:sp>
      <p:sp>
        <p:nvSpPr>
          <p:cNvPr id="6" name="TextBox 5"/>
          <p:cNvSpPr txBox="1"/>
          <p:nvPr/>
        </p:nvSpPr>
        <p:spPr>
          <a:xfrm>
            <a:off x="4194495" y="1270498"/>
            <a:ext cx="914400" cy="307777"/>
          </a:xfrm>
          <a:prstGeom prst="rect">
            <a:avLst/>
          </a:prstGeom>
          <a:noFill/>
        </p:spPr>
        <p:txBody>
          <a:bodyPr wrap="square" rtlCol="0">
            <a:spAutoFit/>
          </a:bodyPr>
          <a:lstStyle/>
          <a:p>
            <a:r>
              <a:rPr lang="en-US" sz="1400" b="1" dirty="0" smtClean="0"/>
              <a:t>7/21/17</a:t>
            </a:r>
            <a:endParaRPr lang="en-US" sz="1400" b="1"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Tree>
    <p:extLst>
      <p:ext uri="{BB962C8B-B14F-4D97-AF65-F5344CB8AC3E}">
        <p14:creationId xmlns:p14="http://schemas.microsoft.com/office/powerpoint/2010/main" val="33993367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7013" y="4764206"/>
            <a:ext cx="457199" cy="369332"/>
          </a:xfrm>
          <a:prstGeom prst="rect">
            <a:avLst/>
          </a:prstGeom>
          <a:noFill/>
          <a:ln>
            <a:solidFill>
              <a:schemeClr val="tx1"/>
            </a:solidFill>
          </a:ln>
        </p:spPr>
        <p:txBody>
          <a:bodyPr wrap="square" rtlCol="0">
            <a:spAutoFit/>
          </a:bodyPr>
          <a:lstStyle/>
          <a:p>
            <a:r>
              <a:rPr lang="en-US" dirty="0" smtClean="0"/>
              <a:t>80</a:t>
            </a:r>
            <a:endParaRPr lang="en-US" dirty="0"/>
          </a:p>
        </p:txBody>
      </p:sp>
      <p:sp>
        <p:nvSpPr>
          <p:cNvPr id="6" name="Text Placeholder 3"/>
          <p:cNvSpPr txBox="1">
            <a:spLocks/>
          </p:cNvSpPr>
          <p:nvPr/>
        </p:nvSpPr>
        <p:spPr>
          <a:xfrm>
            <a:off x="533400" y="503492"/>
            <a:ext cx="8067413" cy="440597"/>
          </a:xfrm>
          <a:prstGeom prst="rect">
            <a:avLst/>
          </a:prstGeom>
          <a:solidFill>
            <a:schemeClr val="bg1"/>
          </a:solidFill>
          <a:ln w="12700">
            <a:solidFill>
              <a:schemeClr val="accent2">
                <a:lumMod val="75000"/>
              </a:schemeClr>
            </a:solidFill>
          </a:ln>
        </p:spPr>
        <p:txBody>
          <a:bodyPr>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indent="0" algn="ctr">
              <a:buNone/>
            </a:pPr>
            <a:r>
              <a:rPr lang="en-US" sz="2400" dirty="0"/>
              <a:t>Moving Projected Data </a:t>
            </a:r>
            <a:r>
              <a:rPr lang="en-US" sz="2400" dirty="0" smtClean="0"/>
              <a:t>Sets to </a:t>
            </a:r>
            <a:r>
              <a:rPr lang="en-US" sz="2400" dirty="0"/>
              <a:t>a </a:t>
            </a:r>
            <a:r>
              <a:rPr lang="en-US" sz="2400" dirty="0" smtClean="0"/>
              <a:t>“Ready” </a:t>
            </a:r>
            <a:r>
              <a:rPr lang="en-US" sz="2400" dirty="0"/>
              <a:t>Stage for Finalization </a:t>
            </a:r>
          </a:p>
        </p:txBody>
      </p:sp>
      <p:sp>
        <p:nvSpPr>
          <p:cNvPr id="5" name="Rectangle 4"/>
          <p:cNvSpPr/>
          <p:nvPr/>
        </p:nvSpPr>
        <p:spPr>
          <a:xfrm>
            <a:off x="381000" y="951255"/>
            <a:ext cx="8219813" cy="3714863"/>
          </a:xfrm>
          <a:prstGeom prst="rect">
            <a:avLst/>
          </a:prstGeom>
        </p:spPr>
        <p:txBody>
          <a:bodyPr wrap="square">
            <a:spAutoFit/>
          </a:bodyPr>
          <a:lstStyle/>
          <a:p>
            <a:pPr marL="171450" lvl="0" indent="-137160" defTabSz="685800">
              <a:lnSpc>
                <a:spcPct val="90000"/>
              </a:lnSpc>
              <a:spcBef>
                <a:spcPts val="1050"/>
              </a:spcBef>
              <a:buClr>
                <a:srgbClr val="4A66AC"/>
              </a:buClr>
              <a:buSzPct val="80000"/>
              <a:buFont typeface="Corbel" pitchFamily="34" charset="0"/>
              <a:buChar char="•"/>
            </a:pPr>
            <a:r>
              <a:rPr lang="en-US" sz="1650" dirty="0">
                <a:solidFill>
                  <a:srgbClr val="4A66AC"/>
                </a:solidFill>
                <a:latin typeface="Corbel" panose="020B0503020204020204"/>
              </a:rPr>
              <a:t>Background – Organization reported half of their students with incorrect service location / setting codes. This resulted in a significant shift in the SEA, LEA and building level OSEP Environment categories. The organization was required to correct their data and the OSEP reports were resubmitted.</a:t>
            </a:r>
          </a:p>
          <a:p>
            <a:pPr marL="171450" lvl="0" indent="-137160" defTabSz="685800">
              <a:lnSpc>
                <a:spcPct val="90000"/>
              </a:lnSpc>
              <a:spcBef>
                <a:spcPts val="1050"/>
              </a:spcBef>
              <a:buClr>
                <a:srgbClr val="4A66AC"/>
              </a:buClr>
              <a:buSzPct val="80000"/>
              <a:buFont typeface="Corbel" pitchFamily="34" charset="0"/>
              <a:buChar char="•"/>
            </a:pPr>
            <a:r>
              <a:rPr lang="en-US" sz="1650" dirty="0">
                <a:solidFill>
                  <a:srgbClr val="4A66AC"/>
                </a:solidFill>
                <a:latin typeface="Corbel" panose="020B0503020204020204"/>
              </a:rPr>
              <a:t>Problem - KSDE only needed to resubmit data for 1 organization, but complete data from all organizations </a:t>
            </a:r>
            <a:r>
              <a:rPr lang="en-US" sz="1650" dirty="0" smtClean="0">
                <a:solidFill>
                  <a:srgbClr val="4A66AC"/>
                </a:solidFill>
                <a:latin typeface="Corbel" panose="020B0503020204020204"/>
              </a:rPr>
              <a:t>is required. </a:t>
            </a:r>
            <a:r>
              <a:rPr lang="en-US" sz="1650" dirty="0">
                <a:solidFill>
                  <a:srgbClr val="4A66AC"/>
                </a:solidFill>
                <a:latin typeface="Corbel" panose="020B0503020204020204"/>
              </a:rPr>
              <a:t>SPEDPro only has the ability to create a single </a:t>
            </a:r>
            <a:r>
              <a:rPr lang="en-US" sz="1650" dirty="0" smtClean="0">
                <a:solidFill>
                  <a:srgbClr val="4A66AC"/>
                </a:solidFill>
                <a:latin typeface="Corbel" panose="020B0503020204020204"/>
              </a:rPr>
              <a:t>inclusive Final </a:t>
            </a:r>
            <a:r>
              <a:rPr lang="en-US" sz="1650" dirty="0">
                <a:solidFill>
                  <a:srgbClr val="4A66AC"/>
                </a:solidFill>
                <a:latin typeface="Corbel" panose="020B0503020204020204"/>
              </a:rPr>
              <a:t>OSEP report. The task of deleting and reinserting a single organization into a new final report created a number of challenges for the IT programmers. </a:t>
            </a:r>
          </a:p>
          <a:p>
            <a:pPr marL="171450" lvl="0" indent="-137160" defTabSz="685800">
              <a:lnSpc>
                <a:spcPct val="90000"/>
              </a:lnSpc>
              <a:spcBef>
                <a:spcPts val="1050"/>
              </a:spcBef>
              <a:buClr>
                <a:srgbClr val="4A66AC"/>
              </a:buClr>
              <a:buSzPct val="80000"/>
              <a:buFont typeface="Corbel" pitchFamily="34" charset="0"/>
              <a:buChar char="•"/>
            </a:pPr>
            <a:r>
              <a:rPr lang="en-US" sz="1650" dirty="0">
                <a:solidFill>
                  <a:srgbClr val="4A66AC"/>
                </a:solidFill>
                <a:latin typeface="Corbel" panose="020B0503020204020204"/>
              </a:rPr>
              <a:t>Solution – Starting in </a:t>
            </a:r>
            <a:r>
              <a:rPr lang="en-US" sz="1650" dirty="0" err="1">
                <a:solidFill>
                  <a:srgbClr val="4A66AC"/>
                </a:solidFill>
                <a:latin typeface="Corbel" panose="020B0503020204020204"/>
              </a:rPr>
              <a:t>FY2018</a:t>
            </a:r>
            <a:r>
              <a:rPr lang="en-US" sz="1650" dirty="0">
                <a:solidFill>
                  <a:srgbClr val="4A66AC"/>
                </a:solidFill>
                <a:latin typeface="Corbel" panose="020B0503020204020204"/>
              </a:rPr>
              <a:t>, each LEA may mark in SPEDPro their data sets for the December and End of School year MIS reports are ready to pull into the OSEP Final report. The system will save this data set unchanged </a:t>
            </a:r>
            <a:r>
              <a:rPr lang="en-US" sz="1650" dirty="0" smtClean="0">
                <a:solidFill>
                  <a:srgbClr val="4A66AC"/>
                </a:solidFill>
                <a:latin typeface="Corbel" panose="020B0503020204020204"/>
              </a:rPr>
              <a:t>for initial or subsequent OSEP submissions</a:t>
            </a:r>
            <a:endParaRPr lang="en-US" sz="1650" dirty="0">
              <a:solidFill>
                <a:srgbClr val="4A66AC"/>
              </a:solidFill>
              <a:latin typeface="Corbel" panose="020B0503020204020204"/>
            </a:endParaRPr>
          </a:p>
          <a:p>
            <a:pPr marL="171450" lvl="0" indent="-137160" defTabSz="685800">
              <a:lnSpc>
                <a:spcPct val="90000"/>
              </a:lnSpc>
              <a:spcBef>
                <a:spcPts val="1050"/>
              </a:spcBef>
              <a:buClr>
                <a:srgbClr val="4A66AC"/>
              </a:buClr>
              <a:buSzPct val="80000"/>
              <a:buFont typeface="Corbel" pitchFamily="34" charset="0"/>
              <a:buChar char="•"/>
            </a:pPr>
            <a:r>
              <a:rPr lang="en-US" sz="1650" dirty="0">
                <a:solidFill>
                  <a:srgbClr val="4A66AC"/>
                </a:solidFill>
                <a:latin typeface="Corbel" panose="020B0503020204020204"/>
              </a:rPr>
              <a:t>Result – Identifying the student population as “Ready for Finalization” will help to improve </a:t>
            </a:r>
            <a:r>
              <a:rPr lang="en-US" sz="1650" dirty="0" err="1">
                <a:solidFill>
                  <a:srgbClr val="4A66AC"/>
                </a:solidFill>
                <a:latin typeface="Corbel" panose="020B0503020204020204"/>
              </a:rPr>
              <a:t>LOD</a:t>
            </a:r>
            <a:r>
              <a:rPr lang="en-US" sz="1650" dirty="0">
                <a:solidFill>
                  <a:srgbClr val="4A66AC"/>
                </a:solidFill>
                <a:latin typeface="Corbel" panose="020B0503020204020204"/>
              </a:rPr>
              <a:t> for timely and accurate submission because changes to the population can                          be flagged early, before KSDE submits SEA, LEA and building level OSEP reports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Tree>
    <p:extLst>
      <p:ext uri="{BB962C8B-B14F-4D97-AF65-F5344CB8AC3E}">
        <p14:creationId xmlns:p14="http://schemas.microsoft.com/office/powerpoint/2010/main" val="15627255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2133600" y="4248150"/>
            <a:ext cx="5105400" cy="382561"/>
          </a:xfrm>
        </p:spPr>
        <p:txBody>
          <a:bodyPr>
            <a:noAutofit/>
          </a:bodyPr>
          <a:lstStyle/>
          <a:p>
            <a:pPr algn="ctr"/>
            <a:r>
              <a:rPr lang="en-US" sz="3200" b="1" dirty="0" smtClean="0"/>
              <a:t>Class Dismissed</a:t>
            </a:r>
            <a:endParaRPr lang="en-US" sz="3200" b="1" dirty="0"/>
          </a:p>
        </p:txBody>
      </p:sp>
      <p:pic>
        <p:nvPicPr>
          <p:cNvPr id="13" name="Picture Placeholder 11"/>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9646" b="19646"/>
          <a:stretch/>
        </p:blipFill>
        <p:spPr/>
      </p:pic>
      <p:sp>
        <p:nvSpPr>
          <p:cNvPr id="7" name="Text Placeholder 6"/>
          <p:cNvSpPr>
            <a:spLocks noGrp="1"/>
          </p:cNvSpPr>
          <p:nvPr>
            <p:ph type="body" sz="quarter" idx="14"/>
          </p:nvPr>
        </p:nvSpPr>
        <p:spPr>
          <a:xfrm>
            <a:off x="990600" y="3557464"/>
            <a:ext cx="7620000" cy="553998"/>
          </a:xfrm>
        </p:spPr>
        <p:txBody>
          <a:bodyPr>
            <a:noAutofit/>
          </a:bodyPr>
          <a:lstStyle/>
          <a:p>
            <a:pPr marL="0" indent="0" algn="ctr">
              <a:buNone/>
            </a:pPr>
            <a:r>
              <a:rPr lang="en-US" sz="4400" b="1" dirty="0" smtClean="0"/>
              <a:t>Thank You</a:t>
            </a:r>
            <a:endParaRPr lang="en-US" sz="4400" b="1" dirty="0"/>
          </a:p>
        </p:txBody>
      </p:sp>
      <p:sp>
        <p:nvSpPr>
          <p:cNvPr id="2" name="Slide Number Placeholder 1"/>
          <p:cNvSpPr>
            <a:spLocks noGrp="1"/>
          </p:cNvSpPr>
          <p:nvPr>
            <p:ph type="sldNum" sz="quarter" idx="12"/>
          </p:nvPr>
        </p:nvSpPr>
        <p:spPr/>
        <p:txBody>
          <a:bodyPr/>
          <a:lstStyle/>
          <a:p>
            <a:fld id="{A00A119E-7584-428E-89E9-092799AD27D7}" type="slidenum">
              <a:rPr lang="en-US" smtClean="0"/>
              <a:t>82</a:t>
            </a:fld>
            <a:endParaRPr lang="en-US"/>
          </a:p>
        </p:txBody>
      </p:sp>
    </p:spTree>
    <p:extLst>
      <p:ext uri="{BB962C8B-B14F-4D97-AF65-F5344CB8AC3E}">
        <p14:creationId xmlns:p14="http://schemas.microsoft.com/office/powerpoint/2010/main" val="38482636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851720"/>
            <a:ext cx="7095931" cy="1802991"/>
          </a:xfrm>
        </p:spPr>
        <p:txBody>
          <a:bodyPr/>
          <a:lstStyle/>
          <a:p>
            <a:r>
              <a:rPr lang="en-US" sz="3000" dirty="0"/>
              <a:t>SpedPro Reports, </a:t>
            </a:r>
            <a:br>
              <a:rPr lang="en-US" sz="3000" dirty="0"/>
            </a:br>
            <a:r>
              <a:rPr lang="en-US" sz="3000" dirty="0"/>
              <a:t>Timely &amp; Accurate Data, and </a:t>
            </a:r>
            <a:br>
              <a:rPr lang="en-US" sz="3000" dirty="0"/>
            </a:br>
            <a:r>
              <a:rPr lang="en-US" sz="3000" dirty="0"/>
              <a:t>the </a:t>
            </a:r>
            <a:r>
              <a:rPr lang="en-US" sz="3000" dirty="0"/>
              <a:t>Level of </a:t>
            </a:r>
            <a:r>
              <a:rPr lang="en-US" sz="3000" dirty="0"/>
              <a:t>Determination</a:t>
            </a:r>
            <a:r>
              <a:rPr lang="en-US" sz="3600" dirty="0"/>
              <a:t> </a:t>
            </a:r>
            <a:endParaRPr lang="en-US" sz="3600" dirty="0"/>
          </a:p>
        </p:txBody>
      </p:sp>
      <p:sp>
        <p:nvSpPr>
          <p:cNvPr id="3" name="Subtitle 2"/>
          <p:cNvSpPr>
            <a:spLocks noGrp="1"/>
          </p:cNvSpPr>
          <p:nvPr>
            <p:ph type="subTitle" idx="1"/>
          </p:nvPr>
        </p:nvSpPr>
        <p:spPr>
          <a:xfrm>
            <a:off x="1133282" y="2846299"/>
            <a:ext cx="6877050" cy="1356992"/>
          </a:xfrm>
        </p:spPr>
        <p:txBody>
          <a:bodyPr>
            <a:normAutofit/>
          </a:bodyPr>
          <a:lstStyle/>
          <a:p>
            <a:r>
              <a:rPr lang="en-US" dirty="0" smtClean="0"/>
              <a:t>August 2017 </a:t>
            </a:r>
            <a:r>
              <a:rPr lang="en-US" dirty="0"/>
              <a:t>MIS </a:t>
            </a:r>
            <a:r>
              <a:rPr lang="en-US" dirty="0" smtClean="0"/>
              <a:t>Workshops</a:t>
            </a:r>
          </a:p>
          <a:p>
            <a:r>
              <a:rPr lang="en-US" dirty="0" smtClean="0"/>
              <a:t>Tim L. Berens</a:t>
            </a:r>
          </a:p>
          <a:p>
            <a:r>
              <a:rPr lang="en-US" dirty="0" smtClean="0"/>
              <a:t>KSDE TASN GSTAD Project Coordinator</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2678" y="4849565"/>
            <a:ext cx="451505" cy="236588"/>
          </a:xfrm>
          <a:prstGeom prst="rect">
            <a:avLst/>
          </a:prstGeom>
        </p:spPr>
      </p:pic>
    </p:spTree>
    <p:extLst>
      <p:ext uri="{BB962C8B-B14F-4D97-AF65-F5344CB8AC3E}">
        <p14:creationId xmlns:p14="http://schemas.microsoft.com/office/powerpoint/2010/main" val="9238588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Sped Pro Reports </a:t>
            </a:r>
            <a:endParaRPr lang="en-US" dirty="0"/>
          </a:p>
        </p:txBody>
      </p:sp>
      <p:sp>
        <p:nvSpPr>
          <p:cNvPr id="3" name="Content Placeholder 2"/>
          <p:cNvSpPr>
            <a:spLocks noGrp="1"/>
          </p:cNvSpPr>
          <p:nvPr>
            <p:ph idx="1"/>
          </p:nvPr>
        </p:nvSpPr>
        <p:spPr>
          <a:xfrm>
            <a:off x="1028700" y="1132387"/>
            <a:ext cx="7496828" cy="3477713"/>
          </a:xfrm>
        </p:spPr>
        <p:txBody>
          <a:bodyPr>
            <a:normAutofit/>
          </a:bodyPr>
          <a:lstStyle/>
          <a:p>
            <a:r>
              <a:rPr lang="en-US" dirty="0" smtClean="0"/>
              <a:t>Mason’s presentation contained information about how to use the </a:t>
            </a:r>
          </a:p>
          <a:p>
            <a:pPr lvl="1" defTabSz="457189"/>
            <a:r>
              <a:rPr lang="en-US" dirty="0">
                <a:solidFill>
                  <a:prstClr val="black"/>
                </a:solidFill>
              </a:rPr>
              <a:t>Unresolved Exit Report</a:t>
            </a:r>
          </a:p>
          <a:p>
            <a:pPr lvl="1" defTabSz="457189"/>
            <a:r>
              <a:rPr lang="en-US" dirty="0">
                <a:solidFill>
                  <a:prstClr val="black"/>
                </a:solidFill>
              </a:rPr>
              <a:t>Verification 0203</a:t>
            </a:r>
          </a:p>
          <a:p>
            <a:pPr lvl="1" defTabSz="457189"/>
            <a:r>
              <a:rPr lang="en-US" dirty="0">
                <a:solidFill>
                  <a:prstClr val="black"/>
                </a:solidFill>
              </a:rPr>
              <a:t>Verification </a:t>
            </a:r>
            <a:r>
              <a:rPr lang="en-US" dirty="0" smtClean="0">
                <a:solidFill>
                  <a:prstClr val="black"/>
                </a:solidFill>
              </a:rPr>
              <a:t>0210</a:t>
            </a:r>
          </a:p>
          <a:p>
            <a:pPr defTabSz="457189"/>
            <a:r>
              <a:rPr lang="en-US" dirty="0" smtClean="0">
                <a:solidFill>
                  <a:prstClr val="black"/>
                </a:solidFill>
              </a:rPr>
              <a:t>Connection between the reports and Timely and Accurate Data Point Deductions</a:t>
            </a:r>
          </a:p>
          <a:p>
            <a:pPr defTabSz="457189"/>
            <a:r>
              <a:rPr lang="en-US" dirty="0" smtClean="0">
                <a:solidFill>
                  <a:prstClr val="black"/>
                </a:solidFill>
              </a:rPr>
              <a:t>Magnitude of the Timely and Accurate Data Point Deductions</a:t>
            </a:r>
          </a:p>
          <a:p>
            <a:pPr defTabSz="457189"/>
            <a:r>
              <a:rPr lang="en-US" dirty="0" smtClean="0">
                <a:solidFill>
                  <a:prstClr val="black"/>
                </a:solidFill>
              </a:rPr>
              <a:t>Effect of Timely </a:t>
            </a:r>
            <a:r>
              <a:rPr lang="en-US" dirty="0">
                <a:solidFill>
                  <a:prstClr val="black"/>
                </a:solidFill>
              </a:rPr>
              <a:t>and Accurate Data Point </a:t>
            </a:r>
            <a:r>
              <a:rPr lang="en-US" dirty="0" smtClean="0">
                <a:solidFill>
                  <a:prstClr val="black"/>
                </a:solidFill>
              </a:rPr>
              <a:t>Deductions on the district Level of Determination</a:t>
            </a:r>
            <a:endParaRPr lang="en-US" dirty="0">
              <a:solidFill>
                <a:prstClr val="black"/>
              </a:solidFill>
            </a:endParaRPr>
          </a:p>
          <a:p>
            <a:endParaRPr lang="en-US" dirty="0"/>
          </a:p>
        </p:txBody>
      </p:sp>
      <p:sp>
        <p:nvSpPr>
          <p:cNvPr id="4" name="Date Placeholder 3"/>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7" name="Footer Placeholder 6"/>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8" name="Slide Number Placeholder 7"/>
          <p:cNvSpPr>
            <a:spLocks noGrp="1"/>
          </p:cNvSpPr>
          <p:nvPr>
            <p:ph type="sldNum" sz="quarter" idx="12"/>
          </p:nvPr>
        </p:nvSpPr>
        <p:spPr/>
        <p:txBody>
          <a:bodyPr/>
          <a:lstStyle/>
          <a:p>
            <a:fld id="{F9464913-F27E-4DF1-9291-58D18E6C23EA}" type="slidenum">
              <a:rPr lang="en-US" smtClean="0">
                <a:solidFill>
                  <a:srgbClr val="191B0E"/>
                </a:solidFill>
              </a:rPr>
              <a:pPr/>
              <a:t>84</a:t>
            </a:fld>
            <a:endParaRPr lang="en-US" dirty="0">
              <a:solidFill>
                <a:srgbClr val="191B0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5528" y="4840040"/>
            <a:ext cx="451505" cy="236588"/>
          </a:xfrm>
          <a:prstGeom prst="rect">
            <a:avLst/>
          </a:prstGeom>
        </p:spPr>
      </p:pic>
    </p:spTree>
    <p:extLst>
      <p:ext uri="{BB962C8B-B14F-4D97-AF65-F5344CB8AC3E}">
        <p14:creationId xmlns:p14="http://schemas.microsoft.com/office/powerpoint/2010/main" val="33112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40218" y="792991"/>
            <a:ext cx="8222807" cy="403957"/>
          </a:xfrm>
          <a:prstGeom prst="rect">
            <a:avLst/>
          </a:prstGeom>
          <a:noFill/>
          <a:ln w="9525">
            <a:noFill/>
            <a:miter lim="800000"/>
            <a:headEnd/>
            <a:tailEnd/>
          </a:ln>
        </p:spPr>
        <p:txBody>
          <a:bodyPr wrap="square" lIns="34290" tIns="17145" rIns="34290" bIns="17145">
            <a:spAutoFit/>
          </a:bodyPr>
          <a:lstStyle/>
          <a:p>
            <a:pPr defTabSz="816134"/>
            <a:r>
              <a:rPr lang="en-CA" sz="2400" b="1" spc="-113" dirty="0">
                <a:solidFill>
                  <a:prstClr val="black">
                    <a:lumMod val="50000"/>
                    <a:lumOff val="50000"/>
                  </a:prstClr>
                </a:solidFill>
                <a:latin typeface="Open Sans" pitchFamily="34" charset="0"/>
                <a:ea typeface="Open Sans" pitchFamily="34" charset="0"/>
                <a:cs typeface="Open Sans" pitchFamily="34" charset="0"/>
              </a:rPr>
              <a:t>Report Data and the Timely and Accurate Data Scoresheet</a:t>
            </a:r>
          </a:p>
        </p:txBody>
      </p:sp>
      <p:sp>
        <p:nvSpPr>
          <p:cNvPr id="7" name="Rectangle 6"/>
          <p:cNvSpPr/>
          <p:nvPr/>
        </p:nvSpPr>
        <p:spPr>
          <a:xfrm>
            <a:off x="0" y="2190751"/>
            <a:ext cx="9144000" cy="1242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d-ID" sz="1013">
              <a:solidFill>
                <a:prstClr val="white"/>
              </a:solidFill>
            </a:endParaRPr>
          </a:p>
        </p:txBody>
      </p:sp>
      <p:sp>
        <p:nvSpPr>
          <p:cNvPr id="8" name="Oval 7"/>
          <p:cNvSpPr/>
          <p:nvPr/>
        </p:nvSpPr>
        <p:spPr>
          <a:xfrm>
            <a:off x="740219" y="1336366"/>
            <a:ext cx="2344555" cy="2344555"/>
          </a:xfrm>
          <a:prstGeom prst="ellipse">
            <a:avLst/>
          </a:prstGeom>
          <a:solidFill>
            <a:schemeClr val="accent3">
              <a:lumMod val="40000"/>
              <a:lumOff val="60000"/>
            </a:schemeClr>
          </a:solidFill>
          <a:ln w="136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6376102" y="3951837"/>
            <a:ext cx="1757450" cy="577081"/>
          </a:xfrm>
          <a:prstGeom prst="rect">
            <a:avLst/>
          </a:prstGeom>
        </p:spPr>
        <p:txBody>
          <a:bodyPr wrap="square">
            <a:spAutoFit/>
          </a:bodyPr>
          <a:lstStyle/>
          <a:p>
            <a:pPr algn="ctr" defTabSz="685800"/>
            <a:r>
              <a:rPr lang="en-US" sz="1050" b="1" dirty="0">
                <a:solidFill>
                  <a:prstClr val="black">
                    <a:lumMod val="65000"/>
                    <a:lumOff val="35000"/>
                  </a:prstClr>
                </a:solidFill>
                <a:latin typeface="Open Sans Extrabold" pitchFamily="34" charset="0"/>
                <a:ea typeface="Open Sans Extrabold" pitchFamily="34" charset="0"/>
                <a:cs typeface="Open Sans Extrabold" pitchFamily="34" charset="0"/>
              </a:rPr>
              <a:t>Timely and Accurate Data</a:t>
            </a:r>
          </a:p>
          <a:p>
            <a:pPr algn="ctr" defTabSz="685800"/>
            <a:r>
              <a:rPr lang="en-US" sz="1050" b="1" dirty="0">
                <a:solidFill>
                  <a:prstClr val="black">
                    <a:lumMod val="65000"/>
                    <a:lumOff val="35000"/>
                  </a:prstClr>
                </a:solidFill>
                <a:latin typeface="Open Sans Extrabold" pitchFamily="34" charset="0"/>
                <a:ea typeface="Open Sans Extrabold" pitchFamily="34" charset="0"/>
                <a:cs typeface="Open Sans Extrabold" pitchFamily="34" charset="0"/>
              </a:rPr>
              <a:t>Q2 Jun</a:t>
            </a:r>
          </a:p>
        </p:txBody>
      </p:sp>
      <p:sp>
        <p:nvSpPr>
          <p:cNvPr id="13" name="Oval 12"/>
          <p:cNvSpPr/>
          <p:nvPr/>
        </p:nvSpPr>
        <p:spPr>
          <a:xfrm>
            <a:off x="3399727" y="1326839"/>
            <a:ext cx="2344555" cy="2344555"/>
          </a:xfrm>
          <a:prstGeom prst="ellipse">
            <a:avLst/>
          </a:prstGeom>
          <a:solidFill>
            <a:schemeClr val="accent2">
              <a:lumMod val="40000"/>
              <a:lumOff val="60000"/>
            </a:schemeClr>
          </a:solidFill>
          <a:ln w="136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p:cNvSpPr/>
          <p:nvPr/>
        </p:nvSpPr>
        <p:spPr>
          <a:xfrm>
            <a:off x="6082553" y="1311042"/>
            <a:ext cx="2344555" cy="2344555"/>
          </a:xfrm>
          <a:prstGeom prst="ellipse">
            <a:avLst/>
          </a:prstGeom>
          <a:solidFill>
            <a:schemeClr val="accent6">
              <a:lumMod val="40000"/>
              <a:lumOff val="60000"/>
            </a:schemeClr>
          </a:solidFill>
          <a:ln w="136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3693277" y="3951837"/>
            <a:ext cx="1878848" cy="577081"/>
          </a:xfrm>
          <a:prstGeom prst="rect">
            <a:avLst/>
          </a:prstGeom>
        </p:spPr>
        <p:txBody>
          <a:bodyPr wrap="square">
            <a:spAutoFit/>
          </a:bodyPr>
          <a:lstStyle/>
          <a:p>
            <a:pPr algn="ctr" defTabSz="685800"/>
            <a:r>
              <a:rPr lang="en-US" sz="1050" b="1" dirty="0">
                <a:solidFill>
                  <a:prstClr val="black">
                    <a:lumMod val="65000"/>
                    <a:lumOff val="35000"/>
                  </a:prstClr>
                </a:solidFill>
                <a:latin typeface="Open Sans Extrabold" pitchFamily="34" charset="0"/>
                <a:ea typeface="Open Sans Extrabold" pitchFamily="34" charset="0"/>
                <a:cs typeface="Open Sans Extrabold" pitchFamily="34" charset="0"/>
              </a:rPr>
              <a:t>Timely and Accurate Data</a:t>
            </a:r>
          </a:p>
          <a:p>
            <a:pPr algn="ctr" defTabSz="685800"/>
            <a:r>
              <a:rPr lang="en-US" sz="1050" b="1" dirty="0">
                <a:solidFill>
                  <a:prstClr val="black">
                    <a:lumMod val="65000"/>
                    <a:lumOff val="35000"/>
                  </a:prstClr>
                </a:solidFill>
                <a:latin typeface="Open Sans Extrabold" pitchFamily="34" charset="0"/>
                <a:ea typeface="Open Sans Extrabold" pitchFamily="34" charset="0"/>
                <a:cs typeface="Open Sans Extrabold" pitchFamily="34" charset="0"/>
              </a:rPr>
              <a:t>Q1 KAN DIS TABLE 7 IDEA</a:t>
            </a:r>
          </a:p>
        </p:txBody>
      </p:sp>
      <p:sp>
        <p:nvSpPr>
          <p:cNvPr id="16" name="Rectangle 15"/>
          <p:cNvSpPr/>
          <p:nvPr/>
        </p:nvSpPr>
        <p:spPr>
          <a:xfrm>
            <a:off x="1033768" y="3951836"/>
            <a:ext cx="1757450" cy="577081"/>
          </a:xfrm>
          <a:prstGeom prst="rect">
            <a:avLst/>
          </a:prstGeom>
        </p:spPr>
        <p:txBody>
          <a:bodyPr wrap="square">
            <a:spAutoFit/>
          </a:bodyPr>
          <a:lstStyle/>
          <a:p>
            <a:pPr algn="ctr" defTabSz="685800"/>
            <a:r>
              <a:rPr lang="en-US" sz="1050" b="1" dirty="0">
                <a:solidFill>
                  <a:prstClr val="black">
                    <a:lumMod val="65000"/>
                    <a:lumOff val="35000"/>
                  </a:prstClr>
                </a:solidFill>
                <a:latin typeface="Open Sans Extrabold" pitchFamily="34" charset="0"/>
                <a:ea typeface="Open Sans Extrabold" pitchFamily="34" charset="0"/>
                <a:cs typeface="Open Sans Extrabold" pitchFamily="34" charset="0"/>
              </a:rPr>
              <a:t>Timely and Accurate Data</a:t>
            </a:r>
          </a:p>
          <a:p>
            <a:pPr algn="ctr" defTabSz="685800"/>
            <a:r>
              <a:rPr lang="en-US" sz="1050" b="1" dirty="0">
                <a:solidFill>
                  <a:prstClr val="black">
                    <a:lumMod val="65000"/>
                    <a:lumOff val="35000"/>
                  </a:prstClr>
                </a:solidFill>
                <a:latin typeface="Open Sans Extrabold" pitchFamily="34" charset="0"/>
                <a:ea typeface="Open Sans Extrabold" pitchFamily="34" charset="0"/>
                <a:cs typeface="Open Sans Extrabold" pitchFamily="34" charset="0"/>
              </a:rPr>
              <a:t>Q1 Dec</a:t>
            </a:r>
          </a:p>
        </p:txBody>
      </p:sp>
      <p:sp>
        <p:nvSpPr>
          <p:cNvPr id="12" name="Right Triangle 11"/>
          <p:cNvSpPr/>
          <p:nvPr/>
        </p:nvSpPr>
        <p:spPr>
          <a:xfrm flipH="1">
            <a:off x="313113" y="792990"/>
            <a:ext cx="423488" cy="533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prstClr val="white"/>
              </a:solidFill>
            </a:endParaRPr>
          </a:p>
        </p:txBody>
      </p:sp>
      <p:sp>
        <p:nvSpPr>
          <p:cNvPr id="4" name="TextBox 3"/>
          <p:cNvSpPr txBox="1"/>
          <p:nvPr/>
        </p:nvSpPr>
        <p:spPr>
          <a:xfrm>
            <a:off x="1161369" y="2301781"/>
            <a:ext cx="1379482" cy="507831"/>
          </a:xfrm>
          <a:prstGeom prst="rect">
            <a:avLst/>
          </a:prstGeom>
          <a:noFill/>
        </p:spPr>
        <p:txBody>
          <a:bodyPr wrap="square" rtlCol="0">
            <a:spAutoFit/>
          </a:bodyPr>
          <a:lstStyle/>
          <a:p>
            <a:pPr algn="ctr" defTabSz="685800"/>
            <a:r>
              <a:rPr lang="en-US" sz="1350" dirty="0">
                <a:solidFill>
                  <a:prstClr val="black"/>
                </a:solidFill>
              </a:rPr>
              <a:t>Verification 0203</a:t>
            </a:r>
          </a:p>
          <a:p>
            <a:pPr algn="ctr" defTabSz="685800"/>
            <a:r>
              <a:rPr lang="en-US" sz="1350" dirty="0">
                <a:solidFill>
                  <a:prstClr val="black"/>
                </a:solidFill>
              </a:rPr>
              <a:t>Verification 0210</a:t>
            </a:r>
          </a:p>
        </p:txBody>
      </p:sp>
      <p:sp>
        <p:nvSpPr>
          <p:cNvPr id="6" name="TextBox 5"/>
          <p:cNvSpPr txBox="1"/>
          <p:nvPr/>
        </p:nvSpPr>
        <p:spPr>
          <a:xfrm>
            <a:off x="3824992" y="2327596"/>
            <a:ext cx="1496300" cy="507831"/>
          </a:xfrm>
          <a:prstGeom prst="rect">
            <a:avLst/>
          </a:prstGeom>
          <a:noFill/>
        </p:spPr>
        <p:txBody>
          <a:bodyPr wrap="square" rtlCol="0">
            <a:spAutoFit/>
          </a:bodyPr>
          <a:lstStyle/>
          <a:p>
            <a:pPr algn="ctr" defTabSz="685800"/>
            <a:r>
              <a:rPr lang="en-US" sz="1350" dirty="0">
                <a:solidFill>
                  <a:prstClr val="black"/>
                </a:solidFill>
              </a:rPr>
              <a:t>Unreported Discipline data</a:t>
            </a:r>
          </a:p>
        </p:txBody>
      </p:sp>
      <p:sp>
        <p:nvSpPr>
          <p:cNvPr id="18" name="TextBox 17"/>
          <p:cNvSpPr txBox="1"/>
          <p:nvPr/>
        </p:nvSpPr>
        <p:spPr>
          <a:xfrm>
            <a:off x="6376102" y="2301781"/>
            <a:ext cx="1757450" cy="715581"/>
          </a:xfrm>
          <a:prstGeom prst="rect">
            <a:avLst/>
          </a:prstGeom>
          <a:noFill/>
        </p:spPr>
        <p:txBody>
          <a:bodyPr wrap="square" rtlCol="0">
            <a:spAutoFit/>
          </a:bodyPr>
          <a:lstStyle/>
          <a:p>
            <a:pPr algn="ctr" defTabSz="685800"/>
            <a:r>
              <a:rPr lang="en-US" sz="1350" dirty="0">
                <a:solidFill>
                  <a:prstClr val="black"/>
                </a:solidFill>
              </a:rPr>
              <a:t>Unresolved Exit Report</a:t>
            </a:r>
          </a:p>
          <a:p>
            <a:pPr defTabSz="685800"/>
            <a:endParaRPr lang="en-US" sz="1350" dirty="0">
              <a:solidFill>
                <a:prstClr val="black"/>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403" y="4811465"/>
            <a:ext cx="451505" cy="236588"/>
          </a:xfrm>
          <a:prstGeom prst="rect">
            <a:avLst/>
          </a:prstGeom>
        </p:spPr>
      </p:pic>
    </p:spTree>
    <p:extLst>
      <p:ext uri="{BB962C8B-B14F-4D97-AF65-F5344CB8AC3E}">
        <p14:creationId xmlns:p14="http://schemas.microsoft.com/office/powerpoint/2010/main" val="2821675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4" grpId="0"/>
      <p:bldP spid="6" grpId="0"/>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775891" y="1329669"/>
            <a:ext cx="4368113" cy="279131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013" dirty="0">
              <a:solidFill>
                <a:prstClr val="black"/>
              </a:solidFill>
            </a:endParaRPr>
          </a:p>
        </p:txBody>
      </p:sp>
      <p:sp>
        <p:nvSpPr>
          <p:cNvPr id="3" name="Text Box 7"/>
          <p:cNvSpPr txBox="1">
            <a:spLocks noChangeArrowheads="1"/>
          </p:cNvSpPr>
          <p:nvPr/>
        </p:nvSpPr>
        <p:spPr bwMode="auto">
          <a:xfrm>
            <a:off x="597343" y="135766"/>
            <a:ext cx="6508307" cy="450123"/>
          </a:xfrm>
          <a:prstGeom prst="rect">
            <a:avLst/>
          </a:prstGeom>
          <a:noFill/>
          <a:ln w="9525">
            <a:noFill/>
            <a:miter lim="800000"/>
            <a:headEnd/>
            <a:tailEnd/>
          </a:ln>
        </p:spPr>
        <p:txBody>
          <a:bodyPr wrap="square" lIns="34290" tIns="17145" rIns="34290" bIns="17145">
            <a:spAutoFit/>
          </a:bodyPr>
          <a:lstStyle/>
          <a:p>
            <a:pPr defTabSz="816134"/>
            <a:r>
              <a:rPr lang="en-CA" sz="2700" b="1" spc="-113" dirty="0">
                <a:solidFill>
                  <a:prstClr val="black">
                    <a:lumMod val="50000"/>
                    <a:lumOff val="50000"/>
                  </a:prstClr>
                </a:solidFill>
                <a:latin typeface="Open Sans" pitchFamily="34" charset="0"/>
                <a:ea typeface="Open Sans" pitchFamily="34" charset="0"/>
                <a:cs typeface="Open Sans" pitchFamily="34" charset="0"/>
              </a:rPr>
              <a:t>Timely and Accurate Scoresheet</a:t>
            </a:r>
          </a:p>
        </p:txBody>
      </p:sp>
      <p:sp>
        <p:nvSpPr>
          <p:cNvPr id="10" name="Rectangle 9"/>
          <p:cNvSpPr/>
          <p:nvPr/>
        </p:nvSpPr>
        <p:spPr>
          <a:xfrm>
            <a:off x="6030766" y="1550621"/>
            <a:ext cx="2284559" cy="854080"/>
          </a:xfrm>
          <a:prstGeom prst="rect">
            <a:avLst/>
          </a:prstGeom>
        </p:spPr>
        <p:txBody>
          <a:bodyPr wrap="square">
            <a:spAutoFit/>
          </a:bodyPr>
          <a:lstStyle/>
          <a:p>
            <a:pPr defTabSz="685800">
              <a:lnSpc>
                <a:spcPct val="150000"/>
              </a:lnSpc>
            </a:pPr>
            <a:r>
              <a:rPr lang="en-US" sz="900" b="1" dirty="0">
                <a:solidFill>
                  <a:prstClr val="white"/>
                </a:solidFill>
                <a:latin typeface="Open Sans Extrabold" pitchFamily="34" charset="0"/>
                <a:ea typeface="Open Sans Extrabold" pitchFamily="34" charset="0"/>
                <a:cs typeface="Open Sans Extrabold" pitchFamily="34" charset="0"/>
              </a:rPr>
              <a:t>Q1 December</a:t>
            </a:r>
          </a:p>
          <a:p>
            <a:pPr defTabSz="685800"/>
            <a:r>
              <a:rPr lang="en-US" sz="900" dirty="0">
                <a:solidFill>
                  <a:prstClr val="white"/>
                </a:solidFill>
                <a:latin typeface="Open Sans" pitchFamily="34" charset="0"/>
                <a:ea typeface="Open Sans" pitchFamily="34" charset="0"/>
                <a:cs typeface="Open Sans" pitchFamily="34" charset="0"/>
              </a:rPr>
              <a:t>No students with a </a:t>
            </a:r>
          </a:p>
          <a:p>
            <a:pPr defTabSz="685800"/>
            <a:r>
              <a:rPr lang="en-US" sz="900" dirty="0">
                <a:solidFill>
                  <a:prstClr val="white"/>
                </a:solidFill>
                <a:latin typeface="Open Sans" pitchFamily="34" charset="0"/>
                <a:ea typeface="Open Sans" pitchFamily="34" charset="0"/>
                <a:cs typeface="Open Sans" pitchFamily="34" charset="0"/>
              </a:rPr>
              <a:t>Verification 0203 or a</a:t>
            </a:r>
          </a:p>
          <a:p>
            <a:pPr defTabSz="685800"/>
            <a:r>
              <a:rPr lang="en-US" sz="900" dirty="0">
                <a:solidFill>
                  <a:prstClr val="white"/>
                </a:solidFill>
                <a:latin typeface="Open Sans" pitchFamily="34" charset="0"/>
                <a:ea typeface="Open Sans" pitchFamily="34" charset="0"/>
                <a:cs typeface="Open Sans" pitchFamily="34" charset="0"/>
              </a:rPr>
              <a:t>Verification 0210</a:t>
            </a:r>
          </a:p>
          <a:p>
            <a:pPr defTabSz="685800"/>
            <a:endParaRPr lang="en-US" sz="900" dirty="0">
              <a:solidFill>
                <a:prstClr val="white"/>
              </a:solidFill>
              <a:latin typeface="Open Sans" pitchFamily="34" charset="0"/>
              <a:ea typeface="Open Sans" pitchFamily="34" charset="0"/>
              <a:cs typeface="Open Sans" pitchFamily="34" charset="0"/>
            </a:endParaRPr>
          </a:p>
        </p:txBody>
      </p:sp>
      <p:sp>
        <p:nvSpPr>
          <p:cNvPr id="12" name="Rectangle 11"/>
          <p:cNvSpPr/>
          <p:nvPr/>
        </p:nvSpPr>
        <p:spPr>
          <a:xfrm>
            <a:off x="6030766" y="2552125"/>
            <a:ext cx="2360759" cy="438582"/>
          </a:xfrm>
          <a:prstGeom prst="rect">
            <a:avLst/>
          </a:prstGeom>
        </p:spPr>
        <p:txBody>
          <a:bodyPr wrap="square">
            <a:spAutoFit/>
          </a:bodyPr>
          <a:lstStyle/>
          <a:p>
            <a:pPr defTabSz="685800">
              <a:lnSpc>
                <a:spcPct val="150000"/>
              </a:lnSpc>
            </a:pPr>
            <a:r>
              <a:rPr lang="en-US" sz="900" b="1" dirty="0">
                <a:solidFill>
                  <a:prstClr val="white"/>
                </a:solidFill>
                <a:latin typeface="Open Sans Extrabold" pitchFamily="34" charset="0"/>
                <a:ea typeface="Open Sans Extrabold" pitchFamily="34" charset="0"/>
                <a:cs typeface="Open Sans Extrabold" pitchFamily="34" charset="0"/>
              </a:rPr>
              <a:t>Q1 KAN DIS Table 7 IDEA</a:t>
            </a:r>
          </a:p>
          <a:p>
            <a:pPr defTabSz="685800"/>
            <a:r>
              <a:rPr lang="en-US" sz="900" dirty="0">
                <a:solidFill>
                  <a:prstClr val="white"/>
                </a:solidFill>
                <a:latin typeface="Open Sans" pitchFamily="34" charset="0"/>
                <a:ea typeface="Open Sans" pitchFamily="34" charset="0"/>
                <a:cs typeface="Open Sans" pitchFamily="34" charset="0"/>
              </a:rPr>
              <a:t>Did not have Unreported Discipline data</a:t>
            </a:r>
          </a:p>
        </p:txBody>
      </p:sp>
      <p:sp>
        <p:nvSpPr>
          <p:cNvPr id="14" name="Rectangle 13"/>
          <p:cNvSpPr/>
          <p:nvPr/>
        </p:nvSpPr>
        <p:spPr>
          <a:xfrm>
            <a:off x="6030767" y="3262802"/>
            <a:ext cx="2124701" cy="577081"/>
          </a:xfrm>
          <a:prstGeom prst="rect">
            <a:avLst/>
          </a:prstGeom>
        </p:spPr>
        <p:txBody>
          <a:bodyPr wrap="square">
            <a:spAutoFit/>
          </a:bodyPr>
          <a:lstStyle/>
          <a:p>
            <a:pPr defTabSz="685800">
              <a:lnSpc>
                <a:spcPct val="150000"/>
              </a:lnSpc>
            </a:pPr>
            <a:r>
              <a:rPr lang="en-US" sz="900" b="1" dirty="0">
                <a:solidFill>
                  <a:prstClr val="white"/>
                </a:solidFill>
                <a:latin typeface="Open Sans Extrabold" pitchFamily="34" charset="0"/>
                <a:ea typeface="Open Sans Extrabold" pitchFamily="34" charset="0"/>
                <a:cs typeface="Open Sans Extrabold" pitchFamily="34" charset="0"/>
              </a:rPr>
              <a:t>Q2 June</a:t>
            </a:r>
          </a:p>
          <a:p>
            <a:pPr defTabSz="685800"/>
            <a:r>
              <a:rPr lang="en-US" sz="900" dirty="0">
                <a:solidFill>
                  <a:prstClr val="white"/>
                </a:solidFill>
                <a:latin typeface="Open Sans" pitchFamily="34" charset="0"/>
                <a:ea typeface="Open Sans" pitchFamily="34" charset="0"/>
                <a:cs typeface="Open Sans" pitchFamily="34" charset="0"/>
              </a:rPr>
              <a:t>Did not have students on the Unresolved Exit Report</a:t>
            </a:r>
          </a:p>
        </p:txBody>
      </p:sp>
      <p:grpSp>
        <p:nvGrpSpPr>
          <p:cNvPr id="2" name="Group 1"/>
          <p:cNvGrpSpPr/>
          <p:nvPr/>
        </p:nvGrpSpPr>
        <p:grpSpPr>
          <a:xfrm>
            <a:off x="5304631" y="1668117"/>
            <a:ext cx="596006" cy="596006"/>
            <a:chOff x="7060142" y="2137998"/>
            <a:chExt cx="794674" cy="794674"/>
          </a:xfrm>
        </p:grpSpPr>
        <p:sp>
          <p:nvSpPr>
            <p:cNvPr id="9" name="Oval 8"/>
            <p:cNvSpPr/>
            <p:nvPr/>
          </p:nvSpPr>
          <p:spPr>
            <a:xfrm>
              <a:off x="7060142" y="2137998"/>
              <a:ext cx="794674" cy="7946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ln w="0"/>
                <a:solidFill>
                  <a:prstClr val="black"/>
                </a:solidFill>
                <a:effectLst>
                  <a:outerShdw blurRad="38100" dist="19050" dir="2700000" algn="tl" rotWithShape="0">
                    <a:prstClr val="black">
                      <a:alpha val="40000"/>
                    </a:prstClr>
                  </a:outerShdw>
                </a:effectLst>
              </a:endParaRPr>
            </a:p>
          </p:txBody>
        </p:sp>
        <p:sp>
          <p:nvSpPr>
            <p:cNvPr id="15" name="Freeform 32"/>
            <p:cNvSpPr>
              <a:spLocks/>
            </p:cNvSpPr>
            <p:nvPr/>
          </p:nvSpPr>
          <p:spPr bwMode="auto">
            <a:xfrm>
              <a:off x="7265968" y="2366148"/>
              <a:ext cx="383022" cy="33837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r>
                <a:rPr lang="en-US" sz="1013" dirty="0">
                  <a:ln w="0"/>
                  <a:solidFill>
                    <a:prstClr val="black"/>
                  </a:solidFill>
                  <a:effectLst>
                    <a:outerShdw blurRad="38100" dist="19050" dir="2700000" algn="tl" rotWithShape="0">
                      <a:prstClr val="black">
                        <a:alpha val="40000"/>
                      </a:prstClr>
                    </a:outerShdw>
                  </a:effectLst>
                </a:rPr>
                <a:t> 1</a:t>
              </a:r>
            </a:p>
          </p:txBody>
        </p:sp>
      </p:grpSp>
      <p:sp>
        <p:nvSpPr>
          <p:cNvPr id="36" name="Right Triangle 35"/>
          <p:cNvSpPr/>
          <p:nvPr/>
        </p:nvSpPr>
        <p:spPr>
          <a:xfrm flipH="1">
            <a:off x="170238" y="135765"/>
            <a:ext cx="423488" cy="533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prstClr val="white"/>
              </a:solidFill>
            </a:endParaRPr>
          </a:p>
        </p:txBody>
      </p:sp>
      <p:grpSp>
        <p:nvGrpSpPr>
          <p:cNvPr id="38" name="Group 37"/>
          <p:cNvGrpSpPr/>
          <p:nvPr/>
        </p:nvGrpSpPr>
        <p:grpSpPr>
          <a:xfrm>
            <a:off x="5304631" y="2461872"/>
            <a:ext cx="596006" cy="596006"/>
            <a:chOff x="7060142" y="2137998"/>
            <a:chExt cx="794674" cy="794674"/>
          </a:xfrm>
        </p:grpSpPr>
        <p:sp>
          <p:nvSpPr>
            <p:cNvPr id="39" name="Oval 38"/>
            <p:cNvSpPr/>
            <p:nvPr/>
          </p:nvSpPr>
          <p:spPr>
            <a:xfrm>
              <a:off x="7060142" y="2137998"/>
              <a:ext cx="794674" cy="7946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ln w="0"/>
                <a:solidFill>
                  <a:prstClr val="black"/>
                </a:solidFill>
                <a:effectLst>
                  <a:outerShdw blurRad="38100" dist="19050" dir="2700000" algn="tl" rotWithShape="0">
                    <a:prstClr val="black">
                      <a:alpha val="40000"/>
                    </a:prstClr>
                  </a:outerShdw>
                </a:effectLst>
              </a:endParaRPr>
            </a:p>
          </p:txBody>
        </p:sp>
        <p:sp>
          <p:nvSpPr>
            <p:cNvPr id="40" name="Freeform 32"/>
            <p:cNvSpPr>
              <a:spLocks/>
            </p:cNvSpPr>
            <p:nvPr/>
          </p:nvSpPr>
          <p:spPr bwMode="auto">
            <a:xfrm>
              <a:off x="7265968" y="2366148"/>
              <a:ext cx="383022" cy="33837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r>
                <a:rPr lang="en-US" sz="1013" dirty="0">
                  <a:ln w="0"/>
                  <a:solidFill>
                    <a:prstClr val="black"/>
                  </a:solidFill>
                  <a:effectLst>
                    <a:outerShdw blurRad="38100" dist="19050" dir="2700000" algn="tl" rotWithShape="0">
                      <a:prstClr val="black">
                        <a:alpha val="40000"/>
                      </a:prstClr>
                    </a:outerShdw>
                  </a:effectLst>
                </a:rPr>
                <a:t> 2</a:t>
              </a:r>
            </a:p>
          </p:txBody>
        </p:sp>
      </p:grpSp>
      <p:grpSp>
        <p:nvGrpSpPr>
          <p:cNvPr id="41" name="Group 40"/>
          <p:cNvGrpSpPr/>
          <p:nvPr/>
        </p:nvGrpSpPr>
        <p:grpSpPr>
          <a:xfrm>
            <a:off x="5304631" y="3241798"/>
            <a:ext cx="596006" cy="596006"/>
            <a:chOff x="7060142" y="2137998"/>
            <a:chExt cx="794674" cy="794674"/>
          </a:xfrm>
        </p:grpSpPr>
        <p:sp>
          <p:nvSpPr>
            <p:cNvPr id="42" name="Oval 41"/>
            <p:cNvSpPr/>
            <p:nvPr/>
          </p:nvSpPr>
          <p:spPr>
            <a:xfrm>
              <a:off x="7060142" y="2137998"/>
              <a:ext cx="794674" cy="7946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ln w="0"/>
                <a:solidFill>
                  <a:prstClr val="black"/>
                </a:solidFill>
                <a:effectLst>
                  <a:outerShdw blurRad="38100" dist="19050" dir="2700000" algn="tl" rotWithShape="0">
                    <a:prstClr val="black">
                      <a:alpha val="40000"/>
                    </a:prstClr>
                  </a:outerShdw>
                </a:effectLst>
              </a:endParaRPr>
            </a:p>
          </p:txBody>
        </p:sp>
        <p:sp>
          <p:nvSpPr>
            <p:cNvPr id="43" name="Freeform 32"/>
            <p:cNvSpPr>
              <a:spLocks/>
            </p:cNvSpPr>
            <p:nvPr/>
          </p:nvSpPr>
          <p:spPr bwMode="auto">
            <a:xfrm>
              <a:off x="7265968" y="2366148"/>
              <a:ext cx="383022" cy="33837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r>
                <a:rPr lang="en-US" sz="1013" dirty="0">
                  <a:ln w="0"/>
                  <a:solidFill>
                    <a:prstClr val="black"/>
                  </a:solidFill>
                  <a:effectLst>
                    <a:outerShdw blurRad="38100" dist="19050" dir="2700000" algn="tl" rotWithShape="0">
                      <a:prstClr val="black">
                        <a:alpha val="40000"/>
                      </a:prstClr>
                    </a:outerShdw>
                  </a:effectLst>
                </a:rPr>
                <a:t> 3</a:t>
              </a:r>
            </a:p>
          </p:txBody>
        </p:sp>
      </p:grpSp>
      <p:pic>
        <p:nvPicPr>
          <p:cNvPr id="5" name="Picture 4"/>
          <p:cNvPicPr>
            <a:picLocks noChangeAspect="1"/>
          </p:cNvPicPr>
          <p:nvPr/>
        </p:nvPicPr>
        <p:blipFill>
          <a:blip r:embed="rId2"/>
          <a:stretch>
            <a:fillRect/>
          </a:stretch>
        </p:blipFill>
        <p:spPr>
          <a:xfrm>
            <a:off x="1" y="762001"/>
            <a:ext cx="4949762" cy="3358981"/>
          </a:xfrm>
          <a:prstGeom prst="rect">
            <a:avLst/>
          </a:prstGeom>
        </p:spPr>
      </p:pic>
      <p:pic>
        <p:nvPicPr>
          <p:cNvPr id="6" name="Picture 5"/>
          <p:cNvPicPr>
            <a:picLocks noChangeAspect="1"/>
          </p:cNvPicPr>
          <p:nvPr/>
        </p:nvPicPr>
        <p:blipFill>
          <a:blip r:embed="rId3"/>
          <a:stretch>
            <a:fillRect/>
          </a:stretch>
        </p:blipFill>
        <p:spPr>
          <a:xfrm>
            <a:off x="943429" y="4245793"/>
            <a:ext cx="7257143" cy="38571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7453" y="4801940"/>
            <a:ext cx="451505" cy="236588"/>
          </a:xfrm>
          <a:prstGeom prst="rect">
            <a:avLst/>
          </a:prstGeom>
        </p:spPr>
      </p:pic>
      <p:sp>
        <p:nvSpPr>
          <p:cNvPr id="13" name="TextBox 12"/>
          <p:cNvSpPr txBox="1"/>
          <p:nvPr/>
        </p:nvSpPr>
        <p:spPr>
          <a:xfrm>
            <a:off x="3124201" y="669165"/>
            <a:ext cx="4674009" cy="715581"/>
          </a:xfrm>
          <a:prstGeom prst="rect">
            <a:avLst/>
          </a:prstGeom>
          <a:noFill/>
        </p:spPr>
        <p:txBody>
          <a:bodyPr wrap="square" rtlCol="0">
            <a:spAutoFit/>
          </a:bodyPr>
          <a:lstStyle/>
          <a:p>
            <a:pPr defTabSz="685800"/>
            <a:r>
              <a:rPr lang="en-US" sz="1350" dirty="0">
                <a:solidFill>
                  <a:prstClr val="black"/>
                </a:solidFill>
              </a:rPr>
              <a:t>The KS APR web site Timely and Accurate Data Score Sheet is used to calculate whether a district is substantially compliant.</a:t>
            </a:r>
          </a:p>
          <a:p>
            <a:pPr defTabSz="685800"/>
            <a:endParaRPr lang="en-US" sz="1350" dirty="0">
              <a:solidFill>
                <a:prstClr val="black"/>
              </a:solidFill>
            </a:endParaRPr>
          </a:p>
        </p:txBody>
      </p:sp>
    </p:spTree>
    <p:extLst>
      <p:ext uri="{BB962C8B-B14F-4D97-AF65-F5344CB8AC3E}">
        <p14:creationId xmlns:p14="http://schemas.microsoft.com/office/powerpoint/2010/main" val="1723269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775891" y="1329669"/>
            <a:ext cx="4368113" cy="279131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013" dirty="0">
              <a:solidFill>
                <a:prstClr val="black"/>
              </a:solidFill>
            </a:endParaRPr>
          </a:p>
        </p:txBody>
      </p:sp>
      <p:sp>
        <p:nvSpPr>
          <p:cNvPr id="3" name="Text Box 7"/>
          <p:cNvSpPr txBox="1">
            <a:spLocks noChangeArrowheads="1"/>
          </p:cNvSpPr>
          <p:nvPr/>
        </p:nvSpPr>
        <p:spPr bwMode="auto">
          <a:xfrm>
            <a:off x="597343" y="135766"/>
            <a:ext cx="6508307" cy="450123"/>
          </a:xfrm>
          <a:prstGeom prst="rect">
            <a:avLst/>
          </a:prstGeom>
          <a:noFill/>
          <a:ln w="9525">
            <a:noFill/>
            <a:miter lim="800000"/>
            <a:headEnd/>
            <a:tailEnd/>
          </a:ln>
        </p:spPr>
        <p:txBody>
          <a:bodyPr wrap="square" lIns="34290" tIns="17145" rIns="34290" bIns="17145">
            <a:spAutoFit/>
          </a:bodyPr>
          <a:lstStyle/>
          <a:p>
            <a:pPr defTabSz="816134"/>
            <a:r>
              <a:rPr lang="en-CA" sz="2700" b="1" spc="-113" dirty="0">
                <a:solidFill>
                  <a:prstClr val="black">
                    <a:lumMod val="50000"/>
                    <a:lumOff val="50000"/>
                  </a:prstClr>
                </a:solidFill>
                <a:latin typeface="Open Sans" pitchFamily="34" charset="0"/>
                <a:ea typeface="Open Sans" pitchFamily="34" charset="0"/>
                <a:cs typeface="Open Sans" pitchFamily="34" charset="0"/>
              </a:rPr>
              <a:t>Timely and Accurate Scoresheet</a:t>
            </a:r>
          </a:p>
        </p:txBody>
      </p:sp>
      <p:sp>
        <p:nvSpPr>
          <p:cNvPr id="10" name="Rectangle 9"/>
          <p:cNvSpPr/>
          <p:nvPr/>
        </p:nvSpPr>
        <p:spPr>
          <a:xfrm>
            <a:off x="6030767" y="1550621"/>
            <a:ext cx="2124701" cy="854080"/>
          </a:xfrm>
          <a:prstGeom prst="rect">
            <a:avLst/>
          </a:prstGeom>
        </p:spPr>
        <p:txBody>
          <a:bodyPr wrap="square">
            <a:spAutoFit/>
          </a:bodyPr>
          <a:lstStyle/>
          <a:p>
            <a:pPr defTabSz="685800">
              <a:lnSpc>
                <a:spcPct val="150000"/>
              </a:lnSpc>
            </a:pPr>
            <a:r>
              <a:rPr lang="en-US" sz="900" b="1" dirty="0">
                <a:solidFill>
                  <a:prstClr val="white"/>
                </a:solidFill>
                <a:latin typeface="Open Sans Extrabold" pitchFamily="34" charset="0"/>
                <a:ea typeface="Open Sans Extrabold" pitchFamily="34" charset="0"/>
                <a:cs typeface="Open Sans Extrabold" pitchFamily="34" charset="0"/>
              </a:rPr>
              <a:t>Q1 December</a:t>
            </a:r>
          </a:p>
          <a:p>
            <a:pPr defTabSz="685800"/>
            <a:r>
              <a:rPr lang="en-US" sz="900" dirty="0">
                <a:solidFill>
                  <a:prstClr val="white"/>
                </a:solidFill>
                <a:latin typeface="Open Sans" pitchFamily="34" charset="0"/>
                <a:ea typeface="Open Sans" pitchFamily="34" charset="0"/>
                <a:cs typeface="Open Sans" pitchFamily="34" charset="0"/>
              </a:rPr>
              <a:t>One or more students with a Verification 0203 or a</a:t>
            </a:r>
          </a:p>
          <a:p>
            <a:pPr defTabSz="685800"/>
            <a:r>
              <a:rPr lang="en-US" sz="900" dirty="0">
                <a:solidFill>
                  <a:prstClr val="white"/>
                </a:solidFill>
                <a:latin typeface="Open Sans" pitchFamily="34" charset="0"/>
                <a:ea typeface="Open Sans" pitchFamily="34" charset="0"/>
                <a:cs typeface="Open Sans" pitchFamily="34" charset="0"/>
              </a:rPr>
              <a:t>Verification 0210</a:t>
            </a:r>
          </a:p>
          <a:p>
            <a:pPr defTabSz="685800"/>
            <a:endParaRPr lang="en-US" sz="900" dirty="0">
              <a:solidFill>
                <a:prstClr val="white"/>
              </a:solidFill>
              <a:latin typeface="Open Sans" pitchFamily="34" charset="0"/>
              <a:ea typeface="Open Sans" pitchFamily="34" charset="0"/>
              <a:cs typeface="Open Sans" pitchFamily="34" charset="0"/>
            </a:endParaRPr>
          </a:p>
        </p:txBody>
      </p:sp>
      <p:sp>
        <p:nvSpPr>
          <p:cNvPr id="12" name="Rectangle 11"/>
          <p:cNvSpPr/>
          <p:nvPr/>
        </p:nvSpPr>
        <p:spPr>
          <a:xfrm>
            <a:off x="6030767" y="2552125"/>
            <a:ext cx="2124701" cy="438582"/>
          </a:xfrm>
          <a:prstGeom prst="rect">
            <a:avLst/>
          </a:prstGeom>
        </p:spPr>
        <p:txBody>
          <a:bodyPr wrap="square">
            <a:spAutoFit/>
          </a:bodyPr>
          <a:lstStyle/>
          <a:p>
            <a:pPr defTabSz="685800">
              <a:lnSpc>
                <a:spcPct val="150000"/>
              </a:lnSpc>
            </a:pPr>
            <a:r>
              <a:rPr lang="en-US" sz="900" b="1" dirty="0">
                <a:solidFill>
                  <a:prstClr val="white"/>
                </a:solidFill>
                <a:latin typeface="Open Sans Extrabold" pitchFamily="34" charset="0"/>
                <a:ea typeface="Open Sans Extrabold" pitchFamily="34" charset="0"/>
                <a:cs typeface="Open Sans Extrabold" pitchFamily="34" charset="0"/>
              </a:rPr>
              <a:t>Q1 KAN DIS Table 7 IDEA</a:t>
            </a:r>
          </a:p>
          <a:p>
            <a:pPr defTabSz="685800"/>
            <a:r>
              <a:rPr lang="en-US" sz="900" dirty="0">
                <a:solidFill>
                  <a:prstClr val="white"/>
                </a:solidFill>
                <a:latin typeface="Open Sans" pitchFamily="34" charset="0"/>
                <a:ea typeface="Open Sans" pitchFamily="34" charset="0"/>
                <a:cs typeface="Open Sans" pitchFamily="34" charset="0"/>
              </a:rPr>
              <a:t>Unreported Discipline data</a:t>
            </a:r>
          </a:p>
        </p:txBody>
      </p:sp>
      <p:sp>
        <p:nvSpPr>
          <p:cNvPr id="14" name="Rectangle 13"/>
          <p:cNvSpPr/>
          <p:nvPr/>
        </p:nvSpPr>
        <p:spPr>
          <a:xfrm>
            <a:off x="6030767" y="3262802"/>
            <a:ext cx="2124701" cy="577081"/>
          </a:xfrm>
          <a:prstGeom prst="rect">
            <a:avLst/>
          </a:prstGeom>
        </p:spPr>
        <p:txBody>
          <a:bodyPr wrap="square">
            <a:spAutoFit/>
          </a:bodyPr>
          <a:lstStyle/>
          <a:p>
            <a:pPr defTabSz="685800">
              <a:lnSpc>
                <a:spcPct val="150000"/>
              </a:lnSpc>
            </a:pPr>
            <a:r>
              <a:rPr lang="en-US" sz="900" b="1" dirty="0">
                <a:solidFill>
                  <a:prstClr val="white"/>
                </a:solidFill>
                <a:latin typeface="Open Sans Extrabold" pitchFamily="34" charset="0"/>
                <a:ea typeface="Open Sans Extrabold" pitchFamily="34" charset="0"/>
                <a:cs typeface="Open Sans Extrabold" pitchFamily="34" charset="0"/>
              </a:rPr>
              <a:t>Q2 June</a:t>
            </a:r>
          </a:p>
          <a:p>
            <a:pPr defTabSz="685800"/>
            <a:r>
              <a:rPr lang="en-US" sz="900" dirty="0">
                <a:solidFill>
                  <a:prstClr val="white"/>
                </a:solidFill>
                <a:latin typeface="Open Sans" pitchFamily="34" charset="0"/>
                <a:ea typeface="Open Sans" pitchFamily="34" charset="0"/>
                <a:cs typeface="Open Sans" pitchFamily="34" charset="0"/>
              </a:rPr>
              <a:t>One or more students on the Unresolved Exit Report</a:t>
            </a:r>
          </a:p>
        </p:txBody>
      </p:sp>
      <p:grpSp>
        <p:nvGrpSpPr>
          <p:cNvPr id="2" name="Group 1"/>
          <p:cNvGrpSpPr/>
          <p:nvPr/>
        </p:nvGrpSpPr>
        <p:grpSpPr>
          <a:xfrm>
            <a:off x="5304631" y="1668117"/>
            <a:ext cx="596006" cy="596006"/>
            <a:chOff x="7060142" y="2137998"/>
            <a:chExt cx="794674" cy="794674"/>
          </a:xfrm>
        </p:grpSpPr>
        <p:sp>
          <p:nvSpPr>
            <p:cNvPr id="9" name="Oval 8"/>
            <p:cNvSpPr/>
            <p:nvPr/>
          </p:nvSpPr>
          <p:spPr>
            <a:xfrm>
              <a:off x="7060142" y="2137998"/>
              <a:ext cx="794674" cy="7946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ln w="0"/>
                <a:solidFill>
                  <a:prstClr val="black"/>
                </a:solidFill>
                <a:effectLst>
                  <a:outerShdw blurRad="38100" dist="19050" dir="2700000" algn="tl" rotWithShape="0">
                    <a:prstClr val="black">
                      <a:alpha val="40000"/>
                    </a:prstClr>
                  </a:outerShdw>
                </a:effectLst>
              </a:endParaRPr>
            </a:p>
          </p:txBody>
        </p:sp>
        <p:sp>
          <p:nvSpPr>
            <p:cNvPr id="15" name="Freeform 32"/>
            <p:cNvSpPr>
              <a:spLocks/>
            </p:cNvSpPr>
            <p:nvPr/>
          </p:nvSpPr>
          <p:spPr bwMode="auto">
            <a:xfrm>
              <a:off x="7265968" y="2366148"/>
              <a:ext cx="383022" cy="33837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r>
                <a:rPr lang="en-US" sz="1013" dirty="0">
                  <a:ln w="0"/>
                  <a:solidFill>
                    <a:prstClr val="black"/>
                  </a:solidFill>
                  <a:effectLst>
                    <a:outerShdw blurRad="38100" dist="19050" dir="2700000" algn="tl" rotWithShape="0">
                      <a:prstClr val="black">
                        <a:alpha val="40000"/>
                      </a:prstClr>
                    </a:outerShdw>
                  </a:effectLst>
                </a:rPr>
                <a:t> 1</a:t>
              </a:r>
            </a:p>
          </p:txBody>
        </p:sp>
      </p:grpSp>
      <p:sp>
        <p:nvSpPr>
          <p:cNvPr id="36" name="Right Triangle 35"/>
          <p:cNvSpPr/>
          <p:nvPr/>
        </p:nvSpPr>
        <p:spPr>
          <a:xfrm flipH="1">
            <a:off x="170238" y="135765"/>
            <a:ext cx="423488" cy="533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prstClr val="white"/>
              </a:solidFill>
            </a:endParaRPr>
          </a:p>
        </p:txBody>
      </p:sp>
      <p:grpSp>
        <p:nvGrpSpPr>
          <p:cNvPr id="38" name="Group 37"/>
          <p:cNvGrpSpPr/>
          <p:nvPr/>
        </p:nvGrpSpPr>
        <p:grpSpPr>
          <a:xfrm>
            <a:off x="5304631" y="2461872"/>
            <a:ext cx="596006" cy="596006"/>
            <a:chOff x="7060142" y="2137998"/>
            <a:chExt cx="794674" cy="794674"/>
          </a:xfrm>
        </p:grpSpPr>
        <p:sp>
          <p:nvSpPr>
            <p:cNvPr id="39" name="Oval 38"/>
            <p:cNvSpPr/>
            <p:nvPr/>
          </p:nvSpPr>
          <p:spPr>
            <a:xfrm>
              <a:off x="7060142" y="2137998"/>
              <a:ext cx="794674" cy="7946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ln w="0"/>
                <a:solidFill>
                  <a:prstClr val="black"/>
                </a:solidFill>
                <a:effectLst>
                  <a:outerShdw blurRad="38100" dist="19050" dir="2700000" algn="tl" rotWithShape="0">
                    <a:prstClr val="black">
                      <a:alpha val="40000"/>
                    </a:prstClr>
                  </a:outerShdw>
                </a:effectLst>
              </a:endParaRPr>
            </a:p>
          </p:txBody>
        </p:sp>
        <p:sp>
          <p:nvSpPr>
            <p:cNvPr id="40" name="Freeform 32"/>
            <p:cNvSpPr>
              <a:spLocks/>
            </p:cNvSpPr>
            <p:nvPr/>
          </p:nvSpPr>
          <p:spPr bwMode="auto">
            <a:xfrm>
              <a:off x="7265968" y="2366148"/>
              <a:ext cx="383022" cy="33837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r>
                <a:rPr lang="en-US" sz="1013" dirty="0">
                  <a:ln w="0"/>
                  <a:solidFill>
                    <a:prstClr val="black"/>
                  </a:solidFill>
                  <a:effectLst>
                    <a:outerShdw blurRad="38100" dist="19050" dir="2700000" algn="tl" rotWithShape="0">
                      <a:prstClr val="black">
                        <a:alpha val="40000"/>
                      </a:prstClr>
                    </a:outerShdw>
                  </a:effectLst>
                </a:rPr>
                <a:t> 2</a:t>
              </a:r>
            </a:p>
          </p:txBody>
        </p:sp>
      </p:grpSp>
      <p:grpSp>
        <p:nvGrpSpPr>
          <p:cNvPr id="41" name="Group 40"/>
          <p:cNvGrpSpPr/>
          <p:nvPr/>
        </p:nvGrpSpPr>
        <p:grpSpPr>
          <a:xfrm>
            <a:off x="5304631" y="3241798"/>
            <a:ext cx="596006" cy="596006"/>
            <a:chOff x="7060142" y="2137998"/>
            <a:chExt cx="794674" cy="794674"/>
          </a:xfrm>
        </p:grpSpPr>
        <p:sp>
          <p:nvSpPr>
            <p:cNvPr id="42" name="Oval 41"/>
            <p:cNvSpPr/>
            <p:nvPr/>
          </p:nvSpPr>
          <p:spPr>
            <a:xfrm>
              <a:off x="7060142" y="2137998"/>
              <a:ext cx="794674" cy="7946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ln w="0"/>
                <a:solidFill>
                  <a:prstClr val="black"/>
                </a:solidFill>
                <a:effectLst>
                  <a:outerShdw blurRad="38100" dist="19050" dir="2700000" algn="tl" rotWithShape="0">
                    <a:prstClr val="black">
                      <a:alpha val="40000"/>
                    </a:prstClr>
                  </a:outerShdw>
                </a:effectLst>
              </a:endParaRPr>
            </a:p>
          </p:txBody>
        </p:sp>
        <p:sp>
          <p:nvSpPr>
            <p:cNvPr id="43" name="Freeform 32"/>
            <p:cNvSpPr>
              <a:spLocks/>
            </p:cNvSpPr>
            <p:nvPr/>
          </p:nvSpPr>
          <p:spPr bwMode="auto">
            <a:xfrm>
              <a:off x="7265968" y="2366148"/>
              <a:ext cx="383022" cy="33837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r>
                <a:rPr lang="en-US" sz="1013" dirty="0">
                  <a:ln w="0"/>
                  <a:solidFill>
                    <a:prstClr val="black"/>
                  </a:solidFill>
                  <a:effectLst>
                    <a:outerShdw blurRad="38100" dist="19050" dir="2700000" algn="tl" rotWithShape="0">
                      <a:prstClr val="black">
                        <a:alpha val="40000"/>
                      </a:prstClr>
                    </a:outerShdw>
                  </a:effectLst>
                </a:rPr>
                <a:t> 3</a:t>
              </a:r>
            </a:p>
          </p:txBody>
        </p:sp>
      </p:grpSp>
      <p:pic>
        <p:nvPicPr>
          <p:cNvPr id="44" name="Picture 43"/>
          <p:cNvPicPr>
            <a:picLocks noChangeAspect="1"/>
          </p:cNvPicPr>
          <p:nvPr/>
        </p:nvPicPr>
        <p:blipFill>
          <a:blip r:embed="rId2"/>
          <a:stretch>
            <a:fillRect/>
          </a:stretch>
        </p:blipFill>
        <p:spPr>
          <a:xfrm>
            <a:off x="1" y="840573"/>
            <a:ext cx="4775891" cy="3317089"/>
          </a:xfrm>
          <a:prstGeom prst="rect">
            <a:avLst/>
          </a:prstGeom>
        </p:spPr>
      </p:pic>
      <p:pic>
        <p:nvPicPr>
          <p:cNvPr id="45" name="Picture 44"/>
          <p:cNvPicPr>
            <a:picLocks noChangeAspect="1"/>
          </p:cNvPicPr>
          <p:nvPr/>
        </p:nvPicPr>
        <p:blipFill>
          <a:blip r:embed="rId3"/>
          <a:stretch>
            <a:fillRect/>
          </a:stretch>
        </p:blipFill>
        <p:spPr>
          <a:xfrm>
            <a:off x="926897" y="4196109"/>
            <a:ext cx="7228571" cy="60000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9353" y="4811465"/>
            <a:ext cx="451505" cy="236588"/>
          </a:xfrm>
          <a:prstGeom prst="rect">
            <a:avLst/>
          </a:prstGeom>
        </p:spPr>
      </p:pic>
      <p:sp>
        <p:nvSpPr>
          <p:cNvPr id="8" name="TextBox 7"/>
          <p:cNvSpPr txBox="1"/>
          <p:nvPr/>
        </p:nvSpPr>
        <p:spPr>
          <a:xfrm>
            <a:off x="2378178" y="669166"/>
            <a:ext cx="6526162" cy="715581"/>
          </a:xfrm>
          <a:prstGeom prst="rect">
            <a:avLst/>
          </a:prstGeom>
          <a:noFill/>
        </p:spPr>
        <p:txBody>
          <a:bodyPr wrap="square" rtlCol="0">
            <a:spAutoFit/>
          </a:bodyPr>
          <a:lstStyle/>
          <a:p>
            <a:pPr defTabSz="685800"/>
            <a:r>
              <a:rPr lang="en-US" sz="1350" b="1" u="sng" dirty="0">
                <a:solidFill>
                  <a:srgbClr val="FF0000"/>
                </a:solidFill>
              </a:rPr>
              <a:t>A total of 15 or 16 points is Substantially Compliant.  Anything below 15 is Not Substantially Compliant.  A “No” on any two these three is 14 and Not Substantially Compliant.</a:t>
            </a:r>
          </a:p>
        </p:txBody>
      </p:sp>
    </p:spTree>
    <p:extLst>
      <p:ext uri="{BB962C8B-B14F-4D97-AF65-F5344CB8AC3E}">
        <p14:creationId xmlns:p14="http://schemas.microsoft.com/office/powerpoint/2010/main" val="2297628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prstClr val="black">
                    <a:tint val="75000"/>
                  </a:prstClr>
                </a:solidFill>
              </a:rPr>
              <a:pPr/>
              <a:t>88</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473" y="4804519"/>
            <a:ext cx="451505" cy="2365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 y="162137"/>
            <a:ext cx="7410450" cy="4605126"/>
          </a:xfrm>
          <a:prstGeom prst="rect">
            <a:avLst/>
          </a:prstGeom>
        </p:spPr>
      </p:pic>
    </p:spTree>
    <p:extLst>
      <p:ext uri="{BB962C8B-B14F-4D97-AF65-F5344CB8AC3E}">
        <p14:creationId xmlns:p14="http://schemas.microsoft.com/office/powerpoint/2010/main" val="30448077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prstClr val="black">
                    <a:tint val="75000"/>
                  </a:prstClr>
                </a:solidFill>
              </a:rPr>
              <a:pPr/>
              <a:t>89</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9659" y="4804519"/>
            <a:ext cx="451505" cy="2365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89" y="215873"/>
            <a:ext cx="7266822" cy="4515870"/>
          </a:xfrm>
          <a:prstGeom prst="rect">
            <a:avLst/>
          </a:prstGeom>
        </p:spPr>
      </p:pic>
    </p:spTree>
    <p:extLst>
      <p:ext uri="{BB962C8B-B14F-4D97-AF65-F5344CB8AC3E}">
        <p14:creationId xmlns:p14="http://schemas.microsoft.com/office/powerpoint/2010/main" val="74727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related to the reporting standard</a:t>
            </a:r>
            <a:endParaRPr lang="en-US" dirty="0"/>
          </a:p>
        </p:txBody>
      </p:sp>
      <p:sp>
        <p:nvSpPr>
          <p:cNvPr id="5" name="Text Placeholder 4"/>
          <p:cNvSpPr>
            <a:spLocks noGrp="1"/>
          </p:cNvSpPr>
          <p:nvPr>
            <p:ph type="body" idx="1"/>
          </p:nvPr>
        </p:nvSpPr>
        <p:spPr>
          <a:xfrm>
            <a:off x="685800" y="1734038"/>
            <a:ext cx="3538728" cy="432197"/>
          </a:xfrm>
        </p:spPr>
        <p:txBody>
          <a:bodyPr/>
          <a:lstStyle/>
          <a:p>
            <a:r>
              <a:rPr lang="en-US" dirty="0" smtClean="0"/>
              <a:t>Q.</a:t>
            </a:r>
            <a:endParaRPr lang="en-US" dirty="0"/>
          </a:p>
        </p:txBody>
      </p:sp>
      <p:sp>
        <p:nvSpPr>
          <p:cNvPr id="6" name="Content Placeholder 5"/>
          <p:cNvSpPr>
            <a:spLocks noGrp="1"/>
          </p:cNvSpPr>
          <p:nvPr>
            <p:ph sz="half" idx="2"/>
          </p:nvPr>
        </p:nvSpPr>
        <p:spPr>
          <a:xfrm>
            <a:off x="658623" y="2111133"/>
            <a:ext cx="3538728" cy="2339580"/>
          </a:xfrm>
        </p:spPr>
        <p:txBody>
          <a:bodyPr>
            <a:normAutofit/>
          </a:bodyPr>
          <a:lstStyle/>
          <a:p>
            <a:pPr marL="342900" indent="-342900">
              <a:buFont typeface="+mj-lt"/>
              <a:buAutoNum type="arabicPeriod" startAt="3"/>
            </a:pPr>
            <a:r>
              <a:rPr lang="en-US" dirty="0" smtClean="0"/>
              <a:t>How do Private / Parochial school students get factored in our OSEP reports?</a:t>
            </a:r>
          </a:p>
          <a:p>
            <a:pPr marL="342900" indent="-342900">
              <a:buFont typeface="+mj-lt"/>
              <a:buAutoNum type="arabicPeriod" startAt="3"/>
            </a:pPr>
            <a:r>
              <a:rPr lang="en-US" dirty="0" smtClean="0"/>
              <a:t>Do I list the Responsible school as </a:t>
            </a:r>
            <a:r>
              <a:rPr lang="en-US" dirty="0"/>
              <a:t>Private / Parochial </a:t>
            </a:r>
            <a:r>
              <a:rPr lang="en-US" dirty="0" smtClean="0"/>
              <a:t>since the student gets general education at the </a:t>
            </a:r>
            <a:r>
              <a:rPr lang="en-US" dirty="0"/>
              <a:t>Private / Parochial school </a:t>
            </a:r>
            <a:r>
              <a:rPr lang="en-US" dirty="0" smtClean="0"/>
              <a:t>?</a:t>
            </a:r>
          </a:p>
          <a:p>
            <a:pPr marL="342900" indent="-342900">
              <a:buFont typeface="+mj-lt"/>
              <a:buAutoNum type="arabicPeriod" startAt="3"/>
            </a:pPr>
            <a:endParaRPr lang="en-US" dirty="0"/>
          </a:p>
        </p:txBody>
      </p:sp>
      <p:sp>
        <p:nvSpPr>
          <p:cNvPr id="7" name="Text Placeholder 6"/>
          <p:cNvSpPr>
            <a:spLocks noGrp="1"/>
          </p:cNvSpPr>
          <p:nvPr>
            <p:ph type="body" sz="quarter" idx="3"/>
          </p:nvPr>
        </p:nvSpPr>
        <p:spPr>
          <a:xfrm>
            <a:off x="4343400" y="1744784"/>
            <a:ext cx="3538728" cy="432197"/>
          </a:xfrm>
        </p:spPr>
        <p:txBody>
          <a:bodyPr/>
          <a:lstStyle/>
          <a:p>
            <a:r>
              <a:rPr lang="en-US" dirty="0" smtClean="0"/>
              <a:t>A.</a:t>
            </a:r>
            <a:endParaRPr lang="en-US" dirty="0"/>
          </a:p>
        </p:txBody>
      </p:sp>
      <p:sp>
        <p:nvSpPr>
          <p:cNvPr id="9" name="Content Placeholder 8"/>
          <p:cNvSpPr>
            <a:spLocks noGrp="1"/>
          </p:cNvSpPr>
          <p:nvPr>
            <p:ph sz="quarter" idx="4"/>
          </p:nvPr>
        </p:nvSpPr>
        <p:spPr>
          <a:xfrm>
            <a:off x="4251705" y="2114551"/>
            <a:ext cx="4358895" cy="2438399"/>
          </a:xfrm>
        </p:spPr>
        <p:txBody>
          <a:bodyPr>
            <a:normAutofit fontScale="92500" lnSpcReduction="10000"/>
          </a:bodyPr>
          <a:lstStyle/>
          <a:p>
            <a:pPr marL="342900" indent="-342900">
              <a:buFont typeface="+mj-lt"/>
              <a:buAutoNum type="arabicPeriod" startAt="3"/>
            </a:pPr>
            <a:r>
              <a:rPr lang="en-US" dirty="0" smtClean="0">
                <a:solidFill>
                  <a:srgbClr val="FF0000"/>
                </a:solidFill>
              </a:rPr>
              <a:t>By listing the neighborhood school as the Private / Parochial School, they are removed from Discipline and Exiting reports</a:t>
            </a:r>
            <a:r>
              <a:rPr lang="en-US" dirty="0">
                <a:solidFill>
                  <a:srgbClr val="FF0000"/>
                </a:solidFill>
              </a:rPr>
              <a:t>. Private / </a:t>
            </a:r>
            <a:r>
              <a:rPr lang="en-US" dirty="0" smtClean="0">
                <a:solidFill>
                  <a:srgbClr val="FF0000"/>
                </a:solidFill>
              </a:rPr>
              <a:t>Parochial is an OSEP environment category. </a:t>
            </a:r>
            <a:endParaRPr lang="en-US" dirty="0">
              <a:solidFill>
                <a:srgbClr val="FF0000"/>
              </a:solidFill>
            </a:endParaRPr>
          </a:p>
          <a:p>
            <a:pPr marL="342900" indent="-342900">
              <a:buFont typeface="+mj-lt"/>
              <a:buAutoNum type="arabicPeriod" startAt="3"/>
            </a:pPr>
            <a:r>
              <a:rPr lang="en-US" dirty="0" smtClean="0">
                <a:solidFill>
                  <a:srgbClr val="FF0000"/>
                </a:solidFill>
              </a:rPr>
              <a:t>No, Responsible schools are always a public or state school. No exceptions. Since the IEP acts as an enrollment form, these students are dually enrolled. KIDS records make the association to the public school. </a:t>
            </a:r>
          </a:p>
          <a:p>
            <a:pPr marL="342900" indent="-342900">
              <a:buFont typeface="+mj-lt"/>
              <a:buAutoNum type="arabicPeriod" startAt="3"/>
            </a:pPr>
            <a:endParaRPr lang="en-US" dirty="0">
              <a:solidFill>
                <a:srgbClr val="FF0000"/>
              </a:solidFill>
            </a:endParaRPr>
          </a:p>
          <a:p>
            <a:pPr marL="342900" indent="-342900">
              <a:buFont typeface="+mj-lt"/>
              <a:buAutoNum type="arabicPeriod" startAt="3"/>
            </a:pP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8767269" y="4653043"/>
            <a:ext cx="390178" cy="493819"/>
          </a:xfrm>
          <a:prstGeom prst="rect">
            <a:avLst/>
          </a:prstGeom>
        </p:spPr>
      </p:pic>
      <p:sp>
        <p:nvSpPr>
          <p:cNvPr id="4" name="Slide Number Placeholder 3"/>
          <p:cNvSpPr>
            <a:spLocks noGrp="1"/>
          </p:cNvSpPr>
          <p:nvPr>
            <p:ph type="sldNum" sz="quarter" idx="12"/>
          </p:nvPr>
        </p:nvSpPr>
        <p:spPr/>
        <p:txBody>
          <a:bodyPr/>
          <a:lstStyle/>
          <a:p>
            <a:fld id="{A00A119E-7584-428E-89E9-092799AD27D7}" type="slidenum">
              <a:rPr lang="en-US" smtClean="0"/>
              <a:t>9</a:t>
            </a:fld>
            <a:endParaRPr lang="en-US"/>
          </a:p>
        </p:txBody>
      </p:sp>
    </p:spTree>
    <p:extLst>
      <p:ext uri="{BB962C8B-B14F-4D97-AF65-F5344CB8AC3E}">
        <p14:creationId xmlns:p14="http://schemas.microsoft.com/office/powerpoint/2010/main" val="35829206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prstClr val="black">
                    <a:tint val="75000"/>
                  </a:prstClr>
                </a:solidFill>
              </a:rPr>
              <a:pPr/>
              <a:t>90</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3848" y="4804519"/>
            <a:ext cx="451505" cy="2365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5808"/>
            <a:ext cx="7315200" cy="4545935"/>
          </a:xfrm>
          <a:prstGeom prst="rect">
            <a:avLst/>
          </a:prstGeom>
        </p:spPr>
      </p:pic>
    </p:spTree>
    <p:extLst>
      <p:ext uri="{BB962C8B-B14F-4D97-AF65-F5344CB8AC3E}">
        <p14:creationId xmlns:p14="http://schemas.microsoft.com/office/powerpoint/2010/main" val="16849615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prstClr val="black">
                    <a:tint val="75000"/>
                  </a:prstClr>
                </a:solidFill>
              </a:rPr>
              <a:pPr/>
              <a:t>91</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1623" y="4804519"/>
            <a:ext cx="451505" cy="2365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37" y="184474"/>
            <a:ext cx="7325691" cy="4547269"/>
          </a:xfrm>
          <a:prstGeom prst="rect">
            <a:avLst/>
          </a:prstGeom>
        </p:spPr>
      </p:pic>
    </p:spTree>
    <p:extLst>
      <p:ext uri="{BB962C8B-B14F-4D97-AF65-F5344CB8AC3E}">
        <p14:creationId xmlns:p14="http://schemas.microsoft.com/office/powerpoint/2010/main" val="14110460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7/25/2017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Tim L. Berens, GSTAD Project Coordinator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prstClr val="black">
                    <a:tint val="75000"/>
                  </a:prstClr>
                </a:solidFill>
              </a:rPr>
              <a:pPr/>
              <a:t>92</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028" y="4804519"/>
            <a:ext cx="451505" cy="2365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13" y="195320"/>
            <a:ext cx="6962775" cy="4571943"/>
          </a:xfrm>
          <a:prstGeom prst="rect">
            <a:avLst/>
          </a:prstGeom>
        </p:spPr>
      </p:pic>
    </p:spTree>
    <p:extLst>
      <p:ext uri="{BB962C8B-B14F-4D97-AF65-F5344CB8AC3E}">
        <p14:creationId xmlns:p14="http://schemas.microsoft.com/office/powerpoint/2010/main" val="41149849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816134"/>
            <a:r>
              <a:rPr lang="en-US" spc="-113" dirty="0">
                <a:solidFill>
                  <a:schemeClr val="tx1"/>
                </a:solidFill>
                <a:latin typeface="Franklin Gothic Book" panose="020B0503020102020204" pitchFamily="34" charset="0"/>
                <a:ea typeface="Open Sans" pitchFamily="34" charset="0"/>
                <a:cs typeface="Open Sans" pitchFamily="34" charset="0"/>
              </a:rPr>
              <a:t>Rewards and Enforcements</a:t>
            </a:r>
          </a:p>
        </p:txBody>
      </p:sp>
      <p:sp>
        <p:nvSpPr>
          <p:cNvPr id="3" name="Content Placeholder 2"/>
          <p:cNvSpPr>
            <a:spLocks noGrp="1"/>
          </p:cNvSpPr>
          <p:nvPr>
            <p:ph idx="1"/>
          </p:nvPr>
        </p:nvSpPr>
        <p:spPr>
          <a:xfrm>
            <a:off x="628650" y="1369219"/>
            <a:ext cx="7886700" cy="3083359"/>
          </a:xfrm>
        </p:spPr>
        <p:txBody>
          <a:bodyPr/>
          <a:lstStyle/>
          <a:p>
            <a:pPr marL="0" indent="0">
              <a:buNone/>
            </a:pPr>
            <a:endParaRPr lang="en-US" dirty="0"/>
          </a:p>
        </p:txBody>
      </p:sp>
      <p:sp>
        <p:nvSpPr>
          <p:cNvPr id="7" name="TextBox 6"/>
          <p:cNvSpPr txBox="1"/>
          <p:nvPr/>
        </p:nvSpPr>
        <p:spPr>
          <a:xfrm>
            <a:off x="628650" y="1114425"/>
            <a:ext cx="6886575" cy="323165"/>
          </a:xfrm>
          <a:prstGeom prst="rect">
            <a:avLst/>
          </a:prstGeom>
          <a:noFill/>
        </p:spPr>
        <p:txBody>
          <a:bodyPr wrap="square" rtlCol="0">
            <a:spAutoFit/>
          </a:bodyPr>
          <a:lstStyle/>
          <a:p>
            <a:pPr marL="257175" indent="-257175" defTabSz="685800">
              <a:buFont typeface="Wingdings" panose="05000000000000000000" pitchFamily="2" charset="2"/>
              <a:buChar char="§"/>
            </a:pPr>
            <a:r>
              <a:rPr lang="en-US" sz="1500" dirty="0">
                <a:solidFill>
                  <a:prstClr val="black"/>
                </a:solidFill>
              </a:rPr>
              <a:t>When LOD is Meets Requirements, the Rewards and Enforcements are: </a:t>
            </a:r>
          </a:p>
        </p:txBody>
      </p:sp>
      <p:pic>
        <p:nvPicPr>
          <p:cNvPr id="4" name="Picture 3"/>
          <p:cNvPicPr>
            <a:picLocks noChangeAspect="1"/>
          </p:cNvPicPr>
          <p:nvPr/>
        </p:nvPicPr>
        <p:blipFill>
          <a:blip r:embed="rId2"/>
          <a:stretch>
            <a:fillRect/>
          </a:stretch>
        </p:blipFill>
        <p:spPr>
          <a:xfrm>
            <a:off x="1427170" y="1391424"/>
            <a:ext cx="5289536" cy="3061154"/>
          </a:xfrm>
          <a:prstGeom prst="rect">
            <a:avLst/>
          </a:prstGeom>
        </p:spPr>
      </p:pic>
      <p:sp>
        <p:nvSpPr>
          <p:cNvPr id="5" name="TextBox 4"/>
          <p:cNvSpPr txBox="1"/>
          <p:nvPr/>
        </p:nvSpPr>
        <p:spPr>
          <a:xfrm>
            <a:off x="628650" y="4648200"/>
            <a:ext cx="5000625" cy="300082"/>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rPr>
              <a:t>KSDE may customize the Rewards and Enforcements.</a:t>
            </a:r>
          </a:p>
        </p:txBody>
      </p:sp>
      <p:sp>
        <p:nvSpPr>
          <p:cNvPr id="6" name="Date Placeholder 5"/>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8" name="Footer Placeholder 7"/>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9" name="Slide Number Placeholder 8"/>
          <p:cNvSpPr>
            <a:spLocks noGrp="1"/>
          </p:cNvSpPr>
          <p:nvPr>
            <p:ph type="sldNum" sz="quarter" idx="12"/>
          </p:nvPr>
        </p:nvSpPr>
        <p:spPr/>
        <p:txBody>
          <a:bodyPr/>
          <a:lstStyle/>
          <a:p>
            <a:fld id="{F9464913-F27E-4DF1-9291-58D18E6C23EA}" type="slidenum">
              <a:rPr lang="en-US" smtClean="0">
                <a:solidFill>
                  <a:srgbClr val="191B0E"/>
                </a:solidFill>
              </a:rPr>
              <a:pPr/>
              <a:t>93</a:t>
            </a:fld>
            <a:endParaRPr lang="en-US" dirty="0">
              <a:solidFill>
                <a:srgbClr val="191B0E"/>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528" y="4840040"/>
            <a:ext cx="451505" cy="236588"/>
          </a:xfrm>
          <a:prstGeom prst="rect">
            <a:avLst/>
          </a:prstGeom>
        </p:spPr>
      </p:pic>
    </p:spTree>
    <p:extLst>
      <p:ext uri="{BB962C8B-B14F-4D97-AF65-F5344CB8AC3E}">
        <p14:creationId xmlns:p14="http://schemas.microsoft.com/office/powerpoint/2010/main" val="32976790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82" y="258753"/>
            <a:ext cx="7886700" cy="994172"/>
          </a:xfrm>
        </p:spPr>
        <p:txBody>
          <a:bodyPr>
            <a:normAutofit/>
          </a:bodyPr>
          <a:lstStyle/>
          <a:p>
            <a:pPr defTabSz="816134"/>
            <a:r>
              <a:rPr lang="en-US" spc="-113" dirty="0">
                <a:solidFill>
                  <a:schemeClr val="tx1"/>
                </a:solidFill>
                <a:latin typeface="Franklin Gothic Book" panose="020B0503020102020204" pitchFamily="34" charset="0"/>
                <a:ea typeface="Open Sans" pitchFamily="34" charset="0"/>
                <a:cs typeface="Open Sans" pitchFamily="34" charset="0"/>
              </a:rPr>
              <a:t>Level of Determination</a:t>
            </a:r>
          </a:p>
        </p:txBody>
      </p:sp>
      <p:pic>
        <p:nvPicPr>
          <p:cNvPr id="6" name="Content Placeholder 5"/>
          <p:cNvPicPr>
            <a:picLocks noGrp="1" noChangeAspect="1"/>
          </p:cNvPicPr>
          <p:nvPr>
            <p:ph idx="1"/>
          </p:nvPr>
        </p:nvPicPr>
        <p:blipFill>
          <a:blip r:embed="rId2"/>
          <a:stretch>
            <a:fillRect/>
          </a:stretch>
        </p:blipFill>
        <p:spPr>
          <a:xfrm>
            <a:off x="1044591" y="1414508"/>
            <a:ext cx="6607143" cy="2271428"/>
          </a:xfrm>
          <a:prstGeom prst="rect">
            <a:avLst/>
          </a:prstGeom>
        </p:spPr>
      </p:pic>
      <p:sp>
        <p:nvSpPr>
          <p:cNvPr id="7" name="TextBox 6"/>
          <p:cNvSpPr txBox="1"/>
          <p:nvPr/>
        </p:nvSpPr>
        <p:spPr>
          <a:xfrm>
            <a:off x="628650" y="1114425"/>
            <a:ext cx="7439025" cy="323165"/>
          </a:xfrm>
          <a:prstGeom prst="rect">
            <a:avLst/>
          </a:prstGeom>
          <a:noFill/>
        </p:spPr>
        <p:txBody>
          <a:bodyPr wrap="square" rtlCol="0">
            <a:spAutoFit/>
          </a:bodyPr>
          <a:lstStyle/>
          <a:p>
            <a:pPr marL="214313" indent="-214313" defTabSz="685800">
              <a:buFont typeface="Wingdings" panose="05000000000000000000" pitchFamily="2" charset="2"/>
              <a:buChar char="§"/>
            </a:pPr>
            <a:r>
              <a:rPr lang="en-US" sz="1500" dirty="0">
                <a:solidFill>
                  <a:prstClr val="black"/>
                </a:solidFill>
              </a:rPr>
              <a:t>When all LOD factors are Substantially Compliant, the LOD is Meets Requirements</a:t>
            </a:r>
          </a:p>
        </p:txBody>
      </p:sp>
      <p:sp>
        <p:nvSpPr>
          <p:cNvPr id="3" name="Date Placeholder 2"/>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4" name="Footer Placeholder 3"/>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5" name="Slide Number Placeholder 4"/>
          <p:cNvSpPr>
            <a:spLocks noGrp="1"/>
          </p:cNvSpPr>
          <p:nvPr>
            <p:ph type="sldNum" sz="quarter" idx="12"/>
          </p:nvPr>
        </p:nvSpPr>
        <p:spPr/>
        <p:txBody>
          <a:bodyPr/>
          <a:lstStyle/>
          <a:p>
            <a:fld id="{F9464913-F27E-4DF1-9291-58D18E6C23EA}" type="slidenum">
              <a:rPr lang="en-US" smtClean="0">
                <a:solidFill>
                  <a:srgbClr val="191B0E"/>
                </a:solidFill>
              </a:rPr>
              <a:pPr/>
              <a:t>94</a:t>
            </a:fld>
            <a:endParaRPr lang="en-US" dirty="0">
              <a:solidFill>
                <a:srgbClr val="191B0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528" y="4840040"/>
            <a:ext cx="451505" cy="236588"/>
          </a:xfrm>
          <a:prstGeom prst="rect">
            <a:avLst/>
          </a:prstGeom>
        </p:spPr>
      </p:pic>
    </p:spTree>
    <p:extLst>
      <p:ext uri="{BB962C8B-B14F-4D97-AF65-F5344CB8AC3E}">
        <p14:creationId xmlns:p14="http://schemas.microsoft.com/office/powerpoint/2010/main" val="17842729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058"/>
            <a:ext cx="7200900" cy="1114425"/>
          </a:xfrm>
        </p:spPr>
        <p:txBody>
          <a:bodyPr>
            <a:normAutofit/>
          </a:bodyPr>
          <a:lstStyle/>
          <a:p>
            <a:pPr defTabSz="816134">
              <a:lnSpc>
                <a:spcPct val="90000"/>
              </a:lnSpc>
            </a:pPr>
            <a:r>
              <a:rPr lang="en-US" spc="-113" dirty="0">
                <a:solidFill>
                  <a:schemeClr val="tx1"/>
                </a:solidFill>
                <a:latin typeface="Franklin Gothic Book" panose="020B0503020102020204" pitchFamily="34" charset="0"/>
                <a:ea typeface="Open Sans" pitchFamily="34" charset="0"/>
                <a:cs typeface="Open Sans" pitchFamily="34" charset="0"/>
              </a:rPr>
              <a:t>Level of </a:t>
            </a:r>
            <a:r>
              <a:rPr lang="en-US" spc="-113" dirty="0">
                <a:solidFill>
                  <a:schemeClr val="tx1"/>
                </a:solidFill>
                <a:latin typeface="Franklin Gothic Book" panose="020B0503020102020204" pitchFamily="34" charset="0"/>
                <a:ea typeface="Open Sans" pitchFamily="34" charset="0"/>
                <a:cs typeface="Open Sans" pitchFamily="34" charset="0"/>
              </a:rPr>
              <a:t>Determination and </a:t>
            </a:r>
            <a:br>
              <a:rPr lang="en-US" spc="-113" dirty="0">
                <a:solidFill>
                  <a:schemeClr val="tx1"/>
                </a:solidFill>
                <a:latin typeface="Franklin Gothic Book" panose="020B0503020102020204" pitchFamily="34" charset="0"/>
                <a:ea typeface="Open Sans" pitchFamily="34" charset="0"/>
                <a:cs typeface="Open Sans" pitchFamily="34" charset="0"/>
              </a:rPr>
            </a:br>
            <a:r>
              <a:rPr lang="en-US" spc="-113" dirty="0">
                <a:solidFill>
                  <a:schemeClr val="tx1"/>
                </a:solidFill>
                <a:latin typeface="Franklin Gothic Book" panose="020B0503020102020204" pitchFamily="34" charset="0"/>
                <a:ea typeface="Open Sans" pitchFamily="34" charset="0"/>
                <a:cs typeface="Open Sans" pitchFamily="34" charset="0"/>
              </a:rPr>
              <a:t>Rewards and Enforcements</a:t>
            </a:r>
            <a:endParaRPr lang="en-US" spc="-113" dirty="0">
              <a:solidFill>
                <a:schemeClr val="tx1"/>
              </a:solidFill>
              <a:latin typeface="Franklin Gothic Book" panose="020B0503020102020204" pitchFamily="34" charset="0"/>
              <a:ea typeface="Open Sans" pitchFamily="34" charset="0"/>
              <a:cs typeface="Open Sans" pitchFamily="34" charset="0"/>
            </a:endParaRPr>
          </a:p>
        </p:txBody>
      </p:sp>
      <p:pic>
        <p:nvPicPr>
          <p:cNvPr id="4" name="Content Placeholder 3"/>
          <p:cNvPicPr>
            <a:picLocks noGrp="1" noChangeAspect="1"/>
          </p:cNvPicPr>
          <p:nvPr>
            <p:ph idx="1"/>
          </p:nvPr>
        </p:nvPicPr>
        <p:blipFill>
          <a:blip r:embed="rId2"/>
          <a:stretch>
            <a:fillRect/>
          </a:stretch>
        </p:blipFill>
        <p:spPr>
          <a:xfrm>
            <a:off x="628650" y="1640540"/>
            <a:ext cx="6607143" cy="1035714"/>
          </a:xfrm>
          <a:prstGeom prst="rect">
            <a:avLst/>
          </a:prstGeom>
        </p:spPr>
      </p:pic>
      <p:sp>
        <p:nvSpPr>
          <p:cNvPr id="7" name="TextBox 6"/>
          <p:cNvSpPr txBox="1"/>
          <p:nvPr/>
        </p:nvSpPr>
        <p:spPr>
          <a:xfrm>
            <a:off x="628650" y="1155793"/>
            <a:ext cx="6886575" cy="50783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rPr>
              <a:t>When one or more LOD factors are Not Substantially Compliant, the LOD is Needs Assistance, Needs Intervention or Needs Substantial Intervention.</a:t>
            </a:r>
          </a:p>
        </p:txBody>
      </p:sp>
      <p:sp>
        <p:nvSpPr>
          <p:cNvPr id="3" name="Date Placeholder 2"/>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5" name="Footer Placeholder 4"/>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6" name="Slide Number Placeholder 5"/>
          <p:cNvSpPr>
            <a:spLocks noGrp="1"/>
          </p:cNvSpPr>
          <p:nvPr>
            <p:ph type="sldNum" sz="quarter" idx="12"/>
          </p:nvPr>
        </p:nvSpPr>
        <p:spPr/>
        <p:txBody>
          <a:bodyPr/>
          <a:lstStyle/>
          <a:p>
            <a:fld id="{F9464913-F27E-4DF1-9291-58D18E6C23EA}" type="slidenum">
              <a:rPr lang="en-US" smtClean="0">
                <a:solidFill>
                  <a:srgbClr val="191B0E"/>
                </a:solidFill>
              </a:rPr>
              <a:pPr/>
              <a:t>95</a:t>
            </a:fld>
            <a:endParaRPr lang="en-US" dirty="0">
              <a:solidFill>
                <a:srgbClr val="191B0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528" y="4840040"/>
            <a:ext cx="451505" cy="236588"/>
          </a:xfrm>
          <a:prstGeom prst="rect">
            <a:avLst/>
          </a:prstGeom>
        </p:spPr>
      </p:pic>
      <p:sp>
        <p:nvSpPr>
          <p:cNvPr id="10" name="TextBox 9"/>
          <p:cNvSpPr txBox="1"/>
          <p:nvPr/>
        </p:nvSpPr>
        <p:spPr>
          <a:xfrm>
            <a:off x="628650" y="2705604"/>
            <a:ext cx="6886575" cy="300082"/>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rPr>
              <a:t>When LOD is Needs Assistance, the Rewards and Enforcements are: </a:t>
            </a:r>
          </a:p>
        </p:txBody>
      </p:sp>
      <p:pic>
        <p:nvPicPr>
          <p:cNvPr id="8" name="Picture 7"/>
          <p:cNvPicPr>
            <a:picLocks noChangeAspect="1"/>
          </p:cNvPicPr>
          <p:nvPr/>
        </p:nvPicPr>
        <p:blipFill>
          <a:blip r:embed="rId4"/>
          <a:stretch>
            <a:fillRect/>
          </a:stretch>
        </p:blipFill>
        <p:spPr>
          <a:xfrm>
            <a:off x="628650" y="2982604"/>
            <a:ext cx="6597968" cy="1856393"/>
          </a:xfrm>
          <a:prstGeom prst="rect">
            <a:avLst/>
          </a:prstGeom>
        </p:spPr>
      </p:pic>
      <p:sp>
        <p:nvSpPr>
          <p:cNvPr id="11" name="TextBox 10"/>
          <p:cNvSpPr txBox="1"/>
          <p:nvPr/>
        </p:nvSpPr>
        <p:spPr>
          <a:xfrm>
            <a:off x="7417956" y="2982603"/>
            <a:ext cx="1450472" cy="577081"/>
          </a:xfrm>
          <a:prstGeom prst="rect">
            <a:avLst/>
          </a:prstGeom>
          <a:noFill/>
        </p:spPr>
        <p:txBody>
          <a:bodyPr wrap="square" rtlCol="0">
            <a:spAutoFit/>
          </a:bodyPr>
          <a:lstStyle/>
          <a:p>
            <a:pPr defTabSz="685800"/>
            <a:r>
              <a:rPr lang="en-US" sz="1050" dirty="0">
                <a:solidFill>
                  <a:prstClr val="black"/>
                </a:solidFill>
              </a:rPr>
              <a:t>KSDE may customize the Rewards and Enforcements.</a:t>
            </a:r>
          </a:p>
        </p:txBody>
      </p:sp>
    </p:spTree>
    <p:extLst>
      <p:ext uri="{BB962C8B-B14F-4D97-AF65-F5344CB8AC3E}">
        <p14:creationId xmlns:p14="http://schemas.microsoft.com/office/powerpoint/2010/main" val="31988344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10784"/>
            <a:ext cx="7200900" cy="1114425"/>
          </a:xfrm>
        </p:spPr>
        <p:txBody>
          <a:bodyPr/>
          <a:lstStyle/>
          <a:p>
            <a:r>
              <a:rPr lang="en-US" dirty="0" smtClean="0"/>
              <a:t>Timely and Accurate Data Score Sheet </a:t>
            </a:r>
            <a:br>
              <a:rPr lang="en-US" dirty="0" smtClean="0"/>
            </a:br>
            <a:r>
              <a:rPr lang="en-US" dirty="0" smtClean="0"/>
              <a:t>Level of Determination</a:t>
            </a:r>
            <a:endParaRPr lang="en-US" dirty="0"/>
          </a:p>
        </p:txBody>
      </p:sp>
      <p:sp>
        <p:nvSpPr>
          <p:cNvPr id="3" name="Content Placeholder 2"/>
          <p:cNvSpPr>
            <a:spLocks noGrp="1"/>
          </p:cNvSpPr>
          <p:nvPr>
            <p:ph idx="1"/>
          </p:nvPr>
        </p:nvSpPr>
        <p:spPr>
          <a:xfrm>
            <a:off x="1028700" y="1099110"/>
            <a:ext cx="7200900" cy="3624061"/>
          </a:xfrm>
        </p:spPr>
        <p:txBody>
          <a:bodyPr>
            <a:normAutofit/>
          </a:bodyPr>
          <a:lstStyle/>
          <a:p>
            <a:r>
              <a:rPr lang="en-US" dirty="0" smtClean="0"/>
              <a:t>Can be found on the </a:t>
            </a:r>
            <a:r>
              <a:rPr lang="en-US" dirty="0"/>
              <a:t>KS APR Web by clicking on the Current Kansas APR Reports link on the left</a:t>
            </a:r>
            <a:r>
              <a:rPr lang="en-US" dirty="0" smtClean="0"/>
              <a:t>.</a:t>
            </a:r>
          </a:p>
          <a:p>
            <a:endParaRPr lang="en-US" dirty="0"/>
          </a:p>
          <a:p>
            <a:r>
              <a:rPr lang="en-US" dirty="0" smtClean="0"/>
              <a:t>District </a:t>
            </a:r>
            <a:r>
              <a:rPr lang="en-US" dirty="0"/>
              <a:t>Timely and Accurate Data </a:t>
            </a:r>
            <a:r>
              <a:rPr lang="en-US" dirty="0" smtClean="0"/>
              <a:t>report</a:t>
            </a:r>
          </a:p>
          <a:p>
            <a:endParaRPr lang="en-US" dirty="0"/>
          </a:p>
          <a:p>
            <a:endParaRPr lang="en-US" dirty="0" smtClean="0"/>
          </a:p>
          <a:p>
            <a:pPr marL="0" indent="0">
              <a:buNone/>
            </a:pPr>
            <a:endParaRPr lang="en-US" dirty="0" smtClean="0"/>
          </a:p>
          <a:p>
            <a:r>
              <a:rPr lang="en-US" dirty="0" smtClean="0"/>
              <a:t>District Expanded Report contains Level of Determination and Rewards and Enforcements</a:t>
            </a:r>
            <a:endParaRPr lang="en-US" dirty="0"/>
          </a:p>
          <a:p>
            <a:pPr marL="0" indent="0">
              <a:buNone/>
            </a:pPr>
            <a:r>
              <a:rPr lang="en-US" dirty="0" smtClean="0"/>
              <a:t> </a:t>
            </a:r>
          </a:p>
          <a:p>
            <a:endParaRPr lang="en-US" dirty="0"/>
          </a:p>
        </p:txBody>
      </p:sp>
      <p:pic>
        <p:nvPicPr>
          <p:cNvPr id="5" name="Picture 4"/>
          <p:cNvPicPr>
            <a:picLocks noChangeAspect="1"/>
          </p:cNvPicPr>
          <p:nvPr/>
        </p:nvPicPr>
        <p:blipFill>
          <a:blip r:embed="rId2"/>
          <a:stretch>
            <a:fillRect/>
          </a:stretch>
        </p:blipFill>
        <p:spPr>
          <a:xfrm>
            <a:off x="1350855" y="2213535"/>
            <a:ext cx="2293422" cy="1037932"/>
          </a:xfrm>
          <a:prstGeom prst="rect">
            <a:avLst/>
          </a:prstGeom>
        </p:spPr>
      </p:pic>
      <p:pic>
        <p:nvPicPr>
          <p:cNvPr id="6" name="Picture 5"/>
          <p:cNvPicPr>
            <a:picLocks noChangeAspect="1"/>
          </p:cNvPicPr>
          <p:nvPr/>
        </p:nvPicPr>
        <p:blipFill>
          <a:blip r:embed="rId3"/>
          <a:stretch>
            <a:fillRect/>
          </a:stretch>
        </p:blipFill>
        <p:spPr>
          <a:xfrm>
            <a:off x="2655001" y="1342079"/>
            <a:ext cx="1602353" cy="560464"/>
          </a:xfrm>
          <a:prstGeom prst="rect">
            <a:avLst/>
          </a:prstGeom>
        </p:spPr>
      </p:pic>
      <p:sp>
        <p:nvSpPr>
          <p:cNvPr id="4" name="Date Placeholder 3"/>
          <p:cNvSpPr>
            <a:spLocks noGrp="1"/>
          </p:cNvSpPr>
          <p:nvPr>
            <p:ph type="dt" sz="half" idx="10"/>
          </p:nvPr>
        </p:nvSpPr>
        <p:spPr/>
        <p:txBody>
          <a:bodyPr/>
          <a:lstStyle/>
          <a:p>
            <a:r>
              <a:rPr lang="en-US" smtClean="0">
                <a:solidFill>
                  <a:srgbClr val="191B0E"/>
                </a:solidFill>
              </a:rPr>
              <a:t>7/25/2017</a:t>
            </a:r>
            <a:endParaRPr lang="en-US" dirty="0">
              <a:solidFill>
                <a:srgbClr val="191B0E"/>
              </a:solidFill>
            </a:endParaRPr>
          </a:p>
        </p:txBody>
      </p:sp>
      <p:sp>
        <p:nvSpPr>
          <p:cNvPr id="7" name="Footer Placeholder 6"/>
          <p:cNvSpPr>
            <a:spLocks noGrp="1"/>
          </p:cNvSpPr>
          <p:nvPr>
            <p:ph type="ftr" sz="quarter" idx="11"/>
          </p:nvPr>
        </p:nvSpPr>
        <p:spPr/>
        <p:txBody>
          <a:bodyPr/>
          <a:lstStyle/>
          <a:p>
            <a:r>
              <a:rPr lang="en-US" dirty="0" smtClean="0">
                <a:solidFill>
                  <a:srgbClr val="191B0E"/>
                </a:solidFill>
              </a:rPr>
              <a:t>Tim L. Berens, GSTAD Project Coordinator</a:t>
            </a:r>
            <a:endParaRPr lang="en-US" dirty="0">
              <a:solidFill>
                <a:srgbClr val="191B0E"/>
              </a:solidFill>
            </a:endParaRPr>
          </a:p>
        </p:txBody>
      </p:sp>
      <p:sp>
        <p:nvSpPr>
          <p:cNvPr id="8" name="Slide Number Placeholder 7"/>
          <p:cNvSpPr>
            <a:spLocks noGrp="1"/>
          </p:cNvSpPr>
          <p:nvPr>
            <p:ph type="sldNum" sz="quarter" idx="12"/>
          </p:nvPr>
        </p:nvSpPr>
        <p:spPr/>
        <p:txBody>
          <a:bodyPr/>
          <a:lstStyle/>
          <a:p>
            <a:fld id="{F9464913-F27E-4DF1-9291-58D18E6C23EA}" type="slidenum">
              <a:rPr lang="en-US" smtClean="0">
                <a:solidFill>
                  <a:srgbClr val="191B0E"/>
                </a:solidFill>
              </a:rPr>
              <a:pPr/>
              <a:t>96</a:t>
            </a:fld>
            <a:endParaRPr lang="en-US" dirty="0">
              <a:solidFill>
                <a:srgbClr val="191B0E"/>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5528" y="4840040"/>
            <a:ext cx="451505" cy="236588"/>
          </a:xfrm>
          <a:prstGeom prst="rect">
            <a:avLst/>
          </a:prstGeom>
        </p:spPr>
      </p:pic>
      <p:pic>
        <p:nvPicPr>
          <p:cNvPr id="10" name="Picture 9"/>
          <p:cNvPicPr>
            <a:picLocks noChangeAspect="1"/>
          </p:cNvPicPr>
          <p:nvPr/>
        </p:nvPicPr>
        <p:blipFill>
          <a:blip r:embed="rId5"/>
          <a:stretch>
            <a:fillRect/>
          </a:stretch>
        </p:blipFill>
        <p:spPr>
          <a:xfrm>
            <a:off x="1273208" y="3763138"/>
            <a:ext cx="2448716" cy="960032"/>
          </a:xfrm>
          <a:prstGeom prst="rect">
            <a:avLst/>
          </a:prstGeom>
        </p:spPr>
      </p:pic>
    </p:spTree>
    <p:extLst>
      <p:ext uri="{BB962C8B-B14F-4D97-AF65-F5344CB8AC3E}">
        <p14:creationId xmlns:p14="http://schemas.microsoft.com/office/powerpoint/2010/main" val="17842466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smtClean="0"/>
              <a:t>Comments?</a:t>
            </a:r>
            <a:endParaRPr lang="en-US" dirty="0"/>
          </a:p>
        </p:txBody>
      </p:sp>
      <p:sp>
        <p:nvSpPr>
          <p:cNvPr id="3" name="Subtitle 2"/>
          <p:cNvSpPr>
            <a:spLocks noGrp="1"/>
          </p:cNvSpPr>
          <p:nvPr>
            <p:ph type="subTitle" idx="1"/>
          </p:nvPr>
        </p:nvSpPr>
        <p:spPr>
          <a:xfrm>
            <a:off x="2009930" y="2967209"/>
            <a:ext cx="5123755" cy="1302449"/>
          </a:xfrm>
        </p:spPr>
        <p:txBody>
          <a:bodyPr>
            <a:normAutofit/>
          </a:bodyPr>
          <a:lstStyle/>
          <a:p>
            <a:r>
              <a:rPr lang="en-US" dirty="0" smtClean="0"/>
              <a:t>Please feel free to contact me at</a:t>
            </a:r>
          </a:p>
          <a:p>
            <a:r>
              <a:rPr lang="en-US" dirty="0" smtClean="0"/>
              <a:t>Tim Berens</a:t>
            </a:r>
          </a:p>
          <a:p>
            <a:r>
              <a:rPr lang="en-US" dirty="0" smtClean="0"/>
              <a:t>913.538.7250</a:t>
            </a:r>
          </a:p>
          <a:p>
            <a:r>
              <a:rPr lang="en-US" dirty="0" smtClean="0"/>
              <a:t>tberens@keystonelearning.org</a:t>
            </a:r>
            <a:endParaRPr lang="en-US" dirty="0"/>
          </a:p>
        </p:txBody>
      </p:sp>
    </p:spTree>
    <p:extLst>
      <p:ext uri="{BB962C8B-B14F-4D97-AF65-F5344CB8AC3E}">
        <p14:creationId xmlns:p14="http://schemas.microsoft.com/office/powerpoint/2010/main" val="1131576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31619</TotalTime>
  <Words>5145</Words>
  <Application>Microsoft Office PowerPoint</Application>
  <PresentationFormat>On-screen Show (16:9)</PresentationFormat>
  <Paragraphs>895</Paragraphs>
  <Slides>97</Slides>
  <Notes>66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97</vt:i4>
      </vt:variant>
    </vt:vector>
  </HeadingPairs>
  <TitlesOfParts>
    <vt:vector size="113" baseType="lpstr">
      <vt:lpstr>Calibri</vt:lpstr>
      <vt:lpstr>Franklin Gothic Book</vt:lpstr>
      <vt:lpstr>Times New Roman</vt:lpstr>
      <vt:lpstr>Arial</vt:lpstr>
      <vt:lpstr>Arial Narrow</vt:lpstr>
      <vt:lpstr>Open Sans</vt:lpstr>
      <vt:lpstr>Open Sans Extrabold</vt:lpstr>
      <vt:lpstr>Garamond</vt:lpstr>
      <vt:lpstr>Wingdings</vt:lpstr>
      <vt:lpstr>Century Gothic</vt:lpstr>
      <vt:lpstr>Times</vt:lpstr>
      <vt:lpstr>Corbel</vt:lpstr>
      <vt:lpstr>Organic</vt:lpstr>
      <vt:lpstr>Crop</vt:lpstr>
      <vt:lpstr>1_Office Theme</vt:lpstr>
      <vt:lpstr>2_Office Theme</vt:lpstr>
      <vt:lpstr>PowerPoint Presentation</vt:lpstr>
      <vt:lpstr>Topics</vt:lpstr>
      <vt:lpstr>Data Dictionary Updates</vt:lpstr>
      <vt:lpstr>Data Dictionary Updates</vt:lpstr>
      <vt:lpstr>PowerPoint Presentation</vt:lpstr>
      <vt:lpstr>Data Dictionary Updates</vt:lpstr>
      <vt:lpstr>Data Dictionary Updates</vt:lpstr>
      <vt:lpstr>Questions related to the reporting standard</vt:lpstr>
      <vt:lpstr>Questions related to the reporting standard</vt:lpstr>
      <vt:lpstr>Questions related to the reporting standard</vt:lpstr>
      <vt:lpstr>Move between Member Districts</vt:lpstr>
      <vt:lpstr>Questions related to the reporting standard</vt:lpstr>
      <vt:lpstr>Questions related to the reporting standard</vt:lpstr>
      <vt:lpstr>Data Dictionary Updates</vt:lpstr>
      <vt:lpstr>Data Dictionary Updates</vt:lpstr>
      <vt:lpstr>Data Dictionary Updates</vt:lpstr>
      <vt:lpstr>Data Dictionary Updates</vt:lpstr>
      <vt:lpstr>How might the MIS look for a Dual-program kindergartener?</vt:lpstr>
      <vt:lpstr>Data Dictionary Updates</vt:lpstr>
      <vt:lpstr>Data Dictionary Updates</vt:lpstr>
      <vt:lpstr>Data Dictionary Updates</vt:lpstr>
      <vt:lpstr>Data Dictionary Updates</vt:lpstr>
      <vt:lpstr>Data Dictionary Updates</vt:lpstr>
      <vt:lpstr>Data Dictionary Updates</vt:lpstr>
      <vt:lpstr>Data Dictionary Updates</vt:lpstr>
      <vt:lpstr>Data Dictionary Updates</vt:lpstr>
      <vt:lpstr>Data Dictionary Updates</vt:lpstr>
      <vt:lpstr>Data Dictionary Updates</vt:lpstr>
      <vt:lpstr>Data Dictionary Updates</vt:lpstr>
      <vt:lpstr>Verifications</vt:lpstr>
      <vt:lpstr>Verifications</vt:lpstr>
      <vt:lpstr>PowerPoint Presentation</vt:lpstr>
      <vt:lpstr>PowerPoint Presentation</vt:lpstr>
      <vt:lpstr>Why am I getting verification 0203?</vt:lpstr>
      <vt:lpstr>Why am I getting verification 0210?</vt:lpstr>
      <vt:lpstr>How do I fix a 0203 or 0210 Verification?</vt:lpstr>
      <vt:lpstr>Report Descriptions</vt:lpstr>
      <vt:lpstr>Report Descriptions</vt:lpstr>
      <vt:lpstr>PowerPoint Presentation</vt:lpstr>
      <vt:lpstr>PowerPoint Presentation</vt:lpstr>
      <vt:lpstr>PowerPoint Presentation</vt:lpstr>
      <vt:lpstr>PowerPoint Presentation</vt:lpstr>
      <vt:lpstr>Why would OSEP Environment be blank?</vt:lpstr>
      <vt:lpstr>PowerPoint Presentation</vt:lpstr>
      <vt:lpstr>PowerPoint Presentation</vt:lpstr>
      <vt:lpstr>PowerPoint Presentation</vt:lpstr>
      <vt:lpstr>PowerPoint Presentation</vt:lpstr>
      <vt:lpstr>How do I address the Unresolved Exit report?</vt:lpstr>
      <vt:lpstr>Quality Check Cycle</vt:lpstr>
      <vt:lpstr>But, I submitted the “R” setting</vt:lpstr>
      <vt:lpstr>Knowing All about your buildings</vt:lpstr>
      <vt:lpstr>Which building houses the headstart program?</vt:lpstr>
      <vt:lpstr>How do I know what programs are present in the Directory?</vt:lpstr>
      <vt:lpstr>Does the Directory data look correct?</vt:lpstr>
      <vt:lpstr>Do the calendars and days per week match?</vt:lpstr>
      <vt:lpstr>Which Directory program types are in error? Which Directory program type is missing?</vt:lpstr>
      <vt:lpstr>Aligning preschool programs and setting codes</vt:lpstr>
      <vt:lpstr>Aligning the program by name to Settings</vt:lpstr>
      <vt:lpstr>Which settings are in error? Which settings are missing?</vt:lpstr>
      <vt:lpstr>Why am I getting  Verification 0215?</vt:lpstr>
      <vt:lpstr>Data Central</vt:lpstr>
      <vt:lpstr>Data Central</vt:lpstr>
      <vt:lpstr>Data Central</vt:lpstr>
      <vt:lpstr>Data Central</vt:lpstr>
      <vt:lpstr>Data Central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SpedPro Reports,  Timely &amp; Accurate Data, and  the Level of Determination </vt:lpstr>
      <vt:lpstr>Sped Pro Reports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Rewards and Enforcements</vt:lpstr>
      <vt:lpstr>Level of Determination</vt:lpstr>
      <vt:lpstr>Level of Determination and  Rewards and Enforcements</vt:lpstr>
      <vt:lpstr>Timely and Accurate Data Score Sheet  Level of Determination</vt:lpstr>
      <vt:lpstr>Questions? Comments?</vt:lpstr>
    </vt:vector>
  </TitlesOfParts>
  <Company>KSDE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Timothy Berens</cp:lastModifiedBy>
  <cp:revision>803</cp:revision>
  <cp:lastPrinted>2017-07-02T23:54:58Z</cp:lastPrinted>
  <dcterms:created xsi:type="dcterms:W3CDTF">2015-08-04T16:12:34Z</dcterms:created>
  <dcterms:modified xsi:type="dcterms:W3CDTF">2017-07-11T19:15:50Z</dcterms:modified>
</cp:coreProperties>
</file>