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70" r:id="rId5"/>
    <p:sldId id="271" r:id="rId6"/>
    <p:sldId id="285" r:id="rId7"/>
    <p:sldId id="286" r:id="rId8"/>
    <p:sldId id="287" r:id="rId9"/>
    <p:sldId id="259" r:id="rId10"/>
    <p:sldId id="267" r:id="rId11"/>
    <p:sldId id="279" r:id="rId12"/>
    <p:sldId id="268" r:id="rId13"/>
    <p:sldId id="262" r:id="rId14"/>
    <p:sldId id="261" r:id="rId15"/>
    <p:sldId id="265" r:id="rId16"/>
    <p:sldId id="276" r:id="rId17"/>
    <p:sldId id="277" r:id="rId18"/>
    <p:sldId id="278" r:id="rId19"/>
    <p:sldId id="263" r:id="rId20"/>
    <p:sldId id="266" r:id="rId21"/>
    <p:sldId id="273" r:id="rId22"/>
    <p:sldId id="275" r:id="rId23"/>
    <p:sldId id="274" r:id="rId24"/>
    <p:sldId id="272" r:id="rId25"/>
    <p:sldId id="283" r:id="rId26"/>
    <p:sldId id="284" r:id="rId27"/>
    <p:sldId id="264" r:id="rId28"/>
    <p:sldId id="260" r:id="rId29"/>
    <p:sldId id="269" r:id="rId30"/>
    <p:sldId id="281" r:id="rId31"/>
    <p:sldId id="280" r:id="rId32"/>
    <p:sldId id="288" r:id="rId33"/>
    <p:sldId id="282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8FB5"/>
    <a:srgbClr val="0099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48" autoAdjust="0"/>
    <p:restoredTop sz="94660"/>
  </p:normalViewPr>
  <p:slideViewPr>
    <p:cSldViewPr>
      <p:cViewPr>
        <p:scale>
          <a:sx n="143" d="100"/>
          <a:sy n="143" d="100"/>
        </p:scale>
        <p:origin x="-11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351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25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BBD22B-7E5D-4D5D-9037-75C273C4C04E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677F80-47D0-4BD3-AE8E-2410D7CFA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34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22098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628900"/>
            <a:ext cx="4724400" cy="2476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80DFE1-CAD7-4003-A7EE-36AEB9D36E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01C72-F610-40DF-A3B1-320F01FC32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1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7FAEA-F7F0-4DF7-8C5B-2724CC891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053AB-02CA-4F23-A81A-1F0886E3D6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7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1023E-930B-4E2D-B9F8-21D6BFCD56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6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086D8-F838-4271-9A02-1E1E8070FF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6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BCB43-4C96-409A-BFFA-860632EF4C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0E6BE-8CE4-4985-A96D-CC394301A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5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26B8B-7F94-4063-A4CD-9F4754A2F4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4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2EAF7-A725-4726-BF20-DDBB5FE120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80997-CFF2-46E9-B6FB-84B45A504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0"/>
            <a:ext cx="8839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46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8EBA80-43E4-4DE5-AF36-3851A1EE0A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gif"/><Relationship Id="rId18" Type="http://schemas.openxmlformats.org/officeDocument/2006/relationships/image" Target="../media/image3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17" Type="http://schemas.openxmlformats.org/officeDocument/2006/relationships/image" Target="../media/image30.gif"/><Relationship Id="rId2" Type="http://schemas.openxmlformats.org/officeDocument/2006/relationships/image" Target="../media/image15.gif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5" Type="http://schemas.openxmlformats.org/officeDocument/2006/relationships/image" Target="../media/image2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Relationship Id="rId14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Leadership Conference</a:t>
            </a:r>
            <a:r>
              <a:rPr lang="en-US" dirty="0" smtClean="0"/>
              <a:t> </a:t>
            </a:r>
            <a:r>
              <a:rPr lang="en-US" sz="6000" dirty="0" smtClean="0"/>
              <a:t>2013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 smtClean="0"/>
              <a:t>MIS Session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945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 smtClean="0"/>
              <a:t>Reports	Tips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839200" cy="4724400"/>
          </a:xfrm>
        </p:spPr>
        <p:txBody>
          <a:bodyPr/>
          <a:lstStyle/>
          <a:p>
            <a:r>
              <a:rPr lang="en-US" dirty="0" smtClean="0"/>
              <a:t>Sorting and filtering</a:t>
            </a:r>
          </a:p>
          <a:p>
            <a:pPr lvl="1"/>
            <a:r>
              <a:rPr lang="en-US" dirty="0" smtClean="0"/>
              <a:t>Excel files have default safety features the prevent accidental corruption of the spreadsheet data</a:t>
            </a:r>
          </a:p>
          <a:p>
            <a:pPr lvl="1"/>
            <a:r>
              <a:rPr lang="en-US" dirty="0" smtClean="0"/>
              <a:t>A protected view banner</a:t>
            </a:r>
          </a:p>
          <a:p>
            <a:r>
              <a:rPr lang="en-US" dirty="0" smtClean="0"/>
              <a:t>Recommendation</a:t>
            </a:r>
          </a:p>
          <a:p>
            <a:pPr lvl="1"/>
            <a:r>
              <a:rPr lang="en-US" dirty="0" smtClean="0"/>
              <a:t>Disable these defaults before sorting and filtering</a:t>
            </a:r>
          </a:p>
          <a:p>
            <a:pPr lvl="2"/>
            <a:r>
              <a:rPr lang="en-US" dirty="0" smtClean="0"/>
              <a:t>Enable editing first, unwrap text and remove merge and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76295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 rot="16200000">
            <a:off x="7964938" y="4450373"/>
            <a:ext cx="1219200" cy="1143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38" y="5410200"/>
            <a:ext cx="69342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51582" y="5513875"/>
            <a:ext cx="1709212" cy="11547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	Tips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 </a:t>
            </a:r>
          </a:p>
          <a:p>
            <a:pPr lvl="1"/>
            <a:r>
              <a:rPr lang="en-US" dirty="0" smtClean="0"/>
              <a:t>Many clerks create reports that contain duplicate student records (depending on how the data was entered).</a:t>
            </a:r>
          </a:p>
          <a:p>
            <a:r>
              <a:rPr lang="en-US" dirty="0" smtClean="0"/>
              <a:t>Recommendation</a:t>
            </a:r>
          </a:p>
          <a:p>
            <a:pPr lvl="1"/>
            <a:r>
              <a:rPr lang="en-US" dirty="0" smtClean="0"/>
              <a:t>Use the Remove Duplicate tool found on the “Data” tab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43400"/>
            <a:ext cx="6721423" cy="1981372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5284177" y="4648200"/>
            <a:ext cx="1219200" cy="1143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4798613"/>
            <a:ext cx="591718" cy="6877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 Concern</a:t>
            </a:r>
          </a:p>
          <a:p>
            <a:pPr lvl="1"/>
            <a:r>
              <a:rPr lang="en-US" dirty="0" smtClean="0"/>
              <a:t>Several clerks have express that their Excel skills are not as good as they should be or in some cases have no Excel skills at all</a:t>
            </a:r>
          </a:p>
          <a:p>
            <a:r>
              <a:rPr lang="en-US" dirty="0" smtClean="0"/>
              <a:t>Recommendation</a:t>
            </a:r>
          </a:p>
          <a:p>
            <a:pPr lvl="1"/>
            <a:r>
              <a:rPr lang="en-US" dirty="0" smtClean="0"/>
              <a:t>Have you clerk take an Excel class to come up to speed.</a:t>
            </a:r>
          </a:p>
          <a:p>
            <a:pPr lvl="2"/>
            <a:r>
              <a:rPr lang="en-US" dirty="0" smtClean="0"/>
              <a:t>Most high schools have classes that focus on Microsoft products such as Excel.</a:t>
            </a:r>
          </a:p>
          <a:p>
            <a:pPr lvl="4"/>
            <a:r>
              <a:rPr lang="en-US" dirty="0" smtClean="0"/>
              <a:t>Excel could be given as a day long in-service for your clerks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pPr algn="ctr"/>
            <a:r>
              <a:rPr lang="en-US" dirty="0" smtClean="0"/>
              <a:t>State Level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09192"/>
            <a:ext cx="7506351" cy="359695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25146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400800" y="6477000"/>
            <a:ext cx="8382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971800" y="4838113"/>
            <a:ext cx="1219200" cy="45719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/>
          <a:lstStyle/>
          <a:p>
            <a:pPr algn="ctr"/>
            <a:r>
              <a:rPr lang="en-US" dirty="0" smtClean="0"/>
              <a:t>State Prevalence using K-12 reports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839200" cy="497382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317546">
            <a:off x="257908" y="5867399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763006">
            <a:off x="7474733" y="5867399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90800" y="5918901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(43598 + 22712) / 514103 = 12.89%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– Time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Remember collecting participation in K-time programs put students age 3-5 in a better LRE category</a:t>
            </a:r>
          </a:p>
          <a:p>
            <a:r>
              <a:rPr lang="en-US" sz="2400" dirty="0" smtClean="0"/>
              <a:t>Several MIS clerks have never reported any K time participation. </a:t>
            </a:r>
          </a:p>
          <a:p>
            <a:r>
              <a:rPr lang="en-US" sz="2400" dirty="0" smtClean="0"/>
              <a:t>Several MIS clerks </a:t>
            </a:r>
            <a:r>
              <a:rPr lang="en-US" sz="2400" dirty="0"/>
              <a:t>have never </a:t>
            </a:r>
            <a:r>
              <a:rPr lang="en-US" sz="2400" dirty="0" smtClean="0"/>
              <a:t>set up their MIS to account for K – time even if the student participates</a:t>
            </a:r>
            <a:r>
              <a:rPr lang="en-US" dirty="0" smtClean="0"/>
              <a:t>.</a:t>
            </a:r>
          </a:p>
          <a:p>
            <a:pPr lvl="4"/>
            <a:r>
              <a:rPr lang="en-US" dirty="0" smtClean="0"/>
              <a:t>Question for directors, why?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– Time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05400"/>
          </a:xfrm>
        </p:spPr>
        <p:txBody>
          <a:bodyPr/>
          <a:lstStyle/>
          <a:p>
            <a:r>
              <a:rPr lang="en-US" sz="2400" dirty="0" smtClean="0"/>
              <a:t>Do I need to report every minutes of participation in regular early childhood programs without support as k – time, is the more the better?</a:t>
            </a:r>
          </a:p>
          <a:p>
            <a:r>
              <a:rPr lang="en-US" sz="2400" dirty="0" smtClean="0"/>
              <a:t>The OSEP benchmark is 10 hours a week – 600 minutes</a:t>
            </a:r>
          </a:p>
          <a:p>
            <a:pPr lvl="1"/>
            <a:r>
              <a:rPr lang="en-US" dirty="0" smtClean="0"/>
              <a:t>If child participation is less than 10 hours, yes it helps to report up to 10 hours per week</a:t>
            </a:r>
          </a:p>
          <a:p>
            <a:r>
              <a:rPr lang="en-US" sz="2400" dirty="0" smtClean="0"/>
              <a:t>Some kindergarteners have little IEP support, is it better to report all time outside of special education as K time.</a:t>
            </a:r>
          </a:p>
          <a:p>
            <a:pPr lvl="4"/>
            <a:r>
              <a:rPr lang="en-US" dirty="0" smtClean="0"/>
              <a:t>Once over 10 hours you are in the good category, additional time keeps the same category. To avoid doing the math on a daily basis, a short cut can be made. </a:t>
            </a:r>
          </a:p>
          <a:p>
            <a:pPr lvl="4"/>
            <a:r>
              <a:rPr lang="en-US" dirty="0" smtClean="0"/>
              <a:t>For example Student X does not get support 2 days a week. The school day is 390 minutes. Listing K time for 390 minutes, 2 days a week gets you in the good category with 780 minutes.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1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– Time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371599"/>
            <a:ext cx="9296399" cy="5343525"/>
          </a:xfrm>
        </p:spPr>
        <p:txBody>
          <a:bodyPr/>
          <a:lstStyle/>
          <a:p>
            <a:r>
              <a:rPr lang="en-US" sz="2400" dirty="0" smtClean="0"/>
              <a:t>If I use a short cut, will it cause a verification?</a:t>
            </a:r>
          </a:p>
          <a:p>
            <a:pPr lvl="1"/>
            <a:r>
              <a:rPr lang="en-US" sz="2000" dirty="0" smtClean="0"/>
              <a:t>Yes, only if the service time and + K – Time exceed the daily session</a:t>
            </a:r>
          </a:p>
          <a:p>
            <a:r>
              <a:rPr lang="en-US" sz="2400" dirty="0" smtClean="0"/>
              <a:t>How do I know if the students are in the good category or not?</a:t>
            </a:r>
            <a:endParaRPr lang="en-US" dirty="0" smtClean="0"/>
          </a:p>
          <a:p>
            <a:pPr lvl="1"/>
            <a:r>
              <a:rPr lang="en-US" sz="2000" dirty="0" smtClean="0"/>
              <a:t>Each student record that counts on December 1 has a 2 letter “OSEP Environment” code on student profile and in the Dec.1 final report</a:t>
            </a:r>
          </a:p>
          <a:p>
            <a:pPr lvl="1"/>
            <a:r>
              <a:rPr lang="en-US" sz="2000" dirty="0" smtClean="0"/>
              <a:t>T = Total minutes in regular early childhood program is </a:t>
            </a:r>
            <a:r>
              <a:rPr lang="en-US" sz="2000" dirty="0" smtClean="0">
                <a:latin typeface="Viner Hand ITC"/>
                <a:sym typeface="Symbol"/>
              </a:rPr>
              <a:t>≥</a:t>
            </a:r>
            <a:r>
              <a:rPr lang="en-US" sz="2000" dirty="0" smtClean="0"/>
              <a:t>10 hrs. </a:t>
            </a:r>
          </a:p>
          <a:p>
            <a:pPr lvl="1"/>
            <a:r>
              <a:rPr lang="en-US" sz="2000" dirty="0" smtClean="0"/>
              <a:t>U = </a:t>
            </a:r>
            <a:r>
              <a:rPr lang="en-US" sz="2000" dirty="0" smtClean="0">
                <a:latin typeface="Viner Hand ITC"/>
                <a:sym typeface="Symbol"/>
              </a:rPr>
              <a:t>&lt;</a:t>
            </a:r>
            <a:r>
              <a:rPr lang="en-US" sz="2000" dirty="0" smtClean="0">
                <a:sym typeface="Symbol"/>
              </a:rPr>
              <a:t> 10 hours</a:t>
            </a:r>
          </a:p>
          <a:p>
            <a:pPr lvl="1"/>
            <a:r>
              <a:rPr lang="en-US" sz="2000" dirty="0" smtClean="0">
                <a:sym typeface="Symbol"/>
              </a:rPr>
              <a:t>M = Majority </a:t>
            </a:r>
            <a:r>
              <a:rPr lang="en-US" sz="2000" dirty="0">
                <a:latin typeface="Viner Hand ITC"/>
                <a:sym typeface="Symbol"/>
              </a:rPr>
              <a:t>≥ </a:t>
            </a:r>
            <a:r>
              <a:rPr lang="en-US" sz="2000" dirty="0" smtClean="0">
                <a:sym typeface="Symbol"/>
              </a:rPr>
              <a:t>50%</a:t>
            </a:r>
            <a:r>
              <a:rPr lang="en-US" sz="2000" dirty="0" smtClean="0">
                <a:latin typeface="Viner Hand ITC"/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of IEP services occur </a:t>
            </a:r>
            <a:r>
              <a:rPr lang="en-US" sz="2000" dirty="0"/>
              <a:t>regular early childhood program </a:t>
            </a:r>
            <a:endParaRPr lang="en-US" sz="2000" dirty="0" smtClean="0"/>
          </a:p>
          <a:p>
            <a:pPr lvl="1"/>
            <a:r>
              <a:rPr lang="en-US" sz="2000" dirty="0" smtClean="0"/>
              <a:t>L = Less </a:t>
            </a:r>
            <a:r>
              <a:rPr lang="en-US" sz="2000" dirty="0">
                <a:latin typeface="Viner Hand ITC"/>
                <a:sym typeface="Symbol"/>
              </a:rPr>
              <a:t>&lt; </a:t>
            </a:r>
            <a:r>
              <a:rPr lang="en-US" sz="2000" dirty="0">
                <a:sym typeface="Symbol"/>
              </a:rPr>
              <a:t>50%</a:t>
            </a:r>
            <a:r>
              <a:rPr lang="en-US" sz="2000" dirty="0">
                <a:latin typeface="Viner Hand ITC"/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of </a:t>
            </a:r>
            <a:r>
              <a:rPr lang="en-US" sz="2000" dirty="0">
                <a:sym typeface="Symbol"/>
              </a:rPr>
              <a:t>IEP services occur </a:t>
            </a:r>
            <a:r>
              <a:rPr lang="en-US" sz="2000" dirty="0" smtClean="0"/>
              <a:t>regular </a:t>
            </a:r>
            <a:r>
              <a:rPr lang="en-US" sz="2000" dirty="0"/>
              <a:t>early childhood program </a:t>
            </a:r>
            <a:endParaRPr lang="en-US" sz="2000" dirty="0" smtClean="0"/>
          </a:p>
          <a:p>
            <a:pPr lvl="7"/>
            <a:r>
              <a:rPr lang="en-US" sz="1600" dirty="0" smtClean="0"/>
              <a:t>Possible Combinations:</a:t>
            </a:r>
          </a:p>
          <a:p>
            <a:pPr lvl="7"/>
            <a:r>
              <a:rPr lang="en-US" sz="1600" dirty="0" smtClean="0"/>
              <a:t>TM	TL</a:t>
            </a:r>
          </a:p>
          <a:p>
            <a:pPr lvl="7"/>
            <a:r>
              <a:rPr lang="en-US" sz="1600" dirty="0" smtClean="0"/>
              <a:t>UM	UL</a:t>
            </a:r>
            <a:r>
              <a:rPr lang="en-US" sz="1400" dirty="0" smtClean="0"/>
              <a:t>	</a:t>
            </a:r>
          </a:p>
          <a:p>
            <a:pPr lvl="1"/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38800"/>
            <a:ext cx="7086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18434041">
            <a:off x="7623869" y="5279801"/>
            <a:ext cx="201603" cy="1066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– Time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371599"/>
            <a:ext cx="9296399" cy="5343525"/>
          </a:xfrm>
        </p:spPr>
        <p:txBody>
          <a:bodyPr/>
          <a:lstStyle/>
          <a:p>
            <a:r>
              <a:rPr lang="en-US" sz="2400" dirty="0" smtClean="0"/>
              <a:t>What if there is no participation at all in Regular early childhood programs?</a:t>
            </a:r>
          </a:p>
          <a:p>
            <a:pPr lvl="1"/>
            <a:r>
              <a:rPr lang="en-US" sz="2000" dirty="0" smtClean="0"/>
              <a:t>Then the student will fall in </a:t>
            </a:r>
            <a:r>
              <a:rPr lang="en-US" sz="2000" dirty="0"/>
              <a:t>another “OSEP Environment” </a:t>
            </a:r>
            <a:r>
              <a:rPr lang="en-US" sz="2000" dirty="0" smtClean="0"/>
              <a:t>depending on the service locations reported.</a:t>
            </a:r>
          </a:p>
          <a:p>
            <a:pPr lvl="2"/>
            <a:r>
              <a:rPr lang="en-US" dirty="0" smtClean="0"/>
              <a:t>SP = Separate class</a:t>
            </a:r>
          </a:p>
          <a:p>
            <a:pPr lvl="2"/>
            <a:r>
              <a:rPr lang="en-US" dirty="0" smtClean="0"/>
              <a:t>SS = Separate School</a:t>
            </a:r>
          </a:p>
          <a:p>
            <a:pPr lvl="2"/>
            <a:r>
              <a:rPr lang="en-US" dirty="0" smtClean="0"/>
              <a:t>HO = Home</a:t>
            </a:r>
          </a:p>
          <a:p>
            <a:pPr lvl="2"/>
            <a:r>
              <a:rPr lang="en-US" dirty="0" smtClean="0"/>
              <a:t>PL = Service provider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38800"/>
            <a:ext cx="7086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18434041">
            <a:off x="7623869" y="5279801"/>
            <a:ext cx="201603" cy="1066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5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Reporting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/ Parochial school calendars</a:t>
            </a:r>
          </a:p>
          <a:p>
            <a:r>
              <a:rPr lang="en-US" dirty="0" smtClean="0"/>
              <a:t>Be sure to discover the real calendar local </a:t>
            </a:r>
            <a:r>
              <a:rPr lang="en-US" dirty="0"/>
              <a:t>Private / Parochial </a:t>
            </a:r>
            <a:r>
              <a:rPr lang="en-US" dirty="0" smtClean="0"/>
              <a:t>schools follow. </a:t>
            </a:r>
          </a:p>
          <a:p>
            <a:r>
              <a:rPr lang="en-US" dirty="0" smtClean="0"/>
              <a:t>They may not be the same as the local USD</a:t>
            </a:r>
          </a:p>
          <a:p>
            <a:r>
              <a:rPr lang="en-US" dirty="0" smtClean="0"/>
              <a:t>This directly effects several indicators, including LRE, child find etc. </a:t>
            </a:r>
          </a:p>
          <a:p>
            <a:pPr lvl="3"/>
            <a:r>
              <a:rPr lang="en-US" sz="2000" dirty="0" smtClean="0"/>
              <a:t>Wrong calendars can have a negative effect on these Indicators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 of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524000"/>
            <a:ext cx="6553200" cy="4724400"/>
          </a:xfrm>
        </p:spPr>
        <p:txBody>
          <a:bodyPr/>
          <a:lstStyle/>
          <a:p>
            <a:r>
              <a:rPr lang="en-US" dirty="0" smtClean="0"/>
              <a:t>Help with KIDS Records</a:t>
            </a:r>
          </a:p>
          <a:p>
            <a:r>
              <a:rPr lang="en-US" dirty="0" smtClean="0"/>
              <a:t>Directory Updates</a:t>
            </a:r>
          </a:p>
          <a:p>
            <a:r>
              <a:rPr lang="en-US" dirty="0" smtClean="0"/>
              <a:t>Report Guidance </a:t>
            </a:r>
          </a:p>
          <a:p>
            <a:r>
              <a:rPr lang="en-US" dirty="0" smtClean="0"/>
              <a:t>K – Time Tips</a:t>
            </a:r>
          </a:p>
          <a:p>
            <a:r>
              <a:rPr lang="en-US" dirty="0" smtClean="0"/>
              <a:t>Other Tips</a:t>
            </a:r>
          </a:p>
          <a:p>
            <a:r>
              <a:rPr lang="en-US" dirty="0"/>
              <a:t>Data Dictionary</a:t>
            </a:r>
          </a:p>
          <a:p>
            <a:r>
              <a:rPr lang="en-US" dirty="0" smtClean="0"/>
              <a:t>On the Horizon Changes</a:t>
            </a:r>
          </a:p>
          <a:p>
            <a:r>
              <a:rPr lang="en-US" dirty="0" smtClean="0"/>
              <a:t>K_S Application Upgrade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Reporting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</a:p>
          <a:p>
            <a:r>
              <a:rPr lang="en-US" dirty="0" smtClean="0"/>
              <a:t>Check your preliminary December 1 report. </a:t>
            </a:r>
          </a:p>
          <a:p>
            <a:r>
              <a:rPr lang="en-US" dirty="0" smtClean="0"/>
              <a:t>Use Excel to find anomalies, you may find</a:t>
            </a:r>
          </a:p>
          <a:p>
            <a:pPr lvl="1"/>
            <a:r>
              <a:rPr lang="en-US" dirty="0" smtClean="0"/>
              <a:t>5 year old students in 4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lvl="1"/>
            <a:r>
              <a:rPr lang="en-US" dirty="0" smtClean="0"/>
              <a:t>Kindergarten students in preschool classrooms only</a:t>
            </a:r>
          </a:p>
          <a:p>
            <a:pPr lvl="2"/>
            <a:r>
              <a:rPr lang="en-US" dirty="0" smtClean="0"/>
              <a:t>Why, clerks are not changing location of service when student transitions to Kindergarten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Clarification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Verifications apply to a school year</a:t>
            </a:r>
          </a:p>
          <a:p>
            <a:r>
              <a:rPr lang="en-US" dirty="0" smtClean="0"/>
              <a:t>December 1 and June verifications are combined</a:t>
            </a:r>
          </a:p>
          <a:p>
            <a:r>
              <a:rPr lang="en-US" dirty="0" smtClean="0"/>
              <a:t>Recommendation</a:t>
            </a:r>
          </a:p>
          <a:p>
            <a:pPr lvl="1"/>
            <a:r>
              <a:rPr lang="en-US" dirty="0" smtClean="0"/>
              <a:t>Only re-enter a student record if the data has changed.</a:t>
            </a:r>
          </a:p>
          <a:p>
            <a:pPr lvl="2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New imports remove resolved verifications and result in the same error to be corrected again</a:t>
            </a:r>
          </a:p>
          <a:p>
            <a:pPr lvl="4"/>
            <a:r>
              <a:rPr lang="en-US" dirty="0" smtClean="0"/>
              <a:t>Track exports and imports in local IEP programs to avoid re-importing a record with no data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Clarification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91600" cy="5562600"/>
          </a:xfrm>
        </p:spPr>
        <p:txBody>
          <a:bodyPr/>
          <a:lstStyle/>
          <a:p>
            <a:r>
              <a:rPr lang="en-US" dirty="0" smtClean="0"/>
              <a:t>Each record has an internal ID number (X211P82)</a:t>
            </a:r>
          </a:p>
          <a:p>
            <a:r>
              <a:rPr lang="en-US" dirty="0" smtClean="0"/>
              <a:t>Records may be imported to:</a:t>
            </a:r>
          </a:p>
          <a:p>
            <a:pPr lvl="1"/>
            <a:r>
              <a:rPr lang="en-US" dirty="0" smtClean="0"/>
              <a:t> fix verifications</a:t>
            </a:r>
          </a:p>
          <a:p>
            <a:pPr lvl="1"/>
            <a:r>
              <a:rPr lang="en-US" dirty="0" smtClean="0"/>
              <a:t>Update IEP services, etc.</a:t>
            </a:r>
          </a:p>
          <a:p>
            <a:r>
              <a:rPr lang="en-US" dirty="0" smtClean="0"/>
              <a:t>The act of importing removes the original record and replaces with the new.</a:t>
            </a:r>
          </a:p>
          <a:p>
            <a:pPr lvl="1"/>
            <a:r>
              <a:rPr lang="en-US" dirty="0" smtClean="0"/>
              <a:t>The original record counted on December 1. Table 1 = Yes</a:t>
            </a:r>
          </a:p>
          <a:p>
            <a:pPr lvl="4"/>
            <a:r>
              <a:rPr lang="en-US" sz="2400" dirty="0" smtClean="0"/>
              <a:t>New imports of the same student does not say Table 1 = Yes</a:t>
            </a:r>
          </a:p>
          <a:p>
            <a:pPr lvl="4"/>
            <a:r>
              <a:rPr lang="en-US" dirty="0" smtClean="0"/>
              <a:t>Why?</a:t>
            </a:r>
          </a:p>
          <a:p>
            <a:pPr lvl="4"/>
            <a:r>
              <a:rPr lang="en-US" sz="2400" dirty="0" smtClean="0"/>
              <a:t>Because the record that counted (X211P82) was deleted upon import. The student (by name) is listed on the 12-1 report</a:t>
            </a:r>
            <a:r>
              <a:rPr lang="en-US" dirty="0"/>
              <a:t> </a:t>
            </a:r>
            <a:r>
              <a:rPr lang="en-US" sz="2400" dirty="0" smtClean="0"/>
              <a:t>by the prior record.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81000"/>
          </a:xfrm>
        </p:spPr>
        <p:txBody>
          <a:bodyPr/>
          <a:lstStyle/>
          <a:p>
            <a:fld id="{BF4053AB-02CA-4F23-A81A-1F0886E3D62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 records can be created if the new imports have a different responsible building. </a:t>
            </a:r>
          </a:p>
          <a:p>
            <a:pPr lvl="1"/>
            <a:r>
              <a:rPr lang="en-US" dirty="0" smtClean="0"/>
              <a:t>How to prevent duplicate records</a:t>
            </a:r>
          </a:p>
          <a:p>
            <a:pPr lvl="2"/>
            <a:r>
              <a:rPr lang="en-US" dirty="0" smtClean="0"/>
              <a:t>Change the responsible building to the new building in the existing record prior to import. </a:t>
            </a:r>
          </a:p>
          <a:p>
            <a:pPr lvl="3"/>
            <a:r>
              <a:rPr lang="en-US" dirty="0" smtClean="0"/>
              <a:t>Match is made, New record replaces original record</a:t>
            </a:r>
          </a:p>
          <a:p>
            <a:pPr lvl="2"/>
            <a:r>
              <a:rPr lang="en-US" dirty="0" smtClean="0"/>
              <a:t>Delete the original student profile for the school year prior to import. New record becomes the only record.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terminology</a:t>
            </a:r>
          </a:p>
          <a:p>
            <a:pPr lvl="1"/>
            <a:r>
              <a:rPr lang="en-US" dirty="0" smtClean="0"/>
              <a:t>Term AYP school has changed - New term</a:t>
            </a:r>
          </a:p>
          <a:p>
            <a:pPr lvl="2"/>
            <a:r>
              <a:rPr lang="en-US" sz="2800" dirty="0" smtClean="0"/>
              <a:t>Accountability School</a:t>
            </a:r>
          </a:p>
          <a:p>
            <a:pPr lvl="2"/>
            <a:r>
              <a:rPr lang="en-US" sz="2800" dirty="0" smtClean="0"/>
              <a:t>Accountability School </a:t>
            </a:r>
            <a:r>
              <a:rPr lang="en-US" sz="2600" dirty="0" smtClean="0"/>
              <a:t>ID (building number)</a:t>
            </a:r>
          </a:p>
          <a:p>
            <a:pPr lvl="3"/>
            <a:r>
              <a:rPr lang="en-US" sz="2600" dirty="0" smtClean="0"/>
              <a:t>Used as the “Responsible school” in K_S</a:t>
            </a:r>
          </a:p>
          <a:p>
            <a:pPr lvl="1"/>
            <a:r>
              <a:rPr lang="en-US" dirty="0" smtClean="0"/>
              <a:t>Term “Extracted” is used to better describe how KSDE gets LEA data for the federal 618 submissions.</a:t>
            </a:r>
          </a:p>
          <a:p>
            <a:pPr lvl="4"/>
            <a:r>
              <a:rPr lang="en-US" dirty="0" smtClean="0"/>
              <a:t>Additional data is not required to be submitted to KSDE outside of KAN_Service for the OSEP reporting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Reporting Standard Added</a:t>
            </a:r>
          </a:p>
          <a:p>
            <a:pPr lvl="1"/>
            <a:r>
              <a:rPr lang="en-US" dirty="0" smtClean="0"/>
              <a:t>Keep the data as current and up to date as possible</a:t>
            </a:r>
          </a:p>
          <a:p>
            <a:pPr lvl="2"/>
            <a:r>
              <a:rPr lang="en-US" sz="2400" dirty="0" smtClean="0"/>
              <a:t>Monthly updates at a minimum</a:t>
            </a:r>
          </a:p>
          <a:p>
            <a:r>
              <a:rPr lang="en-US" dirty="0" smtClean="0"/>
              <a:t>Constraints were added to the file specifications to clarify what fields are required, optional, or conditional</a:t>
            </a:r>
          </a:p>
          <a:p>
            <a:r>
              <a:rPr lang="en-US" dirty="0" smtClean="0"/>
              <a:t>Re-Evaluation Completion Date – clarification added</a:t>
            </a:r>
          </a:p>
          <a:p>
            <a:endParaRPr lang="en-US" sz="36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create data files is addressed in terms of the collection for the school year, not as 2 points in time.</a:t>
            </a:r>
          </a:p>
          <a:p>
            <a:r>
              <a:rPr lang="en-US" dirty="0" smtClean="0"/>
              <a:t>Clarification to the K- Time setting added to address the 10 hour / 600 minute per week participation.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36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2400" y="770669"/>
            <a:ext cx="8496944" cy="53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4D4D4D"/>
                </a:solidFill>
                <a:latin typeface="Verdana" pitchFamily="34" charset="0"/>
              </a:rPr>
              <a:t>New Basis of Exit Status</a:t>
            </a:r>
          </a:p>
          <a:p>
            <a:pPr eaLnBrk="1" hangingPunct="1"/>
            <a:endParaRPr lang="en-US" sz="2000" b="1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/>
            <a:endParaRPr lang="en-US" sz="2000" b="1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4D4D4D"/>
                </a:solidFill>
                <a:latin typeface="Verdana" pitchFamily="34" charset="0"/>
              </a:rPr>
              <a:t>Code “S” – services cease due to suspension or expulsion</a:t>
            </a:r>
          </a:p>
          <a:p>
            <a:pPr eaLnBrk="1" hangingPunct="1"/>
            <a:endParaRPr lang="en-US" sz="2000" b="1" dirty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/>
            <a:endParaRPr lang="en-US" sz="2000" b="1" dirty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/>
            <a:endParaRPr lang="en-US" sz="2000" b="1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/>
            <a:r>
              <a:rPr lang="en-US" sz="2000" b="1" dirty="0">
                <a:solidFill>
                  <a:srgbClr val="4D4D4D"/>
                </a:solidFill>
                <a:latin typeface="Verdana" pitchFamily="34" charset="0"/>
              </a:rPr>
              <a:t>	</a:t>
            </a:r>
            <a:endParaRPr lang="en-US" sz="2000" b="1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/>
            <a:endParaRPr lang="en-US" sz="2000" b="1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57393" y="1984603"/>
            <a:ext cx="763284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4D4D4D"/>
                </a:solidFill>
                <a:latin typeface="Verdana" pitchFamily="34" charset="0"/>
              </a:rPr>
              <a:t>What students can use this code?</a:t>
            </a:r>
          </a:p>
          <a:p>
            <a:pPr eaLnBrk="1" hangingPunct="1"/>
            <a:endParaRPr lang="en-US" sz="800" b="1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4D4D4D"/>
                </a:solidFill>
                <a:latin typeface="Verdana" pitchFamily="34" charset="0"/>
              </a:rPr>
              <a:t>Gifted only, - Eligibility / funding code 4</a:t>
            </a:r>
          </a:p>
          <a:p>
            <a:pPr eaLnBrk="1" hangingPunct="1"/>
            <a:endParaRPr lang="en-US" sz="800" b="1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4D4D4D"/>
                </a:solidFill>
                <a:latin typeface="Verdana" pitchFamily="34" charset="0"/>
              </a:rPr>
              <a:t>When can the code be used?</a:t>
            </a:r>
          </a:p>
          <a:p>
            <a:pPr eaLnBrk="1" hangingPunct="1"/>
            <a:endParaRPr lang="en-US" sz="800" b="1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4D4D4D"/>
                </a:solidFill>
                <a:latin typeface="Verdana" pitchFamily="34" charset="0"/>
              </a:rPr>
              <a:t>When a gifted only student is subject to a suspension or expulsion and services are no longer provided.</a:t>
            </a:r>
          </a:p>
          <a:p>
            <a:pPr eaLnBrk="1" hangingPunct="1"/>
            <a:endParaRPr lang="en-US" sz="800" b="1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4D4D4D"/>
                </a:solidFill>
                <a:latin typeface="Verdana" pitchFamily="34" charset="0"/>
              </a:rPr>
              <a:t>Are there additional exiting requirements?</a:t>
            </a:r>
          </a:p>
          <a:p>
            <a:pPr eaLnBrk="1" hangingPunct="1"/>
            <a:endParaRPr lang="en-US" sz="2000" b="1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4D4D4D"/>
                </a:solidFill>
                <a:latin typeface="Verdana" pitchFamily="34" charset="0"/>
              </a:rPr>
              <a:t>			No, the same rules for reporting 			exits apply. Exit date and 				service end date are equal, mark 			gap in service when student 				returns, etc.</a:t>
            </a:r>
          </a:p>
          <a:p>
            <a:pPr eaLnBrk="1" hangingPunct="1"/>
            <a:endParaRPr lang="en-US" sz="2000" b="1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/>
            <a:endParaRPr lang="en-US" sz="2000" b="1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6B8B-7F94-4063-A4CD-9F4754A2F43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/>
              <a:t>Data Dictionary Stuff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2065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Horizon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Consolidation of reporting all pullout locations to a single setting code of “G”</a:t>
            </a:r>
          </a:p>
          <a:p>
            <a:pPr lvl="1"/>
            <a:r>
              <a:rPr lang="en-US" dirty="0" smtClean="0"/>
              <a:t>Ramification – remove the “F” code</a:t>
            </a:r>
          </a:p>
          <a:p>
            <a:pPr lvl="1"/>
            <a:r>
              <a:rPr lang="en-US" dirty="0" smtClean="0"/>
              <a:t>Why? </a:t>
            </a:r>
          </a:p>
          <a:p>
            <a:pPr lvl="2"/>
            <a:r>
              <a:rPr lang="en-US" dirty="0" smtClean="0"/>
              <a:t>Inconsistencies, many clerks report preschool pull out of “F” for students grades KG and higher</a:t>
            </a:r>
          </a:p>
          <a:p>
            <a:pPr lvl="2"/>
            <a:r>
              <a:rPr lang="en-US" dirty="0" smtClean="0"/>
              <a:t>A 5 year old and a 6 year sit side by side, 1 is “F”, 1 is “G”</a:t>
            </a:r>
          </a:p>
          <a:p>
            <a:pPr lvl="2"/>
            <a:r>
              <a:rPr lang="en-US" dirty="0" smtClean="0"/>
              <a:t>Simplify the begin year set up for the MIS clerks</a:t>
            </a:r>
          </a:p>
          <a:p>
            <a:pPr lvl="4"/>
            <a:r>
              <a:rPr lang="en-US" dirty="0" smtClean="0"/>
              <a:t>Effect on LRE calculation - none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Horizon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the December 1 collection window</a:t>
            </a:r>
          </a:p>
          <a:p>
            <a:pPr lvl="1"/>
            <a:r>
              <a:rPr lang="en-US" dirty="0" smtClean="0"/>
              <a:t>OSEP is proposing a later due date in April</a:t>
            </a:r>
          </a:p>
          <a:p>
            <a:pPr lvl="1"/>
            <a:r>
              <a:rPr lang="en-US" dirty="0" smtClean="0"/>
              <a:t>This may mean an extension of the finalization of data by the LEA from February 28 </a:t>
            </a:r>
          </a:p>
          <a:p>
            <a:r>
              <a:rPr lang="en-US" dirty="0" smtClean="0"/>
              <a:t>How will this work?</a:t>
            </a:r>
          </a:p>
          <a:p>
            <a:pPr lvl="1"/>
            <a:r>
              <a:rPr lang="en-US" dirty="0" smtClean="0"/>
              <a:t>KSDE will run the preliminary child count for LEA review in January</a:t>
            </a:r>
          </a:p>
          <a:p>
            <a:pPr lvl="3"/>
            <a:r>
              <a:rPr lang="en-US" sz="2400" dirty="0" smtClean="0"/>
              <a:t>KSDE will run the final report and lock the data in </a:t>
            </a:r>
            <a:r>
              <a:rPr lang="en-US" sz="2400" dirty="0" err="1" smtClean="0"/>
              <a:t>te</a:t>
            </a:r>
            <a:r>
              <a:rPr lang="en-US" sz="2400" dirty="0" smtClean="0"/>
              <a:t> last week of March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Parochial School KIDS Records by USD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3048000"/>
          </a:xfrm>
        </p:spPr>
        <p:txBody>
          <a:bodyPr/>
          <a:lstStyle/>
          <a:p>
            <a:r>
              <a:rPr lang="en-US" sz="1800" dirty="0"/>
              <a:t>When a private school won't cooperate and send the public school building as the funding or attendance school on a KIDS Collection record, we offer the following as a </a:t>
            </a:r>
            <a:r>
              <a:rPr lang="en-US" sz="1800" dirty="0" smtClean="0"/>
              <a:t>solution to your local KIDS administrator</a:t>
            </a:r>
          </a:p>
          <a:p>
            <a:endParaRPr lang="en-US" sz="800" dirty="0"/>
          </a:p>
          <a:p>
            <a:r>
              <a:rPr lang="en-US" sz="1400" dirty="0"/>
              <a:t> </a:t>
            </a:r>
            <a:r>
              <a:rPr lang="en-US" sz="2000" dirty="0" smtClean="0"/>
              <a:t>Public </a:t>
            </a:r>
            <a:r>
              <a:rPr lang="en-US" sz="2000" dirty="0"/>
              <a:t>school should send a KIDS </a:t>
            </a:r>
            <a:r>
              <a:rPr lang="en-US" sz="2000" dirty="0">
                <a:solidFill>
                  <a:srgbClr val="FF0000"/>
                </a:solidFill>
              </a:rPr>
              <a:t>ASGT</a:t>
            </a:r>
            <a:r>
              <a:rPr lang="en-US" sz="2000" dirty="0"/>
              <a:t> </a:t>
            </a:r>
            <a:r>
              <a:rPr lang="en-US" sz="2000" dirty="0" smtClean="0"/>
              <a:t>record type</a:t>
            </a:r>
            <a:endParaRPr lang="en-US" sz="2000" dirty="0"/>
          </a:p>
          <a:p>
            <a:r>
              <a:rPr lang="en-US" sz="2000" dirty="0"/>
              <a:t>Put the private school building as the AYP,</a:t>
            </a:r>
          </a:p>
          <a:p>
            <a:r>
              <a:rPr lang="en-US" sz="2000" dirty="0" smtClean="0"/>
              <a:t>USD </a:t>
            </a:r>
            <a:r>
              <a:rPr lang="en-US" sz="2000" dirty="0"/>
              <a:t>building as the funding,</a:t>
            </a:r>
          </a:p>
          <a:p>
            <a:r>
              <a:rPr lang="en-US" sz="2000" dirty="0"/>
              <a:t>The appropriate attendance building, </a:t>
            </a:r>
          </a:p>
          <a:p>
            <a:r>
              <a:rPr lang="en-US" sz="2000" dirty="0" smtClean="0"/>
              <a:t>Report all remaining required KIDS data, but:</a:t>
            </a:r>
            <a:endParaRPr lang="en-US" sz="2000" dirty="0"/>
          </a:p>
          <a:p>
            <a:r>
              <a:rPr lang="en-US" sz="2000" dirty="0"/>
              <a:t>Leave the </a:t>
            </a:r>
            <a:r>
              <a:rPr lang="en-US" sz="2000" dirty="0" smtClean="0"/>
              <a:t>Student ID (KIDS) number blank.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4876800"/>
            <a:ext cx="57032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USD will get back from the system a list of students with near matches. The USD then selects the correct student and the association is then made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K_S Application Upgrade </a:t>
            </a:r>
            <a:r>
              <a:rPr lang="en-US" dirty="0"/>
              <a:t>Summer 2014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724400"/>
          </a:xfrm>
        </p:spPr>
        <p:txBody>
          <a:bodyPr/>
          <a:lstStyle/>
          <a:p>
            <a:r>
              <a:rPr lang="en-US" dirty="0" smtClean="0"/>
              <a:t>Improvements to sync with KIDS functions</a:t>
            </a:r>
          </a:p>
          <a:p>
            <a:r>
              <a:rPr lang="en-US" dirty="0" smtClean="0"/>
              <a:t>Removed 54 verifications, fixed logic for 11</a:t>
            </a:r>
          </a:p>
          <a:p>
            <a:r>
              <a:rPr lang="en-US" dirty="0" smtClean="0"/>
              <a:t>Improvements to IEP and Evaluation due date reports</a:t>
            </a:r>
          </a:p>
          <a:p>
            <a:pPr lvl="1"/>
            <a:r>
              <a:rPr lang="en-US" dirty="0" smtClean="0"/>
              <a:t>MIS clerk request, target dates are now optional</a:t>
            </a:r>
          </a:p>
          <a:p>
            <a:r>
              <a:rPr lang="en-US" dirty="0" smtClean="0"/>
              <a:t>Improvements to year to year data rollover</a:t>
            </a:r>
          </a:p>
          <a:p>
            <a:r>
              <a:rPr lang="en-US" dirty="0" smtClean="0"/>
              <a:t>Added navigation buttons on student records</a:t>
            </a:r>
          </a:p>
          <a:p>
            <a:pPr lvl="3"/>
            <a:r>
              <a:rPr lang="en-US" sz="2800" dirty="0" smtClean="0"/>
              <a:t>For easier movement between pages</a:t>
            </a:r>
          </a:p>
          <a:p>
            <a:pPr lvl="4"/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K_S Application Upgrade </a:t>
            </a:r>
            <a:r>
              <a:rPr lang="en-US" dirty="0"/>
              <a:t>Summer 2014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4724400"/>
          </a:xfrm>
        </p:spPr>
        <p:txBody>
          <a:bodyPr/>
          <a:lstStyle/>
          <a:p>
            <a:r>
              <a:rPr lang="en-US" dirty="0" smtClean="0"/>
              <a:t>Removed calculation process from verification routine to speed up process. Run calculations is a now a separate process. </a:t>
            </a:r>
          </a:p>
          <a:p>
            <a:r>
              <a:rPr lang="en-US" dirty="0" smtClean="0"/>
              <a:t>Improvements to Indicator 12 </a:t>
            </a:r>
          </a:p>
          <a:p>
            <a:r>
              <a:rPr lang="en-US" dirty="0" smtClean="0"/>
              <a:t>Report document added to assist with resolving overlapping students</a:t>
            </a:r>
          </a:p>
          <a:p>
            <a:r>
              <a:rPr lang="en-US" dirty="0" smtClean="0"/>
              <a:t>Improvements to roster reports</a:t>
            </a:r>
          </a:p>
          <a:p>
            <a:pPr lvl="4"/>
            <a:r>
              <a:rPr lang="en-US" sz="2400" dirty="0" smtClean="0"/>
              <a:t>Additional data fields added to Final OSEP reports.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remind your MIS clerks</a:t>
            </a:r>
          </a:p>
          <a:p>
            <a:pPr lvl="1"/>
            <a:r>
              <a:rPr lang="en-US" dirty="0" smtClean="0"/>
              <a:t>Attaching confidential student information to e-mail is in violation of KSDE security policy.</a:t>
            </a:r>
          </a:p>
          <a:p>
            <a:pPr lvl="2"/>
            <a:r>
              <a:rPr lang="en-US" dirty="0" smtClean="0"/>
              <a:t>Doing so can result in a loss of point on Indicator 20.</a:t>
            </a:r>
          </a:p>
          <a:p>
            <a:pPr lvl="1"/>
            <a:r>
              <a:rPr lang="en-US" dirty="0" smtClean="0"/>
              <a:t>Reporting program locations such as the K Time day care building for participation time in elementary school buildings (for example), may be considered inaccurate reporting </a:t>
            </a:r>
            <a:r>
              <a:rPr lang="en-US" dirty="0" err="1" smtClean="0"/>
              <a:t>amd</a:t>
            </a:r>
            <a:r>
              <a:rPr lang="en-US" dirty="0" smtClean="0"/>
              <a:t> resulting in a loss of Indicator 20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399" y="1447801"/>
            <a:ext cx="8839200" cy="51625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3" name="Picture 5" descr="C:\Users\mvosburgh\AppData\Local\Microsoft\Windows\Temporary Internet Files\Content.IE5\64ABW48R\MM90017262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09" y="3527628"/>
            <a:ext cx="8001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vosburgh\AppData\Local\Microsoft\Windows\Temporary Internet Files\Content.IE5\LS3TL3A1\MM90023630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0" y="1633538"/>
            <a:ext cx="533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vosburgh\AppData\Local\Microsoft\Windows\Temporary Internet Files\Content.IE5\HG1B3WYS\MM90023624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1885950"/>
            <a:ext cx="4667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vosburgh\AppData\Local\Microsoft\Windows\Temporary Internet Files\Content.IE5\7ATLWWEP\MM900336396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09" y="547797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vosburgh\AppData\Local\Microsoft\Windows\Temporary Internet Files\Content.IE5\BVNUYC70\MM900288870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5310188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mvosburgh\AppData\Local\Microsoft\Windows\Temporary Internet Files\Content.IE5\BO1DZW76\MM900178141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4932127"/>
            <a:ext cx="12382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mvosburgh\AppData\Local\Microsoft\Windows\Temporary Internet Files\Content.IE5\SFQQLBWW\MM90025450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4290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mvosburgh\AppData\Local\Microsoft\Windows\Temporary Internet Files\Content.IE5\PITK15BH\MM900223755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2014538"/>
            <a:ext cx="12287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mvosburgh\AppData\Local\Microsoft\Windows\Temporary Internet Files\Content.IE5\YZHZFWEA\MM900283602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81450"/>
            <a:ext cx="6096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mvosburgh\AppData\Local\Microsoft\Windows\Temporary Internet Files\Content.IE5\6GIZGW8K\MM900315780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81" y="4613039"/>
            <a:ext cx="8572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mvosburgh\AppData\Local\Microsoft\Windows\Temporary Internet Files\Content.IE5\64ABW48R\MM900283551[1]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435124"/>
            <a:ext cx="571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mvosburgh\AppData\Local\Microsoft\Windows\Temporary Internet Files\Content.IE5\PMFS1YAP\MM900178313[1]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3491824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mvosburgh\AppData\Local\Microsoft\Windows\Temporary Internet Files\Content.IE5\1P6X3EY5\MM900282747[1]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13554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mvosburgh\AppData\Local\Microsoft\Windows\Temporary Internet Files\Content.IE5\HJK8M2TC\MM900303415[1]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45" y="5738813"/>
            <a:ext cx="1047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mvosburgh\AppData\Local\Microsoft\Windows\Temporary Internet Files\Content.IE5\OBZ10E6Z\MM900174020[1]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01" y="3400425"/>
            <a:ext cx="102108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mvosburgh\AppData\Local\Microsoft\Windows\Temporary Internet Files\Content.IE5\OBZ10E6Z\MM900174020[1]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09" y="1574833"/>
            <a:ext cx="12763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mvosburgh\AppData\Local\Microsoft\Windows\Temporary Internet Files\Content.IE5\4MP1VNVJ\MM900284095[1]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67" y="5038725"/>
            <a:ext cx="4476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mvosburgh\AppData\Local\Microsoft\Windows\Temporary Internet Files\Content.IE5\QA8GOCEZ\MM900395769[1]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58" y="1830905"/>
            <a:ext cx="719509" cy="88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55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KIDS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r>
              <a:rPr lang="en-US" dirty="0" smtClean="0"/>
              <a:t>To report a student on an IEP, there has to be an association of the student to the organization. This association is made in the KIDS Collection system.</a:t>
            </a:r>
          </a:p>
          <a:p>
            <a:pPr lvl="1"/>
            <a:r>
              <a:rPr lang="en-US" dirty="0" smtClean="0"/>
              <a:t>What does it look like?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4"/>
            <a:r>
              <a:rPr lang="en-US" sz="2400" dirty="0" smtClean="0"/>
              <a:t>Association is made with the ID, district / buildings and School Year</a:t>
            </a:r>
          </a:p>
          <a:p>
            <a:pPr lvl="4"/>
            <a:r>
              <a:rPr lang="en-US" sz="2400" dirty="0" smtClean="0"/>
              <a:t>Items is orange populate the student record in KAN_Service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2" y="3429000"/>
            <a:ext cx="8648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6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KIDS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r>
              <a:rPr lang="en-US" dirty="0" smtClean="0"/>
              <a:t>What does no record submitted it look like?</a:t>
            </a:r>
          </a:p>
          <a:p>
            <a:pPr lvl="1"/>
            <a:r>
              <a:rPr lang="en-US" dirty="0" smtClean="0"/>
              <a:t>You see no data in the rows under each column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Where do you find these records?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In KIDS Collection system – student history – by 		school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1" y="2755900"/>
            <a:ext cx="91694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9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Directory is open for data entry</a:t>
            </a:r>
          </a:p>
          <a:p>
            <a:r>
              <a:rPr lang="en-US" dirty="0" smtClean="0"/>
              <a:t>If Coop or Interlocal level programs have class schedules and session, the local director of SPED has permissions to update these sessions</a:t>
            </a:r>
          </a:p>
          <a:p>
            <a:r>
              <a:rPr lang="en-US" dirty="0" smtClean="0"/>
              <a:t>New directory field </a:t>
            </a:r>
          </a:p>
          <a:p>
            <a:pPr lvl="1"/>
            <a:r>
              <a:rPr lang="en-US" dirty="0" smtClean="0"/>
              <a:t>Contact e-mail for student record exchanges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7058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2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4724400"/>
          </a:xfrm>
        </p:spPr>
        <p:txBody>
          <a:bodyPr/>
          <a:lstStyle/>
          <a:p>
            <a:r>
              <a:rPr lang="en-US" dirty="0" smtClean="0"/>
              <a:t>Foundations for School Success</a:t>
            </a:r>
          </a:p>
          <a:p>
            <a:r>
              <a:rPr lang="en-US" sz="2600" dirty="0" smtClean="0"/>
              <a:t>New organization (E0) in the directory with new buildings used for assigning KIDS ID numbers for preschoolers.</a:t>
            </a:r>
          </a:p>
          <a:p>
            <a:pPr lvl="1"/>
            <a:r>
              <a:rPr lang="en-US" sz="2200" dirty="0" smtClean="0"/>
              <a:t>These programs will be set up by operators of private </a:t>
            </a:r>
            <a:r>
              <a:rPr lang="en-US" sz="2200" dirty="0"/>
              <a:t>or community based </a:t>
            </a:r>
            <a:r>
              <a:rPr lang="en-US" sz="2200" dirty="0" smtClean="0"/>
              <a:t>preschool programs</a:t>
            </a:r>
          </a:p>
          <a:p>
            <a:pPr lvl="1"/>
            <a:r>
              <a:rPr lang="en-US" sz="2200" dirty="0" smtClean="0"/>
              <a:t>They will enter all required directory data for their program</a:t>
            </a:r>
          </a:p>
          <a:p>
            <a:pPr lvl="1"/>
            <a:r>
              <a:rPr lang="en-US" sz="2200" dirty="0" smtClean="0"/>
              <a:t>They may enter schedule information</a:t>
            </a:r>
          </a:p>
          <a:p>
            <a:pPr lvl="1"/>
            <a:r>
              <a:rPr lang="en-US" sz="2200" dirty="0" smtClean="0"/>
              <a:t>They will mark which USD they are bounded by</a:t>
            </a:r>
          </a:p>
          <a:p>
            <a:pPr lvl="3"/>
            <a:endParaRPr lang="en-US" sz="1200" dirty="0" smtClean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Updates / Data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724400"/>
          </a:xfrm>
        </p:spPr>
        <p:txBody>
          <a:bodyPr/>
          <a:lstStyle/>
          <a:p>
            <a:r>
              <a:rPr lang="en-US" sz="2600" dirty="0" smtClean="0"/>
              <a:t>What if a Foundations student is on an IEP? </a:t>
            </a:r>
          </a:p>
          <a:p>
            <a:pPr lvl="1"/>
            <a:r>
              <a:rPr lang="en-US" sz="2200" dirty="0" smtClean="0"/>
              <a:t>Minimal ramifications, standard reporting requirements apply</a:t>
            </a:r>
          </a:p>
          <a:p>
            <a:pPr lvl="1"/>
            <a:r>
              <a:rPr lang="en-US" sz="2200" dirty="0" smtClean="0"/>
              <a:t>A KIDS collection record is required to associate the student to the USD. List USD district central office as the funding school. </a:t>
            </a:r>
          </a:p>
          <a:p>
            <a:pPr lvl="1"/>
            <a:r>
              <a:rPr lang="en-US" sz="2200" dirty="0" smtClean="0"/>
              <a:t>If the Foundations program is in a school building, use the school building as location of services.</a:t>
            </a:r>
          </a:p>
          <a:p>
            <a:pPr lvl="1"/>
            <a:r>
              <a:rPr lang="en-US" sz="2200" dirty="0"/>
              <a:t>If the Foundations program is in a </a:t>
            </a:r>
            <a:r>
              <a:rPr lang="en-US" sz="2200" dirty="0" smtClean="0"/>
              <a:t>private or community based preschool, </a:t>
            </a:r>
            <a:r>
              <a:rPr lang="en-US" sz="2200" dirty="0"/>
              <a:t>use the </a:t>
            </a:r>
            <a:r>
              <a:rPr lang="en-US" sz="2200" dirty="0" smtClean="0"/>
              <a:t>local </a:t>
            </a:r>
            <a:r>
              <a:rPr lang="en-US" sz="2200" dirty="0"/>
              <a:t>private or community based preschool </a:t>
            </a:r>
            <a:r>
              <a:rPr lang="en-US" sz="2200" dirty="0" smtClean="0"/>
              <a:t>in the directory as </a:t>
            </a:r>
            <a:r>
              <a:rPr lang="en-US" sz="2200" dirty="0"/>
              <a:t>location of services</a:t>
            </a:r>
            <a:r>
              <a:rPr lang="en-US" sz="2200" dirty="0" smtClean="0"/>
              <a:t>.</a:t>
            </a:r>
          </a:p>
          <a:p>
            <a:pPr lvl="4"/>
            <a:r>
              <a:rPr lang="en-US" sz="2400" dirty="0" smtClean="0"/>
              <a:t>Clerks will report all other MIS data is a similar way as any other preschooler on an IEP</a:t>
            </a:r>
            <a:r>
              <a:rPr lang="en-US" sz="2800" dirty="0" smtClean="0"/>
              <a:t>.</a:t>
            </a:r>
            <a:endParaRPr lang="en-US" sz="28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	Tips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KAN_Service delivers reports in PDF or Excel formats</a:t>
            </a:r>
          </a:p>
          <a:p>
            <a:r>
              <a:rPr lang="en-US" dirty="0" smtClean="0"/>
              <a:t>Reports are found on the navigation pane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Indicator, Projected and Final</a:t>
            </a:r>
          </a:p>
          <a:p>
            <a:pPr lvl="3"/>
            <a:r>
              <a:rPr lang="en-US" sz="2800" dirty="0" smtClean="0"/>
              <a:t>Reports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3AB-02CA-4F23-A81A-1F0886E3D62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38476"/>
            <a:ext cx="2771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>
            <a:off x="2286000" y="3214688"/>
            <a:ext cx="1219200" cy="1143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31" y="2971800"/>
            <a:ext cx="31623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 Arrow 10"/>
          <p:cNvSpPr/>
          <p:nvPr/>
        </p:nvSpPr>
        <p:spPr>
          <a:xfrm rot="10800000">
            <a:off x="3657600" y="4739787"/>
            <a:ext cx="1219200" cy="1143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10288565">
  <a:themeElements>
    <a:clrScheme name="">
      <a:dk1>
        <a:srgbClr val="000000"/>
      </a:dk1>
      <a:lt1>
        <a:srgbClr val="B2B2B2"/>
      </a:lt1>
      <a:dk2>
        <a:srgbClr val="336699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808080"/>
        </a:dk1>
        <a:lt1>
          <a:srgbClr val="FFFFFF"/>
        </a:lt1>
        <a:dk2>
          <a:srgbClr val="B2B2B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10288565</Template>
  <TotalTime>2312</TotalTime>
  <Words>1911</Words>
  <Application>Microsoft Office PowerPoint</Application>
  <PresentationFormat>On-screen Show (4:3)</PresentationFormat>
  <Paragraphs>264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10288565</vt:lpstr>
      <vt:lpstr>Leadership Conference 2013</vt:lpstr>
      <vt:lpstr>Agenda of Topics</vt:lpstr>
      <vt:lpstr>Parochial School KIDS Records by USD</vt:lpstr>
      <vt:lpstr>KIDS Records</vt:lpstr>
      <vt:lpstr>KIDS Records</vt:lpstr>
      <vt:lpstr>Directory Updates</vt:lpstr>
      <vt:lpstr>Directory Updates</vt:lpstr>
      <vt:lpstr>Directory Updates / Data Entry</vt:lpstr>
      <vt:lpstr>Reports Tips </vt:lpstr>
      <vt:lpstr>Reports Tips </vt:lpstr>
      <vt:lpstr>Reports Tips </vt:lpstr>
      <vt:lpstr>Reports</vt:lpstr>
      <vt:lpstr>State Level Reports</vt:lpstr>
      <vt:lpstr>State Prevalence using K-12 reports</vt:lpstr>
      <vt:lpstr>K – Time Stuff</vt:lpstr>
      <vt:lpstr>K – Time Questions</vt:lpstr>
      <vt:lpstr>K – Time Questions</vt:lpstr>
      <vt:lpstr>K – Time Questions</vt:lpstr>
      <vt:lpstr>Data Reporting Tips</vt:lpstr>
      <vt:lpstr>Data Reporting Tips</vt:lpstr>
      <vt:lpstr>Verification Clarification</vt:lpstr>
      <vt:lpstr>Importing Clarification</vt:lpstr>
      <vt:lpstr>Importing Issues</vt:lpstr>
      <vt:lpstr>Data Dictionary Stuff</vt:lpstr>
      <vt:lpstr>Data Dictionary Stuff</vt:lpstr>
      <vt:lpstr>Data Dictionary Stuff</vt:lpstr>
      <vt:lpstr>PowerPoint Presentation</vt:lpstr>
      <vt:lpstr>On the Horizon Changes</vt:lpstr>
      <vt:lpstr>On the Horizon Changes</vt:lpstr>
      <vt:lpstr>K_S Application Upgrade Summer 2014 </vt:lpstr>
      <vt:lpstr>K_S Application Upgrade Summer 2014 </vt:lpstr>
      <vt:lpstr>Indicator 20</vt:lpstr>
      <vt:lpstr>Questions</vt:lpstr>
    </vt:vector>
  </TitlesOfParts>
  <Company>Ks Dept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Conference 2013</dc:title>
  <dc:creator>Mason Vosburgh</dc:creator>
  <cp:lastModifiedBy>Tim L. Berens</cp:lastModifiedBy>
  <cp:revision>87</cp:revision>
  <cp:lastPrinted>2013-07-10T22:49:05Z</cp:lastPrinted>
  <dcterms:created xsi:type="dcterms:W3CDTF">2013-06-10T16:37:16Z</dcterms:created>
  <dcterms:modified xsi:type="dcterms:W3CDTF">2013-07-10T23:10:33Z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TC102885651033</vt:lpwstr>
  </property>
</Properties>
</file>