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70"/>
  </p:notesMasterIdLst>
  <p:handoutMasterIdLst>
    <p:handoutMasterId r:id="rId71"/>
  </p:handoutMasterIdLst>
  <p:sldIdLst>
    <p:sldId id="256" r:id="rId3"/>
    <p:sldId id="257" r:id="rId4"/>
    <p:sldId id="264" r:id="rId5"/>
    <p:sldId id="286" r:id="rId6"/>
    <p:sldId id="283" r:id="rId7"/>
    <p:sldId id="258" r:id="rId8"/>
    <p:sldId id="309" r:id="rId9"/>
    <p:sldId id="290" r:id="rId10"/>
    <p:sldId id="291" r:id="rId11"/>
    <p:sldId id="285" r:id="rId12"/>
    <p:sldId id="284" r:id="rId13"/>
    <p:sldId id="312" r:id="rId14"/>
    <p:sldId id="301" r:id="rId15"/>
    <p:sldId id="266" r:id="rId16"/>
    <p:sldId id="302" r:id="rId17"/>
    <p:sldId id="289" r:id="rId18"/>
    <p:sldId id="313" r:id="rId19"/>
    <p:sldId id="282" r:id="rId20"/>
    <p:sldId id="292" r:id="rId21"/>
    <p:sldId id="308" r:id="rId22"/>
    <p:sldId id="263" r:id="rId23"/>
    <p:sldId id="305" r:id="rId24"/>
    <p:sldId id="316" r:id="rId25"/>
    <p:sldId id="317" r:id="rId26"/>
    <p:sldId id="318" r:id="rId27"/>
    <p:sldId id="321" r:id="rId28"/>
    <p:sldId id="281" r:id="rId29"/>
    <p:sldId id="315" r:id="rId30"/>
    <p:sldId id="262" r:id="rId31"/>
    <p:sldId id="319" r:id="rId32"/>
    <p:sldId id="314" r:id="rId33"/>
    <p:sldId id="293" r:id="rId34"/>
    <p:sldId id="265" r:id="rId35"/>
    <p:sldId id="294" r:id="rId36"/>
    <p:sldId id="311" r:id="rId37"/>
    <p:sldId id="320" r:id="rId38"/>
    <p:sldId id="322" r:id="rId39"/>
    <p:sldId id="276" r:id="rId40"/>
    <p:sldId id="277" r:id="rId41"/>
    <p:sldId id="278" r:id="rId42"/>
    <p:sldId id="279" r:id="rId43"/>
    <p:sldId id="280" r:id="rId44"/>
    <p:sldId id="324" r:id="rId45"/>
    <p:sldId id="300" r:id="rId46"/>
    <p:sldId id="287" r:id="rId47"/>
    <p:sldId id="288" r:id="rId48"/>
    <p:sldId id="268" r:id="rId49"/>
    <p:sldId id="297" r:id="rId50"/>
    <p:sldId id="298" r:id="rId51"/>
    <p:sldId id="299" r:id="rId52"/>
    <p:sldId id="306" r:id="rId53"/>
    <p:sldId id="307" r:id="rId54"/>
    <p:sldId id="296" r:id="rId55"/>
    <p:sldId id="303" r:id="rId56"/>
    <p:sldId id="304" r:id="rId57"/>
    <p:sldId id="295" r:id="rId58"/>
    <p:sldId id="267" r:id="rId59"/>
    <p:sldId id="269" r:id="rId60"/>
    <p:sldId id="270" r:id="rId61"/>
    <p:sldId id="271" r:id="rId62"/>
    <p:sldId id="272" r:id="rId63"/>
    <p:sldId id="274" r:id="rId64"/>
    <p:sldId id="275" r:id="rId65"/>
    <p:sldId id="310" r:id="rId66"/>
    <p:sldId id="273" r:id="rId67"/>
    <p:sldId id="323" r:id="rId68"/>
    <p:sldId id="261" r:id="rId6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23A2B"/>
    <a:srgbClr val="333333"/>
    <a:srgbClr val="990000"/>
    <a:srgbClr val="969696"/>
    <a:srgbClr val="EAEAEA"/>
    <a:srgbClr val="0355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06" autoAdjust="0"/>
    <p:restoredTop sz="94660"/>
  </p:normalViewPr>
  <p:slideViewPr>
    <p:cSldViewPr>
      <p:cViewPr>
        <p:scale>
          <a:sx n="105" d="100"/>
          <a:sy n="105" d="100"/>
        </p:scale>
        <p:origin x="-840" y="8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r>
              <a:rPr lang="en-US" smtClean="0"/>
              <a:t>8/2/2012</a:t>
            </a:r>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r>
              <a:rPr lang="en-US" smtClean="0"/>
              <a:t>Mason Vosburgh, KSDE</a:t>
            </a: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CEC5FEE1-5867-461B-82DB-2C0865C5327B}" type="slidenum">
              <a:rPr lang="en-US" smtClean="0"/>
              <a:t>‹#›</a:t>
            </a:fld>
            <a:endParaRPr lang="en-US"/>
          </a:p>
        </p:txBody>
      </p:sp>
    </p:spTree>
    <p:extLst>
      <p:ext uri="{BB962C8B-B14F-4D97-AF65-F5344CB8AC3E}">
        <p14:creationId xmlns:p14="http://schemas.microsoft.com/office/powerpoint/2010/main" val="1365270690"/>
      </p:ext>
    </p:extLst>
  </p:cSld>
  <p:clrMap bg1="lt1" tx1="dk1" bg2="lt2" tx2="dk2" accent1="accent1" accent2="accent2" accent3="accent3" accent4="accent4" accent5="accent5" accent6="accent6" hlink="hlink" folHlink="folHlink"/>
  <p:hf sldNum="0"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r>
              <a:rPr lang="en-US" smtClean="0"/>
              <a:t>8/2/2012</a:t>
            </a:r>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r>
              <a:rPr lang="en-US" smtClean="0"/>
              <a:t>Mason Vosburgh, KSDE</a:t>
            </a: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E8300659-9D86-4AAB-8707-3C5B4FE41E09}" type="slidenum">
              <a:rPr lang="en-US" smtClean="0"/>
              <a:t>‹#›</a:t>
            </a:fld>
            <a:endParaRPr lang="en-US"/>
          </a:p>
        </p:txBody>
      </p:sp>
    </p:spTree>
    <p:extLst>
      <p:ext uri="{BB962C8B-B14F-4D97-AF65-F5344CB8AC3E}">
        <p14:creationId xmlns:p14="http://schemas.microsoft.com/office/powerpoint/2010/main" val="2698188562"/>
      </p:ext>
    </p:extLst>
  </p:cSld>
  <p:clrMap bg1="lt1" tx1="dk1" bg2="lt2" tx2="dk2" accent1="accent1" accent2="accent2" accent3="accent3" accent4="accent4" accent5="accent5" accent6="accent6" hlink="hlink" folHlink="folHlink"/>
  <p:hf sldNum="0"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Mason Vosburgh, KSDE</a:t>
            </a:r>
            <a:endParaRPr lang="en-US"/>
          </a:p>
        </p:txBody>
      </p:sp>
      <p:sp>
        <p:nvSpPr>
          <p:cNvPr id="5" name="Date Placeholder 4"/>
          <p:cNvSpPr>
            <a:spLocks noGrp="1"/>
          </p:cNvSpPr>
          <p:nvPr>
            <p:ph type="dt" idx="11"/>
          </p:nvPr>
        </p:nvSpPr>
        <p:spPr/>
        <p:txBody>
          <a:bodyPr/>
          <a:lstStyle/>
          <a:p>
            <a:r>
              <a:rPr lang="en-US" smtClean="0"/>
              <a:t>8/2/2012</a:t>
            </a:r>
            <a:endParaRPr lang="en-US"/>
          </a:p>
        </p:txBody>
      </p:sp>
    </p:spTree>
    <p:extLst>
      <p:ext uri="{BB962C8B-B14F-4D97-AF65-F5344CB8AC3E}">
        <p14:creationId xmlns:p14="http://schemas.microsoft.com/office/powerpoint/2010/main" val="191893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Mason Vosburgh, KSDE</a:t>
            </a:r>
            <a:endParaRPr lang="en-US"/>
          </a:p>
        </p:txBody>
      </p:sp>
      <p:sp>
        <p:nvSpPr>
          <p:cNvPr id="4" name="Date Placeholder 3"/>
          <p:cNvSpPr>
            <a:spLocks noGrp="1"/>
          </p:cNvSpPr>
          <p:nvPr>
            <p:ph type="dt" idx="12"/>
          </p:nvPr>
        </p:nvSpPr>
        <p:spPr/>
        <p:txBody>
          <a:bodyPr/>
          <a:lstStyle/>
          <a:p>
            <a:r>
              <a:rPr lang="en-US" smtClean="0"/>
              <a:t>8/2/2012</a:t>
            </a:r>
            <a:endParaRPr lang="en-US"/>
          </a:p>
        </p:txBody>
      </p:sp>
    </p:spTree>
    <p:extLst>
      <p:ext uri="{BB962C8B-B14F-4D97-AF65-F5344CB8AC3E}">
        <p14:creationId xmlns:p14="http://schemas.microsoft.com/office/powerpoint/2010/main" val="3091376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Mason Vosburgh, KSDE</a:t>
            </a:r>
            <a:endParaRPr lang="en-US"/>
          </a:p>
        </p:txBody>
      </p:sp>
      <p:sp>
        <p:nvSpPr>
          <p:cNvPr id="4" name="Date Placeholder 3"/>
          <p:cNvSpPr>
            <a:spLocks noGrp="1"/>
          </p:cNvSpPr>
          <p:nvPr>
            <p:ph type="dt" idx="12"/>
          </p:nvPr>
        </p:nvSpPr>
        <p:spPr/>
        <p:txBody>
          <a:bodyPr/>
          <a:lstStyle/>
          <a:p>
            <a:r>
              <a:rPr lang="en-US" smtClean="0"/>
              <a:t>8/2/2012</a:t>
            </a:r>
            <a:endParaRPr lang="en-US"/>
          </a:p>
        </p:txBody>
      </p:sp>
    </p:spTree>
    <p:extLst>
      <p:ext uri="{BB962C8B-B14F-4D97-AF65-F5344CB8AC3E}">
        <p14:creationId xmlns:p14="http://schemas.microsoft.com/office/powerpoint/2010/main" val="3091376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Mason Vosburgh, KSDE</a:t>
            </a:r>
            <a:endParaRPr lang="en-US"/>
          </a:p>
        </p:txBody>
      </p:sp>
      <p:sp>
        <p:nvSpPr>
          <p:cNvPr id="4" name="Date Placeholder 3"/>
          <p:cNvSpPr>
            <a:spLocks noGrp="1"/>
          </p:cNvSpPr>
          <p:nvPr>
            <p:ph type="dt" idx="12"/>
          </p:nvPr>
        </p:nvSpPr>
        <p:spPr/>
        <p:txBody>
          <a:bodyPr/>
          <a:lstStyle/>
          <a:p>
            <a:r>
              <a:rPr lang="en-US" smtClean="0"/>
              <a:t>8/2/2012</a:t>
            </a:r>
            <a:endParaRPr lang="en-US"/>
          </a:p>
        </p:txBody>
      </p:sp>
    </p:spTree>
    <p:extLst>
      <p:ext uri="{BB962C8B-B14F-4D97-AF65-F5344CB8AC3E}">
        <p14:creationId xmlns:p14="http://schemas.microsoft.com/office/powerpoint/2010/main" val="3091376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Mason Vosburgh, KSDE</a:t>
            </a:r>
            <a:endParaRPr lang="en-US"/>
          </a:p>
        </p:txBody>
      </p:sp>
      <p:sp>
        <p:nvSpPr>
          <p:cNvPr id="4" name="Date Placeholder 3"/>
          <p:cNvSpPr>
            <a:spLocks noGrp="1"/>
          </p:cNvSpPr>
          <p:nvPr>
            <p:ph type="dt" idx="12"/>
          </p:nvPr>
        </p:nvSpPr>
        <p:spPr/>
        <p:txBody>
          <a:bodyPr/>
          <a:lstStyle/>
          <a:p>
            <a:r>
              <a:rPr lang="en-US" smtClean="0"/>
              <a:t>8/2/2012</a:t>
            </a:r>
            <a:endParaRPr lang="en-US"/>
          </a:p>
        </p:txBody>
      </p:sp>
    </p:spTree>
    <p:extLst>
      <p:ext uri="{BB962C8B-B14F-4D97-AF65-F5344CB8AC3E}">
        <p14:creationId xmlns:p14="http://schemas.microsoft.com/office/powerpoint/2010/main" val="3091376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Mason Vosburgh, KSDE</a:t>
            </a:r>
            <a:endParaRPr lang="en-US"/>
          </a:p>
        </p:txBody>
      </p:sp>
      <p:sp>
        <p:nvSpPr>
          <p:cNvPr id="4" name="Date Placeholder 3"/>
          <p:cNvSpPr>
            <a:spLocks noGrp="1"/>
          </p:cNvSpPr>
          <p:nvPr>
            <p:ph type="dt" idx="12"/>
          </p:nvPr>
        </p:nvSpPr>
        <p:spPr/>
        <p:txBody>
          <a:bodyPr/>
          <a:lstStyle/>
          <a:p>
            <a:r>
              <a:rPr lang="en-US" smtClean="0"/>
              <a:t>8/2/2012</a:t>
            </a:r>
            <a:endParaRPr lang="en-US"/>
          </a:p>
        </p:txBody>
      </p:sp>
    </p:spTree>
    <p:extLst>
      <p:ext uri="{BB962C8B-B14F-4D97-AF65-F5344CB8AC3E}">
        <p14:creationId xmlns:p14="http://schemas.microsoft.com/office/powerpoint/2010/main" val="30913762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457200" y="1219200"/>
            <a:ext cx="6096000" cy="838200"/>
          </a:xfrm>
        </p:spPr>
        <p:txBody>
          <a:bodyPr anchor="b" anchorCtr="0"/>
          <a:lstStyle>
            <a:lvl1pPr algn="l">
              <a:defRPr sz="4000">
                <a:solidFill>
                  <a:schemeClr val="tx2"/>
                </a:solidFill>
              </a:defRPr>
            </a:lvl1pPr>
          </a:lstStyle>
          <a:p>
            <a:r>
              <a:rPr lang="en-US" smtClean="0"/>
              <a:t>Click to edit Master title style</a:t>
            </a:r>
            <a:endParaRPr lang="en-US" dirty="0"/>
          </a:p>
        </p:txBody>
      </p:sp>
      <p:sp>
        <p:nvSpPr>
          <p:cNvPr id="7171" name="Rectangle 3"/>
          <p:cNvSpPr>
            <a:spLocks noGrp="1" noChangeArrowheads="1"/>
          </p:cNvSpPr>
          <p:nvPr>
            <p:ph type="subTitle" idx="1"/>
          </p:nvPr>
        </p:nvSpPr>
        <p:spPr>
          <a:xfrm>
            <a:off x="457200" y="2000592"/>
            <a:ext cx="6096000" cy="457200"/>
          </a:xfrm>
        </p:spPr>
        <p:txBody>
          <a:bodyPr/>
          <a:lstStyle>
            <a:lvl1pPr marL="0" indent="0">
              <a:buFontTx/>
              <a:buNone/>
              <a:defRPr sz="1800">
                <a:solidFill>
                  <a:schemeClr val="tx2"/>
                </a:solidFill>
              </a:defRPr>
            </a:lvl1pPr>
          </a:lstStyle>
          <a:p>
            <a:r>
              <a:rPr lang="en-US" smtClean="0"/>
              <a:t>Click to edit Master subtitle style</a:t>
            </a:r>
            <a:endParaRPr lang="en-US" dirty="0" smtClean="0"/>
          </a:p>
        </p:txBody>
      </p:sp>
      <p:sp>
        <p:nvSpPr>
          <p:cNvPr id="7172" name="Rectangle 4"/>
          <p:cNvSpPr>
            <a:spLocks noGrp="1" noChangeArrowheads="1"/>
          </p:cNvSpPr>
          <p:nvPr>
            <p:ph type="dt" sz="half" idx="2"/>
          </p:nvPr>
        </p:nvSpPr>
        <p:spPr/>
        <p:txBody>
          <a:bodyPr/>
          <a:lstStyle>
            <a:lvl1pPr>
              <a:defRPr/>
            </a:lvl1pPr>
          </a:lstStyle>
          <a:p>
            <a:endParaRPr lang="en-US"/>
          </a:p>
        </p:txBody>
      </p:sp>
      <p:sp>
        <p:nvSpPr>
          <p:cNvPr id="7173" name="Rectangle 5"/>
          <p:cNvSpPr>
            <a:spLocks noGrp="1" noChangeArrowheads="1"/>
          </p:cNvSpPr>
          <p:nvPr>
            <p:ph type="ftr" sz="quarter" idx="3"/>
          </p:nvPr>
        </p:nvSpPr>
        <p:spPr/>
        <p:txBody>
          <a:bodyPr/>
          <a:lstStyle>
            <a:lvl1pPr>
              <a:defRPr/>
            </a:lvl1pPr>
          </a:lstStyle>
          <a:p>
            <a:endParaRPr lang="en-US"/>
          </a:p>
        </p:txBody>
      </p:sp>
      <p:sp>
        <p:nvSpPr>
          <p:cNvPr id="7174" name="Rectangle 6"/>
          <p:cNvSpPr>
            <a:spLocks noGrp="1" noChangeArrowheads="1"/>
          </p:cNvSpPr>
          <p:nvPr>
            <p:ph type="sldNum" sz="quarter" idx="4"/>
          </p:nvPr>
        </p:nvSpPr>
        <p:spPr/>
        <p:txBody>
          <a:bodyPr/>
          <a:lstStyle>
            <a:lvl1pPr>
              <a:defRPr/>
            </a:lvl1pPr>
          </a:lstStyle>
          <a:p>
            <a:fld id="{BA0CDCD4-CD15-4862-B1EC-A0830985C377}"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0600"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06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9906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7BEEB80-B944-460A-8974-680B94F58611}"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6C4754B-EBAD-441D-9215-DC4567C7D4B3}"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05450" y="838200"/>
            <a:ext cx="158115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838200"/>
            <a:ext cx="48768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ECDB937-FF70-458F-9A54-326C4DD28C34}"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447800"/>
            <a:ext cx="5486400" cy="914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0" y="2743200"/>
            <a:ext cx="30861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238500" y="2743200"/>
            <a:ext cx="30861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0" y="3886200"/>
            <a:ext cx="30861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3238500" y="3886200"/>
            <a:ext cx="30861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0EFE7876-85AD-4479-9C81-C1386789C95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6F38E5-157D-44DF-8C40-B0224E59B719}"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6F38E5-157D-44DF-8C40-B0224E59B719}"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A01226-8442-42ED-B1D2-7090889D8AC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3086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695700" y="1828800"/>
            <a:ext cx="3086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50797D1-C824-4779-9D82-17BA43A78EB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6400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199" y="1535113"/>
            <a:ext cx="320039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199" y="2174875"/>
            <a:ext cx="320039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733800" y="1535113"/>
            <a:ext cx="3124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733800" y="2174875"/>
            <a:ext cx="31242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2665466-53CE-45C9-8063-F153F075CEFC}"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9775FEC-4C04-4A63-A9AD-7EEEA99AE2E4}"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0333B50-9CB4-4DFF-884B-2AB146F79BB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2580ED7-4E65-440D-9621-BA14847477EA}"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762000"/>
            <a:ext cx="63246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style</a:t>
            </a:r>
          </a:p>
        </p:txBody>
      </p:sp>
      <p:sp>
        <p:nvSpPr>
          <p:cNvPr id="1027" name="Rectangle 3"/>
          <p:cNvSpPr>
            <a:spLocks noGrp="1" noChangeArrowheads="1"/>
          </p:cNvSpPr>
          <p:nvPr>
            <p:ph type="body" idx="1"/>
          </p:nvPr>
        </p:nvSpPr>
        <p:spPr bwMode="auto">
          <a:xfrm>
            <a:off x="457200" y="1676400"/>
            <a:ext cx="6324600"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E66DC7F-F594-478E-9152-650489D137D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lvl1pPr algn="l"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2800">
          <a:solidFill>
            <a:schemeClr val="tx1"/>
          </a:solidFill>
          <a:latin typeface="Eras Bold ITC" pitchFamily="34" charset="0"/>
        </a:defRPr>
      </a:lvl2pPr>
      <a:lvl3pPr algn="ctr" rtl="0" eaLnBrk="1" fontAlgn="base" hangingPunct="1">
        <a:spcBef>
          <a:spcPct val="0"/>
        </a:spcBef>
        <a:spcAft>
          <a:spcPct val="0"/>
        </a:spcAft>
        <a:defRPr sz="2800">
          <a:solidFill>
            <a:schemeClr val="tx1"/>
          </a:solidFill>
          <a:latin typeface="Eras Bold ITC" pitchFamily="34" charset="0"/>
        </a:defRPr>
      </a:lvl3pPr>
      <a:lvl4pPr algn="ctr" rtl="0" eaLnBrk="1" fontAlgn="base" hangingPunct="1">
        <a:spcBef>
          <a:spcPct val="0"/>
        </a:spcBef>
        <a:spcAft>
          <a:spcPct val="0"/>
        </a:spcAft>
        <a:defRPr sz="2800">
          <a:solidFill>
            <a:schemeClr val="tx1"/>
          </a:solidFill>
          <a:latin typeface="Eras Bold ITC" pitchFamily="34" charset="0"/>
        </a:defRPr>
      </a:lvl4pPr>
      <a:lvl5pPr algn="ctr" rtl="0" eaLnBrk="1" fontAlgn="base" hangingPunct="1">
        <a:spcBef>
          <a:spcPct val="0"/>
        </a:spcBef>
        <a:spcAft>
          <a:spcPct val="0"/>
        </a:spcAft>
        <a:defRPr sz="2800">
          <a:solidFill>
            <a:schemeClr val="tx1"/>
          </a:solidFill>
          <a:latin typeface="Eras Bold ITC" pitchFamily="34" charset="0"/>
        </a:defRPr>
      </a:lvl5pPr>
      <a:lvl6pPr marL="457200" algn="ctr" rtl="0" eaLnBrk="1" fontAlgn="base" hangingPunct="1">
        <a:spcBef>
          <a:spcPct val="0"/>
        </a:spcBef>
        <a:spcAft>
          <a:spcPct val="0"/>
        </a:spcAft>
        <a:defRPr sz="2800">
          <a:solidFill>
            <a:schemeClr val="tx1"/>
          </a:solidFill>
          <a:latin typeface="Eras Bold ITC" pitchFamily="34" charset="0"/>
        </a:defRPr>
      </a:lvl6pPr>
      <a:lvl7pPr marL="914400" algn="ctr" rtl="0" eaLnBrk="1" fontAlgn="base" hangingPunct="1">
        <a:spcBef>
          <a:spcPct val="0"/>
        </a:spcBef>
        <a:spcAft>
          <a:spcPct val="0"/>
        </a:spcAft>
        <a:defRPr sz="2800">
          <a:solidFill>
            <a:schemeClr val="tx1"/>
          </a:solidFill>
          <a:latin typeface="Eras Bold ITC" pitchFamily="34" charset="0"/>
        </a:defRPr>
      </a:lvl7pPr>
      <a:lvl8pPr marL="1371600" algn="ctr" rtl="0" eaLnBrk="1" fontAlgn="base" hangingPunct="1">
        <a:spcBef>
          <a:spcPct val="0"/>
        </a:spcBef>
        <a:spcAft>
          <a:spcPct val="0"/>
        </a:spcAft>
        <a:defRPr sz="2800">
          <a:solidFill>
            <a:schemeClr val="tx1"/>
          </a:solidFill>
          <a:latin typeface="Eras Bold ITC" pitchFamily="34" charset="0"/>
        </a:defRPr>
      </a:lvl8pPr>
      <a:lvl9pPr marL="1828800" algn="ctr" rtl="0" eaLnBrk="1" fontAlgn="base" hangingPunct="1">
        <a:spcBef>
          <a:spcPct val="0"/>
        </a:spcBef>
        <a:spcAft>
          <a:spcPct val="0"/>
        </a:spcAft>
        <a:defRPr sz="2800">
          <a:solidFill>
            <a:schemeClr val="tx1"/>
          </a:solidFill>
          <a:latin typeface="Eras Bold ITC" pitchFamily="34"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8" Type="http://schemas.openxmlformats.org/officeDocument/2006/relationships/video" Target="../media/media4.wmv"/><Relationship Id="rId13" Type="http://schemas.openxmlformats.org/officeDocument/2006/relationships/slideLayout" Target="../slideLayouts/slideLayout3.xml"/><Relationship Id="rId18" Type="http://schemas.openxmlformats.org/officeDocument/2006/relationships/image" Target="../media/image23.png"/><Relationship Id="rId3" Type="http://schemas.microsoft.com/office/2007/relationships/media" Target="../media/media2.wmv"/><Relationship Id="rId7" Type="http://schemas.microsoft.com/office/2007/relationships/media" Target="../media/media4.wmv"/><Relationship Id="rId12" Type="http://schemas.openxmlformats.org/officeDocument/2006/relationships/video" Target="../media/media6.wmv"/><Relationship Id="rId17" Type="http://schemas.openxmlformats.org/officeDocument/2006/relationships/image" Target="../media/image22.png"/><Relationship Id="rId2" Type="http://schemas.openxmlformats.org/officeDocument/2006/relationships/video" Target="../media/media1.wmv"/><Relationship Id="rId16" Type="http://schemas.openxmlformats.org/officeDocument/2006/relationships/image" Target="../media/image21.png"/><Relationship Id="rId1" Type="http://schemas.microsoft.com/office/2007/relationships/media" Target="../media/media1.wmv"/><Relationship Id="rId6" Type="http://schemas.openxmlformats.org/officeDocument/2006/relationships/video" Target="../media/media3.wmv"/><Relationship Id="rId11" Type="http://schemas.microsoft.com/office/2007/relationships/media" Target="../media/media6.wmv"/><Relationship Id="rId5" Type="http://schemas.microsoft.com/office/2007/relationships/media" Target="../media/media3.wmv"/><Relationship Id="rId15" Type="http://schemas.openxmlformats.org/officeDocument/2006/relationships/image" Target="../media/image20.png"/><Relationship Id="rId10" Type="http://schemas.openxmlformats.org/officeDocument/2006/relationships/video" Target="../media/media5.wmv"/><Relationship Id="rId19" Type="http://schemas.openxmlformats.org/officeDocument/2006/relationships/image" Target="../media/image24.png"/><Relationship Id="rId4" Type="http://schemas.openxmlformats.org/officeDocument/2006/relationships/video" Target="../media/media2.wmv"/><Relationship Id="rId9" Type="http://schemas.microsoft.com/office/2007/relationships/media" Target="../media/media5.wmv"/><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p:txBody>
          <a:bodyPr/>
          <a:lstStyle/>
          <a:p>
            <a:r>
              <a:rPr lang="en-US" dirty="0" smtClean="0"/>
              <a:t>MIS 		FY2013</a:t>
            </a:r>
            <a:endParaRPr lang="en-US" dirty="0"/>
          </a:p>
        </p:txBody>
      </p:sp>
      <p:sp>
        <p:nvSpPr>
          <p:cNvPr id="21507" name="Rectangle 3"/>
          <p:cNvSpPr>
            <a:spLocks noGrp="1" noChangeArrowheads="1"/>
          </p:cNvSpPr>
          <p:nvPr>
            <p:ph type="subTitle" idx="1"/>
          </p:nvPr>
        </p:nvSpPr>
        <p:spPr>
          <a:xfrm>
            <a:off x="457200" y="2286000"/>
            <a:ext cx="6096000" cy="1676400"/>
          </a:xfrm>
        </p:spPr>
        <p:txBody>
          <a:bodyPr/>
          <a:lstStyle/>
          <a:p>
            <a:r>
              <a:rPr lang="en-US" dirty="0" smtClean="0"/>
              <a:t>Leadership – </a:t>
            </a:r>
          </a:p>
          <a:p>
            <a:r>
              <a:rPr lang="en-US" dirty="0"/>
              <a:t>	</a:t>
            </a:r>
            <a:r>
              <a:rPr lang="en-US" dirty="0" smtClean="0"/>
              <a:t>	Training </a:t>
            </a:r>
            <a:r>
              <a:rPr lang="en-US" dirty="0"/>
              <a:t>– </a:t>
            </a:r>
            <a:endParaRPr lang="en-US" dirty="0" smtClean="0"/>
          </a:p>
          <a:p>
            <a:r>
              <a:rPr lang="en-US" dirty="0"/>
              <a:t>	</a:t>
            </a:r>
            <a:r>
              <a:rPr lang="en-US" dirty="0" smtClean="0"/>
              <a:t>			Workshops</a:t>
            </a:r>
            <a:endParaRPr lang="en-US" dirty="0"/>
          </a:p>
        </p:txBody>
      </p:sp>
      <p:sp>
        <p:nvSpPr>
          <p:cNvPr id="2" name="Slide Number Placeholder 1"/>
          <p:cNvSpPr>
            <a:spLocks noGrp="1"/>
          </p:cNvSpPr>
          <p:nvPr>
            <p:ph type="sldNum" sz="quarter" idx="4"/>
          </p:nvPr>
        </p:nvSpPr>
        <p:spPr>
          <a:xfrm>
            <a:off x="8382000" y="6245225"/>
            <a:ext cx="304800" cy="307975"/>
          </a:xfrm>
          <a:solidFill>
            <a:schemeClr val="bg1"/>
          </a:solidFill>
        </p:spPr>
        <p:txBody>
          <a:bodyPr/>
          <a:lstStyle/>
          <a:p>
            <a:fld id="{BA0CDCD4-CD15-4862-B1EC-A0830985C377}" type="slidenum">
              <a:rPr lang="en-US" smtClean="0"/>
              <a:pPr/>
              <a:t>1</a:t>
            </a:fld>
            <a:endParaRPr lang="en-US" dirty="0"/>
          </a:p>
        </p:txBody>
      </p:sp>
      <p:sp>
        <p:nvSpPr>
          <p:cNvPr id="5" name="Slide Number Placeholder 5"/>
          <p:cNvSpPr txBox="1">
            <a:spLocks/>
          </p:cNvSpPr>
          <p:nvPr/>
        </p:nvSpPr>
        <p:spPr>
          <a:xfrm>
            <a:off x="8305800" y="6245225"/>
            <a:ext cx="381000" cy="307975"/>
          </a:xfrm>
          <a:prstGeom prst="rect">
            <a:avLst/>
          </a:prstGeom>
          <a:solidFill>
            <a:schemeClr val="bg1"/>
          </a:solidFill>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EA01226-8442-42ED-B1D2-7090889D8AC6}" type="slidenum">
              <a:rPr lang="en-US" smtClean="0"/>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152400"/>
            <a:ext cx="6324600" cy="914400"/>
          </a:xfrm>
        </p:spPr>
        <p:txBody>
          <a:bodyPr/>
          <a:lstStyle/>
          <a:p>
            <a:r>
              <a:rPr lang="en-US" dirty="0" smtClean="0"/>
              <a:t>Indicator 11</a:t>
            </a:r>
            <a:endParaRPr lang="en-US" dirty="0"/>
          </a:p>
        </p:txBody>
      </p:sp>
      <p:sp>
        <p:nvSpPr>
          <p:cNvPr id="4" name="Slide Number Placeholder 3"/>
          <p:cNvSpPr>
            <a:spLocks noGrp="1"/>
          </p:cNvSpPr>
          <p:nvPr>
            <p:ph type="sldNum" sz="quarter" idx="12"/>
          </p:nvPr>
        </p:nvSpPr>
        <p:spPr/>
        <p:txBody>
          <a:bodyPr/>
          <a:lstStyle/>
          <a:p>
            <a:fld id="{CEA01226-8442-42ED-B1D2-7090889D8AC6}" type="slidenum">
              <a:rPr lang="en-US" smtClean="0"/>
              <a:pPr/>
              <a:t>10</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38200"/>
            <a:ext cx="6705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txBox="1">
            <a:spLocks/>
          </p:cNvSpPr>
          <p:nvPr/>
        </p:nvSpPr>
        <p:spPr bwMode="auto">
          <a:xfrm>
            <a:off x="8305800" y="6245225"/>
            <a:ext cx="381000" cy="307975"/>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EA01226-8442-42ED-B1D2-7090889D8AC6}" type="slidenum">
              <a:rPr lang="en-US" smtClean="0"/>
              <a:pPr/>
              <a:t>10</a:t>
            </a:fld>
            <a:endParaRPr lang="en-US" dirty="0"/>
          </a:p>
        </p:txBody>
      </p:sp>
    </p:spTree>
    <p:extLst>
      <p:ext uri="{BB962C8B-B14F-4D97-AF65-F5344CB8AC3E}">
        <p14:creationId xmlns:p14="http://schemas.microsoft.com/office/powerpoint/2010/main" val="31837823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152400"/>
            <a:ext cx="6324600" cy="914400"/>
          </a:xfrm>
        </p:spPr>
        <p:txBody>
          <a:bodyPr/>
          <a:lstStyle/>
          <a:p>
            <a:r>
              <a:rPr lang="en-US" dirty="0" smtClean="0"/>
              <a:t>Indicator 12</a:t>
            </a:r>
            <a:endParaRPr lang="en-US" dirty="0"/>
          </a:p>
        </p:txBody>
      </p:sp>
      <p:sp>
        <p:nvSpPr>
          <p:cNvPr id="4" name="Slide Number Placeholder 3"/>
          <p:cNvSpPr>
            <a:spLocks noGrp="1"/>
          </p:cNvSpPr>
          <p:nvPr>
            <p:ph type="sldNum" sz="quarter" idx="12"/>
          </p:nvPr>
        </p:nvSpPr>
        <p:spPr/>
        <p:txBody>
          <a:bodyPr/>
          <a:lstStyle/>
          <a:p>
            <a:fld id="{CEA01226-8442-42ED-B1D2-7090889D8AC6}" type="slidenum">
              <a:rPr lang="en-US" smtClean="0"/>
              <a:pPr/>
              <a:t>11</a:t>
            </a:fld>
            <a:endParaRPr lang="en-US"/>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754697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txBox="1">
            <a:spLocks/>
          </p:cNvSpPr>
          <p:nvPr/>
        </p:nvSpPr>
        <p:spPr bwMode="auto">
          <a:xfrm>
            <a:off x="8305800" y="6245225"/>
            <a:ext cx="381000" cy="307975"/>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EA01226-8442-42ED-B1D2-7090889D8AC6}" type="slidenum">
              <a:rPr lang="en-US" smtClean="0"/>
              <a:pPr/>
              <a:t>11</a:t>
            </a:fld>
            <a:endParaRPr lang="en-US" dirty="0"/>
          </a:p>
        </p:txBody>
      </p:sp>
    </p:spTree>
    <p:extLst>
      <p:ext uri="{BB962C8B-B14F-4D97-AF65-F5344CB8AC3E}">
        <p14:creationId xmlns:p14="http://schemas.microsoft.com/office/powerpoint/2010/main" val="14586227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609600" y="1981200"/>
            <a:ext cx="7772400" cy="838201"/>
          </a:xfrm>
        </p:spPr>
        <p:txBody>
          <a:bodyPr/>
          <a:lstStyle/>
          <a:p>
            <a:r>
              <a:rPr lang="en-US" sz="5400" dirty="0" smtClean="0"/>
              <a:t>Clarifications</a:t>
            </a:r>
            <a:endParaRPr lang="en-US" sz="5400" dirty="0"/>
          </a:p>
        </p:txBody>
      </p:sp>
      <p:sp>
        <p:nvSpPr>
          <p:cNvPr id="2" name="Slide Number Placeholder 1"/>
          <p:cNvSpPr>
            <a:spLocks noGrp="1"/>
          </p:cNvSpPr>
          <p:nvPr>
            <p:ph type="sldNum" sz="quarter" idx="12"/>
          </p:nvPr>
        </p:nvSpPr>
        <p:spPr>
          <a:xfrm>
            <a:off x="8305800" y="6245225"/>
            <a:ext cx="381000" cy="307975"/>
          </a:xfrm>
          <a:solidFill>
            <a:schemeClr val="bg1"/>
          </a:solidFill>
        </p:spPr>
        <p:txBody>
          <a:bodyPr/>
          <a:lstStyle/>
          <a:p>
            <a:fld id="{CEA01226-8442-42ED-B1D2-7090889D8AC6}" type="slidenum">
              <a:rPr lang="en-US" smtClean="0"/>
              <a:pPr/>
              <a:t>12</a:t>
            </a:fld>
            <a:endParaRPr lang="en-US" dirty="0"/>
          </a:p>
        </p:txBody>
      </p:sp>
      <p:sp>
        <p:nvSpPr>
          <p:cNvPr id="4" name="Text Placeholder 4"/>
          <p:cNvSpPr txBox="1">
            <a:spLocks/>
          </p:cNvSpPr>
          <p:nvPr/>
        </p:nvSpPr>
        <p:spPr bwMode="auto">
          <a:xfrm>
            <a:off x="609600" y="609600"/>
            <a:ext cx="7772400" cy="83820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r>
              <a:rPr lang="en-US" sz="5400" dirty="0" smtClean="0"/>
              <a:t>Data Management</a:t>
            </a:r>
            <a:endParaRPr lang="en-US" sz="5400" dirty="0"/>
          </a:p>
        </p:txBody>
      </p:sp>
    </p:spTree>
    <p:extLst>
      <p:ext uri="{BB962C8B-B14F-4D97-AF65-F5344CB8AC3E}">
        <p14:creationId xmlns:p14="http://schemas.microsoft.com/office/powerpoint/2010/main" val="30148503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705600" cy="914400"/>
          </a:xfrm>
        </p:spPr>
        <p:txBody>
          <a:bodyPr/>
          <a:lstStyle/>
          <a:p>
            <a:r>
              <a:rPr lang="en-US" dirty="0" smtClean="0"/>
              <a:t>New Student Associations</a:t>
            </a:r>
            <a:endParaRPr lang="en-US" dirty="0"/>
          </a:p>
        </p:txBody>
      </p:sp>
      <p:sp>
        <p:nvSpPr>
          <p:cNvPr id="3" name="Content Placeholder 2"/>
          <p:cNvSpPr>
            <a:spLocks noGrp="1"/>
          </p:cNvSpPr>
          <p:nvPr>
            <p:ph sz="half" idx="1"/>
          </p:nvPr>
        </p:nvSpPr>
        <p:spPr>
          <a:xfrm>
            <a:off x="533400" y="1676400"/>
            <a:ext cx="6934200" cy="1371600"/>
          </a:xfrm>
        </p:spPr>
        <p:txBody>
          <a:bodyPr/>
          <a:lstStyle/>
          <a:p>
            <a:pPr lvl="1"/>
            <a:r>
              <a:rPr lang="en-US" sz="2000" dirty="0" smtClean="0">
                <a:latin typeface="Times New Roman" pitchFamily="18" charset="0"/>
                <a:cs typeface="Times New Roman" pitchFamily="18" charset="0"/>
              </a:rPr>
              <a:t>KIDS collection record is required for All</a:t>
            </a:r>
          </a:p>
          <a:p>
            <a:pPr lvl="1"/>
            <a:r>
              <a:rPr lang="en-US" sz="2000" dirty="0" smtClean="0">
                <a:solidFill>
                  <a:srgbClr val="002060"/>
                </a:solidFill>
                <a:latin typeface="Times New Roman" pitchFamily="18" charset="0"/>
                <a:cs typeface="Times New Roman" pitchFamily="18" charset="0"/>
              </a:rPr>
              <a:t>KIDS record determines the responsible school</a:t>
            </a:r>
          </a:p>
          <a:p>
            <a:pPr lvl="2"/>
            <a:r>
              <a:rPr lang="en-US" sz="1600" dirty="0" smtClean="0">
                <a:latin typeface="Times New Roman" pitchFamily="18" charset="0"/>
                <a:cs typeface="Times New Roman" pitchFamily="18" charset="0"/>
              </a:rPr>
              <a:t>If KIDS only lists USD central office, then MIS clerk may pick a responsible school in K_S</a:t>
            </a:r>
          </a:p>
          <a:p>
            <a:pPr marL="457200" lvl="1" indent="0">
              <a:buNone/>
            </a:pPr>
            <a:endParaRPr lang="en-US" sz="20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
        <p:nvSpPr>
          <p:cNvPr id="4" name="Content Placeholder 3"/>
          <p:cNvSpPr>
            <a:spLocks noGrp="1"/>
          </p:cNvSpPr>
          <p:nvPr>
            <p:ph sz="half" idx="2"/>
          </p:nvPr>
        </p:nvSpPr>
        <p:spPr>
          <a:xfrm>
            <a:off x="381000" y="1143000"/>
            <a:ext cx="5715000" cy="533400"/>
          </a:xfrm>
        </p:spPr>
        <p:txBody>
          <a:bodyPr/>
          <a:lstStyle/>
          <a:p>
            <a:r>
              <a:rPr lang="en-US" dirty="0" smtClean="0"/>
              <a:t>New to the LEA</a:t>
            </a:r>
            <a:endParaRPr lang="en-US" dirty="0"/>
          </a:p>
        </p:txBody>
      </p:sp>
      <p:sp>
        <p:nvSpPr>
          <p:cNvPr id="5" name="Slide Number Placeholder 4"/>
          <p:cNvSpPr>
            <a:spLocks noGrp="1"/>
          </p:cNvSpPr>
          <p:nvPr>
            <p:ph type="sldNum" sz="quarter" idx="12"/>
          </p:nvPr>
        </p:nvSpPr>
        <p:spPr>
          <a:xfrm>
            <a:off x="8229600" y="6245225"/>
            <a:ext cx="457200" cy="307975"/>
          </a:xfrm>
          <a:solidFill>
            <a:schemeClr val="bg1"/>
          </a:solidFill>
        </p:spPr>
        <p:txBody>
          <a:bodyPr/>
          <a:lstStyle/>
          <a:p>
            <a:fld id="{550797D1-C824-4779-9D82-17BA43A78EB5}" type="slidenum">
              <a:rPr lang="en-US" smtClean="0"/>
              <a:pPr/>
              <a:t>13</a:t>
            </a:fld>
            <a:endParaRPr lang="en-US" dirty="0"/>
          </a:p>
        </p:txBody>
      </p:sp>
      <p:sp>
        <p:nvSpPr>
          <p:cNvPr id="6" name="Content Placeholder 3"/>
          <p:cNvSpPr txBox="1">
            <a:spLocks/>
          </p:cNvSpPr>
          <p:nvPr/>
        </p:nvSpPr>
        <p:spPr bwMode="auto">
          <a:xfrm>
            <a:off x="304800" y="2971800"/>
            <a:ext cx="66294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r>
              <a:rPr lang="en-US" dirty="0" smtClean="0"/>
              <a:t>Preschooler / parochial student</a:t>
            </a:r>
            <a:endParaRPr lang="en-US" dirty="0"/>
          </a:p>
        </p:txBody>
      </p:sp>
      <p:sp>
        <p:nvSpPr>
          <p:cNvPr id="7" name="Content Placeholder 2"/>
          <p:cNvSpPr txBox="1">
            <a:spLocks/>
          </p:cNvSpPr>
          <p:nvPr/>
        </p:nvSpPr>
        <p:spPr bwMode="auto">
          <a:xfrm>
            <a:off x="457200" y="3516086"/>
            <a:ext cx="7162800" cy="152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lvl="1"/>
            <a:r>
              <a:rPr lang="en-US" sz="2000" dirty="0">
                <a:latin typeface="Times New Roman" pitchFamily="18" charset="0"/>
                <a:cs typeface="Times New Roman" pitchFamily="18" charset="0"/>
              </a:rPr>
              <a:t>KIDS collection record is required for All</a:t>
            </a:r>
          </a:p>
          <a:p>
            <a:pPr lvl="1"/>
            <a:r>
              <a:rPr lang="en-US" sz="2000" dirty="0" smtClean="0">
                <a:solidFill>
                  <a:srgbClr val="002060"/>
                </a:solidFill>
                <a:latin typeface="Times New Roman" pitchFamily="18" charset="0"/>
                <a:cs typeface="Times New Roman" pitchFamily="18" charset="0"/>
              </a:rPr>
              <a:t>Excluding students from KIDS submissions is not permitted</a:t>
            </a:r>
          </a:p>
          <a:p>
            <a:pPr lvl="1"/>
            <a:r>
              <a:rPr lang="en-US" sz="2000" dirty="0" smtClean="0">
                <a:solidFill>
                  <a:srgbClr val="002060"/>
                </a:solidFill>
                <a:latin typeface="Times New Roman" pitchFamily="18" charset="0"/>
                <a:cs typeface="Times New Roman" pitchFamily="18" charset="0"/>
              </a:rPr>
              <a:t>If the parochial school put a USD building as the funding school field, this works for USD association.</a:t>
            </a:r>
          </a:p>
          <a:p>
            <a:pPr lvl="1"/>
            <a:endParaRPr lang="en-US" sz="2000" dirty="0" smtClean="0">
              <a:solidFill>
                <a:srgbClr val="0070C0"/>
              </a:solidFill>
              <a:latin typeface="Times New Roman" pitchFamily="18" charset="0"/>
              <a:cs typeface="Times New Roman" pitchFamily="18" charset="0"/>
            </a:endParaRPr>
          </a:p>
          <a:p>
            <a:pPr lvl="1"/>
            <a:endParaRPr lang="en-US" sz="20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57186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1514" y="228600"/>
            <a:ext cx="6400800" cy="1143000"/>
          </a:xfrm>
        </p:spPr>
        <p:txBody>
          <a:bodyPr/>
          <a:lstStyle/>
          <a:p>
            <a:r>
              <a:rPr lang="en-US" dirty="0" smtClean="0"/>
              <a:t>MIS Import to KIDS records</a:t>
            </a:r>
            <a:br>
              <a:rPr lang="en-US" dirty="0" smtClean="0"/>
            </a:br>
            <a:r>
              <a:rPr lang="en-US" dirty="0" smtClean="0"/>
              <a:t>relationship</a:t>
            </a:r>
            <a:endParaRPr lang="en-US" dirty="0"/>
          </a:p>
        </p:txBody>
      </p:sp>
      <p:sp>
        <p:nvSpPr>
          <p:cNvPr id="6" name="Text Placeholder 5"/>
          <p:cNvSpPr>
            <a:spLocks noGrp="1"/>
          </p:cNvSpPr>
          <p:nvPr>
            <p:ph type="body" idx="1"/>
          </p:nvPr>
        </p:nvSpPr>
        <p:spPr>
          <a:xfrm>
            <a:off x="436984" y="1219200"/>
            <a:ext cx="3200399" cy="639762"/>
          </a:xfrm>
        </p:spPr>
        <p:txBody>
          <a:bodyPr/>
          <a:lstStyle/>
          <a:p>
            <a:r>
              <a:rPr lang="en-US" dirty="0" smtClean="0"/>
              <a:t>MIS Building</a:t>
            </a:r>
            <a:endParaRPr lang="en-US" dirty="0"/>
          </a:p>
        </p:txBody>
      </p:sp>
      <p:sp>
        <p:nvSpPr>
          <p:cNvPr id="7" name="Content Placeholder 6"/>
          <p:cNvSpPr>
            <a:spLocks noGrp="1"/>
          </p:cNvSpPr>
          <p:nvPr>
            <p:ph sz="half" idx="2"/>
          </p:nvPr>
        </p:nvSpPr>
        <p:spPr>
          <a:xfrm>
            <a:off x="304800" y="1981200"/>
            <a:ext cx="3200399" cy="1676400"/>
          </a:xfrm>
        </p:spPr>
        <p:txBody>
          <a:bodyPr/>
          <a:lstStyle/>
          <a:p>
            <a:r>
              <a:rPr lang="en-US" dirty="0" smtClean="0"/>
              <a:t>Responsible</a:t>
            </a:r>
          </a:p>
          <a:p>
            <a:pPr lvl="1"/>
            <a:r>
              <a:rPr lang="en-US" dirty="0" smtClean="0"/>
              <a:t>Elementary</a:t>
            </a:r>
          </a:p>
          <a:p>
            <a:pPr lvl="1"/>
            <a:r>
              <a:rPr lang="en-US" dirty="0" smtClean="0"/>
              <a:t>Middle</a:t>
            </a:r>
          </a:p>
          <a:p>
            <a:pPr lvl="1"/>
            <a:r>
              <a:rPr lang="en-US" dirty="0" smtClean="0"/>
              <a:t>High</a:t>
            </a:r>
          </a:p>
        </p:txBody>
      </p:sp>
      <p:sp>
        <p:nvSpPr>
          <p:cNvPr id="8" name="Text Placeholder 7"/>
          <p:cNvSpPr>
            <a:spLocks noGrp="1"/>
          </p:cNvSpPr>
          <p:nvPr>
            <p:ph type="body" sz="quarter" idx="3"/>
          </p:nvPr>
        </p:nvSpPr>
        <p:spPr>
          <a:xfrm>
            <a:off x="3643603" y="1219200"/>
            <a:ext cx="3124200" cy="639762"/>
          </a:xfrm>
        </p:spPr>
        <p:txBody>
          <a:bodyPr/>
          <a:lstStyle/>
          <a:p>
            <a:r>
              <a:rPr lang="en-US" dirty="0" smtClean="0"/>
              <a:t>KIDS Building</a:t>
            </a:r>
            <a:endParaRPr lang="en-US" dirty="0"/>
          </a:p>
        </p:txBody>
      </p:sp>
      <p:sp>
        <p:nvSpPr>
          <p:cNvPr id="9" name="Content Placeholder 8"/>
          <p:cNvSpPr>
            <a:spLocks noGrp="1"/>
          </p:cNvSpPr>
          <p:nvPr>
            <p:ph sz="quarter" idx="4"/>
          </p:nvPr>
        </p:nvSpPr>
        <p:spPr>
          <a:xfrm>
            <a:off x="3733800" y="2057400"/>
            <a:ext cx="3124200" cy="1406525"/>
          </a:xfrm>
        </p:spPr>
        <p:txBody>
          <a:bodyPr/>
          <a:lstStyle/>
          <a:p>
            <a:r>
              <a:rPr lang="en-US" dirty="0" smtClean="0"/>
              <a:t>AYP</a:t>
            </a:r>
          </a:p>
          <a:p>
            <a:r>
              <a:rPr lang="en-US" dirty="0" smtClean="0"/>
              <a:t>Funding</a:t>
            </a:r>
          </a:p>
          <a:p>
            <a:r>
              <a:rPr lang="en-US" dirty="0" smtClean="0"/>
              <a:t>Attendance</a:t>
            </a:r>
            <a:endParaRPr lang="en-US" dirty="0"/>
          </a:p>
        </p:txBody>
      </p:sp>
      <p:sp>
        <p:nvSpPr>
          <p:cNvPr id="2" name="Slide Number Placeholder 1"/>
          <p:cNvSpPr>
            <a:spLocks noGrp="1"/>
          </p:cNvSpPr>
          <p:nvPr>
            <p:ph type="sldNum" sz="quarter" idx="12"/>
          </p:nvPr>
        </p:nvSpPr>
        <p:spPr>
          <a:xfrm>
            <a:off x="8305800" y="6245225"/>
            <a:ext cx="381000" cy="307975"/>
          </a:xfrm>
          <a:solidFill>
            <a:schemeClr val="bg1"/>
          </a:solidFill>
        </p:spPr>
        <p:txBody>
          <a:bodyPr/>
          <a:lstStyle/>
          <a:p>
            <a:fld id="{80333B50-9CB4-4DFF-884B-2AB146F79BB1}" type="slidenum">
              <a:rPr lang="en-US" smtClean="0"/>
              <a:pPr/>
              <a:t>14</a:t>
            </a:fld>
            <a:endParaRPr lang="en-US" dirty="0"/>
          </a:p>
        </p:txBody>
      </p:sp>
      <p:sp>
        <p:nvSpPr>
          <p:cNvPr id="10" name="Content Placeholder 8"/>
          <p:cNvSpPr txBox="1">
            <a:spLocks/>
          </p:cNvSpPr>
          <p:nvPr/>
        </p:nvSpPr>
        <p:spPr bwMode="auto">
          <a:xfrm>
            <a:off x="4114800" y="3603592"/>
            <a:ext cx="3962400" cy="21533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sz="18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r>
              <a:rPr lang="en-US" dirty="0"/>
              <a:t>KIDS contains only</a:t>
            </a:r>
          </a:p>
          <a:p>
            <a:r>
              <a:rPr lang="en-US" sz="2000" dirty="0" smtClean="0"/>
              <a:t>Dist. Office with:</a:t>
            </a:r>
          </a:p>
          <a:p>
            <a:r>
              <a:rPr lang="en-US" sz="2000" dirty="0" smtClean="0"/>
              <a:t>Program bldg.</a:t>
            </a:r>
            <a:endParaRPr lang="en-US" sz="2000" dirty="0"/>
          </a:p>
          <a:p>
            <a:r>
              <a:rPr lang="en-US" sz="2000" dirty="0" smtClean="0"/>
              <a:t>Program code</a:t>
            </a:r>
          </a:p>
          <a:p>
            <a:pPr lvl="1"/>
            <a:r>
              <a:rPr lang="en-US" dirty="0" smtClean="0"/>
              <a:t>0002, 0003</a:t>
            </a:r>
            <a:endParaRPr lang="en-US" dirty="0"/>
          </a:p>
        </p:txBody>
      </p:sp>
      <p:sp>
        <p:nvSpPr>
          <p:cNvPr id="11" name="Content Placeholder 6"/>
          <p:cNvSpPr txBox="1">
            <a:spLocks/>
          </p:cNvSpPr>
          <p:nvPr/>
        </p:nvSpPr>
        <p:spPr bwMode="auto">
          <a:xfrm>
            <a:off x="152400" y="3602037"/>
            <a:ext cx="3886200" cy="107825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sz="18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r>
              <a:rPr lang="en-US" dirty="0" smtClean="0"/>
              <a:t>MIS clerk selection</a:t>
            </a:r>
          </a:p>
          <a:p>
            <a:pPr lvl="1"/>
            <a:r>
              <a:rPr lang="en-US" dirty="0" smtClean="0"/>
              <a:t>Responsible</a:t>
            </a:r>
          </a:p>
        </p:txBody>
      </p:sp>
      <p:sp>
        <p:nvSpPr>
          <p:cNvPr id="12" name="Content Placeholder 6"/>
          <p:cNvSpPr txBox="1">
            <a:spLocks/>
          </p:cNvSpPr>
          <p:nvPr/>
        </p:nvSpPr>
        <p:spPr bwMode="auto">
          <a:xfrm>
            <a:off x="258146" y="4572000"/>
            <a:ext cx="4009053" cy="152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sz="18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r>
              <a:rPr lang="en-US" dirty="0" smtClean="0"/>
              <a:t>File rejected if:</a:t>
            </a:r>
          </a:p>
          <a:p>
            <a:pPr lvl="1"/>
            <a:r>
              <a:rPr lang="en-US" dirty="0" smtClean="0"/>
              <a:t>KIDS has no association to the reporting agency by building</a:t>
            </a:r>
          </a:p>
        </p:txBody>
      </p:sp>
    </p:spTree>
    <p:extLst>
      <p:ext uri="{BB962C8B-B14F-4D97-AF65-F5344CB8AC3E}">
        <p14:creationId xmlns:p14="http://schemas.microsoft.com/office/powerpoint/2010/main" val="189282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build="p"/>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705600" cy="914400"/>
          </a:xfrm>
        </p:spPr>
        <p:txBody>
          <a:bodyPr/>
          <a:lstStyle/>
          <a:p>
            <a:r>
              <a:rPr lang="en-US" dirty="0" smtClean="0"/>
              <a:t>Other Student Associations</a:t>
            </a:r>
            <a:endParaRPr lang="en-US" dirty="0"/>
          </a:p>
        </p:txBody>
      </p:sp>
      <p:sp>
        <p:nvSpPr>
          <p:cNvPr id="3" name="Content Placeholder 2"/>
          <p:cNvSpPr>
            <a:spLocks noGrp="1"/>
          </p:cNvSpPr>
          <p:nvPr>
            <p:ph sz="half" idx="1"/>
          </p:nvPr>
        </p:nvSpPr>
        <p:spPr>
          <a:xfrm>
            <a:off x="533400" y="1676400"/>
            <a:ext cx="6934200" cy="1371600"/>
          </a:xfrm>
        </p:spPr>
        <p:txBody>
          <a:bodyPr/>
          <a:lstStyle/>
          <a:p>
            <a:pPr lvl="1"/>
            <a:r>
              <a:rPr lang="en-US" sz="2000" dirty="0" smtClean="0">
                <a:latin typeface="Times New Roman" pitchFamily="18" charset="0"/>
                <a:cs typeface="Times New Roman" pitchFamily="18" charset="0"/>
              </a:rPr>
              <a:t>KIDS collection record may contain inaccurate information </a:t>
            </a:r>
          </a:p>
          <a:p>
            <a:pPr lvl="1"/>
            <a:r>
              <a:rPr lang="en-US" sz="2000" dirty="0" smtClean="0">
                <a:latin typeface="Times New Roman" pitchFamily="18" charset="0"/>
                <a:cs typeface="Times New Roman" pitchFamily="18" charset="0"/>
              </a:rPr>
              <a:t>KIDS administrators submit new records</a:t>
            </a:r>
          </a:p>
          <a:p>
            <a:pPr marL="457200" lvl="1" indent="0">
              <a:buNone/>
            </a:pPr>
            <a:endParaRPr lang="en-US" sz="20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
        <p:nvSpPr>
          <p:cNvPr id="4" name="Content Placeholder 3"/>
          <p:cNvSpPr>
            <a:spLocks noGrp="1"/>
          </p:cNvSpPr>
          <p:nvPr>
            <p:ph sz="half" idx="2"/>
          </p:nvPr>
        </p:nvSpPr>
        <p:spPr>
          <a:xfrm>
            <a:off x="381000" y="1143000"/>
            <a:ext cx="5715000" cy="533400"/>
          </a:xfrm>
        </p:spPr>
        <p:txBody>
          <a:bodyPr/>
          <a:lstStyle/>
          <a:p>
            <a:r>
              <a:rPr lang="en-US" dirty="0" smtClean="0"/>
              <a:t>Bad data in KIDS</a:t>
            </a:r>
            <a:endParaRPr lang="en-US" dirty="0"/>
          </a:p>
        </p:txBody>
      </p:sp>
      <p:sp>
        <p:nvSpPr>
          <p:cNvPr id="5" name="Slide Number Placeholder 4"/>
          <p:cNvSpPr>
            <a:spLocks noGrp="1"/>
          </p:cNvSpPr>
          <p:nvPr>
            <p:ph type="sldNum" sz="quarter" idx="12"/>
          </p:nvPr>
        </p:nvSpPr>
        <p:spPr>
          <a:xfrm>
            <a:off x="8229600" y="6245225"/>
            <a:ext cx="457200" cy="307975"/>
          </a:xfrm>
          <a:solidFill>
            <a:schemeClr val="bg1"/>
          </a:solidFill>
        </p:spPr>
        <p:txBody>
          <a:bodyPr/>
          <a:lstStyle/>
          <a:p>
            <a:fld id="{550797D1-C824-4779-9D82-17BA43A78EB5}" type="slidenum">
              <a:rPr lang="en-US" smtClean="0"/>
              <a:pPr/>
              <a:t>15</a:t>
            </a:fld>
            <a:endParaRPr lang="en-US" dirty="0"/>
          </a:p>
        </p:txBody>
      </p:sp>
      <p:sp>
        <p:nvSpPr>
          <p:cNvPr id="6" name="Content Placeholder 3"/>
          <p:cNvSpPr txBox="1">
            <a:spLocks/>
          </p:cNvSpPr>
          <p:nvPr/>
        </p:nvSpPr>
        <p:spPr bwMode="auto">
          <a:xfrm>
            <a:off x="304800" y="2971800"/>
            <a:ext cx="66294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r>
              <a:rPr lang="en-US" dirty="0" smtClean="0"/>
              <a:t>Student moves within catchment</a:t>
            </a:r>
            <a:endParaRPr lang="en-US" dirty="0"/>
          </a:p>
        </p:txBody>
      </p:sp>
      <p:sp>
        <p:nvSpPr>
          <p:cNvPr id="7" name="Content Placeholder 2"/>
          <p:cNvSpPr txBox="1">
            <a:spLocks/>
          </p:cNvSpPr>
          <p:nvPr/>
        </p:nvSpPr>
        <p:spPr bwMode="auto">
          <a:xfrm>
            <a:off x="457200" y="3516086"/>
            <a:ext cx="7162800" cy="59871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lvl="1"/>
            <a:r>
              <a:rPr lang="en-US" sz="2000" dirty="0" smtClean="0">
                <a:latin typeface="Times New Roman" pitchFamily="18" charset="0"/>
                <a:cs typeface="Times New Roman" pitchFamily="18" charset="0"/>
              </a:rPr>
              <a:t>Responsible school needs to change</a:t>
            </a:r>
            <a:endParaRPr lang="en-US" sz="2000" dirty="0" smtClean="0">
              <a:solidFill>
                <a:srgbClr val="0070C0"/>
              </a:solidFill>
              <a:latin typeface="Times New Roman" pitchFamily="18" charset="0"/>
              <a:cs typeface="Times New Roman" pitchFamily="18" charset="0"/>
            </a:endParaRPr>
          </a:p>
          <a:p>
            <a:pPr lvl="1"/>
            <a:endParaRPr lang="en-US" sz="2000" dirty="0" smtClean="0">
              <a:latin typeface="Times New Roman" pitchFamily="18" charset="0"/>
              <a:cs typeface="Times New Roman" pitchFamily="18" charset="0"/>
            </a:endParaRPr>
          </a:p>
          <a:p>
            <a:r>
              <a:rPr lang="en-US" dirty="0" smtClean="0">
                <a:cs typeface="Times New Roman" pitchFamily="18" charset="0"/>
              </a:rPr>
              <a:t>What to do?</a:t>
            </a:r>
            <a:endParaRPr lang="en-US" sz="2000" dirty="0" smtClean="0">
              <a:cs typeface="Times New Roman" pitchFamily="18" charset="0"/>
            </a:endParaRPr>
          </a:p>
          <a:p>
            <a:pPr lvl="1"/>
            <a:r>
              <a:rPr lang="en-US" sz="2000" dirty="0" smtClean="0">
                <a:latin typeface="Times New Roman" pitchFamily="18" charset="0"/>
                <a:cs typeface="Times New Roman" pitchFamily="18" charset="0"/>
              </a:rPr>
              <a:t>Select new KIDS record in the “Student” field to make correction. (Note: different DOB in KIDS 2005 / 2008)</a:t>
            </a:r>
          </a:p>
          <a:p>
            <a:pPr lvl="1"/>
            <a:endParaRPr lang="en-US" dirty="0">
              <a:latin typeface="Times New Roman" pitchFamily="18" charset="0"/>
              <a:cs typeface="Times New Roman" pitchFamily="18" charset="0"/>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314" y="5486400"/>
            <a:ext cx="62642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ight Arrow 8"/>
          <p:cNvSpPr/>
          <p:nvPr/>
        </p:nvSpPr>
        <p:spPr>
          <a:xfrm>
            <a:off x="228600" y="6248400"/>
            <a:ext cx="12954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6600"/>
              </a:solidFill>
            </a:endParaRPr>
          </a:p>
        </p:txBody>
      </p:sp>
    </p:spTree>
    <p:extLst>
      <p:ext uri="{BB962C8B-B14F-4D97-AF65-F5344CB8AC3E}">
        <p14:creationId xmlns:p14="http://schemas.microsoft.com/office/powerpoint/2010/main" val="311339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324600" cy="914400"/>
          </a:xfrm>
        </p:spPr>
        <p:txBody>
          <a:bodyPr/>
          <a:lstStyle/>
          <a:p>
            <a:r>
              <a:rPr lang="en-US" dirty="0" smtClean="0"/>
              <a:t>Provider Data</a:t>
            </a:r>
            <a:endParaRPr lang="en-US" dirty="0"/>
          </a:p>
        </p:txBody>
      </p:sp>
      <p:sp>
        <p:nvSpPr>
          <p:cNvPr id="3" name="Content Placeholder 2"/>
          <p:cNvSpPr>
            <a:spLocks noGrp="1"/>
          </p:cNvSpPr>
          <p:nvPr>
            <p:ph sz="half" idx="1"/>
          </p:nvPr>
        </p:nvSpPr>
        <p:spPr>
          <a:xfrm>
            <a:off x="533400" y="1295400"/>
            <a:ext cx="6934200" cy="1981200"/>
          </a:xfrm>
        </p:spPr>
        <p:txBody>
          <a:bodyPr/>
          <a:lstStyle/>
          <a:p>
            <a:pPr lvl="1"/>
            <a:r>
              <a:rPr lang="en-US" sz="2000" dirty="0" smtClean="0">
                <a:latin typeface="Times New Roman" pitchFamily="18" charset="0"/>
                <a:cs typeface="Times New Roman" pitchFamily="18" charset="0"/>
              </a:rPr>
              <a:t>Only assign for NPE providers</a:t>
            </a:r>
          </a:p>
          <a:p>
            <a:pPr lvl="1"/>
            <a:r>
              <a:rPr lang="en-US" sz="2000" dirty="0" smtClean="0">
                <a:solidFill>
                  <a:srgbClr val="0070C0"/>
                </a:solidFill>
                <a:latin typeface="Times New Roman" pitchFamily="18" charset="0"/>
                <a:cs typeface="Times New Roman" pitchFamily="18" charset="0"/>
              </a:rPr>
              <a:t>Role allows for selection in NPE contract section</a:t>
            </a:r>
          </a:p>
          <a:p>
            <a:pPr lvl="1"/>
            <a:r>
              <a:rPr lang="en-US" sz="2000" dirty="0" smtClean="0">
                <a:latin typeface="Times New Roman" pitchFamily="18" charset="0"/>
                <a:cs typeface="Times New Roman" pitchFamily="18" charset="0"/>
              </a:rPr>
              <a:t>Not a USD provider </a:t>
            </a:r>
          </a:p>
          <a:p>
            <a:pPr lvl="1"/>
            <a:r>
              <a:rPr lang="en-US" sz="2000" dirty="0" smtClean="0">
                <a:latin typeface="Times New Roman" pitchFamily="18" charset="0"/>
                <a:cs typeface="Times New Roman" pitchFamily="18" charset="0"/>
              </a:rPr>
              <a:t>Not reported on Personnel for categorical Aid</a:t>
            </a:r>
          </a:p>
          <a:p>
            <a:pPr lvl="1"/>
            <a:r>
              <a:rPr lang="en-US" sz="2000" dirty="0" smtClean="0">
                <a:latin typeface="Times New Roman" pitchFamily="18" charset="0"/>
                <a:cs typeface="Times New Roman" pitchFamily="18" charset="0"/>
              </a:rPr>
              <a:t>Does not have a USD assignment</a:t>
            </a:r>
          </a:p>
          <a:p>
            <a:pPr lvl="1"/>
            <a:endParaRPr lang="en-US" sz="20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
        <p:nvSpPr>
          <p:cNvPr id="4" name="Content Placeholder 3"/>
          <p:cNvSpPr>
            <a:spLocks noGrp="1"/>
          </p:cNvSpPr>
          <p:nvPr>
            <p:ph sz="half" idx="2"/>
          </p:nvPr>
        </p:nvSpPr>
        <p:spPr>
          <a:xfrm>
            <a:off x="381000" y="838200"/>
            <a:ext cx="5715000" cy="533400"/>
          </a:xfrm>
        </p:spPr>
        <p:txBody>
          <a:bodyPr/>
          <a:lstStyle/>
          <a:p>
            <a:r>
              <a:rPr lang="en-US" dirty="0" smtClean="0"/>
              <a:t>Contract Provider Role</a:t>
            </a:r>
            <a:endParaRPr lang="en-US" dirty="0"/>
          </a:p>
        </p:txBody>
      </p:sp>
      <p:sp>
        <p:nvSpPr>
          <p:cNvPr id="5" name="Slide Number Placeholder 4"/>
          <p:cNvSpPr>
            <a:spLocks noGrp="1"/>
          </p:cNvSpPr>
          <p:nvPr>
            <p:ph type="sldNum" sz="quarter" idx="12"/>
          </p:nvPr>
        </p:nvSpPr>
        <p:spPr>
          <a:xfrm>
            <a:off x="8229600" y="6245225"/>
            <a:ext cx="457200" cy="307975"/>
          </a:xfrm>
          <a:solidFill>
            <a:schemeClr val="bg1"/>
          </a:solidFill>
        </p:spPr>
        <p:txBody>
          <a:bodyPr/>
          <a:lstStyle/>
          <a:p>
            <a:fld id="{550797D1-C824-4779-9D82-17BA43A78EB5}" type="slidenum">
              <a:rPr lang="en-US" smtClean="0"/>
              <a:pPr/>
              <a:t>16</a:t>
            </a:fld>
            <a:endParaRPr lang="en-US" dirty="0"/>
          </a:p>
        </p:txBody>
      </p:sp>
      <p:sp>
        <p:nvSpPr>
          <p:cNvPr id="6" name="Content Placeholder 3"/>
          <p:cNvSpPr txBox="1">
            <a:spLocks/>
          </p:cNvSpPr>
          <p:nvPr/>
        </p:nvSpPr>
        <p:spPr bwMode="auto">
          <a:xfrm>
            <a:off x="381000" y="3124200"/>
            <a:ext cx="5715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r>
              <a:rPr lang="en-US" dirty="0" smtClean="0"/>
              <a:t>Provider Role</a:t>
            </a:r>
            <a:endParaRPr lang="en-US" dirty="0"/>
          </a:p>
        </p:txBody>
      </p:sp>
      <p:sp>
        <p:nvSpPr>
          <p:cNvPr id="7" name="Content Placeholder 2"/>
          <p:cNvSpPr txBox="1">
            <a:spLocks/>
          </p:cNvSpPr>
          <p:nvPr/>
        </p:nvSpPr>
        <p:spPr bwMode="auto">
          <a:xfrm>
            <a:off x="692020" y="3610947"/>
            <a:ext cx="69342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lvl="1"/>
            <a:r>
              <a:rPr lang="en-US" sz="2000" dirty="0" smtClean="0">
                <a:solidFill>
                  <a:srgbClr val="0070C0"/>
                </a:solidFill>
                <a:latin typeface="Times New Roman" pitchFamily="18" charset="0"/>
                <a:cs typeface="Times New Roman" pitchFamily="18" charset="0"/>
              </a:rPr>
              <a:t>Role allows for selection on IEP service lines</a:t>
            </a:r>
          </a:p>
          <a:p>
            <a:pPr lvl="1"/>
            <a:r>
              <a:rPr lang="en-US" sz="2000" dirty="0" smtClean="0">
                <a:solidFill>
                  <a:srgbClr val="002060"/>
                </a:solidFill>
                <a:latin typeface="Times New Roman" pitchFamily="18" charset="0"/>
                <a:cs typeface="Times New Roman" pitchFamily="18" charset="0"/>
              </a:rPr>
              <a:t>Organization of service location determines selection availability</a:t>
            </a:r>
          </a:p>
          <a:p>
            <a:pPr lvl="1"/>
            <a:endParaRPr lang="en-US" sz="2000" dirty="0" smtClean="0">
              <a:solidFill>
                <a:srgbClr val="0070C0"/>
              </a:solidFill>
              <a:latin typeface="Times New Roman" pitchFamily="18" charset="0"/>
              <a:cs typeface="Times New Roman" pitchFamily="18" charset="0"/>
            </a:endParaRPr>
          </a:p>
          <a:p>
            <a:pPr lvl="1"/>
            <a:endParaRPr lang="en-US" sz="20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
        <p:nvSpPr>
          <p:cNvPr id="8" name="Content Placeholder 3"/>
          <p:cNvSpPr txBox="1">
            <a:spLocks/>
          </p:cNvSpPr>
          <p:nvPr/>
        </p:nvSpPr>
        <p:spPr bwMode="auto">
          <a:xfrm>
            <a:off x="228600" y="4563447"/>
            <a:ext cx="5715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r>
              <a:rPr lang="en-US" dirty="0" smtClean="0"/>
              <a:t>Provider Assignment</a:t>
            </a:r>
            <a:endParaRPr lang="en-US" dirty="0"/>
          </a:p>
        </p:txBody>
      </p:sp>
      <p:sp>
        <p:nvSpPr>
          <p:cNvPr id="9" name="Content Placeholder 2"/>
          <p:cNvSpPr txBox="1">
            <a:spLocks/>
          </p:cNvSpPr>
          <p:nvPr/>
        </p:nvSpPr>
        <p:spPr bwMode="auto">
          <a:xfrm>
            <a:off x="13996" y="5029200"/>
            <a:ext cx="69342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lvl="1"/>
            <a:r>
              <a:rPr lang="en-US" sz="2000" dirty="0" smtClean="0">
                <a:latin typeface="Times New Roman" pitchFamily="18" charset="0"/>
                <a:cs typeface="Times New Roman" pitchFamily="18" charset="0"/>
              </a:rPr>
              <a:t>Only assign Coop (7xx) or Interlocal (6xx) numbers</a:t>
            </a:r>
          </a:p>
          <a:p>
            <a:pPr marL="457200" lvl="1" indent="0">
              <a:buNone/>
            </a:pPr>
            <a:r>
              <a:rPr lang="en-US" sz="2000" dirty="0" smtClean="0">
                <a:latin typeface="Times New Roman" pitchFamily="18" charset="0"/>
                <a:cs typeface="Times New Roman" pitchFamily="18" charset="0"/>
              </a:rPr>
              <a:t>	only if the attendance building is </a:t>
            </a:r>
            <a:r>
              <a:rPr lang="en-US" sz="2000" smtClean="0">
                <a:latin typeface="Times New Roman" pitchFamily="18" charset="0"/>
                <a:cs typeface="Times New Roman" pitchFamily="18" charset="0"/>
              </a:rPr>
              <a:t>associated to (listed </a:t>
            </a:r>
            <a:r>
              <a:rPr lang="en-US" sz="2000" dirty="0" smtClean="0">
                <a:latin typeface="Times New Roman" pitchFamily="18" charset="0"/>
                <a:cs typeface="Times New Roman" pitchFamily="18" charset="0"/>
              </a:rPr>
              <a:t>	under</a:t>
            </a: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the coop or interlocal in the directory</a:t>
            </a:r>
          </a:p>
          <a:p>
            <a:pPr lvl="1"/>
            <a:endParaRPr lang="en-US" sz="2000" dirty="0" smtClean="0">
              <a:solidFill>
                <a:srgbClr val="0070C0"/>
              </a:solidFill>
              <a:latin typeface="Times New Roman" pitchFamily="18" charset="0"/>
              <a:cs typeface="Times New Roman" pitchFamily="18" charset="0"/>
            </a:endParaRPr>
          </a:p>
          <a:p>
            <a:pPr lvl="1"/>
            <a:endParaRPr lang="en-US" sz="20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65031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9600" y="1981200"/>
            <a:ext cx="7772400" cy="1362075"/>
          </a:xfrm>
        </p:spPr>
        <p:txBody>
          <a:bodyPr/>
          <a:lstStyle/>
          <a:p>
            <a:r>
              <a:rPr lang="en-US" sz="3600" dirty="0" smtClean="0"/>
              <a:t>FY 2013 </a:t>
            </a:r>
            <a:br>
              <a:rPr lang="en-US" sz="3600" dirty="0" smtClean="0"/>
            </a:br>
            <a:r>
              <a:rPr lang="en-US" sz="3600" dirty="0" smtClean="0"/>
              <a:t>Building Information</a:t>
            </a:r>
            <a:endParaRPr lang="en-US" sz="3600" dirty="0"/>
          </a:p>
        </p:txBody>
      </p:sp>
      <p:sp>
        <p:nvSpPr>
          <p:cNvPr id="5" name="Text Placeholder 4"/>
          <p:cNvSpPr>
            <a:spLocks noGrp="1"/>
          </p:cNvSpPr>
          <p:nvPr>
            <p:ph type="body" idx="1"/>
          </p:nvPr>
        </p:nvSpPr>
        <p:spPr>
          <a:xfrm>
            <a:off x="609600" y="533400"/>
            <a:ext cx="7772400" cy="838201"/>
          </a:xfrm>
        </p:spPr>
        <p:txBody>
          <a:bodyPr/>
          <a:lstStyle/>
          <a:p>
            <a:r>
              <a:rPr lang="en-US" sz="5400" dirty="0" smtClean="0"/>
              <a:t>Advice</a:t>
            </a:r>
            <a:endParaRPr lang="en-US" sz="5400" dirty="0"/>
          </a:p>
        </p:txBody>
      </p:sp>
      <p:sp>
        <p:nvSpPr>
          <p:cNvPr id="2" name="Slide Number Placeholder 1"/>
          <p:cNvSpPr>
            <a:spLocks noGrp="1"/>
          </p:cNvSpPr>
          <p:nvPr>
            <p:ph type="sldNum" sz="quarter" idx="12"/>
          </p:nvPr>
        </p:nvSpPr>
        <p:spPr>
          <a:xfrm>
            <a:off x="8305800" y="6245225"/>
            <a:ext cx="381000" cy="307975"/>
          </a:xfrm>
          <a:solidFill>
            <a:schemeClr val="bg1"/>
          </a:solidFill>
        </p:spPr>
        <p:txBody>
          <a:bodyPr/>
          <a:lstStyle/>
          <a:p>
            <a:fld id="{CEA01226-8442-42ED-B1D2-7090889D8AC6}" type="slidenum">
              <a:rPr lang="en-US" smtClean="0"/>
              <a:pPr/>
              <a:t>17</a:t>
            </a:fld>
            <a:endParaRPr lang="en-US" dirty="0"/>
          </a:p>
        </p:txBody>
      </p:sp>
    </p:spTree>
    <p:extLst>
      <p:ext uri="{BB962C8B-B14F-4D97-AF65-F5344CB8AC3E}">
        <p14:creationId xmlns:p14="http://schemas.microsoft.com/office/powerpoint/2010/main" val="59089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08992" y="304800"/>
            <a:ext cx="8153400" cy="914400"/>
          </a:xfrm>
        </p:spPr>
        <p:txBody>
          <a:bodyPr/>
          <a:lstStyle/>
          <a:p>
            <a:r>
              <a:rPr lang="en-US" dirty="0" smtClean="0"/>
              <a:t>Directory Updates</a:t>
            </a:r>
            <a:endParaRPr lang="en-US" dirty="0"/>
          </a:p>
        </p:txBody>
      </p:sp>
      <p:sp>
        <p:nvSpPr>
          <p:cNvPr id="10" name="Content Placeholder 9"/>
          <p:cNvSpPr>
            <a:spLocks noGrp="1"/>
          </p:cNvSpPr>
          <p:nvPr>
            <p:ph idx="1"/>
          </p:nvPr>
        </p:nvSpPr>
        <p:spPr>
          <a:xfrm>
            <a:off x="381000" y="1066800"/>
            <a:ext cx="7162800" cy="838200"/>
          </a:xfrm>
        </p:spPr>
        <p:txBody>
          <a:bodyPr/>
          <a:lstStyle/>
          <a:p>
            <a:r>
              <a:rPr lang="en-US" dirty="0" smtClean="0"/>
              <a:t>New buildings or programs</a:t>
            </a:r>
          </a:p>
          <a:p>
            <a:pPr lvl="1"/>
            <a:r>
              <a:rPr lang="en-US" sz="1600" dirty="0" smtClean="0"/>
              <a:t>Request to have opened in the directory</a:t>
            </a:r>
          </a:p>
        </p:txBody>
      </p:sp>
      <p:sp>
        <p:nvSpPr>
          <p:cNvPr id="11" name="Content Placeholder 9"/>
          <p:cNvSpPr txBox="1">
            <a:spLocks/>
          </p:cNvSpPr>
          <p:nvPr/>
        </p:nvSpPr>
        <p:spPr bwMode="auto">
          <a:xfrm>
            <a:off x="152400" y="1905000"/>
            <a:ext cx="71628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r>
              <a:rPr lang="en-US" dirty="0" smtClean="0"/>
              <a:t>Permissions for data entry</a:t>
            </a:r>
          </a:p>
          <a:p>
            <a:pPr lvl="1"/>
            <a:r>
              <a:rPr lang="en-US" dirty="0" smtClean="0"/>
              <a:t>Board clerk</a:t>
            </a:r>
          </a:p>
          <a:p>
            <a:pPr lvl="1"/>
            <a:r>
              <a:rPr lang="en-US" dirty="0" smtClean="0"/>
              <a:t>Superintendent or designee</a:t>
            </a:r>
          </a:p>
          <a:p>
            <a:r>
              <a:rPr lang="en-US" dirty="0" smtClean="0"/>
              <a:t>Private Parochial schools</a:t>
            </a:r>
          </a:p>
          <a:p>
            <a:pPr lvl="1"/>
            <a:r>
              <a:rPr lang="en-US" dirty="0" smtClean="0"/>
              <a:t>Open for schedule information. </a:t>
            </a:r>
          </a:p>
          <a:p>
            <a:pPr lvl="1"/>
            <a:r>
              <a:rPr lang="en-US" dirty="0" smtClean="0"/>
              <a:t>Schedules and sessions will be pulled into K_S</a:t>
            </a:r>
          </a:p>
          <a:p>
            <a:pPr lvl="1"/>
            <a:r>
              <a:rPr lang="en-US" dirty="0" smtClean="0"/>
              <a:t>If information missing from P / P schools,</a:t>
            </a:r>
          </a:p>
          <a:p>
            <a:pPr lvl="2"/>
            <a:r>
              <a:rPr lang="en-US" dirty="0" smtClean="0"/>
              <a:t>MIS clerks have tool to enter minutes</a:t>
            </a:r>
          </a:p>
          <a:p>
            <a:pPr lvl="2"/>
            <a:r>
              <a:rPr lang="en-US" dirty="0" smtClean="0"/>
              <a:t>Edit minutes</a:t>
            </a:r>
          </a:p>
          <a:p>
            <a:pPr lvl="2"/>
            <a:endParaRPr lang="en-US" dirty="0" smtClean="0"/>
          </a:p>
        </p:txBody>
      </p:sp>
      <p:sp>
        <p:nvSpPr>
          <p:cNvPr id="12" name="Slide Number Placeholder 11"/>
          <p:cNvSpPr>
            <a:spLocks noGrp="1"/>
          </p:cNvSpPr>
          <p:nvPr>
            <p:ph type="sldNum" sz="quarter" idx="12"/>
          </p:nvPr>
        </p:nvSpPr>
        <p:spPr>
          <a:xfrm>
            <a:off x="8305800" y="6245225"/>
            <a:ext cx="381000" cy="307975"/>
          </a:xfrm>
          <a:solidFill>
            <a:schemeClr val="bg1"/>
          </a:solidFill>
        </p:spPr>
        <p:txBody>
          <a:bodyPr/>
          <a:lstStyle/>
          <a:p>
            <a:fld id="{A86F38E5-157D-44DF-8C40-B0224E59B719}" type="slidenum">
              <a:rPr lang="en-US" smtClean="0"/>
              <a:pPr/>
              <a:t>18</a:t>
            </a:fld>
            <a:endParaRPr lang="en-US" dirty="0"/>
          </a:p>
        </p:txBody>
      </p:sp>
    </p:spTree>
    <p:extLst>
      <p:ext uri="{BB962C8B-B14F-4D97-AF65-F5344CB8AC3E}">
        <p14:creationId xmlns:p14="http://schemas.microsoft.com/office/powerpoint/2010/main" val="328581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6324600" cy="914400"/>
          </a:xfrm>
        </p:spPr>
        <p:txBody>
          <a:bodyPr/>
          <a:lstStyle/>
          <a:p>
            <a:r>
              <a:rPr lang="en-US" dirty="0"/>
              <a:t>Directory Updates</a:t>
            </a:r>
          </a:p>
        </p:txBody>
      </p:sp>
      <p:sp>
        <p:nvSpPr>
          <p:cNvPr id="3" name="Content Placeholder 2"/>
          <p:cNvSpPr>
            <a:spLocks noGrp="1"/>
          </p:cNvSpPr>
          <p:nvPr>
            <p:ph idx="1"/>
          </p:nvPr>
        </p:nvSpPr>
        <p:spPr>
          <a:xfrm>
            <a:off x="76200" y="838200"/>
            <a:ext cx="6324600" cy="5715000"/>
          </a:xfrm>
        </p:spPr>
        <p:txBody>
          <a:bodyPr/>
          <a:lstStyle/>
          <a:p>
            <a:r>
              <a:rPr lang="en-US" dirty="0" smtClean="0"/>
              <a:t>Coop / Interlocal</a:t>
            </a:r>
          </a:p>
          <a:p>
            <a:pPr lvl="1"/>
            <a:r>
              <a:rPr lang="en-US" dirty="0" smtClean="0"/>
              <a:t>Member districts</a:t>
            </a:r>
          </a:p>
          <a:p>
            <a:r>
              <a:rPr lang="en-US" dirty="0" smtClean="0"/>
              <a:t>Permissions granted to SPED Director</a:t>
            </a:r>
          </a:p>
          <a:p>
            <a:r>
              <a:rPr lang="en-US" dirty="0" smtClean="0"/>
              <a:t>Update in July</a:t>
            </a:r>
          </a:p>
          <a:p>
            <a:pPr lvl="1"/>
            <a:r>
              <a:rPr lang="en-US" dirty="0" smtClean="0"/>
              <a:t>Remove past member districts</a:t>
            </a:r>
          </a:p>
          <a:p>
            <a:pPr lvl="1"/>
            <a:r>
              <a:rPr lang="en-US" dirty="0" smtClean="0"/>
              <a:t>Add new member districts</a:t>
            </a:r>
          </a:p>
          <a:p>
            <a:pPr lvl="1"/>
            <a:r>
              <a:rPr lang="en-US" dirty="0" smtClean="0"/>
              <a:t>Update address and contact information for printed directory</a:t>
            </a:r>
          </a:p>
          <a:p>
            <a:r>
              <a:rPr lang="en-US" dirty="0" smtClean="0"/>
              <a:t>Incorrect Associations </a:t>
            </a:r>
          </a:p>
          <a:p>
            <a:pPr lvl="1"/>
            <a:r>
              <a:rPr lang="en-US" dirty="0" smtClean="0"/>
              <a:t>MIS clerks loose access to USD data</a:t>
            </a:r>
          </a:p>
          <a:p>
            <a:pPr lvl="2"/>
            <a:r>
              <a:rPr lang="en-US" dirty="0" smtClean="0"/>
              <a:t>Cannot enter calendars</a:t>
            </a:r>
          </a:p>
          <a:p>
            <a:pPr lvl="2"/>
            <a:r>
              <a:rPr lang="en-US" dirty="0" smtClean="0"/>
              <a:t>Cannot enter program setting codes</a:t>
            </a:r>
          </a:p>
          <a:p>
            <a:pPr lvl="2"/>
            <a:r>
              <a:rPr lang="en-US" dirty="0" smtClean="0"/>
              <a:t>Cannot set provider assignments</a:t>
            </a:r>
          </a:p>
          <a:p>
            <a:pPr lvl="2"/>
            <a:r>
              <a:rPr lang="en-US" dirty="0" smtClean="0"/>
              <a:t>Student records cannot be accessed</a:t>
            </a:r>
          </a:p>
          <a:p>
            <a:pPr lvl="2"/>
            <a:r>
              <a:rPr lang="en-US" dirty="0" smtClean="0"/>
              <a:t>Student records may disappear</a:t>
            </a:r>
            <a:endParaRPr lang="en-US" dirty="0"/>
          </a:p>
        </p:txBody>
      </p:sp>
      <p:sp>
        <p:nvSpPr>
          <p:cNvPr id="4" name="Slide Number Placeholder 3"/>
          <p:cNvSpPr>
            <a:spLocks noGrp="1"/>
          </p:cNvSpPr>
          <p:nvPr>
            <p:ph type="sldNum" sz="quarter" idx="12"/>
          </p:nvPr>
        </p:nvSpPr>
        <p:spPr>
          <a:xfrm>
            <a:off x="8305800" y="6245225"/>
            <a:ext cx="381000" cy="307975"/>
          </a:xfrm>
          <a:solidFill>
            <a:schemeClr val="bg1"/>
          </a:solidFill>
        </p:spPr>
        <p:txBody>
          <a:bodyPr/>
          <a:lstStyle/>
          <a:p>
            <a:fld id="{A86F38E5-157D-44DF-8C40-B0224E59B719}" type="slidenum">
              <a:rPr lang="en-US" smtClean="0"/>
              <a:pPr/>
              <a:t>19</a:t>
            </a:fld>
            <a:endParaRPr lang="en-US" dirty="0"/>
          </a:p>
        </p:txBody>
      </p:sp>
    </p:spTree>
    <p:extLst>
      <p:ext uri="{BB962C8B-B14F-4D97-AF65-F5344CB8AC3E}">
        <p14:creationId xmlns:p14="http://schemas.microsoft.com/office/powerpoint/2010/main" val="266663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dirty="0" smtClean="0"/>
              <a:t>Agenda</a:t>
            </a:r>
            <a:endParaRPr lang="en-US" dirty="0"/>
          </a:p>
        </p:txBody>
      </p:sp>
      <p:sp>
        <p:nvSpPr>
          <p:cNvPr id="22531" name="Rectangle 3"/>
          <p:cNvSpPr>
            <a:spLocks noGrp="1" noChangeArrowheads="1"/>
          </p:cNvSpPr>
          <p:nvPr>
            <p:ph idx="1"/>
          </p:nvPr>
        </p:nvSpPr>
        <p:spPr/>
        <p:txBody>
          <a:bodyPr/>
          <a:lstStyle/>
          <a:p>
            <a:r>
              <a:rPr lang="en-US" dirty="0" smtClean="0"/>
              <a:t>KAN_Service updates</a:t>
            </a:r>
          </a:p>
          <a:p>
            <a:pPr lvl="1"/>
            <a:r>
              <a:rPr lang="en-US" dirty="0" smtClean="0"/>
              <a:t>New Features</a:t>
            </a:r>
          </a:p>
          <a:p>
            <a:pPr lvl="1"/>
            <a:r>
              <a:rPr lang="en-US" dirty="0" smtClean="0"/>
              <a:t>Application Changes </a:t>
            </a:r>
          </a:p>
          <a:p>
            <a:pPr lvl="1"/>
            <a:r>
              <a:rPr lang="en-US" dirty="0" smtClean="0"/>
              <a:t>Clarifications</a:t>
            </a:r>
          </a:p>
          <a:p>
            <a:r>
              <a:rPr lang="en-US" dirty="0" smtClean="0"/>
              <a:t>Advice</a:t>
            </a:r>
          </a:p>
          <a:p>
            <a:r>
              <a:rPr lang="en-US" smtClean="0"/>
              <a:t>On </a:t>
            </a:r>
            <a:r>
              <a:rPr lang="en-US" dirty="0" smtClean="0"/>
              <a:t>the Horizon</a:t>
            </a:r>
          </a:p>
          <a:p>
            <a:r>
              <a:rPr lang="en-US" dirty="0" smtClean="0"/>
              <a:t>Reminders</a:t>
            </a:r>
          </a:p>
          <a:p>
            <a:r>
              <a:rPr lang="en-US" dirty="0"/>
              <a:t>Data Dictionary</a:t>
            </a:r>
          </a:p>
          <a:p>
            <a:pPr lvl="1"/>
            <a:endParaRPr lang="en-US" dirty="0" smtClean="0"/>
          </a:p>
          <a:p>
            <a:pPr lvl="1"/>
            <a:endParaRPr lang="en-US" dirty="0"/>
          </a:p>
        </p:txBody>
      </p:sp>
      <p:sp>
        <p:nvSpPr>
          <p:cNvPr id="5" name="Slide Number Placeholder 5"/>
          <p:cNvSpPr txBox="1">
            <a:spLocks/>
          </p:cNvSpPr>
          <p:nvPr/>
        </p:nvSpPr>
        <p:spPr bwMode="auto">
          <a:xfrm>
            <a:off x="8305800" y="6245225"/>
            <a:ext cx="381000" cy="307975"/>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EA01226-8442-42ED-B1D2-7090889D8AC6}"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6324600" cy="914400"/>
          </a:xfrm>
        </p:spPr>
        <p:txBody>
          <a:bodyPr/>
          <a:lstStyle/>
          <a:p>
            <a:r>
              <a:rPr lang="en-US" dirty="0"/>
              <a:t>Directory Updates</a:t>
            </a:r>
          </a:p>
        </p:txBody>
      </p:sp>
      <p:sp>
        <p:nvSpPr>
          <p:cNvPr id="3" name="Content Placeholder 2"/>
          <p:cNvSpPr>
            <a:spLocks noGrp="1"/>
          </p:cNvSpPr>
          <p:nvPr>
            <p:ph idx="1"/>
          </p:nvPr>
        </p:nvSpPr>
        <p:spPr>
          <a:xfrm>
            <a:off x="76200" y="838200"/>
            <a:ext cx="6324600" cy="5715000"/>
          </a:xfrm>
        </p:spPr>
        <p:txBody>
          <a:bodyPr/>
          <a:lstStyle/>
          <a:p>
            <a:r>
              <a:rPr lang="en-US" dirty="0" smtClean="0"/>
              <a:t>Sync to directory</a:t>
            </a:r>
          </a:p>
          <a:p>
            <a:endParaRPr lang="en-US" dirty="0"/>
          </a:p>
          <a:p>
            <a:endParaRPr lang="en-US" dirty="0"/>
          </a:p>
        </p:txBody>
      </p:sp>
      <p:sp>
        <p:nvSpPr>
          <p:cNvPr id="4" name="Slide Number Placeholder 3"/>
          <p:cNvSpPr>
            <a:spLocks noGrp="1"/>
          </p:cNvSpPr>
          <p:nvPr>
            <p:ph type="sldNum" sz="quarter" idx="12"/>
          </p:nvPr>
        </p:nvSpPr>
        <p:spPr>
          <a:xfrm>
            <a:off x="8305800" y="6245225"/>
            <a:ext cx="381000" cy="307975"/>
          </a:xfrm>
          <a:solidFill>
            <a:schemeClr val="bg1"/>
          </a:solidFill>
        </p:spPr>
        <p:txBody>
          <a:bodyPr/>
          <a:lstStyle/>
          <a:p>
            <a:fld id="{A86F38E5-157D-44DF-8C40-B0224E59B719}" type="slidenum">
              <a:rPr lang="en-US" smtClean="0"/>
              <a:pPr/>
              <a:t>20</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2962"/>
            <a:ext cx="7477125"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eft Arrow 4"/>
          <p:cNvSpPr/>
          <p:nvPr/>
        </p:nvSpPr>
        <p:spPr>
          <a:xfrm>
            <a:off x="5029200" y="5029200"/>
            <a:ext cx="2438400" cy="152400"/>
          </a:xfrm>
          <a:prstGeom prst="leftArrow">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318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08992" y="304800"/>
            <a:ext cx="8153400" cy="914400"/>
          </a:xfrm>
        </p:spPr>
        <p:txBody>
          <a:bodyPr/>
          <a:lstStyle/>
          <a:p>
            <a:r>
              <a:rPr lang="en-US" dirty="0" smtClean="0"/>
              <a:t>Preschool Programs in the Directory</a:t>
            </a:r>
            <a:endParaRPr lang="en-US" dirty="0"/>
          </a:p>
        </p:txBody>
      </p:sp>
      <p:sp>
        <p:nvSpPr>
          <p:cNvPr id="10" name="Content Placeholder 9"/>
          <p:cNvSpPr>
            <a:spLocks noGrp="1"/>
          </p:cNvSpPr>
          <p:nvPr>
            <p:ph idx="1"/>
          </p:nvPr>
        </p:nvSpPr>
        <p:spPr>
          <a:xfrm>
            <a:off x="381000" y="1066800"/>
            <a:ext cx="7162800" cy="2133600"/>
          </a:xfrm>
        </p:spPr>
        <p:txBody>
          <a:bodyPr/>
          <a:lstStyle/>
          <a:p>
            <a:r>
              <a:rPr lang="en-US" dirty="0" smtClean="0"/>
              <a:t>Rank order determines session minutes</a:t>
            </a:r>
          </a:p>
          <a:p>
            <a:pPr lvl="1"/>
            <a:r>
              <a:rPr lang="en-US" sz="1600" dirty="0" smtClean="0"/>
              <a:t>Integrated SPED</a:t>
            </a:r>
          </a:p>
          <a:p>
            <a:pPr lvl="1"/>
            <a:r>
              <a:rPr lang="en-US" sz="1600" dirty="0" smtClean="0"/>
              <a:t>Reverse mainstream</a:t>
            </a:r>
          </a:p>
          <a:p>
            <a:pPr lvl="1"/>
            <a:r>
              <a:rPr lang="en-US" sz="1600" dirty="0" smtClean="0"/>
              <a:t>All other</a:t>
            </a:r>
          </a:p>
          <a:p>
            <a:pPr lvl="1"/>
            <a:r>
              <a:rPr lang="en-US" sz="1600" dirty="0" smtClean="0"/>
              <a:t>Head start</a:t>
            </a:r>
          </a:p>
          <a:p>
            <a:pPr lvl="1"/>
            <a:r>
              <a:rPr lang="en-US" sz="1600" dirty="0" smtClean="0"/>
              <a:t>4 year old at risk</a:t>
            </a:r>
          </a:p>
          <a:p>
            <a:pPr lvl="1"/>
            <a:endParaRPr lang="en-US" sz="1800" dirty="0"/>
          </a:p>
        </p:txBody>
      </p:sp>
      <p:sp>
        <p:nvSpPr>
          <p:cNvPr id="11" name="Content Placeholder 9"/>
          <p:cNvSpPr txBox="1">
            <a:spLocks/>
          </p:cNvSpPr>
          <p:nvPr/>
        </p:nvSpPr>
        <p:spPr bwMode="auto">
          <a:xfrm>
            <a:off x="304800" y="3048000"/>
            <a:ext cx="7162800" cy="2590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r>
              <a:rPr lang="en-US" dirty="0" smtClean="0"/>
              <a:t>Focus on w/ board clerk</a:t>
            </a:r>
          </a:p>
          <a:p>
            <a:pPr lvl="1"/>
            <a:r>
              <a:rPr lang="en-US" dirty="0" smtClean="0"/>
              <a:t>total program minutes</a:t>
            </a:r>
          </a:p>
          <a:p>
            <a:pPr lvl="1"/>
            <a:r>
              <a:rPr lang="en-US" dirty="0" smtClean="0"/>
              <a:t>Most days per week</a:t>
            </a:r>
          </a:p>
          <a:p>
            <a:r>
              <a:rPr lang="en-US" dirty="0" smtClean="0"/>
              <a:t>Rank order may bring a short session to the top and cause verifications for students in longer sessions. </a:t>
            </a:r>
          </a:p>
          <a:p>
            <a:r>
              <a:rPr lang="en-US" dirty="0" smtClean="0"/>
              <a:t>Its OK to not report or delete specific programs if the longest program is not accounted for</a:t>
            </a:r>
          </a:p>
          <a:p>
            <a:endParaRPr lang="en-US" dirty="0"/>
          </a:p>
        </p:txBody>
      </p:sp>
      <p:sp>
        <p:nvSpPr>
          <p:cNvPr id="12" name="Slide Number Placeholder 11"/>
          <p:cNvSpPr>
            <a:spLocks noGrp="1"/>
          </p:cNvSpPr>
          <p:nvPr>
            <p:ph type="sldNum" sz="quarter" idx="12"/>
          </p:nvPr>
        </p:nvSpPr>
        <p:spPr>
          <a:xfrm>
            <a:off x="8305800" y="6245225"/>
            <a:ext cx="381000" cy="307975"/>
          </a:xfrm>
          <a:solidFill>
            <a:schemeClr val="bg1"/>
          </a:solidFill>
        </p:spPr>
        <p:txBody>
          <a:bodyPr/>
          <a:lstStyle/>
          <a:p>
            <a:fld id="{A86F38E5-157D-44DF-8C40-B0224E59B719}" type="slidenum">
              <a:rPr lang="en-US" smtClean="0"/>
              <a:pPr/>
              <a:t>21</a:t>
            </a:fld>
            <a:endParaRPr lang="en-US" dirty="0"/>
          </a:p>
        </p:txBody>
      </p:sp>
    </p:spTree>
    <p:extLst>
      <p:ext uri="{BB962C8B-B14F-4D97-AF65-F5344CB8AC3E}">
        <p14:creationId xmlns:p14="http://schemas.microsoft.com/office/powerpoint/2010/main" val="268746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1902" y="76200"/>
            <a:ext cx="8153400" cy="914400"/>
          </a:xfrm>
        </p:spPr>
        <p:txBody>
          <a:bodyPr/>
          <a:lstStyle/>
          <a:p>
            <a:r>
              <a:rPr lang="en-US" dirty="0" smtClean="0"/>
              <a:t>Directory data for IEP programs</a:t>
            </a:r>
            <a:endParaRPr lang="en-US" dirty="0"/>
          </a:p>
        </p:txBody>
      </p:sp>
      <p:sp>
        <p:nvSpPr>
          <p:cNvPr id="10" name="Content Placeholder 9"/>
          <p:cNvSpPr>
            <a:spLocks noGrp="1"/>
          </p:cNvSpPr>
          <p:nvPr>
            <p:ph idx="1"/>
          </p:nvPr>
        </p:nvSpPr>
        <p:spPr>
          <a:xfrm>
            <a:off x="155801" y="4099702"/>
            <a:ext cx="7162800" cy="2133600"/>
          </a:xfrm>
        </p:spPr>
        <p:txBody>
          <a:bodyPr/>
          <a:lstStyle/>
          <a:p>
            <a:r>
              <a:rPr lang="en-US" dirty="0" smtClean="0"/>
              <a:t>Complete KSDE data request form</a:t>
            </a:r>
          </a:p>
          <a:p>
            <a:pPr lvl="1"/>
            <a:r>
              <a:rPr lang="en-US" dirty="0" smtClean="0"/>
              <a:t>Include</a:t>
            </a:r>
          </a:p>
          <a:p>
            <a:pPr lvl="2"/>
            <a:r>
              <a:rPr lang="en-US" dirty="0" smtClean="0"/>
              <a:t>Data needed</a:t>
            </a:r>
          </a:p>
          <a:p>
            <a:pPr lvl="2"/>
            <a:r>
              <a:rPr lang="en-US" dirty="0" smtClean="0"/>
              <a:t>All buildings</a:t>
            </a:r>
          </a:p>
          <a:p>
            <a:pPr lvl="2"/>
            <a:r>
              <a:rPr lang="en-US" dirty="0" smtClean="0"/>
              <a:t>File format</a:t>
            </a:r>
          </a:p>
          <a:p>
            <a:pPr lvl="2"/>
            <a:r>
              <a:rPr lang="en-US" dirty="0" smtClean="0"/>
              <a:t>Field sequence</a:t>
            </a:r>
          </a:p>
          <a:p>
            <a:pPr lvl="1"/>
            <a:endParaRPr lang="en-US" sz="1800" dirty="0"/>
          </a:p>
        </p:txBody>
      </p:sp>
      <p:sp>
        <p:nvSpPr>
          <p:cNvPr id="11" name="Content Placeholder 9"/>
          <p:cNvSpPr txBox="1">
            <a:spLocks/>
          </p:cNvSpPr>
          <p:nvPr/>
        </p:nvSpPr>
        <p:spPr bwMode="auto">
          <a:xfrm>
            <a:off x="304800" y="3276600"/>
            <a:ext cx="7162800" cy="2590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endParaRPr lang="en-US" dirty="0"/>
          </a:p>
        </p:txBody>
      </p:sp>
      <p:sp>
        <p:nvSpPr>
          <p:cNvPr id="12" name="Slide Number Placeholder 11"/>
          <p:cNvSpPr>
            <a:spLocks noGrp="1"/>
          </p:cNvSpPr>
          <p:nvPr>
            <p:ph type="sldNum" sz="quarter" idx="12"/>
          </p:nvPr>
        </p:nvSpPr>
        <p:spPr>
          <a:xfrm>
            <a:off x="8305800" y="6245225"/>
            <a:ext cx="381000" cy="307975"/>
          </a:xfrm>
          <a:solidFill>
            <a:schemeClr val="bg1"/>
          </a:solidFill>
        </p:spPr>
        <p:txBody>
          <a:bodyPr/>
          <a:lstStyle/>
          <a:p>
            <a:fld id="{A86F38E5-157D-44DF-8C40-B0224E59B719}" type="slidenum">
              <a:rPr lang="en-US" smtClean="0"/>
              <a:pPr/>
              <a:t>22</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85" y="758890"/>
            <a:ext cx="8051800" cy="315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5112" y="3933825"/>
            <a:ext cx="17049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Left Arrow 1"/>
          <p:cNvSpPr/>
          <p:nvPr/>
        </p:nvSpPr>
        <p:spPr>
          <a:xfrm rot="17238827">
            <a:off x="7278588" y="1082149"/>
            <a:ext cx="1502492" cy="45719"/>
          </a:xfrm>
          <a:prstGeom prst="leftArrow">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FF00"/>
              </a:solidFill>
            </a:endParaRPr>
          </a:p>
        </p:txBody>
      </p:sp>
      <p:sp>
        <p:nvSpPr>
          <p:cNvPr id="13" name="Left Arrow 12"/>
          <p:cNvSpPr/>
          <p:nvPr/>
        </p:nvSpPr>
        <p:spPr>
          <a:xfrm rot="10800000">
            <a:off x="4489288" y="4078287"/>
            <a:ext cx="2133600" cy="174625"/>
          </a:xfrm>
          <a:prstGeom prst="leftArrow">
            <a:avLst/>
          </a:prstGeom>
          <a:pattFill prst="pct5">
            <a:fgClr>
              <a:srgbClr val="FF0000"/>
            </a:fgClr>
            <a:bgClr>
              <a:srgbClr val="FF0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07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5000" fill="hold" grpId="1" nodeType="clickEffect">
                                  <p:stCondLst>
                                    <p:cond delay="0"/>
                                  </p:stCondLst>
                                  <p:childTnLst>
                                    <p:animEffect transition="out" filter="fade">
                                      <p:cBhvr>
                                        <p:cTn id="16" dur="500" tmFilter="0, 0; .2, .5; .8, .5; 1, 0"/>
                                        <p:tgtEl>
                                          <p:spTgt spid="2"/>
                                        </p:tgtEl>
                                      </p:cBhvr>
                                    </p:animEffect>
                                    <p:animScale>
                                      <p:cBhvr>
                                        <p:cTn id="17" dur="250" autoRev="1" fill="hold"/>
                                        <p:tgtEl>
                                          <p:spTgt spid="2"/>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609600" y="533400"/>
            <a:ext cx="7772400" cy="838201"/>
          </a:xfrm>
        </p:spPr>
        <p:txBody>
          <a:bodyPr/>
          <a:lstStyle/>
          <a:p>
            <a:r>
              <a:rPr lang="en-US" sz="5400" dirty="0" smtClean="0"/>
              <a:t>Advice</a:t>
            </a:r>
            <a:endParaRPr lang="en-US" sz="5400" dirty="0"/>
          </a:p>
        </p:txBody>
      </p:sp>
      <p:sp>
        <p:nvSpPr>
          <p:cNvPr id="2" name="Slide Number Placeholder 1"/>
          <p:cNvSpPr>
            <a:spLocks noGrp="1"/>
          </p:cNvSpPr>
          <p:nvPr>
            <p:ph type="sldNum" sz="quarter" idx="12"/>
          </p:nvPr>
        </p:nvSpPr>
        <p:spPr>
          <a:xfrm>
            <a:off x="8305800" y="6245225"/>
            <a:ext cx="381000" cy="307975"/>
          </a:xfrm>
          <a:solidFill>
            <a:schemeClr val="bg1"/>
          </a:solidFill>
        </p:spPr>
        <p:txBody>
          <a:bodyPr/>
          <a:lstStyle/>
          <a:p>
            <a:fld id="{CEA01226-8442-42ED-B1D2-7090889D8AC6}" type="slidenum">
              <a:rPr lang="en-US" smtClean="0"/>
              <a:pPr/>
              <a:t>23</a:t>
            </a:fld>
            <a:endParaRPr lang="en-US" dirty="0"/>
          </a:p>
        </p:txBody>
      </p:sp>
      <p:sp>
        <p:nvSpPr>
          <p:cNvPr id="6" name="Text Placeholder 4"/>
          <p:cNvSpPr txBox="1">
            <a:spLocks/>
          </p:cNvSpPr>
          <p:nvPr/>
        </p:nvSpPr>
        <p:spPr bwMode="auto">
          <a:xfrm>
            <a:off x="533400" y="2057400"/>
            <a:ext cx="7772400" cy="83820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r>
              <a:rPr lang="en-US" sz="5400" dirty="0" smtClean="0"/>
              <a:t>Providers</a:t>
            </a:r>
            <a:endParaRPr lang="en-US" sz="5400" dirty="0"/>
          </a:p>
        </p:txBody>
      </p:sp>
    </p:spTree>
    <p:extLst>
      <p:ext uri="{BB962C8B-B14F-4D97-AF65-F5344CB8AC3E}">
        <p14:creationId xmlns:p14="http://schemas.microsoft.com/office/powerpoint/2010/main" val="17670440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6324600" cy="914400"/>
          </a:xfrm>
        </p:spPr>
        <p:txBody>
          <a:bodyPr/>
          <a:lstStyle/>
          <a:p>
            <a:r>
              <a:rPr lang="en-US" dirty="0" smtClean="0"/>
              <a:t>Contract Providers</a:t>
            </a:r>
            <a:endParaRPr lang="en-US" dirty="0"/>
          </a:p>
        </p:txBody>
      </p:sp>
      <p:sp>
        <p:nvSpPr>
          <p:cNvPr id="3" name="Content Placeholder 2"/>
          <p:cNvSpPr>
            <a:spLocks noGrp="1"/>
          </p:cNvSpPr>
          <p:nvPr>
            <p:ph idx="1"/>
          </p:nvPr>
        </p:nvSpPr>
        <p:spPr>
          <a:xfrm>
            <a:off x="152400" y="2133600"/>
            <a:ext cx="6324600" cy="1835020"/>
          </a:xfrm>
        </p:spPr>
        <p:txBody>
          <a:bodyPr/>
          <a:lstStyle/>
          <a:p>
            <a:r>
              <a:rPr lang="en-US" dirty="0" smtClean="0">
                <a:cs typeface="Times New Roman" pitchFamily="18" charset="0"/>
              </a:rPr>
              <a:t>Only list assignment organization as the NPE agency</a:t>
            </a:r>
          </a:p>
          <a:p>
            <a:pPr lvl="1"/>
            <a:r>
              <a:rPr lang="en-US" dirty="0" smtClean="0">
                <a:cs typeface="Times New Roman" pitchFamily="18" charset="0"/>
              </a:rPr>
              <a:t>Heartspring</a:t>
            </a:r>
            <a:endParaRPr lang="en-US" dirty="0">
              <a:cs typeface="Times New Roman" pitchFamily="18" charset="0"/>
            </a:endParaRPr>
          </a:p>
          <a:p>
            <a:pPr lvl="1"/>
            <a:r>
              <a:rPr lang="en-US" dirty="0" smtClean="0">
                <a:cs typeface="Times New Roman" pitchFamily="18" charset="0"/>
              </a:rPr>
              <a:t>Prairie View</a:t>
            </a:r>
          </a:p>
          <a:p>
            <a:pPr lvl="1"/>
            <a:r>
              <a:rPr lang="en-US" dirty="0" smtClean="0">
                <a:cs typeface="Times New Roman" pitchFamily="18" charset="0"/>
              </a:rPr>
              <a:t>Milestones</a:t>
            </a:r>
          </a:p>
        </p:txBody>
      </p:sp>
      <p:sp>
        <p:nvSpPr>
          <p:cNvPr id="5" name="Slide Number Placeholder 4"/>
          <p:cNvSpPr>
            <a:spLocks noGrp="1"/>
          </p:cNvSpPr>
          <p:nvPr>
            <p:ph type="sldNum" sz="quarter" idx="12"/>
          </p:nvPr>
        </p:nvSpPr>
        <p:spPr>
          <a:xfrm>
            <a:off x="8229600" y="6245225"/>
            <a:ext cx="457200" cy="307975"/>
          </a:xfrm>
          <a:solidFill>
            <a:schemeClr val="bg1"/>
          </a:solidFill>
        </p:spPr>
        <p:txBody>
          <a:bodyPr/>
          <a:lstStyle/>
          <a:p>
            <a:fld id="{550797D1-C824-4779-9D82-17BA43A78EB5}" type="slidenum">
              <a:rPr lang="en-US" smtClean="0"/>
              <a:pPr/>
              <a:t>24</a:t>
            </a:fld>
            <a:endParaRPr lang="en-US" dirty="0"/>
          </a:p>
        </p:txBody>
      </p:sp>
      <p:sp>
        <p:nvSpPr>
          <p:cNvPr id="6" name="Content Placeholder 2"/>
          <p:cNvSpPr>
            <a:spLocks noGrp="1"/>
          </p:cNvSpPr>
          <p:nvPr>
            <p:ph sz="half" idx="4294967295"/>
          </p:nvPr>
        </p:nvSpPr>
        <p:spPr>
          <a:xfrm>
            <a:off x="152400" y="838200"/>
            <a:ext cx="5410200" cy="1371600"/>
          </a:xfrm>
        </p:spPr>
        <p:txBody>
          <a:bodyPr/>
          <a:lstStyle/>
          <a:p>
            <a:r>
              <a:rPr lang="en-US" sz="2400" dirty="0" smtClean="0">
                <a:cs typeface="Times New Roman" pitchFamily="18" charset="0"/>
              </a:rPr>
              <a:t>Only identify as contract provider if employed by a NPE agency</a:t>
            </a:r>
            <a:endParaRPr lang="en-US" sz="2000" dirty="0">
              <a:cs typeface="Times New Roman" pitchFamily="18" charset="0"/>
            </a:endParaRPr>
          </a:p>
        </p:txBody>
      </p:sp>
      <p:sp>
        <p:nvSpPr>
          <p:cNvPr id="7" name="Content Placeholder 2"/>
          <p:cNvSpPr txBox="1">
            <a:spLocks/>
          </p:cNvSpPr>
          <p:nvPr/>
        </p:nvSpPr>
        <p:spPr bwMode="auto">
          <a:xfrm>
            <a:off x="152400" y="3968620"/>
            <a:ext cx="8763000" cy="5271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r>
              <a:rPr lang="en-US" dirty="0" smtClean="0">
                <a:cs typeface="Times New Roman" pitchFamily="18" charset="0"/>
              </a:rPr>
              <a:t>Do not list any USD as assignment organization</a:t>
            </a:r>
            <a:endParaRPr lang="en-US" sz="1600" dirty="0" smtClean="0">
              <a:cs typeface="Times New Roman" pitchFamily="18" charset="0"/>
            </a:endParaRPr>
          </a:p>
        </p:txBody>
      </p:sp>
      <p:sp>
        <p:nvSpPr>
          <p:cNvPr id="8" name="Content Placeholder 2"/>
          <p:cNvSpPr txBox="1">
            <a:spLocks/>
          </p:cNvSpPr>
          <p:nvPr/>
        </p:nvSpPr>
        <p:spPr bwMode="auto">
          <a:xfrm>
            <a:off x="181947" y="4572000"/>
            <a:ext cx="63246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r>
              <a:rPr lang="en-US" dirty="0" smtClean="0">
                <a:cs typeface="Times New Roman" pitchFamily="18" charset="0"/>
              </a:rPr>
              <a:t>Required provider roles</a:t>
            </a:r>
          </a:p>
          <a:p>
            <a:pPr lvl="1"/>
            <a:r>
              <a:rPr lang="en-US" dirty="0" smtClean="0">
                <a:cs typeface="Times New Roman" pitchFamily="18" charset="0"/>
              </a:rPr>
              <a:t>Provider</a:t>
            </a:r>
          </a:p>
          <a:p>
            <a:pPr lvl="1"/>
            <a:r>
              <a:rPr lang="en-US" dirty="0" smtClean="0">
                <a:cs typeface="Times New Roman" pitchFamily="18" charset="0"/>
              </a:rPr>
              <a:t>Contract provider</a:t>
            </a:r>
          </a:p>
        </p:txBody>
      </p:sp>
    </p:spTree>
    <p:extLst>
      <p:ext uri="{BB962C8B-B14F-4D97-AF65-F5344CB8AC3E}">
        <p14:creationId xmlns:p14="http://schemas.microsoft.com/office/powerpoint/2010/main" val="18850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3505200" cy="914400"/>
          </a:xfrm>
        </p:spPr>
        <p:txBody>
          <a:bodyPr/>
          <a:lstStyle/>
          <a:p>
            <a:r>
              <a:rPr lang="en-US" dirty="0" smtClean="0"/>
              <a:t>Inactive Providers</a:t>
            </a:r>
            <a:endParaRPr lang="en-US" dirty="0"/>
          </a:p>
        </p:txBody>
      </p:sp>
      <p:sp>
        <p:nvSpPr>
          <p:cNvPr id="3" name="Content Placeholder 2"/>
          <p:cNvSpPr>
            <a:spLocks noGrp="1"/>
          </p:cNvSpPr>
          <p:nvPr>
            <p:ph sz="half" idx="1"/>
          </p:nvPr>
        </p:nvSpPr>
        <p:spPr>
          <a:xfrm>
            <a:off x="152400" y="4114800"/>
            <a:ext cx="4724400" cy="1524000"/>
          </a:xfrm>
        </p:spPr>
        <p:txBody>
          <a:bodyPr/>
          <a:lstStyle/>
          <a:p>
            <a:r>
              <a:rPr lang="en-US" sz="2400" dirty="0" smtClean="0">
                <a:cs typeface="Times New Roman" pitchFamily="18" charset="0"/>
              </a:rPr>
              <a:t>If a provider retires or does not return in the next school year, </a:t>
            </a:r>
          </a:p>
          <a:p>
            <a:pPr lvl="1"/>
            <a:r>
              <a:rPr lang="en-US" sz="2000" dirty="0" smtClean="0">
                <a:cs typeface="Times New Roman" pitchFamily="18" charset="0"/>
              </a:rPr>
              <a:t>Do not import or enter on the Provider list</a:t>
            </a:r>
            <a:endParaRPr lang="en-US" sz="2000" dirty="0">
              <a:cs typeface="Times New Roman" pitchFamily="18" charset="0"/>
            </a:endParaRPr>
          </a:p>
        </p:txBody>
      </p:sp>
      <p:sp>
        <p:nvSpPr>
          <p:cNvPr id="5" name="Slide Number Placeholder 4"/>
          <p:cNvSpPr>
            <a:spLocks noGrp="1"/>
          </p:cNvSpPr>
          <p:nvPr>
            <p:ph type="sldNum" sz="quarter" idx="12"/>
          </p:nvPr>
        </p:nvSpPr>
        <p:spPr>
          <a:xfrm>
            <a:off x="8229600" y="6245225"/>
            <a:ext cx="457200" cy="307975"/>
          </a:xfrm>
          <a:solidFill>
            <a:schemeClr val="bg1"/>
          </a:solidFill>
        </p:spPr>
        <p:txBody>
          <a:bodyPr/>
          <a:lstStyle/>
          <a:p>
            <a:fld id="{550797D1-C824-4779-9D82-17BA43A78EB5}" type="slidenum">
              <a:rPr lang="en-US" smtClean="0"/>
              <a:pPr/>
              <a:t>25</a:t>
            </a:fld>
            <a:endParaRPr lang="en-US" dirty="0"/>
          </a:p>
        </p:txBody>
      </p:sp>
      <p:sp>
        <p:nvSpPr>
          <p:cNvPr id="6" name="Content Placeholder 2"/>
          <p:cNvSpPr>
            <a:spLocks noGrp="1"/>
          </p:cNvSpPr>
          <p:nvPr>
            <p:ph sz="half" idx="1"/>
          </p:nvPr>
        </p:nvSpPr>
        <p:spPr>
          <a:xfrm>
            <a:off x="152400" y="990600"/>
            <a:ext cx="5410200" cy="1524000"/>
          </a:xfrm>
        </p:spPr>
        <p:txBody>
          <a:bodyPr/>
          <a:lstStyle/>
          <a:p>
            <a:r>
              <a:rPr lang="en-US" sz="2400" dirty="0" smtClean="0">
                <a:cs typeface="Times New Roman" pitchFamily="18" charset="0"/>
              </a:rPr>
              <a:t>If a provider leaves during the current school year</a:t>
            </a:r>
          </a:p>
          <a:p>
            <a:pPr lvl="1"/>
            <a:r>
              <a:rPr lang="en-US" sz="2000" dirty="0" smtClean="0">
                <a:cs typeface="Times New Roman" pitchFamily="18" charset="0"/>
              </a:rPr>
              <a:t>On make inactive if provider is not hired by another agency</a:t>
            </a:r>
            <a:endParaRPr lang="en-US" sz="2000" dirty="0">
              <a:cs typeface="Times New Roman" pitchFamily="18" charset="0"/>
            </a:endParaRPr>
          </a:p>
        </p:txBody>
      </p:sp>
      <p:sp>
        <p:nvSpPr>
          <p:cNvPr id="7" name="Content Placeholder 2"/>
          <p:cNvSpPr>
            <a:spLocks noGrp="1"/>
          </p:cNvSpPr>
          <p:nvPr>
            <p:ph sz="half" idx="1"/>
          </p:nvPr>
        </p:nvSpPr>
        <p:spPr>
          <a:xfrm>
            <a:off x="228600" y="2438400"/>
            <a:ext cx="7620000" cy="1524000"/>
          </a:xfrm>
        </p:spPr>
        <p:txBody>
          <a:bodyPr/>
          <a:lstStyle/>
          <a:p>
            <a:r>
              <a:rPr lang="en-US" sz="2400" dirty="0" smtClean="0">
                <a:cs typeface="Times New Roman" pitchFamily="18" charset="0"/>
              </a:rPr>
              <a:t>Avoid using the inactivate provider feature</a:t>
            </a:r>
          </a:p>
          <a:p>
            <a:pPr lvl="1"/>
            <a:r>
              <a:rPr lang="en-US" sz="2000" dirty="0" smtClean="0">
                <a:cs typeface="Times New Roman" pitchFamily="18" charset="0"/>
              </a:rPr>
              <a:t>Remove all assignments (Origination #)</a:t>
            </a:r>
          </a:p>
          <a:p>
            <a:pPr lvl="1"/>
            <a:r>
              <a:rPr lang="en-US" sz="2000" dirty="0" smtClean="0">
                <a:cs typeface="Times New Roman" pitchFamily="18" charset="0"/>
              </a:rPr>
              <a:t>Simply do not select</a:t>
            </a:r>
            <a:endParaRPr lang="en-US" sz="2000" dirty="0">
              <a:cs typeface="Times New Roman" pitchFamily="18" charset="0"/>
            </a:endParaRPr>
          </a:p>
        </p:txBody>
      </p:sp>
    </p:spTree>
    <p:extLst>
      <p:ext uri="{BB962C8B-B14F-4D97-AF65-F5344CB8AC3E}">
        <p14:creationId xmlns:p14="http://schemas.microsoft.com/office/powerpoint/2010/main" val="391624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3505200" cy="914400"/>
          </a:xfrm>
        </p:spPr>
        <p:txBody>
          <a:bodyPr/>
          <a:lstStyle/>
          <a:p>
            <a:r>
              <a:rPr lang="en-US" dirty="0" smtClean="0"/>
              <a:t>Active Providers</a:t>
            </a:r>
            <a:endParaRPr lang="en-US" dirty="0"/>
          </a:p>
        </p:txBody>
      </p:sp>
      <p:sp>
        <p:nvSpPr>
          <p:cNvPr id="5" name="Slide Number Placeholder 4"/>
          <p:cNvSpPr>
            <a:spLocks noGrp="1"/>
          </p:cNvSpPr>
          <p:nvPr>
            <p:ph type="sldNum" sz="quarter" idx="12"/>
          </p:nvPr>
        </p:nvSpPr>
        <p:spPr>
          <a:xfrm>
            <a:off x="8229600" y="6245225"/>
            <a:ext cx="457200" cy="307975"/>
          </a:xfrm>
          <a:solidFill>
            <a:schemeClr val="bg1"/>
          </a:solidFill>
        </p:spPr>
        <p:txBody>
          <a:bodyPr/>
          <a:lstStyle/>
          <a:p>
            <a:fld id="{550797D1-C824-4779-9D82-17BA43A78EB5}" type="slidenum">
              <a:rPr lang="en-US" smtClean="0"/>
              <a:pPr/>
              <a:t>26</a:t>
            </a:fld>
            <a:endParaRPr lang="en-US" dirty="0"/>
          </a:p>
        </p:txBody>
      </p:sp>
      <p:sp>
        <p:nvSpPr>
          <p:cNvPr id="6" name="Content Placeholder 2"/>
          <p:cNvSpPr>
            <a:spLocks noGrp="1"/>
          </p:cNvSpPr>
          <p:nvPr>
            <p:ph sz="half" idx="1"/>
          </p:nvPr>
        </p:nvSpPr>
        <p:spPr>
          <a:xfrm>
            <a:off x="152400" y="990600"/>
            <a:ext cx="5410200" cy="1524000"/>
          </a:xfrm>
        </p:spPr>
        <p:txBody>
          <a:bodyPr/>
          <a:lstStyle/>
          <a:p>
            <a:r>
              <a:rPr lang="en-US" sz="2400" dirty="0" smtClean="0">
                <a:cs typeface="Times New Roman" pitchFamily="18" charset="0"/>
              </a:rPr>
              <a:t>Do not enter a coop or interlocal assignment if there are no buildings associated to the coop or Interlocal</a:t>
            </a:r>
          </a:p>
          <a:p>
            <a:pPr lvl="1"/>
            <a:r>
              <a:rPr lang="en-US" sz="1600" dirty="0" smtClean="0">
                <a:cs typeface="Times New Roman" pitchFamily="18" charset="0"/>
              </a:rPr>
              <a:t>Do 600-D0637, D0700-D0726</a:t>
            </a:r>
            <a:endParaRPr lang="en-US" sz="1600" dirty="0">
              <a:cs typeface="Times New Roman" pitchFamily="18" charset="0"/>
            </a:endParaRPr>
          </a:p>
        </p:txBody>
      </p:sp>
      <p:sp>
        <p:nvSpPr>
          <p:cNvPr id="7" name="Content Placeholder 2"/>
          <p:cNvSpPr>
            <a:spLocks noGrp="1"/>
          </p:cNvSpPr>
          <p:nvPr>
            <p:ph sz="half" idx="1"/>
          </p:nvPr>
        </p:nvSpPr>
        <p:spPr>
          <a:xfrm>
            <a:off x="228600" y="3810000"/>
            <a:ext cx="4724400" cy="2133600"/>
          </a:xfrm>
        </p:spPr>
        <p:txBody>
          <a:bodyPr/>
          <a:lstStyle/>
          <a:p>
            <a:r>
              <a:rPr lang="en-US" sz="2400" dirty="0" smtClean="0">
                <a:cs typeface="Times New Roman" pitchFamily="18" charset="0"/>
              </a:rPr>
              <a:t>Do not list assignment of a private parochial school if the teacher does not serve students in private parochial schools.</a:t>
            </a:r>
            <a:endParaRPr lang="en-US" sz="1600" dirty="0">
              <a:cs typeface="Times New Roman" pitchFamily="18" charset="0"/>
            </a:endParaRPr>
          </a:p>
        </p:txBody>
      </p:sp>
    </p:spTree>
    <p:extLst>
      <p:ext uri="{BB962C8B-B14F-4D97-AF65-F5344CB8AC3E}">
        <p14:creationId xmlns:p14="http://schemas.microsoft.com/office/powerpoint/2010/main" val="328864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9600" y="1981200"/>
            <a:ext cx="7772400" cy="1362075"/>
          </a:xfrm>
        </p:spPr>
        <p:txBody>
          <a:bodyPr/>
          <a:lstStyle/>
          <a:p>
            <a:r>
              <a:rPr lang="en-US" sz="3600" dirty="0" smtClean="0"/>
              <a:t>Correctly Reporting providers</a:t>
            </a:r>
            <a:endParaRPr lang="en-US" sz="3600" dirty="0"/>
          </a:p>
        </p:txBody>
      </p:sp>
      <p:sp>
        <p:nvSpPr>
          <p:cNvPr id="5" name="Text Placeholder 4"/>
          <p:cNvSpPr>
            <a:spLocks noGrp="1"/>
          </p:cNvSpPr>
          <p:nvPr>
            <p:ph type="body" idx="1"/>
          </p:nvPr>
        </p:nvSpPr>
        <p:spPr>
          <a:xfrm>
            <a:off x="609600" y="533400"/>
            <a:ext cx="7772400" cy="838201"/>
          </a:xfrm>
        </p:spPr>
        <p:txBody>
          <a:bodyPr/>
          <a:lstStyle/>
          <a:p>
            <a:r>
              <a:rPr lang="en-US" sz="5400" dirty="0" smtClean="0"/>
              <a:t>Advice</a:t>
            </a:r>
            <a:endParaRPr lang="en-US" sz="5400" dirty="0"/>
          </a:p>
        </p:txBody>
      </p:sp>
      <p:sp>
        <p:nvSpPr>
          <p:cNvPr id="2" name="Slide Number Placeholder 1"/>
          <p:cNvSpPr>
            <a:spLocks noGrp="1"/>
          </p:cNvSpPr>
          <p:nvPr>
            <p:ph type="sldNum" sz="quarter" idx="12"/>
          </p:nvPr>
        </p:nvSpPr>
        <p:spPr>
          <a:xfrm>
            <a:off x="8305800" y="6245225"/>
            <a:ext cx="381000" cy="307975"/>
          </a:xfrm>
          <a:solidFill>
            <a:schemeClr val="bg1"/>
          </a:solidFill>
        </p:spPr>
        <p:txBody>
          <a:bodyPr/>
          <a:lstStyle/>
          <a:p>
            <a:fld id="{CEA01226-8442-42ED-B1D2-7090889D8AC6}" type="slidenum">
              <a:rPr lang="en-US" smtClean="0"/>
              <a:pPr/>
              <a:t>27</a:t>
            </a:fld>
            <a:endParaRPr lang="en-US" dirty="0"/>
          </a:p>
        </p:txBody>
      </p:sp>
    </p:spTree>
    <p:extLst>
      <p:ext uri="{BB962C8B-B14F-4D97-AF65-F5344CB8AC3E}">
        <p14:creationId xmlns:p14="http://schemas.microsoft.com/office/powerpoint/2010/main" val="271571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05800" y="6245225"/>
            <a:ext cx="381000" cy="307975"/>
          </a:xfrm>
          <a:solidFill>
            <a:schemeClr val="bg1"/>
          </a:solidFill>
        </p:spPr>
        <p:txBody>
          <a:bodyPr/>
          <a:lstStyle/>
          <a:p>
            <a:fld id="{A86F38E5-157D-44DF-8C40-B0224E59B719}" type="slidenum">
              <a:rPr lang="en-US" smtClean="0"/>
              <a:pPr/>
              <a:t>28</a:t>
            </a:fld>
            <a:endParaRPr lang="en-US" dirty="0"/>
          </a:p>
        </p:txBody>
      </p:sp>
      <p:sp>
        <p:nvSpPr>
          <p:cNvPr id="23554" name="Rectangle 2"/>
          <p:cNvSpPr>
            <a:spLocks noGrp="1" noChangeArrowheads="1"/>
          </p:cNvSpPr>
          <p:nvPr>
            <p:ph type="title" idx="4294967295"/>
          </p:nvPr>
        </p:nvSpPr>
        <p:spPr>
          <a:xfrm>
            <a:off x="152400" y="304800"/>
            <a:ext cx="6324600" cy="914400"/>
          </a:xfrm>
        </p:spPr>
        <p:txBody>
          <a:bodyPr/>
          <a:lstStyle/>
          <a:p>
            <a:r>
              <a:rPr lang="en-US" dirty="0" smtClean="0"/>
              <a:t>Correct Providers</a:t>
            </a:r>
            <a:endParaRPr lang="en-US" dirty="0"/>
          </a:p>
        </p:txBody>
      </p:sp>
      <p:sp>
        <p:nvSpPr>
          <p:cNvPr id="8" name="Content Placeholder 7"/>
          <p:cNvSpPr>
            <a:spLocks noGrp="1"/>
          </p:cNvSpPr>
          <p:nvPr>
            <p:ph idx="4294967295"/>
          </p:nvPr>
        </p:nvSpPr>
        <p:spPr>
          <a:xfrm>
            <a:off x="76200" y="1371600"/>
            <a:ext cx="6858000" cy="4724400"/>
          </a:xfrm>
        </p:spPr>
        <p:txBody>
          <a:bodyPr/>
          <a:lstStyle/>
          <a:p>
            <a:r>
              <a:rPr lang="en-US" dirty="0" smtClean="0"/>
              <a:t>There is an increasing number of phony / dummy  providers being set up in personnel table the MIS and are listed on IEP service lines as legitimate teachers of record. </a:t>
            </a:r>
          </a:p>
          <a:p>
            <a:r>
              <a:rPr lang="en-US" dirty="0" smtClean="0"/>
              <a:t>The have phony names and fake ID numbers. Some real examples:</a:t>
            </a:r>
          </a:p>
          <a:p>
            <a:pPr lvl="1"/>
            <a:r>
              <a:rPr lang="en-US" dirty="0" smtClean="0"/>
              <a:t>Substitute Teacher</a:t>
            </a:r>
          </a:p>
          <a:p>
            <a:pPr lvl="1"/>
            <a:r>
              <a:rPr lang="en-US" dirty="0" smtClean="0"/>
              <a:t>Regular Ed Teacher</a:t>
            </a:r>
          </a:p>
          <a:p>
            <a:pPr lvl="1"/>
            <a:r>
              <a:rPr lang="en-US" dirty="0" smtClean="0"/>
              <a:t>Anticipated Provider</a:t>
            </a:r>
          </a:p>
          <a:p>
            <a:pPr lvl="1"/>
            <a:r>
              <a:rPr lang="en-US" dirty="0"/>
              <a:t>Past Teacher</a:t>
            </a:r>
          </a:p>
          <a:p>
            <a:pPr lvl="1"/>
            <a:r>
              <a:rPr lang="en-US" dirty="0"/>
              <a:t>“ </a:t>
            </a:r>
            <a:r>
              <a:rPr lang="en-US" dirty="0" smtClean="0"/>
              <a:t>School </a:t>
            </a:r>
            <a:r>
              <a:rPr lang="en-US" dirty="0"/>
              <a:t>Name</a:t>
            </a:r>
            <a:r>
              <a:rPr lang="en-US" dirty="0" smtClean="0"/>
              <a:t>”</a:t>
            </a:r>
            <a:endParaRPr lang="en-US" dirty="0"/>
          </a:p>
        </p:txBody>
      </p:sp>
    </p:spTree>
    <p:extLst>
      <p:ext uri="{BB962C8B-B14F-4D97-AF65-F5344CB8AC3E}">
        <p14:creationId xmlns:p14="http://schemas.microsoft.com/office/powerpoint/2010/main" val="235174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05800" y="6245225"/>
            <a:ext cx="381000" cy="307975"/>
          </a:xfrm>
          <a:solidFill>
            <a:schemeClr val="bg1"/>
          </a:solidFill>
        </p:spPr>
        <p:txBody>
          <a:bodyPr/>
          <a:lstStyle/>
          <a:p>
            <a:fld id="{A86F38E5-157D-44DF-8C40-B0224E59B719}" type="slidenum">
              <a:rPr lang="en-US" smtClean="0"/>
              <a:pPr/>
              <a:t>29</a:t>
            </a:fld>
            <a:endParaRPr lang="en-US" dirty="0"/>
          </a:p>
        </p:txBody>
      </p:sp>
      <p:sp>
        <p:nvSpPr>
          <p:cNvPr id="23554" name="Rectangle 2"/>
          <p:cNvSpPr>
            <a:spLocks noGrp="1" noChangeArrowheads="1"/>
          </p:cNvSpPr>
          <p:nvPr>
            <p:ph type="title" idx="4294967295"/>
          </p:nvPr>
        </p:nvSpPr>
        <p:spPr>
          <a:xfrm>
            <a:off x="152400" y="304800"/>
            <a:ext cx="6324600" cy="914400"/>
          </a:xfrm>
        </p:spPr>
        <p:txBody>
          <a:bodyPr/>
          <a:lstStyle/>
          <a:p>
            <a:r>
              <a:rPr lang="en-US" dirty="0" smtClean="0"/>
              <a:t>Correct Providers</a:t>
            </a:r>
            <a:endParaRPr lang="en-US" dirty="0"/>
          </a:p>
        </p:txBody>
      </p:sp>
      <p:sp>
        <p:nvSpPr>
          <p:cNvPr id="8" name="Content Placeholder 7"/>
          <p:cNvSpPr>
            <a:spLocks noGrp="1"/>
          </p:cNvSpPr>
          <p:nvPr>
            <p:ph idx="4294967295"/>
          </p:nvPr>
        </p:nvSpPr>
        <p:spPr>
          <a:xfrm>
            <a:off x="76200" y="1371600"/>
            <a:ext cx="6858000" cy="5334000"/>
          </a:xfrm>
        </p:spPr>
        <p:txBody>
          <a:bodyPr/>
          <a:lstStyle/>
          <a:p>
            <a:r>
              <a:rPr lang="en-US" dirty="0" smtClean="0"/>
              <a:t>What is problematic - </a:t>
            </a:r>
          </a:p>
          <a:p>
            <a:r>
              <a:rPr lang="en-US" dirty="0" smtClean="0"/>
              <a:t>This may be considered a fabrication of data, as it is inaccurate and unreliable.</a:t>
            </a:r>
          </a:p>
          <a:p>
            <a:endParaRPr lang="en-US" dirty="0"/>
          </a:p>
          <a:p>
            <a:r>
              <a:rPr lang="en-US" dirty="0" smtClean="0"/>
              <a:t>What may be the consequences?</a:t>
            </a:r>
          </a:p>
          <a:p>
            <a:pPr lvl="1"/>
            <a:r>
              <a:rPr lang="en-US" dirty="0" smtClean="0"/>
              <a:t>Indicator 20 may come into play</a:t>
            </a:r>
          </a:p>
          <a:p>
            <a:pPr lvl="1"/>
            <a:r>
              <a:rPr lang="en-US" dirty="0" smtClean="0"/>
              <a:t>Auditors have read only access to the MIS</a:t>
            </a:r>
          </a:p>
          <a:p>
            <a:pPr lvl="1"/>
            <a:r>
              <a:rPr lang="en-US" dirty="0" smtClean="0"/>
              <a:t>Auditors may check to verify the number of IEP students in a preschool program for calculations of the 50 / 50 ratio.</a:t>
            </a:r>
          </a:p>
          <a:p>
            <a:pPr lvl="2"/>
            <a:r>
              <a:rPr lang="en-US" dirty="0" smtClean="0"/>
              <a:t>If the real provider is not used, the ratio may be skewed negatively resulting in a proration / reduction of categorical aid based on this evidence. </a:t>
            </a:r>
          </a:p>
        </p:txBody>
      </p:sp>
    </p:spTree>
    <p:extLst>
      <p:ext uri="{BB962C8B-B14F-4D97-AF65-F5344CB8AC3E}">
        <p14:creationId xmlns:p14="http://schemas.microsoft.com/office/powerpoint/2010/main" val="2786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304800"/>
            <a:ext cx="7772400" cy="1362075"/>
          </a:xfrm>
        </p:spPr>
        <p:txBody>
          <a:bodyPr/>
          <a:lstStyle/>
          <a:p>
            <a:r>
              <a:rPr lang="en-US" dirty="0"/>
              <a:t>KAN_Service Updates</a:t>
            </a:r>
          </a:p>
        </p:txBody>
      </p:sp>
      <p:sp>
        <p:nvSpPr>
          <p:cNvPr id="5" name="Text Placeholder 4"/>
          <p:cNvSpPr>
            <a:spLocks noGrp="1"/>
          </p:cNvSpPr>
          <p:nvPr>
            <p:ph type="body" idx="1"/>
          </p:nvPr>
        </p:nvSpPr>
        <p:spPr>
          <a:xfrm>
            <a:off x="304800" y="1524000"/>
            <a:ext cx="7772400" cy="1119187"/>
          </a:xfrm>
        </p:spPr>
        <p:txBody>
          <a:bodyPr/>
          <a:lstStyle/>
          <a:p>
            <a:r>
              <a:rPr lang="en-US" sz="3200" dirty="0" smtClean="0"/>
              <a:t>New Features</a:t>
            </a:r>
          </a:p>
          <a:p>
            <a:r>
              <a:rPr lang="en-US" sz="3200" dirty="0" smtClean="0"/>
              <a:t>Application Changes</a:t>
            </a:r>
            <a:endParaRPr lang="en-US" sz="3200" dirty="0"/>
          </a:p>
        </p:txBody>
      </p:sp>
      <p:sp>
        <p:nvSpPr>
          <p:cNvPr id="6" name="Slide Number Placeholder 5"/>
          <p:cNvSpPr>
            <a:spLocks noGrp="1"/>
          </p:cNvSpPr>
          <p:nvPr>
            <p:ph type="sldNum" sz="quarter" idx="12"/>
          </p:nvPr>
        </p:nvSpPr>
        <p:spPr>
          <a:xfrm>
            <a:off x="8382000" y="6245225"/>
            <a:ext cx="304800" cy="307975"/>
          </a:xfrm>
          <a:solidFill>
            <a:schemeClr val="bg1"/>
          </a:solidFill>
        </p:spPr>
        <p:txBody>
          <a:bodyPr/>
          <a:lstStyle/>
          <a:p>
            <a:fld id="{CEA01226-8442-42ED-B1D2-7090889D8AC6}" type="slidenum">
              <a:rPr lang="en-US" smtClean="0"/>
              <a:pPr/>
              <a:t>3</a:t>
            </a:fld>
            <a:endParaRPr lang="en-US" dirty="0"/>
          </a:p>
        </p:txBody>
      </p:sp>
      <p:sp>
        <p:nvSpPr>
          <p:cNvPr id="7" name="Slide Number Placeholder 5"/>
          <p:cNvSpPr txBox="1">
            <a:spLocks/>
          </p:cNvSpPr>
          <p:nvPr/>
        </p:nvSpPr>
        <p:spPr bwMode="auto">
          <a:xfrm>
            <a:off x="8305800" y="6245225"/>
            <a:ext cx="381000" cy="307975"/>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EA01226-8442-42ED-B1D2-7090889D8AC6}" type="slidenum">
              <a:rPr lang="en-US" smtClean="0"/>
              <a:pPr/>
              <a:t>3</a:t>
            </a:fld>
            <a:endParaRPr lang="en-US" dirty="0"/>
          </a:p>
        </p:txBody>
      </p:sp>
    </p:spTree>
    <p:extLst>
      <p:ext uri="{BB962C8B-B14F-4D97-AF65-F5344CB8AC3E}">
        <p14:creationId xmlns:p14="http://schemas.microsoft.com/office/powerpoint/2010/main" val="36589694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9600" y="1981200"/>
            <a:ext cx="7772400" cy="1362075"/>
          </a:xfrm>
        </p:spPr>
        <p:txBody>
          <a:bodyPr/>
          <a:lstStyle/>
          <a:p>
            <a:r>
              <a:rPr lang="en-US" sz="3600" dirty="0" smtClean="0"/>
              <a:t>Other Advice</a:t>
            </a:r>
            <a:endParaRPr lang="en-US" sz="3600" dirty="0"/>
          </a:p>
        </p:txBody>
      </p:sp>
      <p:sp>
        <p:nvSpPr>
          <p:cNvPr id="5" name="Text Placeholder 4"/>
          <p:cNvSpPr>
            <a:spLocks noGrp="1"/>
          </p:cNvSpPr>
          <p:nvPr>
            <p:ph type="body" idx="1"/>
          </p:nvPr>
        </p:nvSpPr>
        <p:spPr>
          <a:xfrm>
            <a:off x="609600" y="533400"/>
            <a:ext cx="7772400" cy="838201"/>
          </a:xfrm>
        </p:spPr>
        <p:txBody>
          <a:bodyPr/>
          <a:lstStyle/>
          <a:p>
            <a:r>
              <a:rPr lang="en-US" sz="5400" dirty="0" smtClean="0"/>
              <a:t>Advice</a:t>
            </a:r>
            <a:endParaRPr lang="en-US" sz="5400" dirty="0"/>
          </a:p>
        </p:txBody>
      </p:sp>
      <p:sp>
        <p:nvSpPr>
          <p:cNvPr id="2" name="Slide Number Placeholder 1"/>
          <p:cNvSpPr>
            <a:spLocks noGrp="1"/>
          </p:cNvSpPr>
          <p:nvPr>
            <p:ph type="sldNum" sz="quarter" idx="12"/>
          </p:nvPr>
        </p:nvSpPr>
        <p:spPr>
          <a:xfrm>
            <a:off x="8305800" y="6245225"/>
            <a:ext cx="381000" cy="307975"/>
          </a:xfrm>
          <a:solidFill>
            <a:schemeClr val="bg1"/>
          </a:solidFill>
        </p:spPr>
        <p:txBody>
          <a:bodyPr/>
          <a:lstStyle/>
          <a:p>
            <a:fld id="{CEA01226-8442-42ED-B1D2-7090889D8AC6}" type="slidenum">
              <a:rPr lang="en-US" smtClean="0"/>
              <a:pPr/>
              <a:t>30</a:t>
            </a:fld>
            <a:endParaRPr lang="en-US" dirty="0"/>
          </a:p>
        </p:txBody>
      </p:sp>
    </p:spTree>
    <p:extLst>
      <p:ext uri="{BB962C8B-B14F-4D97-AF65-F5344CB8AC3E}">
        <p14:creationId xmlns:p14="http://schemas.microsoft.com/office/powerpoint/2010/main" val="341280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05800" y="6245225"/>
            <a:ext cx="381000" cy="307975"/>
          </a:xfrm>
          <a:solidFill>
            <a:schemeClr val="bg1"/>
          </a:solidFill>
        </p:spPr>
        <p:txBody>
          <a:bodyPr/>
          <a:lstStyle/>
          <a:p>
            <a:fld id="{A86F38E5-157D-44DF-8C40-B0224E59B719}" type="slidenum">
              <a:rPr lang="en-US" smtClean="0"/>
              <a:pPr/>
              <a:t>31</a:t>
            </a:fld>
            <a:endParaRPr lang="en-US" dirty="0"/>
          </a:p>
        </p:txBody>
      </p:sp>
      <p:sp>
        <p:nvSpPr>
          <p:cNvPr id="23554" name="Rectangle 2"/>
          <p:cNvSpPr>
            <a:spLocks noGrp="1" noChangeArrowheads="1"/>
          </p:cNvSpPr>
          <p:nvPr>
            <p:ph type="title" idx="4294967295"/>
          </p:nvPr>
        </p:nvSpPr>
        <p:spPr>
          <a:xfrm>
            <a:off x="0" y="762000"/>
            <a:ext cx="6324600" cy="914400"/>
          </a:xfrm>
        </p:spPr>
        <p:txBody>
          <a:bodyPr/>
          <a:lstStyle/>
          <a:p>
            <a:r>
              <a:rPr lang="en-US" dirty="0" smtClean="0"/>
              <a:t>Comprehensive Evaluations</a:t>
            </a:r>
            <a:endParaRPr lang="en-US" dirty="0"/>
          </a:p>
        </p:txBody>
      </p:sp>
      <p:sp>
        <p:nvSpPr>
          <p:cNvPr id="8" name="Content Placeholder 7"/>
          <p:cNvSpPr>
            <a:spLocks noGrp="1"/>
          </p:cNvSpPr>
          <p:nvPr>
            <p:ph idx="4294967295"/>
          </p:nvPr>
        </p:nvSpPr>
        <p:spPr>
          <a:xfrm>
            <a:off x="0" y="1676400"/>
            <a:ext cx="6324600" cy="4419600"/>
          </a:xfrm>
        </p:spPr>
        <p:txBody>
          <a:bodyPr/>
          <a:lstStyle/>
          <a:p>
            <a:r>
              <a:rPr lang="en-US" dirty="0"/>
              <a:t>E</a:t>
            </a:r>
            <a:r>
              <a:rPr lang="en-US" dirty="0" smtClean="0"/>
              <a:t>ntering students. </a:t>
            </a:r>
          </a:p>
          <a:p>
            <a:r>
              <a:rPr lang="en-US" dirty="0" smtClean="0"/>
              <a:t>Enter the most recent date on students entering, dates are visible to the receiving MIS clerk</a:t>
            </a:r>
            <a:endParaRPr lang="en-US" dirty="0"/>
          </a:p>
        </p:txBody>
      </p:sp>
    </p:spTree>
    <p:extLst>
      <p:ext uri="{BB962C8B-B14F-4D97-AF65-F5344CB8AC3E}">
        <p14:creationId xmlns:p14="http://schemas.microsoft.com/office/powerpoint/2010/main" val="42901918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9600" y="1981200"/>
            <a:ext cx="7772400" cy="1362075"/>
          </a:xfrm>
        </p:spPr>
        <p:txBody>
          <a:bodyPr/>
          <a:lstStyle/>
          <a:p>
            <a:r>
              <a:rPr lang="en-US" sz="3600" dirty="0" smtClean="0"/>
              <a:t>Verification fixes</a:t>
            </a:r>
            <a:br>
              <a:rPr lang="en-US" sz="3600" dirty="0" smtClean="0"/>
            </a:br>
            <a:endParaRPr lang="en-US" sz="3600" dirty="0"/>
          </a:p>
        </p:txBody>
      </p:sp>
      <p:sp>
        <p:nvSpPr>
          <p:cNvPr id="5" name="Text Placeholder 4"/>
          <p:cNvSpPr>
            <a:spLocks noGrp="1"/>
          </p:cNvSpPr>
          <p:nvPr>
            <p:ph type="body" idx="1"/>
          </p:nvPr>
        </p:nvSpPr>
        <p:spPr>
          <a:xfrm>
            <a:off x="609600" y="533400"/>
            <a:ext cx="7772400" cy="838201"/>
          </a:xfrm>
        </p:spPr>
        <p:txBody>
          <a:bodyPr/>
          <a:lstStyle/>
          <a:p>
            <a:r>
              <a:rPr lang="en-US" sz="5400" dirty="0" smtClean="0"/>
              <a:t>On the Horizon</a:t>
            </a:r>
            <a:endParaRPr lang="en-US" sz="5400" dirty="0"/>
          </a:p>
        </p:txBody>
      </p:sp>
      <p:sp>
        <p:nvSpPr>
          <p:cNvPr id="2" name="Slide Number Placeholder 1"/>
          <p:cNvSpPr>
            <a:spLocks noGrp="1"/>
          </p:cNvSpPr>
          <p:nvPr>
            <p:ph type="sldNum" sz="quarter" idx="12"/>
          </p:nvPr>
        </p:nvSpPr>
        <p:spPr>
          <a:xfrm>
            <a:off x="8305800" y="6245225"/>
            <a:ext cx="381000" cy="307975"/>
          </a:xfrm>
          <a:solidFill>
            <a:schemeClr val="bg1"/>
          </a:solidFill>
        </p:spPr>
        <p:txBody>
          <a:bodyPr/>
          <a:lstStyle/>
          <a:p>
            <a:fld id="{CEA01226-8442-42ED-B1D2-7090889D8AC6}" type="slidenum">
              <a:rPr lang="en-US" smtClean="0"/>
              <a:pPr/>
              <a:t>32</a:t>
            </a:fld>
            <a:endParaRPr lang="en-US" dirty="0"/>
          </a:p>
        </p:txBody>
      </p:sp>
    </p:spTree>
    <p:extLst>
      <p:ext uri="{BB962C8B-B14F-4D97-AF65-F5344CB8AC3E}">
        <p14:creationId xmlns:p14="http://schemas.microsoft.com/office/powerpoint/2010/main" val="368268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324600" cy="914400"/>
          </a:xfrm>
        </p:spPr>
        <p:txBody>
          <a:bodyPr/>
          <a:lstStyle/>
          <a:p>
            <a:r>
              <a:rPr lang="en-US" dirty="0" smtClean="0"/>
              <a:t>Verifications</a:t>
            </a:r>
            <a:endParaRPr lang="en-US" dirty="0"/>
          </a:p>
        </p:txBody>
      </p:sp>
      <p:sp>
        <p:nvSpPr>
          <p:cNvPr id="3" name="Content Placeholder 2"/>
          <p:cNvSpPr>
            <a:spLocks noGrp="1"/>
          </p:cNvSpPr>
          <p:nvPr>
            <p:ph idx="1"/>
          </p:nvPr>
        </p:nvSpPr>
        <p:spPr>
          <a:xfrm>
            <a:off x="457200" y="990600"/>
            <a:ext cx="6324600" cy="3352800"/>
          </a:xfrm>
        </p:spPr>
        <p:txBody>
          <a:bodyPr/>
          <a:lstStyle/>
          <a:p>
            <a:r>
              <a:rPr lang="en-US" dirty="0" smtClean="0"/>
              <a:t>0176 no match to KIDS records</a:t>
            </a:r>
          </a:p>
          <a:p>
            <a:pPr lvl="1"/>
            <a:r>
              <a:rPr lang="en-US" dirty="0" smtClean="0"/>
              <a:t>Responsible building</a:t>
            </a:r>
          </a:p>
          <a:p>
            <a:pPr lvl="2"/>
            <a:r>
              <a:rPr lang="en-US" dirty="0" smtClean="0"/>
              <a:t>Responsible building in MIS is not in KIDS</a:t>
            </a:r>
          </a:p>
          <a:p>
            <a:pPr lvl="2"/>
            <a:r>
              <a:rPr lang="en-US" dirty="0" smtClean="0"/>
              <a:t>Fix – Toggle on Responsible building field and pick one found in the KIDS record</a:t>
            </a:r>
          </a:p>
          <a:p>
            <a:pPr lvl="2"/>
            <a:r>
              <a:rPr lang="en-US" dirty="0" smtClean="0"/>
              <a:t>Fix – Toggle on Student field and pick the KIDS record that has the MIS building</a:t>
            </a:r>
          </a:p>
          <a:p>
            <a:pPr lvl="1"/>
            <a:r>
              <a:rPr lang="en-US" dirty="0" smtClean="0"/>
              <a:t>Tip – if USD central office is only present in KIDS record, the MIS clerk gets to choose responsible building. </a:t>
            </a:r>
          </a:p>
          <a:p>
            <a:pPr lvl="1"/>
            <a:r>
              <a:rPr lang="en-US" dirty="0" smtClean="0"/>
              <a:t>Grade level</a:t>
            </a:r>
          </a:p>
          <a:p>
            <a:pPr lvl="2"/>
            <a:r>
              <a:rPr lang="en-US" dirty="0" smtClean="0"/>
              <a:t>Grade level in </a:t>
            </a:r>
            <a:r>
              <a:rPr lang="en-US" dirty="0"/>
              <a:t>MIS is not in </a:t>
            </a:r>
            <a:r>
              <a:rPr lang="en-US" dirty="0" smtClean="0"/>
              <a:t>KIDS is no longer a condition</a:t>
            </a:r>
            <a:endParaRPr lang="en-US" dirty="0"/>
          </a:p>
          <a:p>
            <a:pPr lvl="2"/>
            <a:endParaRPr lang="en-US" dirty="0" smtClean="0"/>
          </a:p>
        </p:txBody>
      </p:sp>
      <p:sp>
        <p:nvSpPr>
          <p:cNvPr id="4" name="Slide Number Placeholder 3"/>
          <p:cNvSpPr>
            <a:spLocks noGrp="1"/>
          </p:cNvSpPr>
          <p:nvPr>
            <p:ph type="sldNum" sz="quarter" idx="12"/>
          </p:nvPr>
        </p:nvSpPr>
        <p:spPr>
          <a:xfrm>
            <a:off x="8305800" y="6245225"/>
            <a:ext cx="381000" cy="307975"/>
          </a:xfrm>
          <a:solidFill>
            <a:schemeClr val="bg1"/>
          </a:solidFill>
        </p:spPr>
        <p:txBody>
          <a:bodyPr/>
          <a:lstStyle/>
          <a:p>
            <a:fld id="{A86F38E5-157D-44DF-8C40-B0224E59B719}" type="slidenum">
              <a:rPr lang="en-US" smtClean="0"/>
              <a:pPr/>
              <a:t>33</a:t>
            </a:fld>
            <a:endParaRPr lang="en-US" dirty="0"/>
          </a:p>
        </p:txBody>
      </p:sp>
      <p:sp>
        <p:nvSpPr>
          <p:cNvPr id="5" name="Text Placeholder 4"/>
          <p:cNvSpPr txBox="1">
            <a:spLocks/>
          </p:cNvSpPr>
          <p:nvPr/>
        </p:nvSpPr>
        <p:spPr bwMode="auto">
          <a:xfrm>
            <a:off x="838200" y="5638800"/>
            <a:ext cx="59436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lvl="2"/>
            <a:r>
              <a:rPr lang="en-US" dirty="0"/>
              <a:t>Verifications displaying falsely should go away on their own and no longer display under false conditions.</a:t>
            </a:r>
          </a:p>
        </p:txBody>
      </p:sp>
    </p:spTree>
    <p:extLst>
      <p:ext uri="{BB962C8B-B14F-4D97-AF65-F5344CB8AC3E}">
        <p14:creationId xmlns:p14="http://schemas.microsoft.com/office/powerpoint/2010/main" val="333736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9600" y="1981200"/>
            <a:ext cx="7772400" cy="1362075"/>
          </a:xfrm>
        </p:spPr>
        <p:txBody>
          <a:bodyPr/>
          <a:lstStyle/>
          <a:p>
            <a:r>
              <a:rPr lang="en-US" sz="3600" dirty="0" smtClean="0"/>
              <a:t>Next years </a:t>
            </a:r>
            <a:br>
              <a:rPr lang="en-US" sz="3600" dirty="0" smtClean="0"/>
            </a:br>
            <a:r>
              <a:rPr lang="en-US" sz="3600" dirty="0" smtClean="0"/>
              <a:t>MIS data</a:t>
            </a:r>
            <a:br>
              <a:rPr lang="en-US" sz="3600" dirty="0" smtClean="0"/>
            </a:br>
            <a:endParaRPr lang="en-US" sz="3600" dirty="0"/>
          </a:p>
        </p:txBody>
      </p:sp>
      <p:sp>
        <p:nvSpPr>
          <p:cNvPr id="5" name="Text Placeholder 4"/>
          <p:cNvSpPr>
            <a:spLocks noGrp="1"/>
          </p:cNvSpPr>
          <p:nvPr>
            <p:ph type="body" idx="1"/>
          </p:nvPr>
        </p:nvSpPr>
        <p:spPr>
          <a:xfrm>
            <a:off x="609600" y="533400"/>
            <a:ext cx="7772400" cy="838201"/>
          </a:xfrm>
        </p:spPr>
        <p:txBody>
          <a:bodyPr/>
          <a:lstStyle/>
          <a:p>
            <a:r>
              <a:rPr lang="en-US" sz="5400" dirty="0" smtClean="0"/>
              <a:t>On the Horizon</a:t>
            </a:r>
            <a:endParaRPr lang="en-US" sz="5400" dirty="0"/>
          </a:p>
        </p:txBody>
      </p:sp>
      <p:sp>
        <p:nvSpPr>
          <p:cNvPr id="2" name="Slide Number Placeholder 1"/>
          <p:cNvSpPr>
            <a:spLocks noGrp="1"/>
          </p:cNvSpPr>
          <p:nvPr>
            <p:ph type="sldNum" sz="quarter" idx="12"/>
          </p:nvPr>
        </p:nvSpPr>
        <p:spPr>
          <a:xfrm>
            <a:off x="8305800" y="6245225"/>
            <a:ext cx="381000" cy="307975"/>
          </a:xfrm>
          <a:solidFill>
            <a:schemeClr val="bg1"/>
          </a:solidFill>
        </p:spPr>
        <p:txBody>
          <a:bodyPr/>
          <a:lstStyle/>
          <a:p>
            <a:fld id="{CEA01226-8442-42ED-B1D2-7090889D8AC6}" type="slidenum">
              <a:rPr lang="en-US" smtClean="0"/>
              <a:pPr/>
              <a:t>34</a:t>
            </a:fld>
            <a:endParaRPr lang="en-US" dirty="0"/>
          </a:p>
        </p:txBody>
      </p:sp>
    </p:spTree>
    <p:extLst>
      <p:ext uri="{BB962C8B-B14F-4D97-AF65-F5344CB8AC3E}">
        <p14:creationId xmlns:p14="http://schemas.microsoft.com/office/powerpoint/2010/main" val="286687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304800"/>
            <a:ext cx="6324600" cy="1066800"/>
          </a:xfrm>
        </p:spPr>
        <p:txBody>
          <a:bodyPr/>
          <a:lstStyle/>
          <a:p>
            <a:r>
              <a:rPr lang="en-US" sz="3600" dirty="0" smtClean="0"/>
              <a:t>Next years MIS data</a:t>
            </a:r>
            <a:br>
              <a:rPr lang="en-US" sz="3600" dirty="0" smtClean="0"/>
            </a:br>
            <a:endParaRPr lang="en-US" sz="3600" dirty="0"/>
          </a:p>
        </p:txBody>
      </p:sp>
      <p:sp>
        <p:nvSpPr>
          <p:cNvPr id="2" name="Slide Number Placeholder 1"/>
          <p:cNvSpPr>
            <a:spLocks noGrp="1"/>
          </p:cNvSpPr>
          <p:nvPr>
            <p:ph type="sldNum" sz="quarter" idx="12"/>
          </p:nvPr>
        </p:nvSpPr>
        <p:spPr>
          <a:xfrm>
            <a:off x="8229600" y="6245225"/>
            <a:ext cx="457200" cy="307975"/>
          </a:xfrm>
          <a:solidFill>
            <a:schemeClr val="bg1"/>
          </a:solidFill>
        </p:spPr>
        <p:txBody>
          <a:bodyPr/>
          <a:lstStyle/>
          <a:p>
            <a:fld id="{CEA01226-8442-42ED-B1D2-7090889D8AC6}" type="slidenum">
              <a:rPr lang="en-US" smtClean="0"/>
              <a:pPr/>
              <a:t>35</a:t>
            </a:fld>
            <a:endParaRPr lang="en-US" dirty="0"/>
          </a:p>
        </p:txBody>
      </p:sp>
      <p:sp>
        <p:nvSpPr>
          <p:cNvPr id="5" name="Text Placeholder 4"/>
          <p:cNvSpPr>
            <a:spLocks noGrp="1"/>
          </p:cNvSpPr>
          <p:nvPr>
            <p:ph type="body" idx="4294967295"/>
          </p:nvPr>
        </p:nvSpPr>
        <p:spPr>
          <a:xfrm>
            <a:off x="76200" y="990600"/>
            <a:ext cx="7772400" cy="3581400"/>
          </a:xfrm>
        </p:spPr>
        <p:txBody>
          <a:bodyPr/>
          <a:lstStyle/>
          <a:p>
            <a:pPr marL="0" indent="0">
              <a:buNone/>
            </a:pPr>
            <a:r>
              <a:rPr lang="en-US" sz="2800" dirty="0" smtClean="0">
                <a:latin typeface="+mj-lt"/>
                <a:cs typeface="Times New Roman" pitchFamily="18" charset="0"/>
              </a:rPr>
              <a:t>3 options for entering data for next year</a:t>
            </a:r>
          </a:p>
          <a:p>
            <a:pPr marL="514350" indent="-514350">
              <a:buFont typeface="+mj-lt"/>
              <a:buAutoNum type="arabicPeriod"/>
            </a:pPr>
            <a:r>
              <a:rPr lang="en-US" sz="2800" dirty="0" smtClean="0">
                <a:latin typeface="+mj-lt"/>
                <a:cs typeface="Times New Roman" pitchFamily="18" charset="0"/>
              </a:rPr>
              <a:t>Keyboard entry</a:t>
            </a:r>
          </a:p>
          <a:p>
            <a:pPr marL="514350" indent="-514350">
              <a:buFont typeface="+mj-lt"/>
              <a:buAutoNum type="arabicPeriod"/>
            </a:pPr>
            <a:r>
              <a:rPr lang="en-US" sz="2800" dirty="0" smtClean="0">
                <a:latin typeface="+mj-lt"/>
                <a:cs typeface="Times New Roman" pitchFamily="18" charset="0"/>
              </a:rPr>
              <a:t>Import from another source</a:t>
            </a:r>
          </a:p>
          <a:p>
            <a:pPr marL="514350" indent="-514350">
              <a:buFont typeface="+mj-lt"/>
              <a:buAutoNum type="arabicPeriod"/>
            </a:pPr>
            <a:r>
              <a:rPr lang="en-US" sz="2800" dirty="0" smtClean="0">
                <a:latin typeface="+mj-lt"/>
                <a:cs typeface="Times New Roman" pitchFamily="18" charset="0"/>
              </a:rPr>
              <a:t>Roll current year data into next year</a:t>
            </a:r>
          </a:p>
          <a:p>
            <a:pPr marL="0" indent="0">
              <a:buNone/>
            </a:pPr>
            <a:r>
              <a:rPr lang="en-US" sz="2800" dirty="0" smtClean="0">
                <a:latin typeface="+mj-lt"/>
                <a:cs typeface="Times New Roman" pitchFamily="18" charset="0"/>
              </a:rPr>
              <a:t>Item 3 is a new feature that will be addressed during MIS workshops</a:t>
            </a:r>
          </a:p>
          <a:p>
            <a:pPr marL="0" indent="0">
              <a:buNone/>
            </a:pPr>
            <a:r>
              <a:rPr lang="en-US" sz="2800" dirty="0">
                <a:latin typeface="+mj-lt"/>
                <a:cs typeface="Times New Roman" pitchFamily="18" charset="0"/>
              </a:rPr>
              <a:t>	</a:t>
            </a:r>
            <a:r>
              <a:rPr lang="en-US" sz="2800" dirty="0" smtClean="0">
                <a:latin typeface="+mj-lt"/>
                <a:cs typeface="Times New Roman" pitchFamily="18" charset="0"/>
              </a:rPr>
              <a:t> </a:t>
            </a:r>
            <a:endParaRPr lang="en-US" sz="2800" dirty="0">
              <a:latin typeface="+mj-lt"/>
              <a:cs typeface="Times New Roman" pitchFamily="18" charset="0"/>
            </a:endParaRPr>
          </a:p>
        </p:txBody>
      </p:sp>
      <p:sp>
        <p:nvSpPr>
          <p:cNvPr id="6" name="Text Placeholder 4"/>
          <p:cNvSpPr txBox="1">
            <a:spLocks/>
          </p:cNvSpPr>
          <p:nvPr/>
        </p:nvSpPr>
        <p:spPr bwMode="auto">
          <a:xfrm>
            <a:off x="111967" y="3962400"/>
            <a:ext cx="7772400" cy="2590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0" indent="0">
              <a:buFontTx/>
              <a:buNone/>
            </a:pPr>
            <a:r>
              <a:rPr lang="en-US" sz="2800" dirty="0" smtClean="0">
                <a:latin typeface="+mj-lt"/>
                <a:cs typeface="Times New Roman" pitchFamily="18" charset="0"/>
              </a:rPr>
              <a:t>All 3 options require setup before process can be completed</a:t>
            </a:r>
          </a:p>
          <a:p>
            <a:pPr marL="0" indent="0">
              <a:buFontTx/>
              <a:buNone/>
            </a:pPr>
            <a:r>
              <a:rPr lang="en-US" sz="2800" dirty="0">
                <a:latin typeface="+mj-lt"/>
                <a:cs typeface="Times New Roman" pitchFamily="18" charset="0"/>
              </a:rPr>
              <a:t>	</a:t>
            </a:r>
            <a:r>
              <a:rPr lang="en-US" sz="2800" dirty="0" smtClean="0">
                <a:latin typeface="+mj-lt"/>
                <a:cs typeface="Times New Roman" pitchFamily="18" charset="0"/>
              </a:rPr>
              <a:t>1. Set up calendars</a:t>
            </a:r>
          </a:p>
          <a:p>
            <a:pPr marL="0" indent="0">
              <a:buFontTx/>
              <a:buNone/>
            </a:pPr>
            <a:r>
              <a:rPr lang="en-US" sz="2800" dirty="0">
                <a:latin typeface="+mj-lt"/>
                <a:cs typeface="Times New Roman" pitchFamily="18" charset="0"/>
              </a:rPr>
              <a:t>	</a:t>
            </a:r>
            <a:r>
              <a:rPr lang="en-US" sz="2800" dirty="0" smtClean="0">
                <a:latin typeface="+mj-lt"/>
                <a:cs typeface="Times New Roman" pitchFamily="18" charset="0"/>
              </a:rPr>
              <a:t>2. Enter providers</a:t>
            </a:r>
          </a:p>
          <a:p>
            <a:pPr marL="0" indent="0">
              <a:buFontTx/>
              <a:buNone/>
            </a:pPr>
            <a:r>
              <a:rPr lang="en-US" sz="2800" dirty="0">
                <a:latin typeface="+mj-lt"/>
                <a:cs typeface="Times New Roman" pitchFamily="18" charset="0"/>
              </a:rPr>
              <a:t>	</a:t>
            </a:r>
            <a:r>
              <a:rPr lang="en-US" sz="2800" dirty="0" smtClean="0">
                <a:latin typeface="+mj-lt"/>
                <a:cs typeface="Times New Roman" pitchFamily="18" charset="0"/>
              </a:rPr>
              <a:t>3. Update building settings</a:t>
            </a:r>
            <a:endParaRPr lang="en-US" sz="2800" dirty="0">
              <a:latin typeface="+mj-lt"/>
              <a:cs typeface="Times New Roman" pitchFamily="18" charset="0"/>
            </a:endParaRPr>
          </a:p>
        </p:txBody>
      </p:sp>
    </p:spTree>
    <p:extLst>
      <p:ext uri="{BB962C8B-B14F-4D97-AF65-F5344CB8AC3E}">
        <p14:creationId xmlns:p14="http://schemas.microsoft.com/office/powerpoint/2010/main" val="405744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05800" y="6245225"/>
            <a:ext cx="381000" cy="307975"/>
          </a:xfrm>
          <a:solidFill>
            <a:schemeClr val="bg1"/>
          </a:solidFill>
        </p:spPr>
        <p:txBody>
          <a:bodyPr/>
          <a:lstStyle/>
          <a:p>
            <a:fld id="{A86F38E5-157D-44DF-8C40-B0224E59B719}" type="slidenum">
              <a:rPr lang="en-US" smtClean="0"/>
              <a:pPr/>
              <a:t>36</a:t>
            </a:fld>
            <a:endParaRPr lang="en-US" dirty="0"/>
          </a:p>
        </p:txBody>
      </p:sp>
      <p:sp>
        <p:nvSpPr>
          <p:cNvPr id="23554" name="Rectangle 2"/>
          <p:cNvSpPr>
            <a:spLocks noGrp="1" noChangeArrowheads="1"/>
          </p:cNvSpPr>
          <p:nvPr>
            <p:ph type="title" idx="4294967295"/>
          </p:nvPr>
        </p:nvSpPr>
        <p:spPr>
          <a:xfrm>
            <a:off x="76200" y="76200"/>
            <a:ext cx="6324600" cy="914400"/>
          </a:xfrm>
        </p:spPr>
        <p:txBody>
          <a:bodyPr/>
          <a:lstStyle/>
          <a:p>
            <a:r>
              <a:rPr lang="en-US" dirty="0" smtClean="0"/>
              <a:t>Provider roll over</a:t>
            </a:r>
            <a:endParaRPr lang="en-US" dirty="0"/>
          </a:p>
        </p:txBody>
      </p:sp>
      <p:pic>
        <p:nvPicPr>
          <p:cNvPr id="6" name="Content Placeholder 5"/>
          <p:cNvPicPr>
            <a:picLocks noGrp="1"/>
          </p:cNvPicPr>
          <p:nvPr>
            <p:ph idx="4294967295"/>
          </p:nvPr>
        </p:nvPicPr>
        <p:blipFill>
          <a:blip r:embed="rId4"/>
          <a:stretch>
            <a:fillRect/>
          </a:stretch>
        </p:blipFill>
        <p:spPr>
          <a:xfrm>
            <a:off x="0" y="838200"/>
            <a:ext cx="6477000" cy="4724400"/>
          </a:xfrm>
          <a:prstGeom prst="rect">
            <a:avLst/>
          </a:prstGeom>
        </p:spPr>
      </p:pic>
      <p:sp>
        <p:nvSpPr>
          <p:cNvPr id="7" name="Left Arrow 6"/>
          <p:cNvSpPr/>
          <p:nvPr/>
        </p:nvSpPr>
        <p:spPr>
          <a:xfrm>
            <a:off x="2618455" y="2667000"/>
            <a:ext cx="1539240" cy="152400"/>
          </a:xfrm>
          <a:prstGeom prst="leftArrow">
            <a:avLst/>
          </a:prstGeom>
          <a:solidFill>
            <a:srgbClr val="FF0000"/>
          </a:solidFill>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Left Arrow 8"/>
          <p:cNvSpPr/>
          <p:nvPr/>
        </p:nvSpPr>
        <p:spPr>
          <a:xfrm rot="20444162">
            <a:off x="1801145" y="4442293"/>
            <a:ext cx="1539240" cy="93581"/>
          </a:xfrm>
          <a:prstGeom prst="leftArrow">
            <a:avLst/>
          </a:prstGeom>
          <a:solidFill>
            <a:srgbClr val="FF0000"/>
          </a:solidFill>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Left Arrow 9"/>
          <p:cNvSpPr/>
          <p:nvPr/>
        </p:nvSpPr>
        <p:spPr>
          <a:xfrm>
            <a:off x="4267200" y="1295400"/>
            <a:ext cx="1539240" cy="152400"/>
          </a:xfrm>
          <a:prstGeom prst="leftArrow">
            <a:avLst/>
          </a:prstGeom>
          <a:solidFill>
            <a:srgbClr val="FF0000"/>
          </a:solidFill>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Rectangle 2"/>
          <p:cNvSpPr txBox="1">
            <a:spLocks noChangeArrowheads="1"/>
          </p:cNvSpPr>
          <p:nvPr/>
        </p:nvSpPr>
        <p:spPr bwMode="auto">
          <a:xfrm>
            <a:off x="6629400" y="685800"/>
            <a:ext cx="2514600" cy="83820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2800">
                <a:solidFill>
                  <a:schemeClr val="tx1"/>
                </a:solidFill>
                <a:latin typeface="Eras Bold ITC" pitchFamily="34" charset="0"/>
              </a:defRPr>
            </a:lvl2pPr>
            <a:lvl3pPr algn="ctr" rtl="0" eaLnBrk="1" fontAlgn="base" hangingPunct="1">
              <a:spcBef>
                <a:spcPct val="0"/>
              </a:spcBef>
              <a:spcAft>
                <a:spcPct val="0"/>
              </a:spcAft>
              <a:defRPr sz="2800">
                <a:solidFill>
                  <a:schemeClr val="tx1"/>
                </a:solidFill>
                <a:latin typeface="Eras Bold ITC" pitchFamily="34" charset="0"/>
              </a:defRPr>
            </a:lvl3pPr>
            <a:lvl4pPr algn="ctr" rtl="0" eaLnBrk="1" fontAlgn="base" hangingPunct="1">
              <a:spcBef>
                <a:spcPct val="0"/>
              </a:spcBef>
              <a:spcAft>
                <a:spcPct val="0"/>
              </a:spcAft>
              <a:defRPr sz="2800">
                <a:solidFill>
                  <a:schemeClr val="tx1"/>
                </a:solidFill>
                <a:latin typeface="Eras Bold ITC" pitchFamily="34" charset="0"/>
              </a:defRPr>
            </a:lvl4pPr>
            <a:lvl5pPr algn="ctr" rtl="0" eaLnBrk="1" fontAlgn="base" hangingPunct="1">
              <a:spcBef>
                <a:spcPct val="0"/>
              </a:spcBef>
              <a:spcAft>
                <a:spcPct val="0"/>
              </a:spcAft>
              <a:defRPr sz="2800">
                <a:solidFill>
                  <a:schemeClr val="tx1"/>
                </a:solidFill>
                <a:latin typeface="Eras Bold ITC" pitchFamily="34" charset="0"/>
              </a:defRPr>
            </a:lvl5pPr>
            <a:lvl6pPr marL="457200" algn="ctr" rtl="0" eaLnBrk="1" fontAlgn="base" hangingPunct="1">
              <a:spcBef>
                <a:spcPct val="0"/>
              </a:spcBef>
              <a:spcAft>
                <a:spcPct val="0"/>
              </a:spcAft>
              <a:defRPr sz="2800">
                <a:solidFill>
                  <a:schemeClr val="tx1"/>
                </a:solidFill>
                <a:latin typeface="Eras Bold ITC" pitchFamily="34" charset="0"/>
              </a:defRPr>
            </a:lvl6pPr>
            <a:lvl7pPr marL="914400" algn="ctr" rtl="0" eaLnBrk="1" fontAlgn="base" hangingPunct="1">
              <a:spcBef>
                <a:spcPct val="0"/>
              </a:spcBef>
              <a:spcAft>
                <a:spcPct val="0"/>
              </a:spcAft>
              <a:defRPr sz="2800">
                <a:solidFill>
                  <a:schemeClr val="tx1"/>
                </a:solidFill>
                <a:latin typeface="Eras Bold ITC" pitchFamily="34" charset="0"/>
              </a:defRPr>
            </a:lvl7pPr>
            <a:lvl8pPr marL="1371600" algn="ctr" rtl="0" eaLnBrk="1" fontAlgn="base" hangingPunct="1">
              <a:spcBef>
                <a:spcPct val="0"/>
              </a:spcBef>
              <a:spcAft>
                <a:spcPct val="0"/>
              </a:spcAft>
              <a:defRPr sz="2800">
                <a:solidFill>
                  <a:schemeClr val="tx1"/>
                </a:solidFill>
                <a:latin typeface="Eras Bold ITC" pitchFamily="34" charset="0"/>
              </a:defRPr>
            </a:lvl8pPr>
            <a:lvl9pPr marL="1828800" algn="ctr" rtl="0" eaLnBrk="1" fontAlgn="base" hangingPunct="1">
              <a:spcBef>
                <a:spcPct val="0"/>
              </a:spcBef>
              <a:spcAft>
                <a:spcPct val="0"/>
              </a:spcAft>
              <a:defRPr sz="2800">
                <a:solidFill>
                  <a:schemeClr val="tx1"/>
                </a:solidFill>
                <a:latin typeface="Eras Bold ITC" pitchFamily="34" charset="0"/>
              </a:defRPr>
            </a:lvl9pPr>
          </a:lstStyle>
          <a:p>
            <a:r>
              <a:rPr lang="en-US" sz="1800" dirty="0" smtClean="0"/>
              <a:t>Under provider list go to: Copy Year</a:t>
            </a:r>
            <a:endParaRPr lang="en-US" sz="1800" dirty="0"/>
          </a:p>
        </p:txBody>
      </p:sp>
      <p:sp>
        <p:nvSpPr>
          <p:cNvPr id="16" name="Rectangle 2"/>
          <p:cNvSpPr txBox="1">
            <a:spLocks noChangeArrowheads="1"/>
          </p:cNvSpPr>
          <p:nvPr/>
        </p:nvSpPr>
        <p:spPr bwMode="auto">
          <a:xfrm>
            <a:off x="6652727" y="1828800"/>
            <a:ext cx="2514600" cy="83820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2800">
                <a:solidFill>
                  <a:schemeClr val="tx1"/>
                </a:solidFill>
                <a:latin typeface="Eras Bold ITC" pitchFamily="34" charset="0"/>
              </a:defRPr>
            </a:lvl2pPr>
            <a:lvl3pPr algn="ctr" rtl="0" eaLnBrk="1" fontAlgn="base" hangingPunct="1">
              <a:spcBef>
                <a:spcPct val="0"/>
              </a:spcBef>
              <a:spcAft>
                <a:spcPct val="0"/>
              </a:spcAft>
              <a:defRPr sz="2800">
                <a:solidFill>
                  <a:schemeClr val="tx1"/>
                </a:solidFill>
                <a:latin typeface="Eras Bold ITC" pitchFamily="34" charset="0"/>
              </a:defRPr>
            </a:lvl3pPr>
            <a:lvl4pPr algn="ctr" rtl="0" eaLnBrk="1" fontAlgn="base" hangingPunct="1">
              <a:spcBef>
                <a:spcPct val="0"/>
              </a:spcBef>
              <a:spcAft>
                <a:spcPct val="0"/>
              </a:spcAft>
              <a:defRPr sz="2800">
                <a:solidFill>
                  <a:schemeClr val="tx1"/>
                </a:solidFill>
                <a:latin typeface="Eras Bold ITC" pitchFamily="34" charset="0"/>
              </a:defRPr>
            </a:lvl4pPr>
            <a:lvl5pPr algn="ctr" rtl="0" eaLnBrk="1" fontAlgn="base" hangingPunct="1">
              <a:spcBef>
                <a:spcPct val="0"/>
              </a:spcBef>
              <a:spcAft>
                <a:spcPct val="0"/>
              </a:spcAft>
              <a:defRPr sz="2800">
                <a:solidFill>
                  <a:schemeClr val="tx1"/>
                </a:solidFill>
                <a:latin typeface="Eras Bold ITC" pitchFamily="34" charset="0"/>
              </a:defRPr>
            </a:lvl5pPr>
            <a:lvl6pPr marL="457200" algn="ctr" rtl="0" eaLnBrk="1" fontAlgn="base" hangingPunct="1">
              <a:spcBef>
                <a:spcPct val="0"/>
              </a:spcBef>
              <a:spcAft>
                <a:spcPct val="0"/>
              </a:spcAft>
              <a:defRPr sz="2800">
                <a:solidFill>
                  <a:schemeClr val="tx1"/>
                </a:solidFill>
                <a:latin typeface="Eras Bold ITC" pitchFamily="34" charset="0"/>
              </a:defRPr>
            </a:lvl6pPr>
            <a:lvl7pPr marL="914400" algn="ctr" rtl="0" eaLnBrk="1" fontAlgn="base" hangingPunct="1">
              <a:spcBef>
                <a:spcPct val="0"/>
              </a:spcBef>
              <a:spcAft>
                <a:spcPct val="0"/>
              </a:spcAft>
              <a:defRPr sz="2800">
                <a:solidFill>
                  <a:schemeClr val="tx1"/>
                </a:solidFill>
                <a:latin typeface="Eras Bold ITC" pitchFamily="34" charset="0"/>
              </a:defRPr>
            </a:lvl7pPr>
            <a:lvl8pPr marL="1371600" algn="ctr" rtl="0" eaLnBrk="1" fontAlgn="base" hangingPunct="1">
              <a:spcBef>
                <a:spcPct val="0"/>
              </a:spcBef>
              <a:spcAft>
                <a:spcPct val="0"/>
              </a:spcAft>
              <a:defRPr sz="2800">
                <a:solidFill>
                  <a:schemeClr val="tx1"/>
                </a:solidFill>
                <a:latin typeface="Eras Bold ITC" pitchFamily="34" charset="0"/>
              </a:defRPr>
            </a:lvl8pPr>
            <a:lvl9pPr marL="1828800" algn="ctr" rtl="0" eaLnBrk="1" fontAlgn="base" hangingPunct="1">
              <a:spcBef>
                <a:spcPct val="0"/>
              </a:spcBef>
              <a:spcAft>
                <a:spcPct val="0"/>
              </a:spcAft>
              <a:defRPr sz="2800">
                <a:solidFill>
                  <a:schemeClr val="tx1"/>
                </a:solidFill>
                <a:latin typeface="Eras Bold ITC" pitchFamily="34" charset="0"/>
              </a:defRPr>
            </a:lvl9pPr>
          </a:lstStyle>
          <a:p>
            <a:r>
              <a:rPr lang="en-US" sz="1800" dirty="0" smtClean="0"/>
              <a:t>Select Source year and target year</a:t>
            </a:r>
            <a:endParaRPr lang="en-US" sz="1800" dirty="0"/>
          </a:p>
        </p:txBody>
      </p:sp>
      <p:sp>
        <p:nvSpPr>
          <p:cNvPr id="17" name="Rectangle 2"/>
          <p:cNvSpPr txBox="1">
            <a:spLocks noChangeArrowheads="1"/>
          </p:cNvSpPr>
          <p:nvPr/>
        </p:nvSpPr>
        <p:spPr bwMode="auto">
          <a:xfrm>
            <a:off x="6598298" y="2895600"/>
            <a:ext cx="2514600" cy="114300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2800">
                <a:solidFill>
                  <a:schemeClr val="tx1"/>
                </a:solidFill>
                <a:latin typeface="Eras Bold ITC" pitchFamily="34" charset="0"/>
              </a:defRPr>
            </a:lvl2pPr>
            <a:lvl3pPr algn="ctr" rtl="0" eaLnBrk="1" fontAlgn="base" hangingPunct="1">
              <a:spcBef>
                <a:spcPct val="0"/>
              </a:spcBef>
              <a:spcAft>
                <a:spcPct val="0"/>
              </a:spcAft>
              <a:defRPr sz="2800">
                <a:solidFill>
                  <a:schemeClr val="tx1"/>
                </a:solidFill>
                <a:latin typeface="Eras Bold ITC" pitchFamily="34" charset="0"/>
              </a:defRPr>
            </a:lvl3pPr>
            <a:lvl4pPr algn="ctr" rtl="0" eaLnBrk="1" fontAlgn="base" hangingPunct="1">
              <a:spcBef>
                <a:spcPct val="0"/>
              </a:spcBef>
              <a:spcAft>
                <a:spcPct val="0"/>
              </a:spcAft>
              <a:defRPr sz="2800">
                <a:solidFill>
                  <a:schemeClr val="tx1"/>
                </a:solidFill>
                <a:latin typeface="Eras Bold ITC" pitchFamily="34" charset="0"/>
              </a:defRPr>
            </a:lvl4pPr>
            <a:lvl5pPr algn="ctr" rtl="0" eaLnBrk="1" fontAlgn="base" hangingPunct="1">
              <a:spcBef>
                <a:spcPct val="0"/>
              </a:spcBef>
              <a:spcAft>
                <a:spcPct val="0"/>
              </a:spcAft>
              <a:defRPr sz="2800">
                <a:solidFill>
                  <a:schemeClr val="tx1"/>
                </a:solidFill>
                <a:latin typeface="Eras Bold ITC" pitchFamily="34" charset="0"/>
              </a:defRPr>
            </a:lvl5pPr>
            <a:lvl6pPr marL="457200" algn="ctr" rtl="0" eaLnBrk="1" fontAlgn="base" hangingPunct="1">
              <a:spcBef>
                <a:spcPct val="0"/>
              </a:spcBef>
              <a:spcAft>
                <a:spcPct val="0"/>
              </a:spcAft>
              <a:defRPr sz="2800">
                <a:solidFill>
                  <a:schemeClr val="tx1"/>
                </a:solidFill>
                <a:latin typeface="Eras Bold ITC" pitchFamily="34" charset="0"/>
              </a:defRPr>
            </a:lvl6pPr>
            <a:lvl7pPr marL="914400" algn="ctr" rtl="0" eaLnBrk="1" fontAlgn="base" hangingPunct="1">
              <a:spcBef>
                <a:spcPct val="0"/>
              </a:spcBef>
              <a:spcAft>
                <a:spcPct val="0"/>
              </a:spcAft>
              <a:defRPr sz="2800">
                <a:solidFill>
                  <a:schemeClr val="tx1"/>
                </a:solidFill>
                <a:latin typeface="Eras Bold ITC" pitchFamily="34" charset="0"/>
              </a:defRPr>
            </a:lvl7pPr>
            <a:lvl8pPr marL="1371600" algn="ctr" rtl="0" eaLnBrk="1" fontAlgn="base" hangingPunct="1">
              <a:spcBef>
                <a:spcPct val="0"/>
              </a:spcBef>
              <a:spcAft>
                <a:spcPct val="0"/>
              </a:spcAft>
              <a:defRPr sz="2800">
                <a:solidFill>
                  <a:schemeClr val="tx1"/>
                </a:solidFill>
                <a:latin typeface="Eras Bold ITC" pitchFamily="34" charset="0"/>
              </a:defRPr>
            </a:lvl8pPr>
            <a:lvl9pPr marL="1828800" algn="ctr" rtl="0" eaLnBrk="1" fontAlgn="base" hangingPunct="1">
              <a:spcBef>
                <a:spcPct val="0"/>
              </a:spcBef>
              <a:spcAft>
                <a:spcPct val="0"/>
              </a:spcAft>
              <a:defRPr sz="2800">
                <a:solidFill>
                  <a:schemeClr val="tx1"/>
                </a:solidFill>
                <a:latin typeface="Eras Bold ITC" pitchFamily="34" charset="0"/>
              </a:defRPr>
            </a:lvl9pPr>
          </a:lstStyle>
          <a:p>
            <a:r>
              <a:rPr lang="en-US" sz="1800" dirty="0" smtClean="0"/>
              <a:t>Select all providers and unmark all providers not continuing</a:t>
            </a:r>
            <a:endParaRPr lang="en-US" sz="1800" dirty="0"/>
          </a:p>
        </p:txBody>
      </p:sp>
      <p:sp>
        <p:nvSpPr>
          <p:cNvPr id="18" name="Rectangle 2"/>
          <p:cNvSpPr txBox="1">
            <a:spLocks noChangeArrowheads="1"/>
          </p:cNvSpPr>
          <p:nvPr/>
        </p:nvSpPr>
        <p:spPr bwMode="auto">
          <a:xfrm>
            <a:off x="6578082" y="4343400"/>
            <a:ext cx="2514600" cy="114300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2800">
                <a:solidFill>
                  <a:schemeClr val="tx1"/>
                </a:solidFill>
                <a:latin typeface="Eras Bold ITC" pitchFamily="34" charset="0"/>
              </a:defRPr>
            </a:lvl2pPr>
            <a:lvl3pPr algn="ctr" rtl="0" eaLnBrk="1" fontAlgn="base" hangingPunct="1">
              <a:spcBef>
                <a:spcPct val="0"/>
              </a:spcBef>
              <a:spcAft>
                <a:spcPct val="0"/>
              </a:spcAft>
              <a:defRPr sz="2800">
                <a:solidFill>
                  <a:schemeClr val="tx1"/>
                </a:solidFill>
                <a:latin typeface="Eras Bold ITC" pitchFamily="34" charset="0"/>
              </a:defRPr>
            </a:lvl3pPr>
            <a:lvl4pPr algn="ctr" rtl="0" eaLnBrk="1" fontAlgn="base" hangingPunct="1">
              <a:spcBef>
                <a:spcPct val="0"/>
              </a:spcBef>
              <a:spcAft>
                <a:spcPct val="0"/>
              </a:spcAft>
              <a:defRPr sz="2800">
                <a:solidFill>
                  <a:schemeClr val="tx1"/>
                </a:solidFill>
                <a:latin typeface="Eras Bold ITC" pitchFamily="34" charset="0"/>
              </a:defRPr>
            </a:lvl4pPr>
            <a:lvl5pPr algn="ctr" rtl="0" eaLnBrk="1" fontAlgn="base" hangingPunct="1">
              <a:spcBef>
                <a:spcPct val="0"/>
              </a:spcBef>
              <a:spcAft>
                <a:spcPct val="0"/>
              </a:spcAft>
              <a:defRPr sz="2800">
                <a:solidFill>
                  <a:schemeClr val="tx1"/>
                </a:solidFill>
                <a:latin typeface="Eras Bold ITC" pitchFamily="34" charset="0"/>
              </a:defRPr>
            </a:lvl5pPr>
            <a:lvl6pPr marL="457200" algn="ctr" rtl="0" eaLnBrk="1" fontAlgn="base" hangingPunct="1">
              <a:spcBef>
                <a:spcPct val="0"/>
              </a:spcBef>
              <a:spcAft>
                <a:spcPct val="0"/>
              </a:spcAft>
              <a:defRPr sz="2800">
                <a:solidFill>
                  <a:schemeClr val="tx1"/>
                </a:solidFill>
                <a:latin typeface="Eras Bold ITC" pitchFamily="34" charset="0"/>
              </a:defRPr>
            </a:lvl6pPr>
            <a:lvl7pPr marL="914400" algn="ctr" rtl="0" eaLnBrk="1" fontAlgn="base" hangingPunct="1">
              <a:spcBef>
                <a:spcPct val="0"/>
              </a:spcBef>
              <a:spcAft>
                <a:spcPct val="0"/>
              </a:spcAft>
              <a:defRPr sz="2800">
                <a:solidFill>
                  <a:schemeClr val="tx1"/>
                </a:solidFill>
                <a:latin typeface="Eras Bold ITC" pitchFamily="34" charset="0"/>
              </a:defRPr>
            </a:lvl7pPr>
            <a:lvl8pPr marL="1371600" algn="ctr" rtl="0" eaLnBrk="1" fontAlgn="base" hangingPunct="1">
              <a:spcBef>
                <a:spcPct val="0"/>
              </a:spcBef>
              <a:spcAft>
                <a:spcPct val="0"/>
              </a:spcAft>
              <a:defRPr sz="2800">
                <a:solidFill>
                  <a:schemeClr val="tx1"/>
                </a:solidFill>
                <a:latin typeface="Eras Bold ITC" pitchFamily="34" charset="0"/>
              </a:defRPr>
            </a:lvl8pPr>
            <a:lvl9pPr marL="1828800" algn="ctr" rtl="0" eaLnBrk="1" fontAlgn="base" hangingPunct="1">
              <a:spcBef>
                <a:spcPct val="0"/>
              </a:spcBef>
              <a:spcAft>
                <a:spcPct val="0"/>
              </a:spcAft>
              <a:defRPr sz="2800">
                <a:solidFill>
                  <a:schemeClr val="tx1"/>
                </a:solidFill>
                <a:latin typeface="Eras Bold ITC" pitchFamily="34" charset="0"/>
              </a:defRPr>
            </a:lvl9pPr>
          </a:lstStyle>
          <a:p>
            <a:r>
              <a:rPr lang="en-US" sz="1800" dirty="0" smtClean="0"/>
              <a:t>Copy marked providers into target school year</a:t>
            </a:r>
            <a:endParaRPr lang="en-US" sz="1800" dirty="0"/>
          </a:p>
        </p:txBody>
      </p:sp>
    </p:spTree>
    <p:extLst>
      <p:ext uri="{BB962C8B-B14F-4D97-AF65-F5344CB8AC3E}">
        <p14:creationId xmlns:p14="http://schemas.microsoft.com/office/powerpoint/2010/main" val="247177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4" grpId="0" animBg="1"/>
      <p:bldP spid="16" grpId="0" animBg="1"/>
      <p:bldP spid="1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05800" y="6245225"/>
            <a:ext cx="381000" cy="307975"/>
          </a:xfrm>
          <a:solidFill>
            <a:schemeClr val="bg1"/>
          </a:solidFill>
        </p:spPr>
        <p:txBody>
          <a:bodyPr/>
          <a:lstStyle/>
          <a:p>
            <a:fld id="{A86F38E5-157D-44DF-8C40-B0224E59B719}" type="slidenum">
              <a:rPr lang="en-US" smtClean="0"/>
              <a:pPr/>
              <a:t>37</a:t>
            </a:fld>
            <a:endParaRPr lang="en-US" dirty="0"/>
          </a:p>
        </p:txBody>
      </p:sp>
      <p:sp>
        <p:nvSpPr>
          <p:cNvPr id="23554" name="Rectangle 2"/>
          <p:cNvSpPr>
            <a:spLocks noGrp="1" noChangeArrowheads="1"/>
          </p:cNvSpPr>
          <p:nvPr>
            <p:ph type="title" idx="4294967295"/>
          </p:nvPr>
        </p:nvSpPr>
        <p:spPr>
          <a:xfrm>
            <a:off x="76200" y="76200"/>
            <a:ext cx="6324600" cy="914400"/>
          </a:xfrm>
        </p:spPr>
        <p:txBody>
          <a:bodyPr/>
          <a:lstStyle/>
          <a:p>
            <a:r>
              <a:rPr lang="en-US" dirty="0" smtClean="0"/>
              <a:t>Student roll over</a:t>
            </a:r>
            <a:endParaRPr lang="en-US" dirty="0"/>
          </a:p>
        </p:txBody>
      </p:sp>
      <p:sp>
        <p:nvSpPr>
          <p:cNvPr id="12" name="Rectangle 2"/>
          <p:cNvSpPr txBox="1">
            <a:spLocks noChangeArrowheads="1"/>
          </p:cNvSpPr>
          <p:nvPr/>
        </p:nvSpPr>
        <p:spPr bwMode="auto">
          <a:xfrm>
            <a:off x="6629400" y="685800"/>
            <a:ext cx="2514600" cy="83820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2800">
                <a:solidFill>
                  <a:schemeClr val="tx1"/>
                </a:solidFill>
                <a:latin typeface="Eras Bold ITC" pitchFamily="34" charset="0"/>
              </a:defRPr>
            </a:lvl2pPr>
            <a:lvl3pPr algn="ctr" rtl="0" eaLnBrk="1" fontAlgn="base" hangingPunct="1">
              <a:spcBef>
                <a:spcPct val="0"/>
              </a:spcBef>
              <a:spcAft>
                <a:spcPct val="0"/>
              </a:spcAft>
              <a:defRPr sz="2800">
                <a:solidFill>
                  <a:schemeClr val="tx1"/>
                </a:solidFill>
                <a:latin typeface="Eras Bold ITC" pitchFamily="34" charset="0"/>
              </a:defRPr>
            </a:lvl3pPr>
            <a:lvl4pPr algn="ctr" rtl="0" eaLnBrk="1" fontAlgn="base" hangingPunct="1">
              <a:spcBef>
                <a:spcPct val="0"/>
              </a:spcBef>
              <a:spcAft>
                <a:spcPct val="0"/>
              </a:spcAft>
              <a:defRPr sz="2800">
                <a:solidFill>
                  <a:schemeClr val="tx1"/>
                </a:solidFill>
                <a:latin typeface="Eras Bold ITC" pitchFamily="34" charset="0"/>
              </a:defRPr>
            </a:lvl4pPr>
            <a:lvl5pPr algn="ctr" rtl="0" eaLnBrk="1" fontAlgn="base" hangingPunct="1">
              <a:spcBef>
                <a:spcPct val="0"/>
              </a:spcBef>
              <a:spcAft>
                <a:spcPct val="0"/>
              </a:spcAft>
              <a:defRPr sz="2800">
                <a:solidFill>
                  <a:schemeClr val="tx1"/>
                </a:solidFill>
                <a:latin typeface="Eras Bold ITC" pitchFamily="34" charset="0"/>
              </a:defRPr>
            </a:lvl5pPr>
            <a:lvl6pPr marL="457200" algn="ctr" rtl="0" eaLnBrk="1" fontAlgn="base" hangingPunct="1">
              <a:spcBef>
                <a:spcPct val="0"/>
              </a:spcBef>
              <a:spcAft>
                <a:spcPct val="0"/>
              </a:spcAft>
              <a:defRPr sz="2800">
                <a:solidFill>
                  <a:schemeClr val="tx1"/>
                </a:solidFill>
                <a:latin typeface="Eras Bold ITC" pitchFamily="34" charset="0"/>
              </a:defRPr>
            </a:lvl6pPr>
            <a:lvl7pPr marL="914400" algn="ctr" rtl="0" eaLnBrk="1" fontAlgn="base" hangingPunct="1">
              <a:spcBef>
                <a:spcPct val="0"/>
              </a:spcBef>
              <a:spcAft>
                <a:spcPct val="0"/>
              </a:spcAft>
              <a:defRPr sz="2800">
                <a:solidFill>
                  <a:schemeClr val="tx1"/>
                </a:solidFill>
                <a:latin typeface="Eras Bold ITC" pitchFamily="34" charset="0"/>
              </a:defRPr>
            </a:lvl7pPr>
            <a:lvl8pPr marL="1371600" algn="ctr" rtl="0" eaLnBrk="1" fontAlgn="base" hangingPunct="1">
              <a:spcBef>
                <a:spcPct val="0"/>
              </a:spcBef>
              <a:spcAft>
                <a:spcPct val="0"/>
              </a:spcAft>
              <a:defRPr sz="2800">
                <a:solidFill>
                  <a:schemeClr val="tx1"/>
                </a:solidFill>
                <a:latin typeface="Eras Bold ITC" pitchFamily="34" charset="0"/>
              </a:defRPr>
            </a:lvl8pPr>
            <a:lvl9pPr marL="1828800" algn="ctr" rtl="0" eaLnBrk="1" fontAlgn="base" hangingPunct="1">
              <a:spcBef>
                <a:spcPct val="0"/>
              </a:spcBef>
              <a:spcAft>
                <a:spcPct val="0"/>
              </a:spcAft>
              <a:defRPr sz="2800">
                <a:solidFill>
                  <a:schemeClr val="tx1"/>
                </a:solidFill>
                <a:latin typeface="Eras Bold ITC" pitchFamily="34" charset="0"/>
              </a:defRPr>
            </a:lvl9pPr>
          </a:lstStyle>
          <a:p>
            <a:r>
              <a:rPr lang="en-US" sz="1800" dirty="0" smtClean="0"/>
              <a:t>Go to: Roll over student data.</a:t>
            </a:r>
            <a:endParaRPr lang="en-US" sz="1800" dirty="0"/>
          </a:p>
        </p:txBody>
      </p:sp>
      <p:sp>
        <p:nvSpPr>
          <p:cNvPr id="13" name="Rectangle 2"/>
          <p:cNvSpPr txBox="1">
            <a:spLocks noChangeArrowheads="1"/>
          </p:cNvSpPr>
          <p:nvPr/>
        </p:nvSpPr>
        <p:spPr bwMode="auto">
          <a:xfrm>
            <a:off x="6652727" y="1828800"/>
            <a:ext cx="2514600" cy="83820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2800">
                <a:solidFill>
                  <a:schemeClr val="tx1"/>
                </a:solidFill>
                <a:latin typeface="Eras Bold ITC" pitchFamily="34" charset="0"/>
              </a:defRPr>
            </a:lvl2pPr>
            <a:lvl3pPr algn="ctr" rtl="0" eaLnBrk="1" fontAlgn="base" hangingPunct="1">
              <a:spcBef>
                <a:spcPct val="0"/>
              </a:spcBef>
              <a:spcAft>
                <a:spcPct val="0"/>
              </a:spcAft>
              <a:defRPr sz="2800">
                <a:solidFill>
                  <a:schemeClr val="tx1"/>
                </a:solidFill>
                <a:latin typeface="Eras Bold ITC" pitchFamily="34" charset="0"/>
              </a:defRPr>
            </a:lvl3pPr>
            <a:lvl4pPr algn="ctr" rtl="0" eaLnBrk="1" fontAlgn="base" hangingPunct="1">
              <a:spcBef>
                <a:spcPct val="0"/>
              </a:spcBef>
              <a:spcAft>
                <a:spcPct val="0"/>
              </a:spcAft>
              <a:defRPr sz="2800">
                <a:solidFill>
                  <a:schemeClr val="tx1"/>
                </a:solidFill>
                <a:latin typeface="Eras Bold ITC" pitchFamily="34" charset="0"/>
              </a:defRPr>
            </a:lvl4pPr>
            <a:lvl5pPr algn="ctr" rtl="0" eaLnBrk="1" fontAlgn="base" hangingPunct="1">
              <a:spcBef>
                <a:spcPct val="0"/>
              </a:spcBef>
              <a:spcAft>
                <a:spcPct val="0"/>
              </a:spcAft>
              <a:defRPr sz="2800">
                <a:solidFill>
                  <a:schemeClr val="tx1"/>
                </a:solidFill>
                <a:latin typeface="Eras Bold ITC" pitchFamily="34" charset="0"/>
              </a:defRPr>
            </a:lvl5pPr>
            <a:lvl6pPr marL="457200" algn="ctr" rtl="0" eaLnBrk="1" fontAlgn="base" hangingPunct="1">
              <a:spcBef>
                <a:spcPct val="0"/>
              </a:spcBef>
              <a:spcAft>
                <a:spcPct val="0"/>
              </a:spcAft>
              <a:defRPr sz="2800">
                <a:solidFill>
                  <a:schemeClr val="tx1"/>
                </a:solidFill>
                <a:latin typeface="Eras Bold ITC" pitchFamily="34" charset="0"/>
              </a:defRPr>
            </a:lvl6pPr>
            <a:lvl7pPr marL="914400" algn="ctr" rtl="0" eaLnBrk="1" fontAlgn="base" hangingPunct="1">
              <a:spcBef>
                <a:spcPct val="0"/>
              </a:spcBef>
              <a:spcAft>
                <a:spcPct val="0"/>
              </a:spcAft>
              <a:defRPr sz="2800">
                <a:solidFill>
                  <a:schemeClr val="tx1"/>
                </a:solidFill>
                <a:latin typeface="Eras Bold ITC" pitchFamily="34" charset="0"/>
              </a:defRPr>
            </a:lvl7pPr>
            <a:lvl8pPr marL="1371600" algn="ctr" rtl="0" eaLnBrk="1" fontAlgn="base" hangingPunct="1">
              <a:spcBef>
                <a:spcPct val="0"/>
              </a:spcBef>
              <a:spcAft>
                <a:spcPct val="0"/>
              </a:spcAft>
              <a:defRPr sz="2800">
                <a:solidFill>
                  <a:schemeClr val="tx1"/>
                </a:solidFill>
                <a:latin typeface="Eras Bold ITC" pitchFamily="34" charset="0"/>
              </a:defRPr>
            </a:lvl8pPr>
            <a:lvl9pPr marL="1828800" algn="ctr" rtl="0" eaLnBrk="1" fontAlgn="base" hangingPunct="1">
              <a:spcBef>
                <a:spcPct val="0"/>
              </a:spcBef>
              <a:spcAft>
                <a:spcPct val="0"/>
              </a:spcAft>
              <a:defRPr sz="2800">
                <a:solidFill>
                  <a:schemeClr val="tx1"/>
                </a:solidFill>
                <a:latin typeface="Eras Bold ITC" pitchFamily="34" charset="0"/>
              </a:defRPr>
            </a:lvl9pPr>
          </a:lstStyle>
          <a:p>
            <a:r>
              <a:rPr lang="en-US" sz="1800" dirty="0" smtClean="0"/>
              <a:t>Select Source year and target year</a:t>
            </a:r>
            <a:endParaRPr lang="en-US" sz="1800" dirty="0"/>
          </a:p>
        </p:txBody>
      </p:sp>
      <p:sp>
        <p:nvSpPr>
          <p:cNvPr id="15" name="Rectangle 2"/>
          <p:cNvSpPr txBox="1">
            <a:spLocks noChangeArrowheads="1"/>
          </p:cNvSpPr>
          <p:nvPr/>
        </p:nvSpPr>
        <p:spPr bwMode="auto">
          <a:xfrm>
            <a:off x="6598298" y="2895600"/>
            <a:ext cx="2514600" cy="114300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2800">
                <a:solidFill>
                  <a:schemeClr val="tx1"/>
                </a:solidFill>
                <a:latin typeface="Eras Bold ITC" pitchFamily="34" charset="0"/>
              </a:defRPr>
            </a:lvl2pPr>
            <a:lvl3pPr algn="ctr" rtl="0" eaLnBrk="1" fontAlgn="base" hangingPunct="1">
              <a:spcBef>
                <a:spcPct val="0"/>
              </a:spcBef>
              <a:spcAft>
                <a:spcPct val="0"/>
              </a:spcAft>
              <a:defRPr sz="2800">
                <a:solidFill>
                  <a:schemeClr val="tx1"/>
                </a:solidFill>
                <a:latin typeface="Eras Bold ITC" pitchFamily="34" charset="0"/>
              </a:defRPr>
            </a:lvl3pPr>
            <a:lvl4pPr algn="ctr" rtl="0" eaLnBrk="1" fontAlgn="base" hangingPunct="1">
              <a:spcBef>
                <a:spcPct val="0"/>
              </a:spcBef>
              <a:spcAft>
                <a:spcPct val="0"/>
              </a:spcAft>
              <a:defRPr sz="2800">
                <a:solidFill>
                  <a:schemeClr val="tx1"/>
                </a:solidFill>
                <a:latin typeface="Eras Bold ITC" pitchFamily="34" charset="0"/>
              </a:defRPr>
            </a:lvl4pPr>
            <a:lvl5pPr algn="ctr" rtl="0" eaLnBrk="1" fontAlgn="base" hangingPunct="1">
              <a:spcBef>
                <a:spcPct val="0"/>
              </a:spcBef>
              <a:spcAft>
                <a:spcPct val="0"/>
              </a:spcAft>
              <a:defRPr sz="2800">
                <a:solidFill>
                  <a:schemeClr val="tx1"/>
                </a:solidFill>
                <a:latin typeface="Eras Bold ITC" pitchFamily="34" charset="0"/>
              </a:defRPr>
            </a:lvl5pPr>
            <a:lvl6pPr marL="457200" algn="ctr" rtl="0" eaLnBrk="1" fontAlgn="base" hangingPunct="1">
              <a:spcBef>
                <a:spcPct val="0"/>
              </a:spcBef>
              <a:spcAft>
                <a:spcPct val="0"/>
              </a:spcAft>
              <a:defRPr sz="2800">
                <a:solidFill>
                  <a:schemeClr val="tx1"/>
                </a:solidFill>
                <a:latin typeface="Eras Bold ITC" pitchFamily="34" charset="0"/>
              </a:defRPr>
            </a:lvl6pPr>
            <a:lvl7pPr marL="914400" algn="ctr" rtl="0" eaLnBrk="1" fontAlgn="base" hangingPunct="1">
              <a:spcBef>
                <a:spcPct val="0"/>
              </a:spcBef>
              <a:spcAft>
                <a:spcPct val="0"/>
              </a:spcAft>
              <a:defRPr sz="2800">
                <a:solidFill>
                  <a:schemeClr val="tx1"/>
                </a:solidFill>
                <a:latin typeface="Eras Bold ITC" pitchFamily="34" charset="0"/>
              </a:defRPr>
            </a:lvl7pPr>
            <a:lvl8pPr marL="1371600" algn="ctr" rtl="0" eaLnBrk="1" fontAlgn="base" hangingPunct="1">
              <a:spcBef>
                <a:spcPct val="0"/>
              </a:spcBef>
              <a:spcAft>
                <a:spcPct val="0"/>
              </a:spcAft>
              <a:defRPr sz="2800">
                <a:solidFill>
                  <a:schemeClr val="tx1"/>
                </a:solidFill>
                <a:latin typeface="Eras Bold ITC" pitchFamily="34" charset="0"/>
              </a:defRPr>
            </a:lvl8pPr>
            <a:lvl9pPr marL="1828800" algn="ctr" rtl="0" eaLnBrk="1" fontAlgn="base" hangingPunct="1">
              <a:spcBef>
                <a:spcPct val="0"/>
              </a:spcBef>
              <a:spcAft>
                <a:spcPct val="0"/>
              </a:spcAft>
              <a:defRPr sz="2800">
                <a:solidFill>
                  <a:schemeClr val="tx1"/>
                </a:solidFill>
                <a:latin typeface="Eras Bold ITC" pitchFamily="34" charset="0"/>
              </a:defRPr>
            </a:lvl9pPr>
          </a:lstStyle>
          <a:p>
            <a:r>
              <a:rPr lang="en-US" sz="1800" dirty="0" smtClean="0"/>
              <a:t>Select Student’s organization and buildings</a:t>
            </a:r>
            <a:endParaRPr lang="en-US" sz="1800" dirty="0"/>
          </a:p>
        </p:txBody>
      </p:sp>
      <p:sp>
        <p:nvSpPr>
          <p:cNvPr id="19" name="Rectangle 2"/>
          <p:cNvSpPr txBox="1">
            <a:spLocks noChangeArrowheads="1"/>
          </p:cNvSpPr>
          <p:nvPr/>
        </p:nvSpPr>
        <p:spPr bwMode="auto">
          <a:xfrm>
            <a:off x="6578082" y="4343400"/>
            <a:ext cx="2514600" cy="114300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2800">
                <a:solidFill>
                  <a:schemeClr val="tx1"/>
                </a:solidFill>
                <a:latin typeface="Eras Bold ITC" pitchFamily="34" charset="0"/>
              </a:defRPr>
            </a:lvl2pPr>
            <a:lvl3pPr algn="ctr" rtl="0" eaLnBrk="1" fontAlgn="base" hangingPunct="1">
              <a:spcBef>
                <a:spcPct val="0"/>
              </a:spcBef>
              <a:spcAft>
                <a:spcPct val="0"/>
              </a:spcAft>
              <a:defRPr sz="2800">
                <a:solidFill>
                  <a:schemeClr val="tx1"/>
                </a:solidFill>
                <a:latin typeface="Eras Bold ITC" pitchFamily="34" charset="0"/>
              </a:defRPr>
            </a:lvl3pPr>
            <a:lvl4pPr algn="ctr" rtl="0" eaLnBrk="1" fontAlgn="base" hangingPunct="1">
              <a:spcBef>
                <a:spcPct val="0"/>
              </a:spcBef>
              <a:spcAft>
                <a:spcPct val="0"/>
              </a:spcAft>
              <a:defRPr sz="2800">
                <a:solidFill>
                  <a:schemeClr val="tx1"/>
                </a:solidFill>
                <a:latin typeface="Eras Bold ITC" pitchFamily="34" charset="0"/>
              </a:defRPr>
            </a:lvl4pPr>
            <a:lvl5pPr algn="ctr" rtl="0" eaLnBrk="1" fontAlgn="base" hangingPunct="1">
              <a:spcBef>
                <a:spcPct val="0"/>
              </a:spcBef>
              <a:spcAft>
                <a:spcPct val="0"/>
              </a:spcAft>
              <a:defRPr sz="2800">
                <a:solidFill>
                  <a:schemeClr val="tx1"/>
                </a:solidFill>
                <a:latin typeface="Eras Bold ITC" pitchFamily="34" charset="0"/>
              </a:defRPr>
            </a:lvl5pPr>
            <a:lvl6pPr marL="457200" algn="ctr" rtl="0" eaLnBrk="1" fontAlgn="base" hangingPunct="1">
              <a:spcBef>
                <a:spcPct val="0"/>
              </a:spcBef>
              <a:spcAft>
                <a:spcPct val="0"/>
              </a:spcAft>
              <a:defRPr sz="2800">
                <a:solidFill>
                  <a:schemeClr val="tx1"/>
                </a:solidFill>
                <a:latin typeface="Eras Bold ITC" pitchFamily="34" charset="0"/>
              </a:defRPr>
            </a:lvl6pPr>
            <a:lvl7pPr marL="914400" algn="ctr" rtl="0" eaLnBrk="1" fontAlgn="base" hangingPunct="1">
              <a:spcBef>
                <a:spcPct val="0"/>
              </a:spcBef>
              <a:spcAft>
                <a:spcPct val="0"/>
              </a:spcAft>
              <a:defRPr sz="2800">
                <a:solidFill>
                  <a:schemeClr val="tx1"/>
                </a:solidFill>
                <a:latin typeface="Eras Bold ITC" pitchFamily="34" charset="0"/>
              </a:defRPr>
            </a:lvl7pPr>
            <a:lvl8pPr marL="1371600" algn="ctr" rtl="0" eaLnBrk="1" fontAlgn="base" hangingPunct="1">
              <a:spcBef>
                <a:spcPct val="0"/>
              </a:spcBef>
              <a:spcAft>
                <a:spcPct val="0"/>
              </a:spcAft>
              <a:defRPr sz="2800">
                <a:solidFill>
                  <a:schemeClr val="tx1"/>
                </a:solidFill>
                <a:latin typeface="Eras Bold ITC" pitchFamily="34" charset="0"/>
              </a:defRPr>
            </a:lvl8pPr>
            <a:lvl9pPr marL="1828800" algn="ctr" rtl="0" eaLnBrk="1" fontAlgn="base" hangingPunct="1">
              <a:spcBef>
                <a:spcPct val="0"/>
              </a:spcBef>
              <a:spcAft>
                <a:spcPct val="0"/>
              </a:spcAft>
              <a:defRPr sz="2800">
                <a:solidFill>
                  <a:schemeClr val="tx1"/>
                </a:solidFill>
                <a:latin typeface="Eras Bold ITC" pitchFamily="34" charset="0"/>
              </a:defRPr>
            </a:lvl9pPr>
          </a:lstStyle>
          <a:p>
            <a:r>
              <a:rPr lang="en-US" sz="1800" dirty="0" smtClean="0"/>
              <a:t>Move selected organizations and buildings</a:t>
            </a:r>
            <a:endParaRPr lang="en-US" sz="1800" dirty="0"/>
          </a:p>
        </p:txBody>
      </p:sp>
      <p:pic>
        <p:nvPicPr>
          <p:cNvPr id="20" name="Picture 19"/>
          <p:cNvPicPr/>
          <p:nvPr/>
        </p:nvPicPr>
        <p:blipFill>
          <a:blip r:embed="rId4"/>
          <a:stretch>
            <a:fillRect/>
          </a:stretch>
        </p:blipFill>
        <p:spPr>
          <a:xfrm>
            <a:off x="91751" y="990600"/>
            <a:ext cx="6486331" cy="5715000"/>
          </a:xfrm>
          <a:prstGeom prst="rect">
            <a:avLst/>
          </a:prstGeom>
        </p:spPr>
      </p:pic>
      <p:sp>
        <p:nvSpPr>
          <p:cNvPr id="21" name="Left Arrow 20"/>
          <p:cNvSpPr/>
          <p:nvPr/>
        </p:nvSpPr>
        <p:spPr>
          <a:xfrm rot="10800000">
            <a:off x="2286000" y="2095500"/>
            <a:ext cx="1539240" cy="152400"/>
          </a:xfrm>
          <a:prstGeom prst="leftArrow">
            <a:avLst/>
          </a:prstGeom>
          <a:solidFill>
            <a:srgbClr val="FF0000"/>
          </a:solidFill>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Left Arrow 21"/>
          <p:cNvSpPr/>
          <p:nvPr/>
        </p:nvSpPr>
        <p:spPr>
          <a:xfrm rot="16200000">
            <a:off x="5173982" y="1668468"/>
            <a:ext cx="1539240" cy="152401"/>
          </a:xfrm>
          <a:prstGeom prst="leftArrow">
            <a:avLst/>
          </a:prstGeom>
          <a:solidFill>
            <a:srgbClr val="FF0000"/>
          </a:solidFill>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Left Arrow 22"/>
          <p:cNvSpPr/>
          <p:nvPr/>
        </p:nvSpPr>
        <p:spPr>
          <a:xfrm rot="5400000">
            <a:off x="942547" y="3771900"/>
            <a:ext cx="1539240" cy="152400"/>
          </a:xfrm>
          <a:prstGeom prst="leftArrow">
            <a:avLst/>
          </a:prstGeom>
          <a:solidFill>
            <a:srgbClr val="FF0000"/>
          </a:solidFill>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Left Arrow 23"/>
          <p:cNvSpPr/>
          <p:nvPr/>
        </p:nvSpPr>
        <p:spPr>
          <a:xfrm>
            <a:off x="1635967" y="6497216"/>
            <a:ext cx="1539240" cy="152400"/>
          </a:xfrm>
          <a:prstGeom prst="leftArrow">
            <a:avLst/>
          </a:prstGeom>
          <a:solidFill>
            <a:srgbClr val="FF0000"/>
          </a:solidFill>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12540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9" grpId="0" animBg="1"/>
      <p:bldP spid="21" grpId="0" animBg="1"/>
      <p:bldP spid="22" grpId="0" animBg="1"/>
      <p:bldP spid="23"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9600" y="1981200"/>
            <a:ext cx="7772400" cy="1362075"/>
          </a:xfrm>
        </p:spPr>
        <p:txBody>
          <a:bodyPr/>
          <a:lstStyle/>
          <a:p>
            <a:r>
              <a:rPr lang="en-US" sz="3600" dirty="0" smtClean="0"/>
              <a:t>FY 2012 </a:t>
            </a:r>
            <a:br>
              <a:rPr lang="en-US" sz="3600" dirty="0" smtClean="0"/>
            </a:br>
            <a:r>
              <a:rPr lang="en-US" sz="3600" dirty="0" smtClean="0"/>
              <a:t>Discipline Data</a:t>
            </a:r>
            <a:endParaRPr lang="en-US" sz="3600" dirty="0"/>
          </a:p>
        </p:txBody>
      </p:sp>
      <p:sp>
        <p:nvSpPr>
          <p:cNvPr id="5" name="Text Placeholder 4"/>
          <p:cNvSpPr>
            <a:spLocks noGrp="1"/>
          </p:cNvSpPr>
          <p:nvPr>
            <p:ph type="body" idx="1"/>
          </p:nvPr>
        </p:nvSpPr>
        <p:spPr>
          <a:xfrm>
            <a:off x="609600" y="533400"/>
            <a:ext cx="7772400" cy="838201"/>
          </a:xfrm>
        </p:spPr>
        <p:txBody>
          <a:bodyPr/>
          <a:lstStyle/>
          <a:p>
            <a:r>
              <a:rPr lang="en-US" sz="5400" dirty="0" smtClean="0"/>
              <a:t>On the Horizon</a:t>
            </a:r>
            <a:endParaRPr lang="en-US" sz="5400" dirty="0"/>
          </a:p>
        </p:txBody>
      </p:sp>
      <p:sp>
        <p:nvSpPr>
          <p:cNvPr id="2" name="Slide Number Placeholder 1"/>
          <p:cNvSpPr>
            <a:spLocks noGrp="1"/>
          </p:cNvSpPr>
          <p:nvPr>
            <p:ph type="sldNum" sz="quarter" idx="12"/>
          </p:nvPr>
        </p:nvSpPr>
        <p:spPr>
          <a:xfrm>
            <a:off x="8305800" y="6245225"/>
            <a:ext cx="381000" cy="307975"/>
          </a:xfrm>
          <a:solidFill>
            <a:schemeClr val="bg1"/>
          </a:solidFill>
        </p:spPr>
        <p:txBody>
          <a:bodyPr/>
          <a:lstStyle/>
          <a:p>
            <a:fld id="{CEA01226-8442-42ED-B1D2-7090889D8AC6}" type="slidenum">
              <a:rPr lang="en-US" smtClean="0"/>
              <a:pPr/>
              <a:t>38</a:t>
            </a:fld>
            <a:endParaRPr lang="en-US" dirty="0"/>
          </a:p>
        </p:txBody>
      </p:sp>
    </p:spTree>
    <p:extLst>
      <p:ext uri="{BB962C8B-B14F-4D97-AF65-F5344CB8AC3E}">
        <p14:creationId xmlns:p14="http://schemas.microsoft.com/office/powerpoint/2010/main" val="17733732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381000"/>
            <a:ext cx="6324600" cy="914400"/>
          </a:xfrm>
        </p:spPr>
        <p:txBody>
          <a:bodyPr/>
          <a:lstStyle/>
          <a:p>
            <a:r>
              <a:rPr lang="en-US" dirty="0" smtClean="0"/>
              <a:t>FY 2012 Discipline Tasks</a:t>
            </a:r>
            <a:endParaRPr lang="en-US" dirty="0"/>
          </a:p>
        </p:txBody>
      </p:sp>
      <p:sp>
        <p:nvSpPr>
          <p:cNvPr id="6" name="Content Placeholder 5"/>
          <p:cNvSpPr>
            <a:spLocks noGrp="1"/>
          </p:cNvSpPr>
          <p:nvPr>
            <p:ph idx="1"/>
          </p:nvPr>
        </p:nvSpPr>
        <p:spPr>
          <a:xfrm>
            <a:off x="381000" y="1143000"/>
            <a:ext cx="6324600" cy="4572000"/>
          </a:xfrm>
        </p:spPr>
        <p:txBody>
          <a:bodyPr/>
          <a:lstStyle/>
          <a:p>
            <a:r>
              <a:rPr lang="en-US" dirty="0" smtClean="0">
                <a:solidFill>
                  <a:srgbClr val="FF0000"/>
                </a:solidFill>
              </a:rPr>
              <a:t>Starting When? </a:t>
            </a:r>
          </a:p>
          <a:p>
            <a:pPr lvl="1"/>
            <a:r>
              <a:rPr lang="en-US" dirty="0" smtClean="0"/>
              <a:t>August 2012</a:t>
            </a:r>
          </a:p>
          <a:p>
            <a:r>
              <a:rPr lang="en-US" dirty="0" smtClean="0">
                <a:solidFill>
                  <a:srgbClr val="FF0000"/>
                </a:solidFill>
              </a:rPr>
              <a:t>Ending When?</a:t>
            </a:r>
            <a:endParaRPr lang="en-US" dirty="0">
              <a:solidFill>
                <a:srgbClr val="FF0000"/>
              </a:solidFill>
            </a:endParaRPr>
          </a:p>
          <a:p>
            <a:pPr lvl="1"/>
            <a:r>
              <a:rPr lang="en-US" dirty="0" smtClean="0"/>
              <a:t>September 2012</a:t>
            </a:r>
          </a:p>
          <a:p>
            <a:pPr lvl="1"/>
            <a:endParaRPr lang="en-US" dirty="0"/>
          </a:p>
          <a:p>
            <a:r>
              <a:rPr lang="en-US" dirty="0" smtClean="0">
                <a:solidFill>
                  <a:srgbClr val="FF0000"/>
                </a:solidFill>
              </a:rPr>
              <a:t>What students?</a:t>
            </a:r>
          </a:p>
          <a:p>
            <a:pPr lvl="1"/>
            <a:r>
              <a:rPr lang="en-US" dirty="0" smtClean="0"/>
              <a:t>Students identified as IDEA in KAN_DIS</a:t>
            </a:r>
          </a:p>
          <a:p>
            <a:pPr lvl="1"/>
            <a:endParaRPr lang="en-US" dirty="0"/>
          </a:p>
          <a:p>
            <a:r>
              <a:rPr lang="en-US" dirty="0" smtClean="0">
                <a:solidFill>
                  <a:srgbClr val="FF0000"/>
                </a:solidFill>
              </a:rPr>
              <a:t>What's going to happen?</a:t>
            </a:r>
          </a:p>
          <a:p>
            <a:pPr lvl="1"/>
            <a:r>
              <a:rPr lang="en-US" dirty="0" smtClean="0"/>
              <a:t>Students with disciplinary removals will be pulled in KAN_Service for OSEP reporting</a:t>
            </a:r>
          </a:p>
          <a:p>
            <a:endParaRPr lang="en-US" dirty="0"/>
          </a:p>
        </p:txBody>
      </p:sp>
      <p:sp>
        <p:nvSpPr>
          <p:cNvPr id="4" name="Slide Number Placeholder 3"/>
          <p:cNvSpPr>
            <a:spLocks noGrp="1"/>
          </p:cNvSpPr>
          <p:nvPr>
            <p:ph type="sldNum" sz="quarter" idx="12"/>
          </p:nvPr>
        </p:nvSpPr>
        <p:spPr>
          <a:xfrm>
            <a:off x="8305800" y="6245225"/>
            <a:ext cx="381000" cy="307975"/>
          </a:xfrm>
          <a:solidFill>
            <a:schemeClr val="bg1"/>
          </a:solidFill>
        </p:spPr>
        <p:txBody>
          <a:bodyPr/>
          <a:lstStyle/>
          <a:p>
            <a:fld id="{CEA01226-8442-42ED-B1D2-7090889D8AC6}" type="slidenum">
              <a:rPr lang="en-US" smtClean="0"/>
              <a:pPr/>
              <a:t>39</a:t>
            </a:fld>
            <a:endParaRPr lang="en-US" dirty="0"/>
          </a:p>
        </p:txBody>
      </p:sp>
    </p:spTree>
    <p:extLst>
      <p:ext uri="{BB962C8B-B14F-4D97-AF65-F5344CB8AC3E}">
        <p14:creationId xmlns:p14="http://schemas.microsoft.com/office/powerpoint/2010/main" val="345994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228600"/>
            <a:ext cx="6324600" cy="914400"/>
          </a:xfrm>
        </p:spPr>
        <p:txBody>
          <a:bodyPr/>
          <a:lstStyle/>
          <a:p>
            <a:r>
              <a:rPr lang="en-US" dirty="0" smtClean="0"/>
              <a:t>New Importing option</a:t>
            </a:r>
            <a:endParaRPr lang="en-US" dirty="0"/>
          </a:p>
        </p:txBody>
      </p:sp>
      <p:sp>
        <p:nvSpPr>
          <p:cNvPr id="7" name="Content Placeholder 6"/>
          <p:cNvSpPr>
            <a:spLocks noGrp="1"/>
          </p:cNvSpPr>
          <p:nvPr>
            <p:ph idx="1"/>
          </p:nvPr>
        </p:nvSpPr>
        <p:spPr>
          <a:xfrm>
            <a:off x="381000" y="1066800"/>
            <a:ext cx="6324600" cy="5181600"/>
          </a:xfrm>
        </p:spPr>
        <p:txBody>
          <a:bodyPr/>
          <a:lstStyle/>
          <a:p>
            <a:pPr marL="0" indent="0">
              <a:buNone/>
            </a:pPr>
            <a:r>
              <a:rPr lang="en-US" dirty="0" smtClean="0"/>
              <a:t>Validation mode</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Validation tests </a:t>
            </a:r>
            <a:r>
              <a:rPr lang="en-US" dirty="0"/>
              <a:t>the import file for correct length, sequence, field format (date, number, text) etc. and returns details of any errors without submitting the student population</a:t>
            </a:r>
            <a:endParaRPr lang="en-US" dirty="0" smtClean="0"/>
          </a:p>
          <a:p>
            <a:endParaRPr lang="en-US"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6858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Left Arrow 7"/>
          <p:cNvSpPr/>
          <p:nvPr/>
        </p:nvSpPr>
        <p:spPr>
          <a:xfrm>
            <a:off x="4724400" y="3581400"/>
            <a:ext cx="2362200" cy="152400"/>
          </a:xfrm>
          <a:prstGeom prst="leftArrow">
            <a:avLst/>
          </a:prstGeom>
          <a:solidFill>
            <a:srgbClr val="FF6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
        <p:nvSpPr>
          <p:cNvPr id="9" name="Slide Number Placeholder 5"/>
          <p:cNvSpPr txBox="1">
            <a:spLocks/>
          </p:cNvSpPr>
          <p:nvPr/>
        </p:nvSpPr>
        <p:spPr bwMode="auto">
          <a:xfrm>
            <a:off x="8305800" y="6245225"/>
            <a:ext cx="381000" cy="307975"/>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EA01226-8442-42ED-B1D2-7090889D8AC6}" type="slidenum">
              <a:rPr lang="en-US" smtClean="0"/>
              <a:pPr/>
              <a:t>4</a:t>
            </a:fld>
            <a:endParaRPr lang="en-US" dirty="0"/>
          </a:p>
        </p:txBody>
      </p:sp>
    </p:spTree>
    <p:extLst>
      <p:ext uri="{BB962C8B-B14F-4D97-AF65-F5344CB8AC3E}">
        <p14:creationId xmlns:p14="http://schemas.microsoft.com/office/powerpoint/2010/main" val="202069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7" end="7"/>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381000"/>
            <a:ext cx="6324600" cy="914400"/>
          </a:xfrm>
        </p:spPr>
        <p:txBody>
          <a:bodyPr/>
          <a:lstStyle/>
          <a:p>
            <a:r>
              <a:rPr lang="en-US" dirty="0" smtClean="0"/>
              <a:t>FY 2012 Discipline Tasks</a:t>
            </a:r>
            <a:endParaRPr lang="en-US" dirty="0"/>
          </a:p>
        </p:txBody>
      </p:sp>
      <p:sp>
        <p:nvSpPr>
          <p:cNvPr id="6" name="Content Placeholder 5"/>
          <p:cNvSpPr>
            <a:spLocks noGrp="1"/>
          </p:cNvSpPr>
          <p:nvPr>
            <p:ph idx="1"/>
          </p:nvPr>
        </p:nvSpPr>
        <p:spPr>
          <a:xfrm>
            <a:off x="228600" y="1143000"/>
            <a:ext cx="6324600" cy="4953000"/>
          </a:xfrm>
        </p:spPr>
        <p:txBody>
          <a:bodyPr/>
          <a:lstStyle/>
          <a:p>
            <a:r>
              <a:rPr lang="en-US" dirty="0" smtClean="0">
                <a:solidFill>
                  <a:srgbClr val="FF0000"/>
                </a:solidFill>
              </a:rPr>
              <a:t>What tasks are required?</a:t>
            </a:r>
          </a:p>
          <a:p>
            <a:pPr lvl="1"/>
            <a:r>
              <a:rPr lang="en-US" dirty="0" smtClean="0"/>
              <a:t>Data clerks will “filter out” students who are not applicable to the OSEP report.</a:t>
            </a:r>
          </a:p>
          <a:p>
            <a:r>
              <a:rPr lang="en-US" dirty="0" smtClean="0">
                <a:solidFill>
                  <a:srgbClr val="FF0000"/>
                </a:solidFill>
              </a:rPr>
              <a:t>What students would be filtered out?</a:t>
            </a:r>
            <a:endParaRPr lang="en-US" dirty="0">
              <a:solidFill>
                <a:srgbClr val="FF0000"/>
              </a:solidFill>
            </a:endParaRPr>
          </a:p>
          <a:p>
            <a:pPr lvl="1"/>
            <a:r>
              <a:rPr lang="en-US" dirty="0" smtClean="0"/>
              <a:t>No match in KAN_Service</a:t>
            </a:r>
          </a:p>
          <a:p>
            <a:pPr lvl="1"/>
            <a:r>
              <a:rPr lang="en-US" dirty="0" smtClean="0"/>
              <a:t>Improperly identified as IDEA by the building submitting the data</a:t>
            </a:r>
          </a:p>
          <a:p>
            <a:pPr lvl="1"/>
            <a:r>
              <a:rPr lang="en-US" dirty="0" smtClean="0"/>
              <a:t>Gifted only</a:t>
            </a:r>
          </a:p>
          <a:p>
            <a:pPr lvl="1"/>
            <a:r>
              <a:rPr lang="en-US" dirty="0" smtClean="0"/>
              <a:t>Those with incidences outside of IDEA services</a:t>
            </a:r>
          </a:p>
          <a:p>
            <a:r>
              <a:rPr lang="en-US" dirty="0" smtClean="0">
                <a:solidFill>
                  <a:srgbClr val="FF0000"/>
                </a:solidFill>
              </a:rPr>
              <a:t>How is the clerk to know whom to filter?</a:t>
            </a:r>
          </a:p>
          <a:p>
            <a:pPr lvl="1"/>
            <a:r>
              <a:rPr lang="en-US" dirty="0" smtClean="0"/>
              <a:t>A series of verifications / alerts will give notification to the user</a:t>
            </a:r>
          </a:p>
          <a:p>
            <a:pPr lvl="1"/>
            <a:endParaRPr lang="en-US" dirty="0" smtClean="0"/>
          </a:p>
          <a:p>
            <a:endParaRPr lang="en-US" dirty="0"/>
          </a:p>
        </p:txBody>
      </p:sp>
      <p:sp>
        <p:nvSpPr>
          <p:cNvPr id="4" name="Slide Number Placeholder 3"/>
          <p:cNvSpPr>
            <a:spLocks noGrp="1"/>
          </p:cNvSpPr>
          <p:nvPr>
            <p:ph type="sldNum" sz="quarter" idx="12"/>
          </p:nvPr>
        </p:nvSpPr>
        <p:spPr>
          <a:xfrm>
            <a:off x="8305800" y="6245225"/>
            <a:ext cx="381000" cy="307975"/>
          </a:xfrm>
          <a:solidFill>
            <a:schemeClr val="bg1"/>
          </a:solidFill>
        </p:spPr>
        <p:txBody>
          <a:bodyPr/>
          <a:lstStyle/>
          <a:p>
            <a:fld id="{CEA01226-8442-42ED-B1D2-7090889D8AC6}" type="slidenum">
              <a:rPr lang="en-US" smtClean="0"/>
              <a:pPr/>
              <a:t>40</a:t>
            </a:fld>
            <a:endParaRPr lang="en-US" dirty="0"/>
          </a:p>
        </p:txBody>
      </p:sp>
    </p:spTree>
    <p:extLst>
      <p:ext uri="{BB962C8B-B14F-4D97-AF65-F5344CB8AC3E}">
        <p14:creationId xmlns:p14="http://schemas.microsoft.com/office/powerpoint/2010/main" val="264185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381000"/>
            <a:ext cx="6324600" cy="914400"/>
          </a:xfrm>
        </p:spPr>
        <p:txBody>
          <a:bodyPr/>
          <a:lstStyle/>
          <a:p>
            <a:r>
              <a:rPr lang="en-US" dirty="0" smtClean="0"/>
              <a:t>FY 2012 Discipline Tasks</a:t>
            </a:r>
            <a:endParaRPr lang="en-US" dirty="0"/>
          </a:p>
        </p:txBody>
      </p:sp>
      <p:sp>
        <p:nvSpPr>
          <p:cNvPr id="6" name="Content Placeholder 5"/>
          <p:cNvSpPr>
            <a:spLocks noGrp="1"/>
          </p:cNvSpPr>
          <p:nvPr>
            <p:ph idx="1"/>
          </p:nvPr>
        </p:nvSpPr>
        <p:spPr>
          <a:xfrm>
            <a:off x="152400" y="1143000"/>
            <a:ext cx="6934200" cy="5334000"/>
          </a:xfrm>
        </p:spPr>
        <p:txBody>
          <a:bodyPr/>
          <a:lstStyle/>
          <a:p>
            <a:r>
              <a:rPr lang="en-US" dirty="0" smtClean="0">
                <a:solidFill>
                  <a:srgbClr val="FF0000"/>
                </a:solidFill>
              </a:rPr>
              <a:t>Can you give an example?</a:t>
            </a:r>
          </a:p>
          <a:p>
            <a:pPr lvl="1"/>
            <a:r>
              <a:rPr lang="en-US" dirty="0" smtClean="0"/>
              <a:t>Homer is listed in the report.</a:t>
            </a:r>
          </a:p>
          <a:p>
            <a:pPr lvl="1"/>
            <a:r>
              <a:rPr lang="en-US" dirty="0" smtClean="0"/>
              <a:t>Homer got a 5 days suspension for bringing a shopping bag of </a:t>
            </a:r>
            <a:r>
              <a:rPr lang="en-US" dirty="0" smtClean="0">
                <a:solidFill>
                  <a:srgbClr val="00B050"/>
                </a:solidFill>
              </a:rPr>
              <a:t>Ganja</a:t>
            </a:r>
            <a:r>
              <a:rPr lang="en-US" dirty="0" smtClean="0"/>
              <a:t> to school on 4/11/12.</a:t>
            </a:r>
          </a:p>
          <a:p>
            <a:pPr lvl="1"/>
            <a:r>
              <a:rPr lang="en-US" dirty="0" smtClean="0"/>
              <a:t>Homer was on an IEP but completed objectives on 2/15/2012</a:t>
            </a:r>
          </a:p>
          <a:p>
            <a:pPr lvl="1"/>
            <a:r>
              <a:rPr lang="en-US" dirty="0" smtClean="0"/>
              <a:t>This incident occurred when Homer was in general education.</a:t>
            </a:r>
          </a:p>
          <a:p>
            <a:pPr lvl="1"/>
            <a:r>
              <a:rPr lang="en-US" dirty="0" smtClean="0"/>
              <a:t>Homer exited from IDEA services on 2/15/2012</a:t>
            </a:r>
          </a:p>
          <a:p>
            <a:pPr lvl="1"/>
            <a:r>
              <a:rPr lang="en-US" dirty="0" smtClean="0"/>
              <a:t>This incident does not qualify for OSEP reporting and would </a:t>
            </a:r>
            <a:r>
              <a:rPr lang="en-US" smtClean="0"/>
              <a:t>be removed by the user</a:t>
            </a:r>
            <a:endParaRPr lang="en-US" dirty="0" smtClean="0"/>
          </a:p>
          <a:p>
            <a:r>
              <a:rPr lang="en-US" dirty="0" smtClean="0">
                <a:solidFill>
                  <a:srgbClr val="FF0000"/>
                </a:solidFill>
              </a:rPr>
              <a:t>Do incidences prior to the IDEA services also get removed?</a:t>
            </a:r>
          </a:p>
          <a:p>
            <a:pPr lvl="1"/>
            <a:r>
              <a:rPr lang="en-US" dirty="0" smtClean="0"/>
              <a:t>Yes</a:t>
            </a:r>
          </a:p>
          <a:p>
            <a:pPr lvl="1"/>
            <a:endParaRPr lang="en-US" dirty="0" smtClean="0"/>
          </a:p>
          <a:p>
            <a:endParaRPr lang="en-US" dirty="0"/>
          </a:p>
        </p:txBody>
      </p:sp>
      <p:sp>
        <p:nvSpPr>
          <p:cNvPr id="4" name="Slide Number Placeholder 3"/>
          <p:cNvSpPr>
            <a:spLocks noGrp="1"/>
          </p:cNvSpPr>
          <p:nvPr>
            <p:ph type="sldNum" sz="quarter" idx="12"/>
          </p:nvPr>
        </p:nvSpPr>
        <p:spPr>
          <a:xfrm>
            <a:off x="8305800" y="6245225"/>
            <a:ext cx="381000" cy="307975"/>
          </a:xfrm>
          <a:solidFill>
            <a:schemeClr val="bg1"/>
          </a:solidFill>
        </p:spPr>
        <p:txBody>
          <a:bodyPr/>
          <a:lstStyle/>
          <a:p>
            <a:fld id="{CEA01226-8442-42ED-B1D2-7090889D8AC6}" type="slidenum">
              <a:rPr lang="en-US" smtClean="0"/>
              <a:pPr/>
              <a:t>41</a:t>
            </a:fld>
            <a:endParaRPr lang="en-US" dirty="0"/>
          </a:p>
        </p:txBody>
      </p:sp>
    </p:spTree>
    <p:extLst>
      <p:ext uri="{BB962C8B-B14F-4D97-AF65-F5344CB8AC3E}">
        <p14:creationId xmlns:p14="http://schemas.microsoft.com/office/powerpoint/2010/main" val="84836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381000"/>
            <a:ext cx="6324600" cy="914400"/>
          </a:xfrm>
        </p:spPr>
        <p:txBody>
          <a:bodyPr/>
          <a:lstStyle/>
          <a:p>
            <a:r>
              <a:rPr lang="en-US" dirty="0" smtClean="0"/>
              <a:t>FY 2012 Discipline Tasks</a:t>
            </a:r>
            <a:endParaRPr lang="en-US" dirty="0"/>
          </a:p>
        </p:txBody>
      </p:sp>
      <p:sp>
        <p:nvSpPr>
          <p:cNvPr id="6" name="Content Placeholder 5"/>
          <p:cNvSpPr>
            <a:spLocks noGrp="1"/>
          </p:cNvSpPr>
          <p:nvPr>
            <p:ph idx="1"/>
          </p:nvPr>
        </p:nvSpPr>
        <p:spPr>
          <a:xfrm>
            <a:off x="152400" y="1295400"/>
            <a:ext cx="5334000" cy="4800600"/>
          </a:xfrm>
        </p:spPr>
        <p:txBody>
          <a:bodyPr/>
          <a:lstStyle/>
          <a:p>
            <a:r>
              <a:rPr lang="en-US" dirty="0" smtClean="0">
                <a:solidFill>
                  <a:srgbClr val="FF0000"/>
                </a:solidFill>
              </a:rPr>
              <a:t>Why can’t Mason do this for us, he did it in past years?</a:t>
            </a:r>
          </a:p>
          <a:p>
            <a:pPr lvl="1"/>
            <a:r>
              <a:rPr lang="en-US" dirty="0" smtClean="0"/>
              <a:t>Mason is restricted in KAN_Service.</a:t>
            </a:r>
          </a:p>
          <a:p>
            <a:pPr lvl="1"/>
            <a:r>
              <a:rPr lang="en-US" dirty="0" smtClean="0"/>
              <a:t>Mason does not have permissions to add, delete, modify or alter LEA data in any way.</a:t>
            </a:r>
          </a:p>
          <a:p>
            <a:r>
              <a:rPr lang="en-US" dirty="0" smtClean="0">
                <a:solidFill>
                  <a:srgbClr val="FF0000"/>
                </a:solidFill>
              </a:rPr>
              <a:t>Can Mason tell me directly what I need to do so my OSEP report is accurate?</a:t>
            </a:r>
          </a:p>
          <a:p>
            <a:pPr lvl="1"/>
            <a:r>
              <a:rPr lang="en-US" dirty="0" smtClean="0"/>
              <a:t>Why yes, he would love to do that and is more than willing to assist in any way.</a:t>
            </a:r>
          </a:p>
          <a:p>
            <a:endParaRPr lang="en-US" dirty="0" smtClean="0"/>
          </a:p>
          <a:p>
            <a:pPr lvl="1"/>
            <a:endParaRPr lang="en-US" dirty="0" smtClean="0"/>
          </a:p>
          <a:p>
            <a:endParaRPr lang="en-US" dirty="0"/>
          </a:p>
        </p:txBody>
      </p:sp>
      <p:sp>
        <p:nvSpPr>
          <p:cNvPr id="4" name="Slide Number Placeholder 3"/>
          <p:cNvSpPr>
            <a:spLocks noGrp="1"/>
          </p:cNvSpPr>
          <p:nvPr>
            <p:ph type="sldNum" sz="quarter" idx="12"/>
          </p:nvPr>
        </p:nvSpPr>
        <p:spPr>
          <a:xfrm>
            <a:off x="8305800" y="6245225"/>
            <a:ext cx="381000" cy="307975"/>
          </a:xfrm>
          <a:solidFill>
            <a:schemeClr val="bg1"/>
          </a:solidFill>
        </p:spPr>
        <p:txBody>
          <a:bodyPr/>
          <a:lstStyle/>
          <a:p>
            <a:fld id="{CEA01226-8442-42ED-B1D2-7090889D8AC6}" type="slidenum">
              <a:rPr lang="en-US" smtClean="0"/>
              <a:pPr/>
              <a:t>42</a:t>
            </a:fld>
            <a:endParaRPr lang="en-US" dirty="0"/>
          </a:p>
        </p:txBody>
      </p:sp>
    </p:spTree>
    <p:extLst>
      <p:ext uri="{BB962C8B-B14F-4D97-AF65-F5344CB8AC3E}">
        <p14:creationId xmlns:p14="http://schemas.microsoft.com/office/powerpoint/2010/main" val="125242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381000"/>
            <a:ext cx="6324600" cy="914400"/>
          </a:xfrm>
        </p:spPr>
        <p:txBody>
          <a:bodyPr/>
          <a:lstStyle/>
          <a:p>
            <a:r>
              <a:rPr lang="en-US" dirty="0" smtClean="0"/>
              <a:t>OSEP analysis of data changes</a:t>
            </a:r>
            <a:endParaRPr lang="en-US" dirty="0"/>
          </a:p>
        </p:txBody>
      </p:sp>
      <p:sp>
        <p:nvSpPr>
          <p:cNvPr id="6" name="Content Placeholder 5"/>
          <p:cNvSpPr>
            <a:spLocks noGrp="1"/>
          </p:cNvSpPr>
          <p:nvPr>
            <p:ph idx="1"/>
          </p:nvPr>
        </p:nvSpPr>
        <p:spPr>
          <a:xfrm>
            <a:off x="152400" y="1066800"/>
            <a:ext cx="7239000" cy="4572000"/>
          </a:xfrm>
        </p:spPr>
        <p:txBody>
          <a:bodyPr/>
          <a:lstStyle/>
          <a:p>
            <a:r>
              <a:rPr lang="en-US" dirty="0" smtClean="0">
                <a:solidFill>
                  <a:srgbClr val="FF0000"/>
                </a:solidFill>
              </a:rPr>
              <a:t>SPED data changed from                                    Year to Year</a:t>
            </a:r>
          </a:p>
          <a:p>
            <a:pPr lvl="1"/>
            <a:r>
              <a:rPr lang="en-US" dirty="0" smtClean="0"/>
              <a:t>A jump up or down in the number by category</a:t>
            </a:r>
          </a:p>
          <a:p>
            <a:pPr lvl="2"/>
            <a:r>
              <a:rPr lang="en-US" dirty="0" smtClean="0"/>
              <a:t>Race, age, gender, LEP, etc.</a:t>
            </a:r>
          </a:p>
          <a:p>
            <a:pPr lvl="2"/>
            <a:r>
              <a:rPr lang="en-US" dirty="0" smtClean="0"/>
              <a:t>Disability category</a:t>
            </a:r>
          </a:p>
          <a:p>
            <a:pPr lvl="2"/>
            <a:r>
              <a:rPr lang="en-US" dirty="0" smtClean="0"/>
              <a:t>Education environment</a:t>
            </a:r>
          </a:p>
          <a:p>
            <a:pPr lvl="2"/>
            <a:r>
              <a:rPr lang="en-US" dirty="0" smtClean="0"/>
              <a:t>Suspensions / expulsions</a:t>
            </a:r>
          </a:p>
          <a:p>
            <a:pPr lvl="2"/>
            <a:r>
              <a:rPr lang="en-US" dirty="0" smtClean="0"/>
              <a:t>Basis of exit</a:t>
            </a:r>
          </a:p>
          <a:p>
            <a:r>
              <a:rPr lang="en-US" dirty="0" smtClean="0"/>
              <a:t>Old method looked only state wide</a:t>
            </a:r>
          </a:p>
          <a:p>
            <a:r>
              <a:rPr lang="en-US" dirty="0" smtClean="0">
                <a:solidFill>
                  <a:srgbClr val="FF0000"/>
                </a:solidFill>
              </a:rPr>
              <a:t>New method looks at organization</a:t>
            </a:r>
          </a:p>
          <a:p>
            <a:pPr lvl="1"/>
            <a:r>
              <a:rPr lang="en-US" dirty="0" smtClean="0"/>
              <a:t>USD or special purpose school</a:t>
            </a:r>
          </a:p>
          <a:p>
            <a:r>
              <a:rPr lang="en-US" dirty="0" smtClean="0">
                <a:solidFill>
                  <a:srgbClr val="FF0000"/>
                </a:solidFill>
              </a:rPr>
              <a:t>Organization would provide explanation.</a:t>
            </a:r>
          </a:p>
          <a:p>
            <a:endParaRPr lang="en-US" dirty="0" smtClean="0"/>
          </a:p>
          <a:p>
            <a:pPr lvl="1"/>
            <a:endParaRPr lang="en-US" dirty="0" smtClean="0"/>
          </a:p>
          <a:p>
            <a:endParaRPr lang="en-US" dirty="0"/>
          </a:p>
        </p:txBody>
      </p:sp>
      <p:sp>
        <p:nvSpPr>
          <p:cNvPr id="4" name="Slide Number Placeholder 3"/>
          <p:cNvSpPr>
            <a:spLocks noGrp="1"/>
          </p:cNvSpPr>
          <p:nvPr>
            <p:ph type="sldNum" sz="quarter" idx="12"/>
          </p:nvPr>
        </p:nvSpPr>
        <p:spPr>
          <a:xfrm>
            <a:off x="8305800" y="6245225"/>
            <a:ext cx="381000" cy="307975"/>
          </a:xfrm>
          <a:solidFill>
            <a:schemeClr val="bg1"/>
          </a:solidFill>
        </p:spPr>
        <p:txBody>
          <a:bodyPr/>
          <a:lstStyle/>
          <a:p>
            <a:fld id="{CEA01226-8442-42ED-B1D2-7090889D8AC6}" type="slidenum">
              <a:rPr lang="en-US" smtClean="0"/>
              <a:pPr/>
              <a:t>43</a:t>
            </a:fld>
            <a:endParaRPr lang="en-US" dirty="0"/>
          </a:p>
        </p:txBody>
      </p:sp>
    </p:spTree>
    <p:extLst>
      <p:ext uri="{BB962C8B-B14F-4D97-AF65-F5344CB8AC3E}">
        <p14:creationId xmlns:p14="http://schemas.microsoft.com/office/powerpoint/2010/main" val="350951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05800" y="6245225"/>
            <a:ext cx="381000" cy="307975"/>
          </a:xfrm>
          <a:solidFill>
            <a:schemeClr val="bg1"/>
          </a:solidFill>
        </p:spPr>
        <p:txBody>
          <a:bodyPr/>
          <a:lstStyle/>
          <a:p>
            <a:fld id="{CEA01226-8442-42ED-B1D2-7090889D8AC6}" type="slidenum">
              <a:rPr lang="en-US" smtClean="0"/>
              <a:pPr/>
              <a:t>44</a:t>
            </a:fld>
            <a:endParaRPr lang="en-US" dirty="0"/>
          </a:p>
        </p:txBody>
      </p:sp>
      <p:sp>
        <p:nvSpPr>
          <p:cNvPr id="4" name="Text Placeholder 4"/>
          <p:cNvSpPr txBox="1">
            <a:spLocks/>
          </p:cNvSpPr>
          <p:nvPr/>
        </p:nvSpPr>
        <p:spPr bwMode="auto">
          <a:xfrm>
            <a:off x="609600" y="762001"/>
            <a:ext cx="7772400" cy="838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r>
              <a:rPr lang="en-US" sz="4800" dirty="0" smtClean="0"/>
              <a:t>Future Considerations</a:t>
            </a:r>
            <a:endParaRPr lang="en-US" sz="4800" dirty="0"/>
          </a:p>
        </p:txBody>
      </p:sp>
    </p:spTree>
    <p:extLst>
      <p:ext uri="{BB962C8B-B14F-4D97-AF65-F5344CB8AC3E}">
        <p14:creationId xmlns:p14="http://schemas.microsoft.com/office/powerpoint/2010/main" val="1549943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Redesign of Application</a:t>
            </a:r>
            <a:endParaRPr lang="en-US" dirty="0"/>
          </a:p>
        </p:txBody>
      </p:sp>
      <p:sp>
        <p:nvSpPr>
          <p:cNvPr id="3" name="Content Placeholder 2"/>
          <p:cNvSpPr>
            <a:spLocks noGrp="1"/>
          </p:cNvSpPr>
          <p:nvPr>
            <p:ph idx="1"/>
          </p:nvPr>
        </p:nvSpPr>
        <p:spPr>
          <a:xfrm>
            <a:off x="457200" y="1676400"/>
            <a:ext cx="6324600" cy="4876800"/>
          </a:xfrm>
        </p:spPr>
        <p:txBody>
          <a:bodyPr/>
          <a:lstStyle/>
          <a:p>
            <a:r>
              <a:rPr lang="en-US" dirty="0" smtClean="0"/>
              <a:t>Feedback from MIS clerks</a:t>
            </a:r>
          </a:p>
          <a:p>
            <a:pPr lvl="1"/>
            <a:r>
              <a:rPr lang="en-US" dirty="0" smtClean="0"/>
              <a:t>There are some inherent flaws in the basic structure and design of K-S.</a:t>
            </a:r>
          </a:p>
          <a:p>
            <a:pPr lvl="1"/>
            <a:r>
              <a:rPr lang="en-US" dirty="0" smtClean="0"/>
              <a:t>Resulting in:</a:t>
            </a:r>
          </a:p>
          <a:p>
            <a:pPr lvl="2"/>
            <a:r>
              <a:rPr lang="en-US" dirty="0" smtClean="0"/>
              <a:t>Additional verifications</a:t>
            </a:r>
          </a:p>
          <a:p>
            <a:pPr lvl="2"/>
            <a:r>
              <a:rPr lang="en-US" dirty="0" smtClean="0"/>
              <a:t>False verifications</a:t>
            </a:r>
          </a:p>
          <a:p>
            <a:pPr lvl="3"/>
            <a:r>
              <a:rPr lang="en-US" dirty="0" smtClean="0"/>
              <a:t>numerous overrides</a:t>
            </a:r>
          </a:p>
          <a:p>
            <a:pPr lvl="2"/>
            <a:r>
              <a:rPr lang="en-US" dirty="0" smtClean="0"/>
              <a:t>Confusing reports</a:t>
            </a:r>
          </a:p>
          <a:p>
            <a:pPr lvl="3"/>
            <a:r>
              <a:rPr lang="en-US" dirty="0" smtClean="0"/>
              <a:t>Duplicate student records</a:t>
            </a:r>
          </a:p>
          <a:p>
            <a:pPr lvl="3"/>
            <a:r>
              <a:rPr lang="en-US" dirty="0" smtClean="0"/>
              <a:t>Inactive IEPs</a:t>
            </a:r>
          </a:p>
          <a:p>
            <a:pPr lvl="1"/>
            <a:r>
              <a:rPr lang="en-US" dirty="0" smtClean="0"/>
              <a:t>Disconnected Info</a:t>
            </a:r>
          </a:p>
          <a:p>
            <a:pPr lvl="2"/>
            <a:r>
              <a:rPr lang="en-US" dirty="0"/>
              <a:t>A</a:t>
            </a:r>
            <a:r>
              <a:rPr lang="en-US" dirty="0" smtClean="0"/>
              <a:t>rea of disability to IEP</a:t>
            </a:r>
          </a:p>
          <a:p>
            <a:pPr lvl="2"/>
            <a:r>
              <a:rPr lang="en-US" dirty="0" smtClean="0"/>
              <a:t>Grade levels</a:t>
            </a:r>
          </a:p>
          <a:p>
            <a:pPr lvl="2"/>
            <a:r>
              <a:rPr lang="en-US" dirty="0" smtClean="0"/>
              <a:t>Exit data for non-exits</a:t>
            </a:r>
          </a:p>
          <a:p>
            <a:pPr lvl="2"/>
            <a:endParaRPr lang="en-US" dirty="0" smtClean="0"/>
          </a:p>
          <a:p>
            <a:pPr lvl="1"/>
            <a:endParaRPr lang="en-US" dirty="0"/>
          </a:p>
        </p:txBody>
      </p:sp>
      <p:sp>
        <p:nvSpPr>
          <p:cNvPr id="4" name="Slide Number Placeholder 3"/>
          <p:cNvSpPr>
            <a:spLocks noGrp="1"/>
          </p:cNvSpPr>
          <p:nvPr>
            <p:ph type="sldNum" sz="quarter" idx="12"/>
          </p:nvPr>
        </p:nvSpPr>
        <p:spPr>
          <a:xfrm>
            <a:off x="8305800" y="6245225"/>
            <a:ext cx="381000" cy="307975"/>
          </a:xfrm>
          <a:solidFill>
            <a:schemeClr val="bg1"/>
          </a:solidFill>
        </p:spPr>
        <p:txBody>
          <a:bodyPr/>
          <a:lstStyle/>
          <a:p>
            <a:fld id="{A86F38E5-157D-44DF-8C40-B0224E59B719}" type="slidenum">
              <a:rPr lang="en-US" smtClean="0"/>
              <a:pPr/>
              <a:t>45</a:t>
            </a:fld>
            <a:endParaRPr lang="en-US" dirty="0"/>
          </a:p>
        </p:txBody>
      </p:sp>
    </p:spTree>
    <p:extLst>
      <p:ext uri="{BB962C8B-B14F-4D97-AF65-F5344CB8AC3E}">
        <p14:creationId xmlns:p14="http://schemas.microsoft.com/office/powerpoint/2010/main" val="10346044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324600" cy="914400"/>
          </a:xfrm>
        </p:spPr>
        <p:txBody>
          <a:bodyPr/>
          <a:lstStyle/>
          <a:p>
            <a:r>
              <a:rPr lang="en-US" dirty="0" smtClean="0"/>
              <a:t>Redesign of Application</a:t>
            </a:r>
            <a:endParaRPr lang="en-US" dirty="0"/>
          </a:p>
        </p:txBody>
      </p:sp>
      <p:sp>
        <p:nvSpPr>
          <p:cNvPr id="3" name="Content Placeholder 2"/>
          <p:cNvSpPr>
            <a:spLocks noGrp="1"/>
          </p:cNvSpPr>
          <p:nvPr>
            <p:ph idx="1"/>
          </p:nvPr>
        </p:nvSpPr>
        <p:spPr>
          <a:xfrm>
            <a:off x="381000" y="990600"/>
            <a:ext cx="6324600" cy="5562600"/>
          </a:xfrm>
        </p:spPr>
        <p:txBody>
          <a:bodyPr/>
          <a:lstStyle/>
          <a:p>
            <a:r>
              <a:rPr lang="en-US" dirty="0" smtClean="0"/>
              <a:t>New structure is needed</a:t>
            </a:r>
          </a:p>
          <a:p>
            <a:pPr lvl="1"/>
            <a:r>
              <a:rPr lang="en-US" dirty="0" smtClean="0"/>
              <a:t>Intent</a:t>
            </a:r>
          </a:p>
          <a:p>
            <a:pPr lvl="2"/>
            <a:r>
              <a:rPr lang="en-US" dirty="0" smtClean="0"/>
              <a:t>To align disconnected data </a:t>
            </a:r>
          </a:p>
          <a:p>
            <a:pPr lvl="3"/>
            <a:r>
              <a:rPr lang="en-US" dirty="0" smtClean="0"/>
              <a:t>New data element associations </a:t>
            </a:r>
          </a:p>
          <a:p>
            <a:pPr lvl="2"/>
            <a:r>
              <a:rPr lang="en-US" dirty="0" smtClean="0"/>
              <a:t>Reduce verifications</a:t>
            </a:r>
          </a:p>
          <a:p>
            <a:pPr lvl="3"/>
            <a:r>
              <a:rPr lang="en-US" dirty="0" smtClean="0"/>
              <a:t>Reduce overrides</a:t>
            </a:r>
          </a:p>
          <a:p>
            <a:pPr lvl="2"/>
            <a:r>
              <a:rPr lang="en-US" dirty="0" smtClean="0"/>
              <a:t>Improve reports</a:t>
            </a:r>
          </a:p>
          <a:p>
            <a:pPr lvl="2"/>
            <a:r>
              <a:rPr lang="en-US" dirty="0" smtClean="0"/>
              <a:t>Employ lessons learned in LEAMIS</a:t>
            </a:r>
          </a:p>
          <a:p>
            <a:pPr lvl="1"/>
            <a:r>
              <a:rPr lang="en-US" dirty="0" smtClean="0"/>
              <a:t>How ? </a:t>
            </a:r>
          </a:p>
          <a:p>
            <a:pPr lvl="2"/>
            <a:r>
              <a:rPr lang="en-US" dirty="0"/>
              <a:t>Revised Import </a:t>
            </a:r>
            <a:r>
              <a:rPr lang="en-US" dirty="0" smtClean="0"/>
              <a:t>specifications</a:t>
            </a:r>
          </a:p>
          <a:p>
            <a:pPr lvl="2"/>
            <a:r>
              <a:rPr lang="en-US" dirty="0" smtClean="0"/>
              <a:t>Rearranging page layouts</a:t>
            </a:r>
            <a:endParaRPr lang="en-US" dirty="0"/>
          </a:p>
          <a:p>
            <a:pPr lvl="1"/>
            <a:r>
              <a:rPr lang="en-US" dirty="0" smtClean="0"/>
              <a:t>When ?</a:t>
            </a:r>
          </a:p>
          <a:p>
            <a:pPr lvl="2"/>
            <a:r>
              <a:rPr lang="en-US" dirty="0" smtClean="0"/>
              <a:t>FY2013-14</a:t>
            </a:r>
          </a:p>
          <a:p>
            <a:pPr lvl="1"/>
            <a:r>
              <a:rPr lang="en-US" dirty="0" smtClean="0"/>
              <a:t>Why then ?</a:t>
            </a:r>
          </a:p>
          <a:p>
            <a:pPr lvl="2"/>
            <a:r>
              <a:rPr lang="en-US" dirty="0" smtClean="0"/>
              <a:t>Many fixes are in the works for FY2013</a:t>
            </a:r>
          </a:p>
          <a:p>
            <a:pPr lvl="2"/>
            <a:r>
              <a:rPr lang="en-US" smtClean="0"/>
              <a:t>Recourses </a:t>
            </a:r>
            <a:r>
              <a:rPr lang="en-US" dirty="0" smtClean="0"/>
              <a:t>and staff turnover.</a:t>
            </a:r>
          </a:p>
          <a:p>
            <a:pPr lvl="2"/>
            <a:endParaRPr lang="en-US" dirty="0"/>
          </a:p>
          <a:p>
            <a:pPr lvl="1"/>
            <a:endParaRPr lang="en-US" dirty="0" smtClean="0"/>
          </a:p>
          <a:p>
            <a:pPr lvl="2"/>
            <a:endParaRPr lang="en-US" dirty="0" smtClean="0"/>
          </a:p>
          <a:p>
            <a:pPr lvl="1"/>
            <a:endParaRPr lang="en-US" dirty="0"/>
          </a:p>
        </p:txBody>
      </p:sp>
      <p:sp>
        <p:nvSpPr>
          <p:cNvPr id="4" name="Slide Number Placeholder 3"/>
          <p:cNvSpPr>
            <a:spLocks noGrp="1"/>
          </p:cNvSpPr>
          <p:nvPr>
            <p:ph type="sldNum" sz="quarter" idx="12"/>
          </p:nvPr>
        </p:nvSpPr>
        <p:spPr>
          <a:xfrm>
            <a:off x="8305800" y="6245225"/>
            <a:ext cx="381000" cy="307975"/>
          </a:xfrm>
          <a:solidFill>
            <a:schemeClr val="bg1"/>
          </a:solidFill>
        </p:spPr>
        <p:txBody>
          <a:bodyPr/>
          <a:lstStyle/>
          <a:p>
            <a:fld id="{A86F38E5-157D-44DF-8C40-B0224E59B719}" type="slidenum">
              <a:rPr lang="en-US" smtClean="0"/>
              <a:pPr/>
              <a:t>46</a:t>
            </a:fld>
            <a:endParaRPr lang="en-US" dirty="0"/>
          </a:p>
        </p:txBody>
      </p:sp>
    </p:spTree>
    <p:extLst>
      <p:ext uri="{BB962C8B-B14F-4D97-AF65-F5344CB8AC3E}">
        <p14:creationId xmlns:p14="http://schemas.microsoft.com/office/powerpoint/2010/main" val="219342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609600"/>
            <a:ext cx="7772400" cy="1362075"/>
          </a:xfrm>
        </p:spPr>
        <p:txBody>
          <a:bodyPr/>
          <a:lstStyle/>
          <a:p>
            <a:r>
              <a:rPr lang="en-US" dirty="0" smtClean="0"/>
              <a:t>Reminder</a:t>
            </a:r>
            <a:endParaRPr lang="en-US" dirty="0"/>
          </a:p>
        </p:txBody>
      </p:sp>
      <p:sp>
        <p:nvSpPr>
          <p:cNvPr id="5" name="Text Placeholder 4"/>
          <p:cNvSpPr>
            <a:spLocks noGrp="1"/>
          </p:cNvSpPr>
          <p:nvPr>
            <p:ph type="body" idx="1"/>
          </p:nvPr>
        </p:nvSpPr>
        <p:spPr>
          <a:xfrm>
            <a:off x="609600" y="2819400"/>
            <a:ext cx="7772400" cy="457200"/>
          </a:xfrm>
        </p:spPr>
        <p:txBody>
          <a:bodyPr/>
          <a:lstStyle/>
          <a:p>
            <a:r>
              <a:rPr lang="en-US" sz="4000" dirty="0" smtClean="0"/>
              <a:t>Catastrophic </a:t>
            </a:r>
            <a:endParaRPr lang="en-US" sz="4000" dirty="0"/>
          </a:p>
        </p:txBody>
      </p:sp>
      <p:sp>
        <p:nvSpPr>
          <p:cNvPr id="6" name="Slide Number Placeholder 5"/>
          <p:cNvSpPr>
            <a:spLocks noGrp="1"/>
          </p:cNvSpPr>
          <p:nvPr>
            <p:ph type="sldNum" sz="quarter" idx="12"/>
          </p:nvPr>
        </p:nvSpPr>
        <p:spPr>
          <a:xfrm>
            <a:off x="8305800" y="6245225"/>
            <a:ext cx="381000" cy="307975"/>
          </a:xfrm>
          <a:solidFill>
            <a:schemeClr val="bg1"/>
          </a:solidFill>
        </p:spPr>
        <p:txBody>
          <a:bodyPr/>
          <a:lstStyle/>
          <a:p>
            <a:fld id="{CEA01226-8442-42ED-B1D2-7090889D8AC6}" type="slidenum">
              <a:rPr lang="en-US" smtClean="0"/>
              <a:pPr/>
              <a:t>47</a:t>
            </a:fld>
            <a:endParaRPr lang="en-US" dirty="0"/>
          </a:p>
        </p:txBody>
      </p:sp>
      <p:sp>
        <p:nvSpPr>
          <p:cNvPr id="7" name="Text Placeholder 4"/>
          <p:cNvSpPr txBox="1">
            <a:spLocks/>
          </p:cNvSpPr>
          <p:nvPr/>
        </p:nvSpPr>
        <p:spPr bwMode="auto">
          <a:xfrm>
            <a:off x="533400" y="4114800"/>
            <a:ext cx="7772400" cy="51629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r>
              <a:rPr lang="en-US" sz="4000" dirty="0" smtClean="0"/>
              <a:t>Non-public </a:t>
            </a:r>
            <a:r>
              <a:rPr lang="en-US" sz="4000" dirty="0" err="1" smtClean="0"/>
              <a:t>Equevalency</a:t>
            </a:r>
            <a:endParaRPr lang="en-US" sz="4000" dirty="0"/>
          </a:p>
        </p:txBody>
      </p:sp>
    </p:spTree>
    <p:extLst>
      <p:ext uri="{BB962C8B-B14F-4D97-AF65-F5344CB8AC3E}">
        <p14:creationId xmlns:p14="http://schemas.microsoft.com/office/powerpoint/2010/main" val="208272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152400"/>
            <a:ext cx="6324600" cy="914400"/>
          </a:xfrm>
        </p:spPr>
        <p:txBody>
          <a:bodyPr/>
          <a:lstStyle/>
          <a:p>
            <a:r>
              <a:rPr lang="en-US" dirty="0" smtClean="0"/>
              <a:t>Forms and submission</a:t>
            </a:r>
            <a:endParaRPr lang="en-US" dirty="0"/>
          </a:p>
        </p:txBody>
      </p:sp>
      <p:sp>
        <p:nvSpPr>
          <p:cNvPr id="6" name="Content Placeholder 5"/>
          <p:cNvSpPr>
            <a:spLocks noGrp="1"/>
          </p:cNvSpPr>
          <p:nvPr>
            <p:ph sz="half" idx="1"/>
          </p:nvPr>
        </p:nvSpPr>
        <p:spPr>
          <a:xfrm>
            <a:off x="152400" y="990600"/>
            <a:ext cx="7391400" cy="2057400"/>
          </a:xfrm>
        </p:spPr>
        <p:txBody>
          <a:bodyPr/>
          <a:lstStyle/>
          <a:p>
            <a:r>
              <a:rPr lang="en-US" dirty="0"/>
              <a:t>Catastrophic Forms</a:t>
            </a:r>
          </a:p>
          <a:p>
            <a:r>
              <a:rPr lang="en-US" dirty="0" smtClean="0"/>
              <a:t>NPE </a:t>
            </a:r>
            <a:r>
              <a:rPr lang="en-US" dirty="0"/>
              <a:t>funding </a:t>
            </a:r>
            <a:r>
              <a:rPr lang="en-US" dirty="0" smtClean="0"/>
              <a:t>formula and contracts</a:t>
            </a:r>
            <a:endParaRPr lang="en-US" dirty="0"/>
          </a:p>
          <a:p>
            <a:pPr lvl="1"/>
            <a:r>
              <a:rPr lang="en-US" dirty="0" smtClean="0"/>
              <a:t>Follow the funding link on the </a:t>
            </a:r>
            <a:r>
              <a:rPr lang="en-US" dirty="0"/>
              <a:t>SPED </a:t>
            </a:r>
            <a:r>
              <a:rPr lang="en-US" dirty="0" smtClean="0"/>
              <a:t>page at KSDE.org</a:t>
            </a:r>
          </a:p>
        </p:txBody>
      </p:sp>
      <p:sp>
        <p:nvSpPr>
          <p:cNvPr id="7" name="Content Placeholder 6"/>
          <p:cNvSpPr>
            <a:spLocks noGrp="1"/>
          </p:cNvSpPr>
          <p:nvPr>
            <p:ph sz="half" idx="2"/>
          </p:nvPr>
        </p:nvSpPr>
        <p:spPr>
          <a:xfrm>
            <a:off x="0" y="3048000"/>
            <a:ext cx="8382000" cy="2743200"/>
          </a:xfrm>
        </p:spPr>
        <p:txBody>
          <a:bodyPr/>
          <a:lstStyle/>
          <a:p>
            <a:r>
              <a:rPr lang="en-US" dirty="0" smtClean="0"/>
              <a:t>Qualified NPE programs (Heartspring, etc.)</a:t>
            </a:r>
          </a:p>
          <a:p>
            <a:pPr lvl="1"/>
            <a:r>
              <a:rPr lang="en-US" dirty="0" smtClean="0"/>
              <a:t>Require only fully licensed providers have contact with your students</a:t>
            </a:r>
          </a:p>
          <a:p>
            <a:pPr lvl="1"/>
            <a:r>
              <a:rPr lang="en-US" dirty="0" smtClean="0"/>
              <a:t>File both NPE and Catastrophic </a:t>
            </a:r>
          </a:p>
          <a:p>
            <a:pPr lvl="2"/>
            <a:r>
              <a:rPr lang="en-US" dirty="0" smtClean="0"/>
              <a:t>USD comes out 25% ahead on NPE with both claims</a:t>
            </a:r>
          </a:p>
          <a:p>
            <a:pPr lvl="1"/>
            <a:endParaRPr lang="en-US" dirty="0"/>
          </a:p>
        </p:txBody>
      </p:sp>
      <p:sp>
        <p:nvSpPr>
          <p:cNvPr id="4" name="Slide Number Placeholder 3"/>
          <p:cNvSpPr>
            <a:spLocks noGrp="1"/>
          </p:cNvSpPr>
          <p:nvPr>
            <p:ph type="sldNum" sz="quarter" idx="12"/>
          </p:nvPr>
        </p:nvSpPr>
        <p:spPr>
          <a:xfrm>
            <a:off x="8305800" y="6245225"/>
            <a:ext cx="381000" cy="307975"/>
          </a:xfrm>
          <a:solidFill>
            <a:schemeClr val="bg1"/>
          </a:solidFill>
          <a:ln>
            <a:solidFill>
              <a:schemeClr val="bg1"/>
            </a:solidFill>
          </a:ln>
        </p:spPr>
        <p:txBody>
          <a:bodyPr/>
          <a:lstStyle/>
          <a:p>
            <a:fld id="{CEA01226-8442-42ED-B1D2-7090889D8AC6}" type="slidenum">
              <a:rPr lang="en-US" smtClean="0"/>
              <a:pPr/>
              <a:t>48</a:t>
            </a:fld>
            <a:endParaRPr lang="en-US" dirty="0"/>
          </a:p>
        </p:txBody>
      </p:sp>
    </p:spTree>
    <p:extLst>
      <p:ext uri="{BB962C8B-B14F-4D97-AF65-F5344CB8AC3E}">
        <p14:creationId xmlns:p14="http://schemas.microsoft.com/office/powerpoint/2010/main" val="28063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6324600" cy="914400"/>
          </a:xfrm>
        </p:spPr>
        <p:txBody>
          <a:bodyPr/>
          <a:lstStyle/>
          <a:p>
            <a:r>
              <a:rPr lang="en-US" dirty="0" smtClean="0"/>
              <a:t>NPE Estimated Entitlement</a:t>
            </a:r>
            <a:endParaRPr lang="en-US" dirty="0"/>
          </a:p>
        </p:txBody>
      </p:sp>
      <p:sp>
        <p:nvSpPr>
          <p:cNvPr id="6" name="Content Placeholder 5"/>
          <p:cNvSpPr>
            <a:spLocks noGrp="1"/>
          </p:cNvSpPr>
          <p:nvPr>
            <p:ph sz="half" idx="1"/>
          </p:nvPr>
        </p:nvSpPr>
        <p:spPr>
          <a:xfrm>
            <a:off x="152400" y="990600"/>
            <a:ext cx="7391400" cy="1600200"/>
          </a:xfrm>
        </p:spPr>
        <p:txBody>
          <a:bodyPr/>
          <a:lstStyle/>
          <a:p>
            <a:r>
              <a:rPr lang="en-US" dirty="0" smtClean="0"/>
              <a:t>Hours of each service </a:t>
            </a:r>
          </a:p>
          <a:p>
            <a:pPr lvl="1"/>
            <a:r>
              <a:rPr lang="en-US" dirty="0" smtClean="0"/>
              <a:t>Times</a:t>
            </a:r>
          </a:p>
          <a:p>
            <a:r>
              <a:rPr lang="en-US" dirty="0" smtClean="0"/>
              <a:t>Rate per hour (from formula memo)</a:t>
            </a:r>
            <a:endParaRPr lang="en-US" dirty="0"/>
          </a:p>
          <a:p>
            <a:pPr marL="457200" lvl="1" indent="0">
              <a:buNone/>
            </a:pPr>
            <a:endParaRPr lang="en-US" dirty="0" smtClean="0"/>
          </a:p>
        </p:txBody>
      </p:sp>
      <p:sp>
        <p:nvSpPr>
          <p:cNvPr id="7" name="Content Placeholder 6"/>
          <p:cNvSpPr>
            <a:spLocks noGrp="1"/>
          </p:cNvSpPr>
          <p:nvPr>
            <p:ph sz="half" idx="2"/>
          </p:nvPr>
        </p:nvSpPr>
        <p:spPr>
          <a:xfrm>
            <a:off x="0" y="4038600"/>
            <a:ext cx="8382000" cy="2743200"/>
          </a:xfrm>
        </p:spPr>
        <p:txBody>
          <a:bodyPr/>
          <a:lstStyle/>
          <a:p>
            <a:r>
              <a:rPr lang="en-US" dirty="0" smtClean="0"/>
              <a:t>Sum all contracted services </a:t>
            </a:r>
          </a:p>
          <a:p>
            <a:pPr marL="0" indent="0">
              <a:buNone/>
            </a:pPr>
            <a:r>
              <a:rPr lang="en-US" dirty="0" smtClean="0"/>
              <a:t>.11175 + .0952 + .1002 + .2593 = .566</a:t>
            </a:r>
          </a:p>
          <a:p>
            <a:r>
              <a:rPr lang="en-US" dirty="0" smtClean="0"/>
              <a:t>Multiply sum by per teacher entitlement</a:t>
            </a:r>
          </a:p>
          <a:p>
            <a:r>
              <a:rPr lang="en-US" dirty="0" smtClean="0"/>
              <a:t>.566 x $28,900 = </a:t>
            </a:r>
            <a:r>
              <a:rPr lang="en-US" u="dbl" dirty="0" smtClean="0"/>
              <a:t>$16,357</a:t>
            </a:r>
          </a:p>
          <a:p>
            <a:r>
              <a:rPr lang="en-US" dirty="0" smtClean="0"/>
              <a:t>Enter under all other deductions (line D.6)</a:t>
            </a:r>
          </a:p>
          <a:p>
            <a:pPr lvl="1"/>
            <a:endParaRPr lang="en-US" dirty="0"/>
          </a:p>
        </p:txBody>
      </p:sp>
      <p:sp>
        <p:nvSpPr>
          <p:cNvPr id="4" name="Slide Number Placeholder 3"/>
          <p:cNvSpPr>
            <a:spLocks noGrp="1"/>
          </p:cNvSpPr>
          <p:nvPr>
            <p:ph type="sldNum" sz="quarter" idx="12"/>
          </p:nvPr>
        </p:nvSpPr>
        <p:spPr>
          <a:xfrm>
            <a:off x="8305800" y="6245225"/>
            <a:ext cx="381000" cy="307975"/>
          </a:xfrm>
          <a:solidFill>
            <a:schemeClr val="bg1"/>
          </a:solidFill>
        </p:spPr>
        <p:txBody>
          <a:bodyPr/>
          <a:lstStyle/>
          <a:p>
            <a:fld id="{CEA01226-8442-42ED-B1D2-7090889D8AC6}" type="slidenum">
              <a:rPr lang="en-US" smtClean="0"/>
              <a:pPr/>
              <a:t>49</a:t>
            </a:fld>
            <a:endParaRPr lang="en-US" dirty="0"/>
          </a:p>
        </p:txBody>
      </p:sp>
      <p:sp>
        <p:nvSpPr>
          <p:cNvPr id="8" name="Content Placeholder 5"/>
          <p:cNvSpPr txBox="1">
            <a:spLocks/>
          </p:cNvSpPr>
          <p:nvPr/>
        </p:nvSpPr>
        <p:spPr bwMode="auto">
          <a:xfrm>
            <a:off x="304800" y="2438400"/>
            <a:ext cx="8229600" cy="1600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r>
              <a:rPr lang="en-US" dirty="0" smtClean="0"/>
              <a:t>Example</a:t>
            </a:r>
          </a:p>
          <a:p>
            <a:r>
              <a:rPr lang="en-US" dirty="0" smtClean="0"/>
              <a:t>750 hours of Autism service at AM rate</a:t>
            </a:r>
          </a:p>
          <a:p>
            <a:pPr marL="0" indent="0">
              <a:buNone/>
            </a:pPr>
            <a:r>
              <a:rPr lang="en-US" dirty="0" smtClean="0"/>
              <a:t>750 X .000149 = .11175</a:t>
            </a:r>
          </a:p>
          <a:p>
            <a:pPr marL="457200" lvl="1" indent="0">
              <a:buFontTx/>
              <a:buNone/>
            </a:pPr>
            <a:endParaRPr lang="en-US" dirty="0" smtClean="0"/>
          </a:p>
        </p:txBody>
      </p:sp>
    </p:spTree>
    <p:extLst>
      <p:ext uri="{BB962C8B-B14F-4D97-AF65-F5344CB8AC3E}">
        <p14:creationId xmlns:p14="http://schemas.microsoft.com/office/powerpoint/2010/main" val="346530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build="p"/>
      <p:bldP spid="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4665"/>
            <a:ext cx="5791200" cy="566738"/>
          </a:xfrm>
        </p:spPr>
        <p:txBody>
          <a:bodyPr/>
          <a:lstStyle/>
          <a:p>
            <a:r>
              <a:rPr lang="en-US" sz="3200" dirty="0" smtClean="0"/>
              <a:t>Edit Parochial Minutes</a:t>
            </a:r>
            <a:endParaRPr lang="en-US" sz="3200" dirty="0"/>
          </a:p>
        </p:txBody>
      </p:sp>
      <p:sp>
        <p:nvSpPr>
          <p:cNvPr id="7" name="Text Placeholder 6"/>
          <p:cNvSpPr>
            <a:spLocks noGrp="1"/>
          </p:cNvSpPr>
          <p:nvPr>
            <p:ph type="body" sz="half" idx="2"/>
          </p:nvPr>
        </p:nvSpPr>
        <p:spPr>
          <a:xfrm>
            <a:off x="149290" y="5791200"/>
            <a:ext cx="5486400" cy="804862"/>
          </a:xfrm>
        </p:spPr>
        <p:txBody>
          <a:bodyPr/>
          <a:lstStyle/>
          <a:p>
            <a:r>
              <a:rPr lang="en-US" sz="2000" dirty="0" smtClean="0"/>
              <a:t>User enters session &amp; building minutes</a:t>
            </a:r>
          </a:p>
          <a:p>
            <a:r>
              <a:rPr lang="en-US" sz="2000" dirty="0" smtClean="0"/>
              <a:t>And days per week</a:t>
            </a:r>
            <a:endParaRPr lang="en-US" sz="2000" dirty="0"/>
          </a:p>
        </p:txBody>
      </p:sp>
      <p:sp>
        <p:nvSpPr>
          <p:cNvPr id="4" name="Slide Number Placeholder 3"/>
          <p:cNvSpPr>
            <a:spLocks noGrp="1"/>
          </p:cNvSpPr>
          <p:nvPr>
            <p:ph type="sldNum" sz="quarter" idx="12"/>
          </p:nvPr>
        </p:nvSpPr>
        <p:spPr/>
        <p:txBody>
          <a:bodyPr/>
          <a:lstStyle/>
          <a:p>
            <a:fld id="{A86F38E5-157D-44DF-8C40-B0224E59B719}" type="slidenum">
              <a:rPr lang="en-US" smtClean="0"/>
              <a:pPr/>
              <a:t>5</a:t>
            </a:fld>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67818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ight Arrow 12"/>
          <p:cNvSpPr/>
          <p:nvPr/>
        </p:nvSpPr>
        <p:spPr>
          <a:xfrm rot="15120930">
            <a:off x="870531" y="4573609"/>
            <a:ext cx="944428" cy="142251"/>
          </a:xfrm>
          <a:prstGeom prst="rightArrow">
            <a:avLst/>
          </a:prstGeom>
          <a:solidFill>
            <a:srgbClr val="FF66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5120930">
            <a:off x="6142037" y="4286176"/>
            <a:ext cx="944428" cy="142251"/>
          </a:xfrm>
          <a:prstGeom prst="rightArrow">
            <a:avLst/>
          </a:prstGeom>
          <a:solidFill>
            <a:srgbClr val="FF66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5120930">
            <a:off x="4585782" y="4376280"/>
            <a:ext cx="944428" cy="142251"/>
          </a:xfrm>
          <a:prstGeom prst="rightArrow">
            <a:avLst/>
          </a:prstGeom>
          <a:solidFill>
            <a:srgbClr val="FF66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5120930">
            <a:off x="6568590" y="5886377"/>
            <a:ext cx="944428" cy="142251"/>
          </a:xfrm>
          <a:prstGeom prst="rightArrow">
            <a:avLst/>
          </a:prstGeom>
          <a:solidFill>
            <a:srgbClr val="FF66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p:cNvSpPr txBox="1">
            <a:spLocks/>
          </p:cNvSpPr>
          <p:nvPr/>
        </p:nvSpPr>
        <p:spPr bwMode="auto">
          <a:xfrm>
            <a:off x="8458200" y="6245225"/>
            <a:ext cx="228600" cy="307975"/>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EA01226-8442-42ED-B1D2-7090889D8AC6}" type="slidenum">
              <a:rPr lang="en-US" smtClean="0"/>
              <a:pPr/>
              <a:t>5</a:t>
            </a:fld>
            <a:endParaRPr lang="en-US" dirty="0"/>
          </a:p>
        </p:txBody>
      </p:sp>
      <p:sp>
        <p:nvSpPr>
          <p:cNvPr id="11" name="Slide Number Placeholder 5"/>
          <p:cNvSpPr txBox="1">
            <a:spLocks/>
          </p:cNvSpPr>
          <p:nvPr/>
        </p:nvSpPr>
        <p:spPr bwMode="auto">
          <a:xfrm>
            <a:off x="8305800" y="6245225"/>
            <a:ext cx="381000" cy="307975"/>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EA01226-8442-42ED-B1D2-7090889D8AC6}" type="slidenum">
              <a:rPr lang="en-US" smtClean="0"/>
              <a:pPr/>
              <a:t>5</a:t>
            </a:fld>
            <a:endParaRPr lang="en-US" dirty="0"/>
          </a:p>
        </p:txBody>
      </p:sp>
    </p:spTree>
    <p:extLst>
      <p:ext uri="{BB962C8B-B14F-4D97-AF65-F5344CB8AC3E}">
        <p14:creationId xmlns:p14="http://schemas.microsoft.com/office/powerpoint/2010/main" val="60494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3" grpId="0" animBg="1"/>
      <p:bldP spid="16" grpId="0" uiExpand="1" animBg="1"/>
      <p:bldP spid="17" grpId="0" uiExpand="1"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547" y="76200"/>
            <a:ext cx="6324600" cy="914400"/>
          </a:xfrm>
        </p:spPr>
        <p:txBody>
          <a:bodyPr/>
          <a:lstStyle/>
          <a:p>
            <a:r>
              <a:rPr lang="en-US" dirty="0" smtClean="0"/>
              <a:t>NPE Estimated Entitlement</a:t>
            </a:r>
            <a:endParaRPr lang="en-US"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3368058135"/>
              </p:ext>
            </p:extLst>
          </p:nvPr>
        </p:nvGraphicFramePr>
        <p:xfrm>
          <a:off x="228598" y="762008"/>
          <a:ext cx="4572002" cy="5105394"/>
        </p:xfrm>
        <a:graphic>
          <a:graphicData uri="http://schemas.openxmlformats.org/drawingml/2006/table">
            <a:tbl>
              <a:tblPr>
                <a:tableStyleId>{3C2FFA5D-87B4-456A-9821-1D502468CF0F}</a:tableStyleId>
              </a:tblPr>
              <a:tblGrid>
                <a:gridCol w="1752602"/>
                <a:gridCol w="1371600"/>
                <a:gridCol w="1447800"/>
              </a:tblGrid>
              <a:tr h="254739">
                <a:tc>
                  <a:txBody>
                    <a:bodyPr/>
                    <a:lstStyle/>
                    <a:p>
                      <a:pPr algn="l" fontAlgn="b"/>
                      <a:endParaRPr lang="en-US" sz="1600" b="0" i="0" u="none" strike="noStrike" dirty="0">
                        <a:solidFill>
                          <a:srgbClr val="000000"/>
                        </a:solidFill>
                        <a:effectLst/>
                        <a:latin typeface="Calibri"/>
                      </a:endParaRPr>
                    </a:p>
                  </a:txBody>
                  <a:tcPr marL="7620" marR="7620" marT="7620" marB="0" anchor="b"/>
                </a:tc>
                <a:tc>
                  <a:txBody>
                    <a:bodyPr/>
                    <a:lstStyle/>
                    <a:p>
                      <a:pPr algn="l" fontAlgn="b"/>
                      <a:r>
                        <a:rPr lang="en-US" sz="1600" u="none" strike="noStrike">
                          <a:effectLst/>
                        </a:rPr>
                        <a:t>Do not</a:t>
                      </a:r>
                      <a:endParaRPr lang="en-US" sz="1600" b="0" i="0" u="none" strike="noStrike">
                        <a:solidFill>
                          <a:srgbClr val="000000"/>
                        </a:solidFill>
                        <a:effectLst/>
                        <a:latin typeface="Calibri"/>
                      </a:endParaRPr>
                    </a:p>
                  </a:txBody>
                  <a:tcPr marL="7620" marR="7620" marT="7620" marB="0" anchor="b"/>
                </a:tc>
                <a:tc>
                  <a:txBody>
                    <a:bodyPr/>
                    <a:lstStyle/>
                    <a:p>
                      <a:pPr algn="l" fontAlgn="b"/>
                      <a:endParaRPr lang="en-US" sz="1600" b="0" i="0" u="none" strike="noStrike">
                        <a:solidFill>
                          <a:srgbClr val="000000"/>
                        </a:solidFill>
                        <a:effectLst/>
                        <a:latin typeface="Calibri"/>
                      </a:endParaRPr>
                    </a:p>
                  </a:txBody>
                  <a:tcPr marL="7620" marR="7620" marT="7620" marB="0" anchor="b"/>
                </a:tc>
              </a:tr>
              <a:tr h="254739">
                <a:tc>
                  <a:txBody>
                    <a:bodyPr/>
                    <a:lstStyle/>
                    <a:p>
                      <a:pPr algn="l" fontAlgn="b"/>
                      <a:endParaRPr lang="en-US" sz="1600" b="0" i="0" u="none" strike="noStrike" dirty="0">
                        <a:solidFill>
                          <a:srgbClr val="000000"/>
                        </a:solidFill>
                        <a:effectLst/>
                        <a:latin typeface="Calibri"/>
                      </a:endParaRPr>
                    </a:p>
                  </a:txBody>
                  <a:tcPr marL="7620" marR="7620" marT="7620" marB="0" anchor="b"/>
                </a:tc>
                <a:tc>
                  <a:txBody>
                    <a:bodyPr/>
                    <a:lstStyle/>
                    <a:p>
                      <a:pPr algn="l" fontAlgn="b"/>
                      <a:r>
                        <a:rPr lang="en-US" sz="1600" u="none" strike="noStrike">
                          <a:effectLst/>
                        </a:rPr>
                        <a:t>Claim NPE</a:t>
                      </a:r>
                      <a:endParaRPr lang="en-US" sz="1600" b="0" i="0" u="none" strike="noStrike">
                        <a:solidFill>
                          <a:srgbClr val="000000"/>
                        </a:solidFill>
                        <a:effectLst/>
                        <a:latin typeface="Calibri"/>
                      </a:endParaRPr>
                    </a:p>
                  </a:txBody>
                  <a:tcPr marL="7620" marR="7620" marT="7620" marB="0" anchor="b"/>
                </a:tc>
                <a:tc>
                  <a:txBody>
                    <a:bodyPr/>
                    <a:lstStyle/>
                    <a:p>
                      <a:pPr algn="l" fontAlgn="b"/>
                      <a:r>
                        <a:rPr lang="en-US" sz="1600" u="none" strike="noStrike">
                          <a:effectLst/>
                        </a:rPr>
                        <a:t>Claim NPE</a:t>
                      </a:r>
                      <a:endParaRPr lang="en-US" sz="1600" b="0" i="0" u="none" strike="noStrike">
                        <a:solidFill>
                          <a:srgbClr val="000000"/>
                        </a:solidFill>
                        <a:effectLst/>
                        <a:latin typeface="Calibri"/>
                      </a:endParaRPr>
                    </a:p>
                  </a:txBody>
                  <a:tcPr marL="7620" marR="7620" marT="7620" marB="0" anchor="b"/>
                </a:tc>
              </a:tr>
              <a:tr h="254739">
                <a:tc>
                  <a:txBody>
                    <a:bodyPr/>
                    <a:lstStyle/>
                    <a:p>
                      <a:pPr algn="l" fontAlgn="b"/>
                      <a:endParaRPr lang="en-US" sz="1600" b="0" i="0" u="none" strike="noStrike" dirty="0">
                        <a:solidFill>
                          <a:srgbClr val="000000"/>
                        </a:solidFill>
                        <a:effectLst/>
                        <a:latin typeface="Calibri"/>
                      </a:endParaRPr>
                    </a:p>
                  </a:txBody>
                  <a:tcPr marL="7620" marR="7620" marT="7620" marB="0" anchor="b"/>
                </a:tc>
                <a:tc>
                  <a:txBody>
                    <a:bodyPr/>
                    <a:lstStyle/>
                    <a:p>
                      <a:pPr algn="l" fontAlgn="b"/>
                      <a:endParaRPr lang="en-US" sz="1600" b="0" i="0" u="none" strike="noStrike">
                        <a:solidFill>
                          <a:srgbClr val="000000"/>
                        </a:solidFill>
                        <a:effectLst/>
                        <a:latin typeface="Calibri"/>
                      </a:endParaRPr>
                    </a:p>
                  </a:txBody>
                  <a:tcPr marL="7620" marR="7620" marT="7620" marB="0" anchor="b"/>
                </a:tc>
                <a:tc>
                  <a:txBody>
                    <a:bodyPr/>
                    <a:lstStyle/>
                    <a:p>
                      <a:pPr algn="l" fontAlgn="b"/>
                      <a:endParaRPr lang="en-US" sz="1600" b="0" i="0" u="none" strike="noStrike">
                        <a:solidFill>
                          <a:srgbClr val="000000"/>
                        </a:solidFill>
                        <a:effectLst/>
                        <a:latin typeface="Calibri"/>
                      </a:endParaRPr>
                    </a:p>
                  </a:txBody>
                  <a:tcPr marL="7620" marR="7620" marT="7620" marB="0" anchor="b"/>
                </a:tc>
              </a:tr>
              <a:tr h="254739">
                <a:tc>
                  <a:txBody>
                    <a:bodyPr/>
                    <a:lstStyle/>
                    <a:p>
                      <a:pPr algn="l" fontAlgn="b"/>
                      <a:r>
                        <a:rPr lang="en-US" sz="1600" u="none" strike="noStrike" smtClean="0">
                          <a:effectLst/>
                        </a:rPr>
                        <a:t>Catastrophic </a:t>
                      </a:r>
                      <a:endParaRPr lang="en-US" sz="1600" b="0" i="0" u="none" strike="noStrike" dirty="0">
                        <a:solidFill>
                          <a:srgbClr val="000000"/>
                        </a:solidFill>
                        <a:effectLst/>
                        <a:latin typeface="Calibri"/>
                      </a:endParaRPr>
                    </a:p>
                  </a:txBody>
                  <a:tcPr marL="7620" marR="7620" marT="7620" marB="0" anchor="b"/>
                </a:tc>
                <a:tc>
                  <a:txBody>
                    <a:bodyPr/>
                    <a:lstStyle/>
                    <a:p>
                      <a:pPr algn="l" fontAlgn="b"/>
                      <a:endParaRPr lang="en-US" sz="1600" b="0" i="0" u="none" strike="noStrike">
                        <a:solidFill>
                          <a:srgbClr val="000000"/>
                        </a:solidFill>
                        <a:effectLst/>
                        <a:latin typeface="Calibri"/>
                      </a:endParaRPr>
                    </a:p>
                  </a:txBody>
                  <a:tcPr marL="7620" marR="7620" marT="7620" marB="0" anchor="b"/>
                </a:tc>
                <a:tc>
                  <a:txBody>
                    <a:bodyPr/>
                    <a:lstStyle/>
                    <a:p>
                      <a:pPr algn="l" fontAlgn="b"/>
                      <a:endParaRPr lang="en-US" sz="1600" b="0" i="0" u="none" strike="noStrike">
                        <a:solidFill>
                          <a:srgbClr val="000000"/>
                        </a:solidFill>
                        <a:effectLst/>
                        <a:latin typeface="Calibri"/>
                      </a:endParaRPr>
                    </a:p>
                  </a:txBody>
                  <a:tcPr marL="7620" marR="7620" marT="7620" marB="0" anchor="b"/>
                </a:tc>
              </a:tr>
              <a:tr h="254739">
                <a:tc>
                  <a:txBody>
                    <a:bodyPr/>
                    <a:lstStyle/>
                    <a:p>
                      <a:pPr algn="l" fontAlgn="b"/>
                      <a:r>
                        <a:rPr lang="en-US" sz="1600" u="none" strike="noStrike" dirty="0">
                          <a:effectLst/>
                        </a:rPr>
                        <a:t>Cost</a:t>
                      </a:r>
                      <a:endParaRPr lang="en-US" sz="1600" b="0" i="0" u="none" strike="noStrike" dirty="0">
                        <a:solidFill>
                          <a:srgbClr val="000000"/>
                        </a:solidFill>
                        <a:effectLst/>
                        <a:latin typeface="Calibri"/>
                      </a:endParaRPr>
                    </a:p>
                  </a:txBody>
                  <a:tcPr marL="7620" marR="7620" marT="7620" marB="0" anchor="b"/>
                </a:tc>
                <a:tc>
                  <a:txBody>
                    <a:bodyPr/>
                    <a:lstStyle/>
                    <a:p>
                      <a:pPr algn="l" fontAlgn="b"/>
                      <a:r>
                        <a:rPr lang="en-US" sz="1600" u="none" strike="noStrike">
                          <a:effectLst/>
                        </a:rPr>
                        <a:t> $  60,000 </a:t>
                      </a:r>
                      <a:endParaRPr lang="en-US" sz="1600" b="0" i="0" u="none" strike="noStrike">
                        <a:solidFill>
                          <a:srgbClr val="000000"/>
                        </a:solidFill>
                        <a:effectLst/>
                        <a:latin typeface="Calibri"/>
                      </a:endParaRPr>
                    </a:p>
                  </a:txBody>
                  <a:tcPr marL="7620" marR="7620" marT="7620" marB="0" anchor="b"/>
                </a:tc>
                <a:tc>
                  <a:txBody>
                    <a:bodyPr/>
                    <a:lstStyle/>
                    <a:p>
                      <a:pPr algn="l" fontAlgn="b"/>
                      <a:r>
                        <a:rPr lang="en-US" sz="1600" u="none" strike="noStrike" dirty="0" smtClean="0">
                          <a:effectLst/>
                        </a:rPr>
                        <a:t> $ 60,000 </a:t>
                      </a:r>
                      <a:endParaRPr lang="en-US" sz="1600" b="0" i="0" u="none" strike="noStrike" dirty="0">
                        <a:solidFill>
                          <a:srgbClr val="000000"/>
                        </a:solidFill>
                        <a:effectLst/>
                        <a:latin typeface="Calibri"/>
                      </a:endParaRPr>
                    </a:p>
                  </a:txBody>
                  <a:tcPr marL="7620" marR="7620" marT="7620" marB="0" anchor="b"/>
                </a:tc>
              </a:tr>
              <a:tr h="254739">
                <a:tc>
                  <a:txBody>
                    <a:bodyPr/>
                    <a:lstStyle/>
                    <a:p>
                      <a:pPr algn="l" fontAlgn="b"/>
                      <a:endParaRPr lang="en-US" sz="1600" b="0" i="0" u="none" strike="noStrike" dirty="0">
                        <a:solidFill>
                          <a:srgbClr val="000000"/>
                        </a:solidFill>
                        <a:effectLst/>
                        <a:latin typeface="Calibri"/>
                      </a:endParaRPr>
                    </a:p>
                  </a:txBody>
                  <a:tcPr marL="7620" marR="7620" marT="7620" marB="0" anchor="b"/>
                </a:tc>
                <a:tc>
                  <a:txBody>
                    <a:bodyPr/>
                    <a:lstStyle/>
                    <a:p>
                      <a:pPr algn="l" fontAlgn="b"/>
                      <a:endParaRPr lang="en-US" sz="1600" b="0" i="0" u="none" strike="noStrike">
                        <a:solidFill>
                          <a:srgbClr val="000000"/>
                        </a:solidFill>
                        <a:effectLst/>
                        <a:latin typeface="Calibri"/>
                      </a:endParaRPr>
                    </a:p>
                  </a:txBody>
                  <a:tcPr marL="7620" marR="7620" marT="7620" marB="0" anchor="b"/>
                </a:tc>
                <a:tc>
                  <a:txBody>
                    <a:bodyPr/>
                    <a:lstStyle/>
                    <a:p>
                      <a:pPr algn="l" fontAlgn="b"/>
                      <a:endParaRPr lang="en-US" sz="1600" b="0" i="0" u="none" strike="noStrike" dirty="0">
                        <a:solidFill>
                          <a:srgbClr val="000000"/>
                        </a:solidFill>
                        <a:effectLst/>
                        <a:latin typeface="Calibri"/>
                      </a:endParaRPr>
                    </a:p>
                  </a:txBody>
                  <a:tcPr marL="7620" marR="7620" marT="7620" marB="0" anchor="b"/>
                </a:tc>
              </a:tr>
              <a:tr h="254739">
                <a:tc>
                  <a:txBody>
                    <a:bodyPr/>
                    <a:lstStyle/>
                    <a:p>
                      <a:pPr algn="l" fontAlgn="b"/>
                      <a:r>
                        <a:rPr lang="en-US" sz="1600" u="none" strike="noStrike" dirty="0">
                          <a:effectLst/>
                        </a:rPr>
                        <a:t>NPE</a:t>
                      </a:r>
                      <a:endParaRPr lang="en-US" sz="1600" b="0" i="0" u="none" strike="noStrike" dirty="0">
                        <a:solidFill>
                          <a:srgbClr val="000000"/>
                        </a:solidFill>
                        <a:effectLst/>
                        <a:latin typeface="Calibri"/>
                      </a:endParaRPr>
                    </a:p>
                  </a:txBody>
                  <a:tcPr marL="7620" marR="7620" marT="7620" marB="0" anchor="b"/>
                </a:tc>
                <a:tc>
                  <a:txBody>
                    <a:bodyPr/>
                    <a:lstStyle/>
                    <a:p>
                      <a:pPr algn="l" fontAlgn="b"/>
                      <a:endParaRPr lang="en-US" sz="1600" b="0" i="0" u="none" strike="noStrike">
                        <a:solidFill>
                          <a:srgbClr val="000000"/>
                        </a:solidFill>
                        <a:effectLst/>
                        <a:latin typeface="Calibri"/>
                      </a:endParaRPr>
                    </a:p>
                  </a:txBody>
                  <a:tcPr marL="7620" marR="7620" marT="7620" marB="0" anchor="b"/>
                </a:tc>
                <a:tc>
                  <a:txBody>
                    <a:bodyPr/>
                    <a:lstStyle/>
                    <a:p>
                      <a:pPr algn="l" fontAlgn="b"/>
                      <a:endParaRPr lang="en-US" sz="1600" b="0" i="0" u="none" strike="noStrike">
                        <a:solidFill>
                          <a:srgbClr val="000000"/>
                        </a:solidFill>
                        <a:effectLst/>
                        <a:latin typeface="Calibri"/>
                      </a:endParaRPr>
                    </a:p>
                  </a:txBody>
                  <a:tcPr marL="7620" marR="7620" marT="7620" marB="0" anchor="b"/>
                </a:tc>
              </a:tr>
              <a:tr h="254739">
                <a:tc>
                  <a:txBody>
                    <a:bodyPr/>
                    <a:lstStyle/>
                    <a:p>
                      <a:pPr algn="l" fontAlgn="b"/>
                      <a:r>
                        <a:rPr lang="en-US" sz="1600" u="none" strike="noStrike" dirty="0">
                          <a:effectLst/>
                        </a:rPr>
                        <a:t>Deduction</a:t>
                      </a:r>
                      <a:endParaRPr lang="en-US" sz="1600" b="0" i="0" u="none" strike="noStrike" dirty="0">
                        <a:solidFill>
                          <a:srgbClr val="000000"/>
                        </a:solidFill>
                        <a:effectLst/>
                        <a:latin typeface="Calibri"/>
                      </a:endParaRPr>
                    </a:p>
                  </a:txBody>
                  <a:tcPr marL="7620" marR="7620" marT="7620" marB="0" anchor="b"/>
                </a:tc>
                <a:tc>
                  <a:txBody>
                    <a:bodyPr/>
                    <a:lstStyle/>
                    <a:p>
                      <a:pPr algn="l" fontAlgn="b"/>
                      <a:r>
                        <a:rPr lang="en-US" sz="1600" u="none" strike="noStrike" dirty="0">
                          <a:effectLst/>
                        </a:rPr>
                        <a:t> $           -   </a:t>
                      </a:r>
                      <a:endParaRPr lang="en-US" sz="1600" b="0" i="0" u="none" strike="noStrike" dirty="0">
                        <a:solidFill>
                          <a:srgbClr val="000000"/>
                        </a:solidFill>
                        <a:effectLst/>
                        <a:latin typeface="Calibri"/>
                      </a:endParaRPr>
                    </a:p>
                  </a:txBody>
                  <a:tcPr marL="7620" marR="7620" marT="7620" marB="0" anchor="b"/>
                </a:tc>
                <a:tc>
                  <a:txBody>
                    <a:bodyPr/>
                    <a:lstStyle/>
                    <a:p>
                      <a:pPr algn="l" fontAlgn="b"/>
                      <a:r>
                        <a:rPr lang="en-US" sz="1600" u="none" strike="noStrike" dirty="0">
                          <a:effectLst/>
                        </a:rPr>
                        <a:t> $  (2,500)</a:t>
                      </a:r>
                      <a:endParaRPr lang="en-US" sz="1600" b="0" i="0" u="none" strike="noStrike" dirty="0">
                        <a:solidFill>
                          <a:srgbClr val="000000"/>
                        </a:solidFill>
                        <a:effectLst/>
                        <a:latin typeface="Calibri"/>
                      </a:endParaRPr>
                    </a:p>
                  </a:txBody>
                  <a:tcPr marL="7620" marR="7620" marT="7620" marB="0" anchor="b"/>
                </a:tc>
              </a:tr>
              <a:tr h="254739">
                <a:tc>
                  <a:txBody>
                    <a:bodyPr/>
                    <a:lstStyle/>
                    <a:p>
                      <a:pPr algn="l" fontAlgn="b"/>
                      <a:endParaRPr lang="en-US" sz="1600" b="0" i="0" u="none" strike="noStrike">
                        <a:solidFill>
                          <a:srgbClr val="000000"/>
                        </a:solidFill>
                        <a:effectLst/>
                        <a:latin typeface="Calibri"/>
                      </a:endParaRPr>
                    </a:p>
                  </a:txBody>
                  <a:tcPr marL="7620" marR="7620" marT="7620" marB="0" anchor="b"/>
                </a:tc>
                <a:tc>
                  <a:txBody>
                    <a:bodyPr/>
                    <a:lstStyle/>
                    <a:p>
                      <a:pPr algn="l" fontAlgn="b"/>
                      <a:endParaRPr lang="en-US" sz="1600" b="0" i="0" u="none" strike="noStrike" dirty="0">
                        <a:solidFill>
                          <a:srgbClr val="000000"/>
                        </a:solidFill>
                        <a:effectLst/>
                        <a:latin typeface="Calibri"/>
                      </a:endParaRPr>
                    </a:p>
                  </a:txBody>
                  <a:tcPr marL="7620" marR="7620" marT="7620" marB="0" anchor="b"/>
                </a:tc>
                <a:tc>
                  <a:txBody>
                    <a:bodyPr/>
                    <a:lstStyle/>
                    <a:p>
                      <a:pPr algn="l" fontAlgn="b"/>
                      <a:endParaRPr lang="en-US" sz="1600" b="0" i="0" u="none" strike="noStrike" dirty="0">
                        <a:solidFill>
                          <a:srgbClr val="000000"/>
                        </a:solidFill>
                        <a:effectLst/>
                        <a:latin typeface="Calibri"/>
                      </a:endParaRPr>
                    </a:p>
                  </a:txBody>
                  <a:tcPr marL="7620" marR="7620" marT="7620" marB="0" anchor="b"/>
                </a:tc>
              </a:tr>
              <a:tr h="254739">
                <a:tc>
                  <a:txBody>
                    <a:bodyPr/>
                    <a:lstStyle/>
                    <a:p>
                      <a:pPr algn="l" fontAlgn="b"/>
                      <a:r>
                        <a:rPr lang="en-US" sz="1600" u="none" strike="noStrike" dirty="0">
                          <a:effectLst/>
                        </a:rPr>
                        <a:t>Net</a:t>
                      </a:r>
                      <a:endParaRPr lang="en-US" sz="1600" b="0" i="0" u="none" strike="noStrike" dirty="0">
                        <a:solidFill>
                          <a:srgbClr val="000000"/>
                        </a:solidFill>
                        <a:effectLst/>
                        <a:latin typeface="Calibri"/>
                      </a:endParaRPr>
                    </a:p>
                  </a:txBody>
                  <a:tcPr marL="7620" marR="7620" marT="7620" marB="0" anchor="b"/>
                </a:tc>
                <a:tc>
                  <a:txBody>
                    <a:bodyPr/>
                    <a:lstStyle/>
                    <a:p>
                      <a:pPr algn="l" fontAlgn="b"/>
                      <a:endParaRPr lang="en-US" sz="1600" b="0" i="0" u="none" strike="noStrike" dirty="0">
                        <a:solidFill>
                          <a:srgbClr val="000000"/>
                        </a:solidFill>
                        <a:effectLst/>
                        <a:latin typeface="Calibri"/>
                      </a:endParaRPr>
                    </a:p>
                  </a:txBody>
                  <a:tcPr marL="7620" marR="7620" marT="7620" marB="0" anchor="b"/>
                </a:tc>
                <a:tc>
                  <a:txBody>
                    <a:bodyPr/>
                    <a:lstStyle/>
                    <a:p>
                      <a:pPr algn="l" fontAlgn="b"/>
                      <a:endParaRPr lang="en-US" sz="1600" b="0" i="0" u="none" strike="noStrike" dirty="0">
                        <a:solidFill>
                          <a:srgbClr val="000000"/>
                        </a:solidFill>
                        <a:effectLst/>
                        <a:latin typeface="Calibri"/>
                      </a:endParaRPr>
                    </a:p>
                  </a:txBody>
                  <a:tcPr marL="7620" marR="7620" marT="7620" marB="0" anchor="b"/>
                </a:tc>
              </a:tr>
              <a:tr h="254739">
                <a:tc>
                  <a:txBody>
                    <a:bodyPr/>
                    <a:lstStyle/>
                    <a:p>
                      <a:pPr algn="l" fontAlgn="b"/>
                      <a:r>
                        <a:rPr lang="en-US" sz="1600" u="none" strike="noStrike" dirty="0" smtClean="0">
                          <a:effectLst/>
                        </a:rPr>
                        <a:t>Catastrophic</a:t>
                      </a:r>
                      <a:endParaRPr lang="en-US" sz="1600" b="0" i="0" u="none" strike="noStrike" dirty="0">
                        <a:solidFill>
                          <a:srgbClr val="000000"/>
                        </a:solidFill>
                        <a:effectLst/>
                        <a:latin typeface="Calibri"/>
                      </a:endParaRPr>
                    </a:p>
                  </a:txBody>
                  <a:tcPr marL="7620" marR="7620" marT="7620" marB="0" anchor="b"/>
                </a:tc>
                <a:tc>
                  <a:txBody>
                    <a:bodyPr/>
                    <a:lstStyle/>
                    <a:p>
                      <a:pPr algn="l" fontAlgn="b"/>
                      <a:r>
                        <a:rPr lang="en-US" sz="1600" u="none" strike="noStrike" dirty="0">
                          <a:effectLst/>
                        </a:rPr>
                        <a:t> $  60,000 </a:t>
                      </a:r>
                      <a:endParaRPr lang="en-US" sz="1600" b="0" i="0" u="none" strike="noStrike" dirty="0">
                        <a:solidFill>
                          <a:srgbClr val="000000"/>
                        </a:solidFill>
                        <a:effectLst/>
                        <a:latin typeface="Calibri"/>
                      </a:endParaRPr>
                    </a:p>
                  </a:txBody>
                  <a:tcPr marL="7620" marR="7620" marT="7620" marB="0" anchor="b"/>
                </a:tc>
                <a:tc>
                  <a:txBody>
                    <a:bodyPr/>
                    <a:lstStyle/>
                    <a:p>
                      <a:pPr algn="l" fontAlgn="b"/>
                      <a:r>
                        <a:rPr lang="en-US" sz="1600" u="none" strike="noStrike">
                          <a:effectLst/>
                        </a:rPr>
                        <a:t> $ 57,500 </a:t>
                      </a:r>
                      <a:endParaRPr lang="en-US" sz="1600" b="0" i="0" u="none" strike="noStrike">
                        <a:solidFill>
                          <a:srgbClr val="000000"/>
                        </a:solidFill>
                        <a:effectLst/>
                        <a:latin typeface="Calibri"/>
                      </a:endParaRPr>
                    </a:p>
                  </a:txBody>
                  <a:tcPr marL="7620" marR="7620" marT="7620" marB="0" anchor="b"/>
                </a:tc>
              </a:tr>
              <a:tr h="254739">
                <a:tc>
                  <a:txBody>
                    <a:bodyPr/>
                    <a:lstStyle/>
                    <a:p>
                      <a:pPr algn="l" fontAlgn="b"/>
                      <a:endParaRPr lang="en-US" sz="1600" b="0" i="0" u="none" strike="noStrike">
                        <a:solidFill>
                          <a:srgbClr val="000000"/>
                        </a:solidFill>
                        <a:effectLst/>
                        <a:latin typeface="Calibri"/>
                      </a:endParaRPr>
                    </a:p>
                  </a:txBody>
                  <a:tcPr marL="7620" marR="7620" marT="7620" marB="0" anchor="b"/>
                </a:tc>
                <a:tc>
                  <a:txBody>
                    <a:bodyPr/>
                    <a:lstStyle/>
                    <a:p>
                      <a:pPr algn="l" fontAlgn="b"/>
                      <a:endParaRPr lang="en-US" sz="1600" b="0" i="0" u="none" strike="noStrike">
                        <a:solidFill>
                          <a:srgbClr val="000000"/>
                        </a:solidFill>
                        <a:effectLst/>
                        <a:latin typeface="Calibri"/>
                      </a:endParaRPr>
                    </a:p>
                  </a:txBody>
                  <a:tcPr marL="7620" marR="7620" marT="7620" marB="0" anchor="b"/>
                </a:tc>
                <a:tc>
                  <a:txBody>
                    <a:bodyPr/>
                    <a:lstStyle/>
                    <a:p>
                      <a:pPr algn="l" fontAlgn="b"/>
                      <a:endParaRPr lang="en-US" sz="1600" b="0" i="0" u="none" strike="noStrike">
                        <a:solidFill>
                          <a:srgbClr val="000000"/>
                        </a:solidFill>
                        <a:effectLst/>
                        <a:latin typeface="Calibri"/>
                      </a:endParaRPr>
                    </a:p>
                  </a:txBody>
                  <a:tcPr marL="7620" marR="7620" marT="7620" marB="0" anchor="b"/>
                </a:tc>
              </a:tr>
              <a:tr h="254739">
                <a:tc>
                  <a:txBody>
                    <a:bodyPr/>
                    <a:lstStyle/>
                    <a:p>
                      <a:pPr algn="l" fontAlgn="b"/>
                      <a:r>
                        <a:rPr lang="en-US" sz="1600" u="none" strike="noStrike" dirty="0">
                          <a:effectLst/>
                        </a:rPr>
                        <a:t>75%</a:t>
                      </a:r>
                      <a:endParaRPr lang="en-US" sz="1600" b="0" i="0" u="none" strike="noStrike" dirty="0">
                        <a:solidFill>
                          <a:srgbClr val="000000"/>
                        </a:solidFill>
                        <a:effectLst/>
                        <a:latin typeface="Calibri"/>
                      </a:endParaRPr>
                    </a:p>
                  </a:txBody>
                  <a:tcPr marL="7620" marR="7620" marT="7620" marB="0" anchor="b"/>
                </a:tc>
                <a:tc>
                  <a:txBody>
                    <a:bodyPr/>
                    <a:lstStyle/>
                    <a:p>
                      <a:pPr algn="l" fontAlgn="b"/>
                      <a:endParaRPr lang="en-US" sz="1600" b="0" i="0" u="none" strike="noStrike" dirty="0">
                        <a:solidFill>
                          <a:srgbClr val="000000"/>
                        </a:solidFill>
                        <a:effectLst/>
                        <a:latin typeface="Calibri"/>
                      </a:endParaRPr>
                    </a:p>
                  </a:txBody>
                  <a:tcPr marL="7620" marR="7620" marT="7620" marB="0" anchor="b"/>
                </a:tc>
                <a:tc>
                  <a:txBody>
                    <a:bodyPr/>
                    <a:lstStyle/>
                    <a:p>
                      <a:pPr algn="l" fontAlgn="b"/>
                      <a:endParaRPr lang="en-US" sz="1600" b="0" i="0" u="none" strike="noStrike" dirty="0">
                        <a:solidFill>
                          <a:srgbClr val="000000"/>
                        </a:solidFill>
                        <a:effectLst/>
                        <a:latin typeface="Calibri"/>
                      </a:endParaRPr>
                    </a:p>
                  </a:txBody>
                  <a:tcPr marL="7620" marR="7620" marT="7620" marB="0" anchor="b"/>
                </a:tc>
              </a:tr>
              <a:tr h="254739">
                <a:tc>
                  <a:txBody>
                    <a:bodyPr/>
                    <a:lstStyle/>
                    <a:p>
                      <a:pPr algn="l" fontAlgn="b"/>
                      <a:r>
                        <a:rPr lang="en-US" sz="1600" u="none" strike="noStrike">
                          <a:effectLst/>
                        </a:rPr>
                        <a:t>Grant</a:t>
                      </a:r>
                      <a:endParaRPr lang="en-US" sz="1600" b="0" i="0" u="none" strike="noStrike">
                        <a:solidFill>
                          <a:srgbClr val="000000"/>
                        </a:solidFill>
                        <a:effectLst/>
                        <a:latin typeface="Calibri"/>
                      </a:endParaRPr>
                    </a:p>
                  </a:txBody>
                  <a:tcPr marL="7620" marR="7620" marT="7620" marB="0" anchor="b"/>
                </a:tc>
                <a:tc>
                  <a:txBody>
                    <a:bodyPr/>
                    <a:lstStyle/>
                    <a:p>
                      <a:pPr algn="l" fontAlgn="b"/>
                      <a:r>
                        <a:rPr lang="en-US" sz="1600" u="none" strike="noStrike">
                          <a:effectLst/>
                        </a:rPr>
                        <a:t> $  45,000 </a:t>
                      </a:r>
                      <a:endParaRPr lang="en-US" sz="1600" b="0" i="0" u="none" strike="noStrike">
                        <a:solidFill>
                          <a:srgbClr val="000000"/>
                        </a:solidFill>
                        <a:effectLst/>
                        <a:latin typeface="Calibri"/>
                      </a:endParaRPr>
                    </a:p>
                  </a:txBody>
                  <a:tcPr marL="7620" marR="7620" marT="7620" marB="0" anchor="b"/>
                </a:tc>
                <a:tc>
                  <a:txBody>
                    <a:bodyPr/>
                    <a:lstStyle/>
                    <a:p>
                      <a:pPr algn="l" fontAlgn="b"/>
                      <a:r>
                        <a:rPr lang="en-US" sz="1600" u="none" strike="noStrike" dirty="0">
                          <a:effectLst/>
                        </a:rPr>
                        <a:t> $ 43,125 </a:t>
                      </a:r>
                      <a:endParaRPr lang="en-US" sz="1600" b="0" i="0" u="none" strike="noStrike" dirty="0">
                        <a:solidFill>
                          <a:srgbClr val="000000"/>
                        </a:solidFill>
                        <a:effectLst/>
                        <a:latin typeface="Calibri"/>
                      </a:endParaRPr>
                    </a:p>
                  </a:txBody>
                  <a:tcPr marL="7620" marR="7620" marT="7620" marB="0" anchor="b"/>
                </a:tc>
              </a:tr>
              <a:tr h="254739">
                <a:tc>
                  <a:txBody>
                    <a:bodyPr/>
                    <a:lstStyle/>
                    <a:p>
                      <a:pPr algn="l" fontAlgn="b"/>
                      <a:endParaRPr lang="en-US" sz="1600" b="0" i="0" u="none" strike="noStrike">
                        <a:solidFill>
                          <a:srgbClr val="000000"/>
                        </a:solidFill>
                        <a:effectLst/>
                        <a:latin typeface="Calibri"/>
                      </a:endParaRPr>
                    </a:p>
                  </a:txBody>
                  <a:tcPr marL="7620" marR="7620" marT="7620" marB="0" anchor="b"/>
                </a:tc>
                <a:tc>
                  <a:txBody>
                    <a:bodyPr/>
                    <a:lstStyle/>
                    <a:p>
                      <a:pPr algn="l" fontAlgn="b"/>
                      <a:endParaRPr lang="en-US" sz="1600" b="0" i="0" u="none" strike="noStrike">
                        <a:solidFill>
                          <a:srgbClr val="000000"/>
                        </a:solidFill>
                        <a:effectLst/>
                        <a:latin typeface="Calibri"/>
                      </a:endParaRPr>
                    </a:p>
                  </a:txBody>
                  <a:tcPr marL="7620" marR="7620" marT="7620" marB="0" anchor="b"/>
                </a:tc>
                <a:tc>
                  <a:txBody>
                    <a:bodyPr/>
                    <a:lstStyle/>
                    <a:p>
                      <a:pPr algn="l" fontAlgn="b"/>
                      <a:endParaRPr lang="en-US" sz="1600" b="0" i="0" u="none" strike="noStrike" dirty="0">
                        <a:solidFill>
                          <a:srgbClr val="000000"/>
                        </a:solidFill>
                        <a:effectLst/>
                        <a:latin typeface="Calibri"/>
                      </a:endParaRPr>
                    </a:p>
                  </a:txBody>
                  <a:tcPr marL="7620" marR="7620" marT="7620" marB="0" anchor="b"/>
                </a:tc>
              </a:tr>
              <a:tr h="254739">
                <a:tc>
                  <a:txBody>
                    <a:bodyPr/>
                    <a:lstStyle/>
                    <a:p>
                      <a:pPr algn="l" fontAlgn="b"/>
                      <a:r>
                        <a:rPr lang="en-US" sz="1600" u="none" strike="noStrike">
                          <a:effectLst/>
                        </a:rPr>
                        <a:t>NPE</a:t>
                      </a:r>
                      <a:endParaRPr lang="en-US" sz="1600" b="0" i="0" u="none" strike="noStrike">
                        <a:solidFill>
                          <a:srgbClr val="000000"/>
                        </a:solidFill>
                        <a:effectLst/>
                        <a:latin typeface="Calibri"/>
                      </a:endParaRPr>
                    </a:p>
                  </a:txBody>
                  <a:tcPr marL="7620" marR="7620" marT="7620" marB="0" anchor="b"/>
                </a:tc>
                <a:tc>
                  <a:txBody>
                    <a:bodyPr/>
                    <a:lstStyle/>
                    <a:p>
                      <a:pPr algn="l" fontAlgn="b"/>
                      <a:endParaRPr lang="en-US" sz="1600" b="0" i="0" u="none" strike="noStrike">
                        <a:solidFill>
                          <a:srgbClr val="000000"/>
                        </a:solidFill>
                        <a:effectLst/>
                        <a:latin typeface="Calibri"/>
                      </a:endParaRPr>
                    </a:p>
                  </a:txBody>
                  <a:tcPr marL="7620" marR="7620" marT="7620" marB="0" anchor="b"/>
                </a:tc>
                <a:tc>
                  <a:txBody>
                    <a:bodyPr/>
                    <a:lstStyle/>
                    <a:p>
                      <a:pPr algn="l" fontAlgn="b"/>
                      <a:endParaRPr lang="en-US" sz="1600" b="0" i="0" u="none" strike="noStrike" dirty="0">
                        <a:solidFill>
                          <a:srgbClr val="000000"/>
                        </a:solidFill>
                        <a:effectLst/>
                        <a:latin typeface="Calibri"/>
                      </a:endParaRPr>
                    </a:p>
                  </a:txBody>
                  <a:tcPr marL="7620" marR="7620" marT="7620" marB="0" anchor="b"/>
                </a:tc>
              </a:tr>
              <a:tr h="254739">
                <a:tc>
                  <a:txBody>
                    <a:bodyPr/>
                    <a:lstStyle/>
                    <a:p>
                      <a:pPr algn="l" fontAlgn="b"/>
                      <a:r>
                        <a:rPr lang="en-US" sz="1600" u="none" strike="noStrike">
                          <a:effectLst/>
                        </a:rPr>
                        <a:t>Payment</a:t>
                      </a:r>
                      <a:endParaRPr lang="en-US" sz="1600" b="0" i="0" u="none" strike="noStrike">
                        <a:solidFill>
                          <a:srgbClr val="000000"/>
                        </a:solidFill>
                        <a:effectLst/>
                        <a:latin typeface="Calibri"/>
                      </a:endParaRPr>
                    </a:p>
                  </a:txBody>
                  <a:tcPr marL="7620" marR="7620" marT="7620" marB="0" anchor="b"/>
                </a:tc>
                <a:tc>
                  <a:txBody>
                    <a:bodyPr/>
                    <a:lstStyle/>
                    <a:p>
                      <a:pPr algn="l" fontAlgn="b"/>
                      <a:r>
                        <a:rPr lang="en-US" sz="1600" u="none" strike="noStrike">
                          <a:effectLst/>
                        </a:rPr>
                        <a:t> $           -   </a:t>
                      </a:r>
                      <a:endParaRPr lang="en-US" sz="1600" b="0" i="0" u="none" strike="noStrike">
                        <a:solidFill>
                          <a:srgbClr val="000000"/>
                        </a:solidFill>
                        <a:effectLst/>
                        <a:latin typeface="Calibri"/>
                      </a:endParaRPr>
                    </a:p>
                  </a:txBody>
                  <a:tcPr marL="7620" marR="7620" marT="7620" marB="0" anchor="b"/>
                </a:tc>
                <a:tc>
                  <a:txBody>
                    <a:bodyPr/>
                    <a:lstStyle/>
                    <a:p>
                      <a:pPr algn="l" fontAlgn="b"/>
                      <a:r>
                        <a:rPr lang="en-US" sz="1600" u="none" strike="noStrike" dirty="0">
                          <a:effectLst/>
                        </a:rPr>
                        <a:t> $    2,500 </a:t>
                      </a:r>
                      <a:endParaRPr lang="en-US" sz="1600" b="0" i="0" u="none" strike="noStrike" dirty="0">
                        <a:solidFill>
                          <a:srgbClr val="000000"/>
                        </a:solidFill>
                        <a:effectLst/>
                        <a:latin typeface="Calibri"/>
                      </a:endParaRPr>
                    </a:p>
                  </a:txBody>
                  <a:tcPr marL="7620" marR="7620" marT="7620" marB="0" anchor="b"/>
                </a:tc>
              </a:tr>
              <a:tr h="254739">
                <a:tc>
                  <a:txBody>
                    <a:bodyPr/>
                    <a:lstStyle/>
                    <a:p>
                      <a:pPr algn="l" fontAlgn="b"/>
                      <a:endParaRPr lang="en-US" sz="1600" b="0" i="0" u="none" strike="noStrike">
                        <a:solidFill>
                          <a:srgbClr val="000000"/>
                        </a:solidFill>
                        <a:effectLst/>
                        <a:latin typeface="Calibri"/>
                      </a:endParaRPr>
                    </a:p>
                  </a:txBody>
                  <a:tcPr marL="7620" marR="7620" marT="7620" marB="0" anchor="b"/>
                </a:tc>
                <a:tc>
                  <a:txBody>
                    <a:bodyPr/>
                    <a:lstStyle/>
                    <a:p>
                      <a:pPr algn="l" fontAlgn="b"/>
                      <a:endParaRPr lang="en-US" sz="1600" b="0" i="0" u="none" strike="noStrike">
                        <a:solidFill>
                          <a:srgbClr val="000000"/>
                        </a:solidFill>
                        <a:effectLst/>
                        <a:latin typeface="Calibri"/>
                      </a:endParaRPr>
                    </a:p>
                  </a:txBody>
                  <a:tcPr marL="7620" marR="7620" marT="7620" marB="0" anchor="b"/>
                </a:tc>
                <a:tc>
                  <a:txBody>
                    <a:bodyPr/>
                    <a:lstStyle/>
                    <a:p>
                      <a:pPr algn="l" fontAlgn="b"/>
                      <a:endParaRPr lang="en-US" sz="1600" b="0" i="0" u="none" strike="noStrike" dirty="0">
                        <a:solidFill>
                          <a:srgbClr val="000000"/>
                        </a:solidFill>
                        <a:effectLst/>
                        <a:latin typeface="Calibri"/>
                      </a:endParaRPr>
                    </a:p>
                  </a:txBody>
                  <a:tcPr marL="7620" marR="7620" marT="7620" marB="0" anchor="b"/>
                </a:tc>
              </a:tr>
              <a:tr h="254739">
                <a:tc>
                  <a:txBody>
                    <a:bodyPr/>
                    <a:lstStyle/>
                    <a:p>
                      <a:pPr algn="l" fontAlgn="b"/>
                      <a:r>
                        <a:rPr lang="en-US" sz="1600" u="none" strike="noStrike">
                          <a:effectLst/>
                        </a:rPr>
                        <a:t>Total</a:t>
                      </a:r>
                      <a:endParaRPr lang="en-US" sz="1600" b="0" i="0" u="none" strike="noStrike">
                        <a:solidFill>
                          <a:srgbClr val="000000"/>
                        </a:solidFill>
                        <a:effectLst/>
                        <a:latin typeface="Calibri"/>
                      </a:endParaRPr>
                    </a:p>
                  </a:txBody>
                  <a:tcPr marL="7620" marR="7620" marT="7620" marB="0" anchor="b"/>
                </a:tc>
                <a:tc>
                  <a:txBody>
                    <a:bodyPr/>
                    <a:lstStyle/>
                    <a:p>
                      <a:pPr algn="l" fontAlgn="b"/>
                      <a:endParaRPr lang="en-US" sz="1600" b="0" i="0" u="none" strike="noStrike">
                        <a:solidFill>
                          <a:srgbClr val="000000"/>
                        </a:solidFill>
                        <a:effectLst/>
                        <a:latin typeface="Calibri"/>
                      </a:endParaRPr>
                    </a:p>
                  </a:txBody>
                  <a:tcPr marL="7620" marR="7620" marT="7620" marB="0" anchor="b"/>
                </a:tc>
                <a:tc>
                  <a:txBody>
                    <a:bodyPr/>
                    <a:lstStyle/>
                    <a:p>
                      <a:pPr algn="l" fontAlgn="b"/>
                      <a:endParaRPr lang="en-US" sz="1600" b="0" i="0" u="none" strike="noStrike" dirty="0">
                        <a:solidFill>
                          <a:srgbClr val="000000"/>
                        </a:solidFill>
                        <a:effectLst/>
                        <a:latin typeface="Calibri"/>
                      </a:endParaRPr>
                    </a:p>
                  </a:txBody>
                  <a:tcPr marL="7620" marR="7620" marT="7620" marB="0" anchor="b"/>
                </a:tc>
              </a:tr>
              <a:tr h="265353">
                <a:tc>
                  <a:txBody>
                    <a:bodyPr/>
                    <a:lstStyle/>
                    <a:p>
                      <a:pPr algn="l" fontAlgn="b"/>
                      <a:r>
                        <a:rPr lang="en-US" sz="1600" u="none" strike="noStrike">
                          <a:effectLst/>
                        </a:rPr>
                        <a:t>Reimbursement</a:t>
                      </a:r>
                      <a:endParaRPr lang="en-US" sz="1600" b="0" i="0" u="none" strike="noStrike">
                        <a:solidFill>
                          <a:srgbClr val="000000"/>
                        </a:solidFill>
                        <a:effectLst/>
                        <a:latin typeface="Calibri"/>
                      </a:endParaRPr>
                    </a:p>
                  </a:txBody>
                  <a:tcPr marL="7620" marR="7620" marT="7620" marB="0" anchor="b"/>
                </a:tc>
                <a:tc>
                  <a:txBody>
                    <a:bodyPr/>
                    <a:lstStyle/>
                    <a:p>
                      <a:pPr algn="l" fontAlgn="b"/>
                      <a:r>
                        <a:rPr lang="en-US" sz="1600" u="none" strike="noStrike">
                          <a:effectLst/>
                        </a:rPr>
                        <a:t> $  45,000 </a:t>
                      </a:r>
                      <a:endParaRPr lang="en-US" sz="1600" b="0" i="0" u="none" strike="noStrike">
                        <a:solidFill>
                          <a:srgbClr val="000000"/>
                        </a:solidFill>
                        <a:effectLst/>
                        <a:latin typeface="Calibri"/>
                      </a:endParaRPr>
                    </a:p>
                  </a:txBody>
                  <a:tcPr marL="7620" marR="7620" marT="7620" marB="0" anchor="b"/>
                </a:tc>
                <a:tc>
                  <a:txBody>
                    <a:bodyPr/>
                    <a:lstStyle/>
                    <a:p>
                      <a:pPr algn="l" fontAlgn="b"/>
                      <a:r>
                        <a:rPr lang="en-US" sz="1600" u="none" strike="noStrike" dirty="0">
                          <a:effectLst/>
                        </a:rPr>
                        <a:t> $ 45,625 </a:t>
                      </a:r>
                      <a:endParaRPr lang="en-US" sz="1600" b="0" i="0" u="none" strike="noStrike" dirty="0">
                        <a:solidFill>
                          <a:srgbClr val="000000"/>
                        </a:solidFill>
                        <a:effectLst/>
                        <a:latin typeface="Calibri"/>
                      </a:endParaRPr>
                    </a:p>
                  </a:txBody>
                  <a:tcPr marL="7620" marR="7620" marT="7620" marB="0" anchor="b"/>
                </a:tc>
              </a:tr>
            </a:tbl>
          </a:graphicData>
        </a:graphic>
      </p:graphicFrame>
      <p:sp>
        <p:nvSpPr>
          <p:cNvPr id="4" name="Slide Number Placeholder 3"/>
          <p:cNvSpPr>
            <a:spLocks noGrp="1"/>
          </p:cNvSpPr>
          <p:nvPr>
            <p:ph type="sldNum" sz="quarter" idx="12"/>
          </p:nvPr>
        </p:nvSpPr>
        <p:spPr>
          <a:xfrm>
            <a:off x="8305800" y="6245225"/>
            <a:ext cx="381000" cy="307975"/>
          </a:xfrm>
          <a:solidFill>
            <a:schemeClr val="bg1"/>
          </a:solidFill>
        </p:spPr>
        <p:txBody>
          <a:bodyPr/>
          <a:lstStyle/>
          <a:p>
            <a:fld id="{CEA01226-8442-42ED-B1D2-7090889D8AC6}" type="slidenum">
              <a:rPr lang="en-US" smtClean="0"/>
              <a:pPr/>
              <a:t>50</a:t>
            </a:fld>
            <a:endParaRPr lang="en-US" dirty="0"/>
          </a:p>
        </p:txBody>
      </p:sp>
    </p:spTree>
    <p:extLst>
      <p:ext uri="{BB962C8B-B14F-4D97-AF65-F5344CB8AC3E}">
        <p14:creationId xmlns:p14="http://schemas.microsoft.com/office/powerpoint/2010/main" val="260325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547" y="76200"/>
            <a:ext cx="6324600" cy="914400"/>
          </a:xfrm>
        </p:spPr>
        <p:txBody>
          <a:bodyPr/>
          <a:lstStyle/>
          <a:p>
            <a:r>
              <a:rPr lang="en-US" dirty="0" smtClean="0"/>
              <a:t>NPE / Catastrophic Tips</a:t>
            </a:r>
            <a:endParaRPr lang="en-US" dirty="0"/>
          </a:p>
        </p:txBody>
      </p:sp>
      <p:sp>
        <p:nvSpPr>
          <p:cNvPr id="4" name="Slide Number Placeholder 3"/>
          <p:cNvSpPr>
            <a:spLocks noGrp="1"/>
          </p:cNvSpPr>
          <p:nvPr>
            <p:ph type="sldNum" sz="quarter" idx="12"/>
          </p:nvPr>
        </p:nvSpPr>
        <p:spPr>
          <a:xfrm>
            <a:off x="8305800" y="6245225"/>
            <a:ext cx="381000" cy="307975"/>
          </a:xfrm>
          <a:solidFill>
            <a:schemeClr val="bg1"/>
          </a:solidFill>
        </p:spPr>
        <p:txBody>
          <a:bodyPr/>
          <a:lstStyle/>
          <a:p>
            <a:fld id="{CEA01226-8442-42ED-B1D2-7090889D8AC6}" type="slidenum">
              <a:rPr lang="en-US" smtClean="0"/>
              <a:pPr/>
              <a:t>51</a:t>
            </a:fld>
            <a:endParaRPr lang="en-US" dirty="0"/>
          </a:p>
        </p:txBody>
      </p:sp>
      <p:sp>
        <p:nvSpPr>
          <p:cNvPr id="2" name="Content Placeholder 1"/>
          <p:cNvSpPr>
            <a:spLocks noGrp="1"/>
          </p:cNvSpPr>
          <p:nvPr>
            <p:ph idx="1"/>
          </p:nvPr>
        </p:nvSpPr>
        <p:spPr>
          <a:xfrm>
            <a:off x="304800" y="1066800"/>
            <a:ext cx="6324600" cy="3505200"/>
          </a:xfrm>
        </p:spPr>
        <p:txBody>
          <a:bodyPr/>
          <a:lstStyle/>
          <a:p>
            <a:r>
              <a:rPr lang="en-US" dirty="0" smtClean="0"/>
              <a:t>File on behalf of the agency that accrued the cost.</a:t>
            </a:r>
          </a:p>
          <a:p>
            <a:pPr lvl="1"/>
            <a:r>
              <a:rPr lang="en-US" dirty="0" smtClean="0"/>
              <a:t>If a coop or interlocal member district was billed and paid for all expenses, make the claim for the member USD.</a:t>
            </a:r>
          </a:p>
          <a:p>
            <a:pPr lvl="1"/>
            <a:r>
              <a:rPr lang="en-US" dirty="0" smtClean="0"/>
              <a:t>The coop or interlocal may submit the claim, but identify the USD as the agency to receive reimbursement. Auditors will be looking for invoices and payment vouchers related to the USD</a:t>
            </a:r>
            <a:endParaRPr lang="en-US" dirty="0"/>
          </a:p>
        </p:txBody>
      </p:sp>
    </p:spTree>
    <p:extLst>
      <p:ext uri="{BB962C8B-B14F-4D97-AF65-F5344CB8AC3E}">
        <p14:creationId xmlns:p14="http://schemas.microsoft.com/office/powerpoint/2010/main" val="18771144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547" y="76200"/>
            <a:ext cx="6324600" cy="914400"/>
          </a:xfrm>
        </p:spPr>
        <p:txBody>
          <a:bodyPr/>
          <a:lstStyle/>
          <a:p>
            <a:r>
              <a:rPr lang="en-US" dirty="0" smtClean="0"/>
              <a:t>NPE / Catastrophic Tips</a:t>
            </a:r>
            <a:endParaRPr lang="en-US" dirty="0"/>
          </a:p>
        </p:txBody>
      </p:sp>
      <p:sp>
        <p:nvSpPr>
          <p:cNvPr id="4" name="Slide Number Placeholder 3"/>
          <p:cNvSpPr>
            <a:spLocks noGrp="1"/>
          </p:cNvSpPr>
          <p:nvPr>
            <p:ph type="sldNum" sz="quarter" idx="12"/>
          </p:nvPr>
        </p:nvSpPr>
        <p:spPr>
          <a:xfrm>
            <a:off x="8305800" y="6245225"/>
            <a:ext cx="381000" cy="307975"/>
          </a:xfrm>
          <a:solidFill>
            <a:schemeClr val="bg1"/>
          </a:solidFill>
        </p:spPr>
        <p:txBody>
          <a:bodyPr/>
          <a:lstStyle/>
          <a:p>
            <a:fld id="{CEA01226-8442-42ED-B1D2-7090889D8AC6}" type="slidenum">
              <a:rPr lang="en-US" smtClean="0"/>
              <a:pPr/>
              <a:t>52</a:t>
            </a:fld>
            <a:endParaRPr lang="en-US" dirty="0"/>
          </a:p>
        </p:txBody>
      </p:sp>
      <p:sp>
        <p:nvSpPr>
          <p:cNvPr id="6" name="Content Placeholder 1"/>
          <p:cNvSpPr txBox="1">
            <a:spLocks/>
          </p:cNvSpPr>
          <p:nvPr/>
        </p:nvSpPr>
        <p:spPr bwMode="auto">
          <a:xfrm>
            <a:off x="152400" y="914400"/>
            <a:ext cx="6629400" cy="5410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r>
              <a:rPr lang="en-US" dirty="0" smtClean="0"/>
              <a:t>Splitting cost</a:t>
            </a:r>
            <a:r>
              <a:rPr lang="en-US" dirty="0"/>
              <a:t> </a:t>
            </a:r>
            <a:r>
              <a:rPr lang="en-US" dirty="0" smtClean="0"/>
              <a:t>– when a USD and Coop / Interlocal share costs on the same student</a:t>
            </a:r>
          </a:p>
          <a:p>
            <a:pPr lvl="1"/>
            <a:r>
              <a:rPr lang="en-US" dirty="0" smtClean="0"/>
              <a:t>If both agencies have net cost above the minimum threshold, both may make claim</a:t>
            </a:r>
          </a:p>
          <a:p>
            <a:pPr lvl="1"/>
            <a:r>
              <a:rPr lang="en-US" dirty="0" smtClean="0"/>
              <a:t>If one or both agencies have less than the minimum</a:t>
            </a:r>
            <a:r>
              <a:rPr lang="en-US" dirty="0"/>
              <a:t> </a:t>
            </a:r>
            <a:r>
              <a:rPr lang="en-US" dirty="0" smtClean="0"/>
              <a:t>threshold, the all costs may be absorbed by a single agency to make claim</a:t>
            </a:r>
          </a:p>
          <a:p>
            <a:pPr lvl="1"/>
            <a:r>
              <a:rPr lang="en-US" dirty="0" smtClean="0"/>
              <a:t>For example</a:t>
            </a:r>
          </a:p>
          <a:p>
            <a:pPr lvl="2"/>
            <a:r>
              <a:rPr lang="en-US" dirty="0" smtClean="0"/>
              <a:t>Agency “X” has $60,000 in expenditures</a:t>
            </a:r>
          </a:p>
          <a:p>
            <a:pPr lvl="2"/>
            <a:r>
              <a:rPr lang="en-US" dirty="0" smtClean="0"/>
              <a:t>Agency “Y” has $15,000 </a:t>
            </a:r>
            <a:r>
              <a:rPr lang="en-US" dirty="0"/>
              <a:t>in </a:t>
            </a:r>
            <a:r>
              <a:rPr lang="en-US" dirty="0" smtClean="0"/>
              <a:t>expenditures</a:t>
            </a:r>
          </a:p>
          <a:p>
            <a:pPr lvl="1"/>
            <a:r>
              <a:rPr lang="en-US" dirty="0" smtClean="0"/>
              <a:t>Agency “X” absorbs the expenditures of agency “Y”. </a:t>
            </a:r>
            <a:endParaRPr lang="en-US" dirty="0"/>
          </a:p>
          <a:p>
            <a:pPr lvl="2"/>
            <a:r>
              <a:rPr lang="en-US" dirty="0" smtClean="0"/>
              <a:t>Agency “Y” bills Agency “X” for $15,000, Agency “X” pays the $15,000 and makes a claim for $75,000</a:t>
            </a:r>
            <a:endParaRPr lang="en-US" dirty="0"/>
          </a:p>
          <a:p>
            <a:pPr lvl="1"/>
            <a:endParaRPr lang="en-US" dirty="0"/>
          </a:p>
        </p:txBody>
      </p:sp>
    </p:spTree>
    <p:extLst>
      <p:ext uri="{BB962C8B-B14F-4D97-AF65-F5344CB8AC3E}">
        <p14:creationId xmlns:p14="http://schemas.microsoft.com/office/powerpoint/2010/main" val="109641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609600"/>
            <a:ext cx="7772400" cy="1362075"/>
          </a:xfrm>
        </p:spPr>
        <p:txBody>
          <a:bodyPr/>
          <a:lstStyle/>
          <a:p>
            <a:pPr algn="ctr"/>
            <a:r>
              <a:rPr lang="en-US" dirty="0" smtClean="0"/>
              <a:t>Data Dictionary</a:t>
            </a:r>
            <a:br>
              <a:rPr lang="en-US" dirty="0" smtClean="0"/>
            </a:br>
            <a:r>
              <a:rPr lang="en-US" dirty="0" smtClean="0"/>
              <a:t>Updates</a:t>
            </a:r>
            <a:endParaRPr lang="en-US" dirty="0"/>
          </a:p>
        </p:txBody>
      </p:sp>
      <p:sp>
        <p:nvSpPr>
          <p:cNvPr id="6" name="Slide Number Placeholder 5"/>
          <p:cNvSpPr>
            <a:spLocks noGrp="1"/>
          </p:cNvSpPr>
          <p:nvPr>
            <p:ph type="sldNum" sz="quarter" idx="12"/>
          </p:nvPr>
        </p:nvSpPr>
        <p:spPr>
          <a:xfrm>
            <a:off x="8305800" y="6245225"/>
            <a:ext cx="381000" cy="307975"/>
          </a:xfrm>
          <a:solidFill>
            <a:schemeClr val="bg1"/>
          </a:solidFill>
        </p:spPr>
        <p:txBody>
          <a:bodyPr/>
          <a:lstStyle/>
          <a:p>
            <a:fld id="{CEA01226-8442-42ED-B1D2-7090889D8AC6}" type="slidenum">
              <a:rPr lang="en-US" smtClean="0"/>
              <a:pPr/>
              <a:t>53</a:t>
            </a:fld>
            <a:endParaRPr lang="en-US" dirty="0"/>
          </a:p>
        </p:txBody>
      </p:sp>
      <p:sp>
        <p:nvSpPr>
          <p:cNvPr id="7" name="Text Placeholder 4"/>
          <p:cNvSpPr txBox="1">
            <a:spLocks/>
          </p:cNvSpPr>
          <p:nvPr/>
        </p:nvSpPr>
        <p:spPr bwMode="auto">
          <a:xfrm>
            <a:off x="533400" y="4114800"/>
            <a:ext cx="7772400" cy="51629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algn="ctr"/>
            <a:endParaRPr lang="en-US" sz="4000" dirty="0"/>
          </a:p>
        </p:txBody>
      </p:sp>
    </p:spTree>
    <p:extLst>
      <p:ext uri="{BB962C8B-B14F-4D97-AF65-F5344CB8AC3E}">
        <p14:creationId xmlns:p14="http://schemas.microsoft.com/office/powerpoint/2010/main" val="224554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304800"/>
            <a:ext cx="6324600" cy="914400"/>
          </a:xfrm>
        </p:spPr>
        <p:txBody>
          <a:bodyPr/>
          <a:lstStyle/>
          <a:p>
            <a:r>
              <a:rPr lang="en-US" dirty="0" smtClean="0"/>
              <a:t>Revised Terminology</a:t>
            </a:r>
            <a:endParaRPr lang="en-US" dirty="0"/>
          </a:p>
        </p:txBody>
      </p:sp>
      <p:sp>
        <p:nvSpPr>
          <p:cNvPr id="6" name="Content Placeholder 5"/>
          <p:cNvSpPr>
            <a:spLocks noGrp="1"/>
          </p:cNvSpPr>
          <p:nvPr>
            <p:ph idx="1"/>
          </p:nvPr>
        </p:nvSpPr>
        <p:spPr>
          <a:xfrm>
            <a:off x="381000" y="1219200"/>
            <a:ext cx="6324600" cy="5105400"/>
          </a:xfrm>
        </p:spPr>
        <p:txBody>
          <a:bodyPr/>
          <a:lstStyle/>
          <a:p>
            <a:r>
              <a:rPr lang="en-US" dirty="0" smtClean="0"/>
              <a:t>Disability categories</a:t>
            </a:r>
          </a:p>
          <a:p>
            <a:pPr lvl="1"/>
            <a:r>
              <a:rPr lang="en-US" dirty="0" smtClean="0">
                <a:solidFill>
                  <a:srgbClr val="FF0000"/>
                </a:solidFill>
              </a:rPr>
              <a:t>MR</a:t>
            </a:r>
            <a:r>
              <a:rPr lang="en-US" dirty="0" smtClean="0"/>
              <a:t> – is no longer a valid category</a:t>
            </a:r>
          </a:p>
          <a:p>
            <a:pPr marL="457200" lvl="1" indent="0">
              <a:buNone/>
            </a:pPr>
            <a:endParaRPr lang="en-US" dirty="0" smtClean="0"/>
          </a:p>
          <a:p>
            <a:r>
              <a:rPr lang="en-US" dirty="0" smtClean="0"/>
              <a:t>Grade level</a:t>
            </a:r>
          </a:p>
          <a:p>
            <a:pPr lvl="1"/>
            <a:r>
              <a:rPr lang="en-US" dirty="0" smtClean="0"/>
              <a:t>Clarified KIDS values are used in file imports, not values users see on screen</a:t>
            </a:r>
          </a:p>
          <a:p>
            <a:pPr lvl="2"/>
            <a:r>
              <a:rPr lang="en-US" dirty="0" smtClean="0"/>
              <a:t>User sees </a:t>
            </a:r>
            <a:r>
              <a:rPr lang="en-US" dirty="0" smtClean="0">
                <a:solidFill>
                  <a:srgbClr val="FF0000"/>
                </a:solidFill>
              </a:rPr>
              <a:t>KG</a:t>
            </a:r>
            <a:r>
              <a:rPr lang="en-US" dirty="0" smtClean="0"/>
              <a:t>, file imports value </a:t>
            </a:r>
            <a:r>
              <a:rPr lang="en-US" dirty="0" smtClean="0">
                <a:solidFill>
                  <a:srgbClr val="FF0000"/>
                </a:solidFill>
              </a:rPr>
              <a:t>05</a:t>
            </a:r>
          </a:p>
          <a:p>
            <a:pPr marL="914400" lvl="2" indent="0">
              <a:buNone/>
            </a:pPr>
            <a:endParaRPr lang="en-US" dirty="0" smtClean="0">
              <a:solidFill>
                <a:srgbClr val="FF0000"/>
              </a:solidFill>
            </a:endParaRPr>
          </a:p>
          <a:p>
            <a:r>
              <a:rPr lang="en-US" dirty="0" smtClean="0"/>
              <a:t>Return to special education services</a:t>
            </a:r>
          </a:p>
          <a:p>
            <a:pPr lvl="1"/>
            <a:r>
              <a:rPr lang="en-US" dirty="0" smtClean="0"/>
              <a:t>Used in the </a:t>
            </a:r>
            <a:r>
              <a:rPr lang="en-US" dirty="0" smtClean="0">
                <a:solidFill>
                  <a:srgbClr val="FF0000"/>
                </a:solidFill>
              </a:rPr>
              <a:t>school year</a:t>
            </a:r>
            <a:r>
              <a:rPr lang="en-US" dirty="0" smtClean="0"/>
              <a:t> the student returns to special education.</a:t>
            </a:r>
          </a:p>
          <a:p>
            <a:endParaRPr lang="en-US" dirty="0"/>
          </a:p>
        </p:txBody>
      </p:sp>
      <p:sp>
        <p:nvSpPr>
          <p:cNvPr id="4" name="Slide Number Placeholder 3"/>
          <p:cNvSpPr>
            <a:spLocks noGrp="1"/>
          </p:cNvSpPr>
          <p:nvPr>
            <p:ph type="sldNum" sz="quarter" idx="12"/>
          </p:nvPr>
        </p:nvSpPr>
        <p:spPr/>
        <p:txBody>
          <a:bodyPr/>
          <a:lstStyle/>
          <a:p>
            <a:fld id="{CEA01226-8442-42ED-B1D2-7090889D8AC6}" type="slidenum">
              <a:rPr lang="en-US" smtClean="0"/>
              <a:pPr/>
              <a:t>54</a:t>
            </a:fld>
            <a:endParaRPr lang="en-US" dirty="0"/>
          </a:p>
        </p:txBody>
      </p:sp>
      <p:sp>
        <p:nvSpPr>
          <p:cNvPr id="7" name="Slide Number Placeholder 5"/>
          <p:cNvSpPr txBox="1">
            <a:spLocks/>
          </p:cNvSpPr>
          <p:nvPr/>
        </p:nvSpPr>
        <p:spPr bwMode="auto">
          <a:xfrm>
            <a:off x="8305800" y="6245225"/>
            <a:ext cx="381000" cy="307975"/>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EA01226-8442-42ED-B1D2-7090889D8AC6}" type="slidenum">
              <a:rPr lang="en-US" smtClean="0"/>
              <a:pPr/>
              <a:t>54</a:t>
            </a:fld>
            <a:endParaRPr lang="en-US" dirty="0"/>
          </a:p>
        </p:txBody>
      </p:sp>
    </p:spTree>
    <p:extLst>
      <p:ext uri="{BB962C8B-B14F-4D97-AF65-F5344CB8AC3E}">
        <p14:creationId xmlns:p14="http://schemas.microsoft.com/office/powerpoint/2010/main" val="419745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304800"/>
            <a:ext cx="6324600" cy="914400"/>
          </a:xfrm>
        </p:spPr>
        <p:txBody>
          <a:bodyPr/>
          <a:lstStyle/>
          <a:p>
            <a:r>
              <a:rPr lang="en-US" dirty="0" smtClean="0"/>
              <a:t>Revised Terminology</a:t>
            </a:r>
            <a:endParaRPr lang="en-US" dirty="0"/>
          </a:p>
        </p:txBody>
      </p:sp>
      <p:sp>
        <p:nvSpPr>
          <p:cNvPr id="6" name="Content Placeholder 5"/>
          <p:cNvSpPr>
            <a:spLocks noGrp="1"/>
          </p:cNvSpPr>
          <p:nvPr>
            <p:ph idx="1"/>
          </p:nvPr>
        </p:nvSpPr>
        <p:spPr>
          <a:xfrm>
            <a:off x="381000" y="1219200"/>
            <a:ext cx="6324600" cy="5105400"/>
          </a:xfrm>
        </p:spPr>
        <p:txBody>
          <a:bodyPr/>
          <a:lstStyle/>
          <a:p>
            <a:r>
              <a:rPr lang="en-US" dirty="0" smtClean="0">
                <a:solidFill>
                  <a:srgbClr val="FF0000"/>
                </a:solidFill>
              </a:rPr>
              <a:t>Location</a:t>
            </a:r>
            <a:r>
              <a:rPr lang="en-US" dirty="0" smtClean="0"/>
              <a:t> = Settings</a:t>
            </a:r>
          </a:p>
          <a:p>
            <a:pPr lvl="1"/>
            <a:r>
              <a:rPr lang="en-US" dirty="0" smtClean="0"/>
              <a:t>Consistent with K_S terminology to include classrooms and other places collectively</a:t>
            </a:r>
          </a:p>
          <a:p>
            <a:r>
              <a:rPr lang="en-US" dirty="0" smtClean="0">
                <a:solidFill>
                  <a:srgbClr val="FF0000"/>
                </a:solidFill>
              </a:rPr>
              <a:t>Regular Ed </a:t>
            </a:r>
            <a:r>
              <a:rPr lang="en-US" dirty="0" smtClean="0"/>
              <a:t>= General Ed</a:t>
            </a:r>
          </a:p>
          <a:p>
            <a:pPr lvl="1"/>
            <a:r>
              <a:rPr lang="en-US" dirty="0" smtClean="0"/>
              <a:t>Consistent with OSEP terminology addressing “time outside of the regular classroom”.</a:t>
            </a:r>
          </a:p>
          <a:p>
            <a:pPr lvl="2"/>
            <a:r>
              <a:rPr lang="en-US" dirty="0" smtClean="0"/>
              <a:t>Included “</a:t>
            </a:r>
            <a:r>
              <a:rPr lang="en-US" dirty="0" smtClean="0">
                <a:solidFill>
                  <a:srgbClr val="FF0000"/>
                </a:solidFill>
              </a:rPr>
              <a:t>typically developing peers</a:t>
            </a:r>
            <a:r>
              <a:rPr lang="en-US" dirty="0" smtClean="0"/>
              <a:t>”</a:t>
            </a:r>
          </a:p>
          <a:p>
            <a:pPr lvl="1"/>
            <a:r>
              <a:rPr lang="en-US" dirty="0" smtClean="0"/>
              <a:t>Intended to be the location of general </a:t>
            </a:r>
            <a:r>
              <a:rPr lang="en-US" smtClean="0"/>
              <a:t>education curriculum </a:t>
            </a:r>
            <a:r>
              <a:rPr lang="en-US" dirty="0" smtClean="0"/>
              <a:t>designed for all students to meet state standards</a:t>
            </a:r>
          </a:p>
          <a:p>
            <a:pPr marL="0" indent="0">
              <a:buNone/>
            </a:pPr>
            <a:endParaRPr lang="en-US" dirty="0"/>
          </a:p>
        </p:txBody>
      </p:sp>
      <p:sp>
        <p:nvSpPr>
          <p:cNvPr id="4" name="Slide Number Placeholder 3"/>
          <p:cNvSpPr>
            <a:spLocks noGrp="1"/>
          </p:cNvSpPr>
          <p:nvPr>
            <p:ph type="sldNum" sz="quarter" idx="12"/>
          </p:nvPr>
        </p:nvSpPr>
        <p:spPr/>
        <p:txBody>
          <a:bodyPr/>
          <a:lstStyle/>
          <a:p>
            <a:fld id="{CEA01226-8442-42ED-B1D2-7090889D8AC6}" type="slidenum">
              <a:rPr lang="en-US" smtClean="0"/>
              <a:pPr/>
              <a:t>55</a:t>
            </a:fld>
            <a:endParaRPr lang="en-US" dirty="0"/>
          </a:p>
        </p:txBody>
      </p:sp>
      <p:sp>
        <p:nvSpPr>
          <p:cNvPr id="7" name="Slide Number Placeholder 5"/>
          <p:cNvSpPr txBox="1">
            <a:spLocks/>
          </p:cNvSpPr>
          <p:nvPr/>
        </p:nvSpPr>
        <p:spPr bwMode="auto">
          <a:xfrm>
            <a:off x="8305800" y="6245225"/>
            <a:ext cx="381000" cy="307975"/>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EA01226-8442-42ED-B1D2-7090889D8AC6}" type="slidenum">
              <a:rPr lang="en-US" smtClean="0"/>
              <a:pPr/>
              <a:t>55</a:t>
            </a:fld>
            <a:endParaRPr lang="en-US" dirty="0"/>
          </a:p>
        </p:txBody>
      </p:sp>
    </p:spTree>
    <p:extLst>
      <p:ext uri="{BB962C8B-B14F-4D97-AF65-F5344CB8AC3E}">
        <p14:creationId xmlns:p14="http://schemas.microsoft.com/office/powerpoint/2010/main" val="12849947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609600"/>
            <a:ext cx="7772400" cy="1362075"/>
          </a:xfrm>
        </p:spPr>
        <p:txBody>
          <a:bodyPr/>
          <a:lstStyle/>
          <a:p>
            <a:pPr algn="ctr"/>
            <a:r>
              <a:rPr lang="en-US" dirty="0" smtClean="0"/>
              <a:t>Game Time</a:t>
            </a:r>
            <a:endParaRPr lang="en-US" dirty="0"/>
          </a:p>
        </p:txBody>
      </p:sp>
      <p:sp>
        <p:nvSpPr>
          <p:cNvPr id="5" name="Text Placeholder 4"/>
          <p:cNvSpPr>
            <a:spLocks noGrp="1"/>
          </p:cNvSpPr>
          <p:nvPr>
            <p:ph type="body" idx="1"/>
          </p:nvPr>
        </p:nvSpPr>
        <p:spPr>
          <a:xfrm>
            <a:off x="609600" y="2819400"/>
            <a:ext cx="7772400" cy="457200"/>
          </a:xfrm>
        </p:spPr>
        <p:txBody>
          <a:bodyPr/>
          <a:lstStyle/>
          <a:p>
            <a:pPr algn="ctr"/>
            <a:r>
              <a:rPr lang="en-US" sz="4000" dirty="0"/>
              <a:t>Myths and Legend's</a:t>
            </a:r>
          </a:p>
        </p:txBody>
      </p:sp>
      <p:sp>
        <p:nvSpPr>
          <p:cNvPr id="6" name="Slide Number Placeholder 5"/>
          <p:cNvSpPr>
            <a:spLocks noGrp="1"/>
          </p:cNvSpPr>
          <p:nvPr>
            <p:ph type="sldNum" sz="quarter" idx="12"/>
          </p:nvPr>
        </p:nvSpPr>
        <p:spPr>
          <a:xfrm>
            <a:off x="8305800" y="6245225"/>
            <a:ext cx="381000" cy="307975"/>
          </a:xfrm>
          <a:solidFill>
            <a:schemeClr val="bg1"/>
          </a:solidFill>
        </p:spPr>
        <p:txBody>
          <a:bodyPr/>
          <a:lstStyle/>
          <a:p>
            <a:fld id="{CEA01226-8442-42ED-B1D2-7090889D8AC6}" type="slidenum">
              <a:rPr lang="en-US" smtClean="0"/>
              <a:pPr/>
              <a:t>56</a:t>
            </a:fld>
            <a:endParaRPr lang="en-US" dirty="0"/>
          </a:p>
        </p:txBody>
      </p:sp>
      <p:sp>
        <p:nvSpPr>
          <p:cNvPr id="7" name="Text Placeholder 4"/>
          <p:cNvSpPr txBox="1">
            <a:spLocks/>
          </p:cNvSpPr>
          <p:nvPr/>
        </p:nvSpPr>
        <p:spPr bwMode="auto">
          <a:xfrm>
            <a:off x="533400" y="4114800"/>
            <a:ext cx="7772400" cy="51629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algn="ctr"/>
            <a:r>
              <a:rPr lang="en-US" sz="4000" dirty="0" smtClean="0"/>
              <a:t>Is it a myth or a legend ?</a:t>
            </a:r>
            <a:endParaRPr lang="en-US" sz="4000" dirty="0"/>
          </a:p>
        </p:txBody>
      </p:sp>
    </p:spTree>
    <p:extLst>
      <p:ext uri="{BB962C8B-B14F-4D97-AF65-F5344CB8AC3E}">
        <p14:creationId xmlns:p14="http://schemas.microsoft.com/office/powerpoint/2010/main" val="54249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2000"/>
                                        <p:tgtEl>
                                          <p:spTgt spid="5">
                                            <p:txEl>
                                              <p:pRg st="0" end="0"/>
                                            </p:txEl>
                                          </p:spTgt>
                                        </p:tgtEl>
                                      </p:cBhvr>
                                    </p:animEffect>
                                    <p:anim calcmode="lin" valueType="num">
                                      <p:cBhvr>
                                        <p:cTn id="16"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17"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6324600" cy="914400"/>
          </a:xfrm>
        </p:spPr>
        <p:txBody>
          <a:bodyPr/>
          <a:lstStyle/>
          <a:p>
            <a:r>
              <a:rPr lang="en-US" dirty="0" smtClean="0"/>
              <a:t>Myths and Legend's</a:t>
            </a:r>
            <a:endParaRPr lang="en-US" dirty="0"/>
          </a:p>
        </p:txBody>
      </p:sp>
      <p:sp>
        <p:nvSpPr>
          <p:cNvPr id="3" name="Content Placeholder 2"/>
          <p:cNvSpPr>
            <a:spLocks noGrp="1"/>
          </p:cNvSpPr>
          <p:nvPr>
            <p:ph sz="half" idx="1"/>
          </p:nvPr>
        </p:nvSpPr>
        <p:spPr>
          <a:xfrm>
            <a:off x="76200" y="1828800"/>
            <a:ext cx="3467100" cy="3581400"/>
          </a:xfrm>
        </p:spPr>
        <p:txBody>
          <a:bodyPr/>
          <a:lstStyle/>
          <a:p>
            <a:r>
              <a:rPr lang="en-US" dirty="0" smtClean="0"/>
              <a:t>Issue</a:t>
            </a:r>
          </a:p>
          <a:p>
            <a:pPr lvl="1"/>
            <a:r>
              <a:rPr lang="en-US" dirty="0" smtClean="0"/>
              <a:t>A transfer student must be exited in KIDS by the prior agency before I can enter the student in Kan-Service ?</a:t>
            </a:r>
            <a:endParaRPr lang="en-US" dirty="0"/>
          </a:p>
        </p:txBody>
      </p:sp>
      <p:sp>
        <p:nvSpPr>
          <p:cNvPr id="4" name="Content Placeholder 3"/>
          <p:cNvSpPr>
            <a:spLocks noGrp="1"/>
          </p:cNvSpPr>
          <p:nvPr>
            <p:ph sz="half" idx="2"/>
          </p:nvPr>
        </p:nvSpPr>
        <p:spPr>
          <a:xfrm>
            <a:off x="3695700" y="1828800"/>
            <a:ext cx="4000500" cy="4343400"/>
          </a:xfrm>
        </p:spPr>
        <p:txBody>
          <a:bodyPr/>
          <a:lstStyle/>
          <a:p>
            <a:r>
              <a:rPr lang="en-US" dirty="0" smtClean="0"/>
              <a:t>Myth or Legend ?</a:t>
            </a:r>
          </a:p>
          <a:p>
            <a:r>
              <a:rPr lang="en-US" dirty="0" smtClean="0"/>
              <a:t>Myth</a:t>
            </a:r>
          </a:p>
          <a:p>
            <a:pPr lvl="1"/>
            <a:r>
              <a:rPr lang="en-US" dirty="0" smtClean="0"/>
              <a:t>The receiving agency can put the student in K_S once a KIDS </a:t>
            </a:r>
            <a:r>
              <a:rPr lang="en-US" b="1" dirty="0" smtClean="0"/>
              <a:t>recor</a:t>
            </a:r>
            <a:r>
              <a:rPr lang="en-US" dirty="0" smtClean="0"/>
              <a:t>d is submitted by the receiving agency.  The prior agency KIDS record is not a factor</a:t>
            </a:r>
          </a:p>
        </p:txBody>
      </p:sp>
      <p:sp>
        <p:nvSpPr>
          <p:cNvPr id="5" name="Slide Number Placeholder 4"/>
          <p:cNvSpPr>
            <a:spLocks noGrp="1"/>
          </p:cNvSpPr>
          <p:nvPr>
            <p:ph type="sldNum" sz="quarter" idx="12"/>
          </p:nvPr>
        </p:nvSpPr>
        <p:spPr>
          <a:xfrm>
            <a:off x="8305800" y="6245225"/>
            <a:ext cx="381000" cy="307975"/>
          </a:xfrm>
          <a:solidFill>
            <a:schemeClr val="bg1"/>
          </a:solidFill>
        </p:spPr>
        <p:txBody>
          <a:bodyPr/>
          <a:lstStyle/>
          <a:p>
            <a:fld id="{550797D1-C824-4779-9D82-17BA43A78EB5}" type="slidenum">
              <a:rPr lang="en-US" smtClean="0"/>
              <a:pPr/>
              <a:t>57</a:t>
            </a:fld>
            <a:endParaRPr lang="en-US" dirty="0"/>
          </a:p>
        </p:txBody>
      </p:sp>
    </p:spTree>
    <p:extLst>
      <p:ext uri="{BB962C8B-B14F-4D97-AF65-F5344CB8AC3E}">
        <p14:creationId xmlns:p14="http://schemas.microsoft.com/office/powerpoint/2010/main" val="92065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6324600" cy="914400"/>
          </a:xfrm>
        </p:spPr>
        <p:txBody>
          <a:bodyPr/>
          <a:lstStyle/>
          <a:p>
            <a:r>
              <a:rPr lang="en-US" dirty="0" smtClean="0"/>
              <a:t>Myths and Legend's</a:t>
            </a:r>
            <a:endParaRPr lang="en-US" dirty="0"/>
          </a:p>
        </p:txBody>
      </p:sp>
      <p:sp>
        <p:nvSpPr>
          <p:cNvPr id="3" name="Content Placeholder 2"/>
          <p:cNvSpPr>
            <a:spLocks noGrp="1"/>
          </p:cNvSpPr>
          <p:nvPr>
            <p:ph sz="half" idx="1"/>
          </p:nvPr>
        </p:nvSpPr>
        <p:spPr>
          <a:xfrm>
            <a:off x="152400" y="1447800"/>
            <a:ext cx="3467100" cy="3581400"/>
          </a:xfrm>
        </p:spPr>
        <p:txBody>
          <a:bodyPr/>
          <a:lstStyle/>
          <a:p>
            <a:r>
              <a:rPr lang="en-US" dirty="0" smtClean="0"/>
              <a:t>Issue</a:t>
            </a:r>
          </a:p>
          <a:p>
            <a:pPr lvl="1"/>
            <a:r>
              <a:rPr lang="en-US" dirty="0" smtClean="0"/>
              <a:t>KIDS records must be marked with a disability code first before the student can be entered in KAN-Service</a:t>
            </a:r>
            <a:endParaRPr lang="en-US" dirty="0"/>
          </a:p>
        </p:txBody>
      </p:sp>
      <p:sp>
        <p:nvSpPr>
          <p:cNvPr id="4" name="Content Placeholder 3"/>
          <p:cNvSpPr>
            <a:spLocks noGrp="1"/>
          </p:cNvSpPr>
          <p:nvPr>
            <p:ph sz="half" idx="2"/>
          </p:nvPr>
        </p:nvSpPr>
        <p:spPr>
          <a:xfrm>
            <a:off x="3581400" y="1295400"/>
            <a:ext cx="4000500" cy="4343400"/>
          </a:xfrm>
        </p:spPr>
        <p:txBody>
          <a:bodyPr/>
          <a:lstStyle/>
          <a:p>
            <a:r>
              <a:rPr lang="en-US" dirty="0" smtClean="0"/>
              <a:t>Myth or Legend ?</a:t>
            </a:r>
          </a:p>
          <a:p>
            <a:r>
              <a:rPr lang="en-US" dirty="0" smtClean="0"/>
              <a:t>Myth</a:t>
            </a:r>
          </a:p>
          <a:p>
            <a:pPr lvl="1"/>
            <a:r>
              <a:rPr lang="en-US" dirty="0" smtClean="0"/>
              <a:t>MIS clerks can connect to any student in KIDS as any students may go on IEP at any time. There is no cross check on disability between  MIS and KIDS.</a:t>
            </a:r>
          </a:p>
        </p:txBody>
      </p:sp>
      <p:sp>
        <p:nvSpPr>
          <p:cNvPr id="5" name="Slide Number Placeholder 4"/>
          <p:cNvSpPr>
            <a:spLocks noGrp="1"/>
          </p:cNvSpPr>
          <p:nvPr>
            <p:ph type="sldNum" sz="quarter" idx="12"/>
          </p:nvPr>
        </p:nvSpPr>
        <p:spPr>
          <a:xfrm>
            <a:off x="8305800" y="6245225"/>
            <a:ext cx="381000" cy="307975"/>
          </a:xfrm>
          <a:solidFill>
            <a:schemeClr val="bg1"/>
          </a:solidFill>
        </p:spPr>
        <p:txBody>
          <a:bodyPr/>
          <a:lstStyle/>
          <a:p>
            <a:fld id="{550797D1-C824-4779-9D82-17BA43A78EB5}" type="slidenum">
              <a:rPr lang="en-US" smtClean="0"/>
              <a:pPr/>
              <a:t>58</a:t>
            </a:fld>
            <a:endParaRPr lang="en-US" dirty="0"/>
          </a:p>
        </p:txBody>
      </p:sp>
    </p:spTree>
    <p:extLst>
      <p:ext uri="{BB962C8B-B14F-4D97-AF65-F5344CB8AC3E}">
        <p14:creationId xmlns:p14="http://schemas.microsoft.com/office/powerpoint/2010/main" val="372290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6324600" cy="914400"/>
          </a:xfrm>
        </p:spPr>
        <p:txBody>
          <a:bodyPr/>
          <a:lstStyle/>
          <a:p>
            <a:r>
              <a:rPr lang="en-US" dirty="0" smtClean="0"/>
              <a:t>Myths and Legend's</a:t>
            </a:r>
            <a:endParaRPr lang="en-US" dirty="0"/>
          </a:p>
        </p:txBody>
      </p:sp>
      <p:sp>
        <p:nvSpPr>
          <p:cNvPr id="3" name="Content Placeholder 2"/>
          <p:cNvSpPr>
            <a:spLocks noGrp="1"/>
          </p:cNvSpPr>
          <p:nvPr>
            <p:ph sz="half" idx="1"/>
          </p:nvPr>
        </p:nvSpPr>
        <p:spPr>
          <a:xfrm>
            <a:off x="-7776" y="1447800"/>
            <a:ext cx="3467100" cy="4038600"/>
          </a:xfrm>
        </p:spPr>
        <p:txBody>
          <a:bodyPr/>
          <a:lstStyle/>
          <a:p>
            <a:r>
              <a:rPr lang="en-US" dirty="0" smtClean="0"/>
              <a:t>Issue</a:t>
            </a:r>
          </a:p>
          <a:p>
            <a:pPr lvl="1"/>
            <a:r>
              <a:rPr lang="en-US" dirty="0" smtClean="0"/>
              <a:t>Entering exit dates and exit status for a student who moved out on December 5</a:t>
            </a:r>
            <a:r>
              <a:rPr lang="en-US" baseline="30000" dirty="0" smtClean="0"/>
              <a:t>th</a:t>
            </a:r>
            <a:r>
              <a:rPr lang="en-US" dirty="0" smtClean="0"/>
              <a:t>, has no effect on the December 1 child count</a:t>
            </a:r>
            <a:endParaRPr lang="en-US" dirty="0"/>
          </a:p>
        </p:txBody>
      </p:sp>
      <p:sp>
        <p:nvSpPr>
          <p:cNvPr id="4" name="Content Placeholder 3"/>
          <p:cNvSpPr>
            <a:spLocks noGrp="1"/>
          </p:cNvSpPr>
          <p:nvPr>
            <p:ph sz="half" idx="2"/>
          </p:nvPr>
        </p:nvSpPr>
        <p:spPr>
          <a:xfrm>
            <a:off x="3352800" y="1371600"/>
            <a:ext cx="4267200" cy="4343400"/>
          </a:xfrm>
        </p:spPr>
        <p:txBody>
          <a:bodyPr/>
          <a:lstStyle/>
          <a:p>
            <a:r>
              <a:rPr lang="en-US" dirty="0" smtClean="0"/>
              <a:t>Myth or Legend ?</a:t>
            </a:r>
          </a:p>
          <a:p>
            <a:r>
              <a:rPr lang="en-US" dirty="0" smtClean="0"/>
              <a:t>Legend</a:t>
            </a:r>
          </a:p>
          <a:p>
            <a:pPr lvl="1"/>
            <a:r>
              <a:rPr lang="en-US" dirty="0" smtClean="0"/>
              <a:t>Only students with service lines “touching” December 1 total in the child count. </a:t>
            </a:r>
            <a:r>
              <a:rPr lang="en-US" dirty="0"/>
              <a:t>December 1 </a:t>
            </a:r>
            <a:r>
              <a:rPr lang="en-US" dirty="0" smtClean="0"/>
              <a:t>is still covered on the service lines with an exit date of December 5</a:t>
            </a:r>
            <a:r>
              <a:rPr lang="en-US" baseline="30000" dirty="0" smtClean="0"/>
              <a:t>th</a:t>
            </a:r>
            <a:endParaRPr lang="en-US" dirty="0" smtClean="0"/>
          </a:p>
        </p:txBody>
      </p:sp>
      <p:sp>
        <p:nvSpPr>
          <p:cNvPr id="5" name="Slide Number Placeholder 4"/>
          <p:cNvSpPr>
            <a:spLocks noGrp="1"/>
          </p:cNvSpPr>
          <p:nvPr>
            <p:ph type="sldNum" sz="quarter" idx="12"/>
          </p:nvPr>
        </p:nvSpPr>
        <p:spPr>
          <a:xfrm>
            <a:off x="8305800" y="6245225"/>
            <a:ext cx="381000" cy="307975"/>
          </a:xfrm>
          <a:solidFill>
            <a:schemeClr val="bg1"/>
          </a:solidFill>
        </p:spPr>
        <p:txBody>
          <a:bodyPr/>
          <a:lstStyle/>
          <a:p>
            <a:fld id="{550797D1-C824-4779-9D82-17BA43A78EB5}" type="slidenum">
              <a:rPr lang="en-US" smtClean="0"/>
              <a:pPr/>
              <a:t>59</a:t>
            </a:fld>
            <a:endParaRPr lang="en-US"/>
          </a:p>
        </p:txBody>
      </p:sp>
    </p:spTree>
    <p:extLst>
      <p:ext uri="{BB962C8B-B14F-4D97-AF65-F5344CB8AC3E}">
        <p14:creationId xmlns:p14="http://schemas.microsoft.com/office/powerpoint/2010/main" val="205489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04800" y="685800"/>
            <a:ext cx="7086600" cy="914400"/>
          </a:xfrm>
        </p:spPr>
        <p:txBody>
          <a:bodyPr/>
          <a:lstStyle/>
          <a:p>
            <a:r>
              <a:rPr lang="en-US" sz="2700" dirty="0" smtClean="0"/>
              <a:t>Change in data reporting methodology</a:t>
            </a:r>
            <a:endParaRPr lang="en-US" sz="2700" dirty="0"/>
          </a:p>
        </p:txBody>
      </p:sp>
      <p:sp>
        <p:nvSpPr>
          <p:cNvPr id="5" name="Content Placeholder 4"/>
          <p:cNvSpPr>
            <a:spLocks noGrp="1"/>
          </p:cNvSpPr>
          <p:nvPr>
            <p:ph sz="half" idx="1"/>
          </p:nvPr>
        </p:nvSpPr>
        <p:spPr>
          <a:xfrm>
            <a:off x="152400" y="1828800"/>
            <a:ext cx="3390900" cy="4267200"/>
          </a:xfrm>
        </p:spPr>
        <p:txBody>
          <a:bodyPr/>
          <a:lstStyle/>
          <a:p>
            <a:r>
              <a:rPr lang="en-US" dirty="0" smtClean="0"/>
              <a:t>Old method</a:t>
            </a:r>
          </a:p>
          <a:p>
            <a:pPr lvl="1"/>
            <a:r>
              <a:rPr lang="en-US" dirty="0" smtClean="0"/>
              <a:t>Only report active students on December 1</a:t>
            </a:r>
          </a:p>
          <a:p>
            <a:pPr lvl="1"/>
            <a:r>
              <a:rPr lang="en-US" dirty="0" smtClean="0"/>
              <a:t>Only include exit records in June.	</a:t>
            </a:r>
            <a:endParaRPr lang="en-US" dirty="0"/>
          </a:p>
        </p:txBody>
      </p:sp>
      <p:sp>
        <p:nvSpPr>
          <p:cNvPr id="6" name="Content Placeholder 5"/>
          <p:cNvSpPr>
            <a:spLocks noGrp="1"/>
          </p:cNvSpPr>
          <p:nvPr>
            <p:ph sz="half" idx="2"/>
          </p:nvPr>
        </p:nvSpPr>
        <p:spPr>
          <a:xfrm>
            <a:off x="4038600" y="1828800"/>
            <a:ext cx="3581400" cy="4267200"/>
          </a:xfrm>
        </p:spPr>
        <p:txBody>
          <a:bodyPr/>
          <a:lstStyle/>
          <a:p>
            <a:r>
              <a:rPr lang="en-US" dirty="0" smtClean="0"/>
              <a:t>New method</a:t>
            </a:r>
          </a:p>
          <a:p>
            <a:pPr lvl="1"/>
            <a:r>
              <a:rPr lang="en-US" dirty="0" smtClean="0"/>
              <a:t>Report all students in real time</a:t>
            </a:r>
          </a:p>
          <a:p>
            <a:pPr lvl="1"/>
            <a:r>
              <a:rPr lang="en-US" dirty="0" smtClean="0"/>
              <a:t>Minimum of monthly updates</a:t>
            </a:r>
            <a:endParaRPr lang="en-US" dirty="0"/>
          </a:p>
        </p:txBody>
      </p:sp>
      <p:sp>
        <p:nvSpPr>
          <p:cNvPr id="4" name="Slide Number Placeholder 3"/>
          <p:cNvSpPr>
            <a:spLocks noGrp="1"/>
          </p:cNvSpPr>
          <p:nvPr>
            <p:ph type="sldNum" sz="quarter" idx="12"/>
          </p:nvPr>
        </p:nvSpPr>
        <p:spPr/>
        <p:txBody>
          <a:bodyPr/>
          <a:lstStyle/>
          <a:p>
            <a:fld id="{82580ED7-4E65-440D-9621-BA14847477EA}" type="slidenum">
              <a:rPr lang="en-US" smtClean="0"/>
              <a:pPr/>
              <a:t>6</a:t>
            </a:fld>
            <a:endParaRPr lang="en-US"/>
          </a:p>
        </p:txBody>
      </p:sp>
      <p:sp>
        <p:nvSpPr>
          <p:cNvPr id="7" name="Slide Number Placeholder 5"/>
          <p:cNvSpPr txBox="1">
            <a:spLocks/>
          </p:cNvSpPr>
          <p:nvPr/>
        </p:nvSpPr>
        <p:spPr bwMode="auto">
          <a:xfrm>
            <a:off x="8305800" y="6245225"/>
            <a:ext cx="381000" cy="307975"/>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EA01226-8442-42ED-B1D2-7090889D8AC6}" type="slidenum">
              <a:rPr lang="en-US" smtClean="0"/>
              <a:pPr/>
              <a:t>6</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6324600" cy="914400"/>
          </a:xfrm>
        </p:spPr>
        <p:txBody>
          <a:bodyPr/>
          <a:lstStyle/>
          <a:p>
            <a:r>
              <a:rPr lang="en-US" dirty="0" smtClean="0"/>
              <a:t>Myths and Legend's</a:t>
            </a:r>
            <a:endParaRPr lang="en-US" dirty="0"/>
          </a:p>
        </p:txBody>
      </p:sp>
      <p:sp>
        <p:nvSpPr>
          <p:cNvPr id="3" name="Content Placeholder 2"/>
          <p:cNvSpPr>
            <a:spLocks noGrp="1"/>
          </p:cNvSpPr>
          <p:nvPr>
            <p:ph sz="half" idx="1"/>
          </p:nvPr>
        </p:nvSpPr>
        <p:spPr>
          <a:xfrm>
            <a:off x="9331" y="1371600"/>
            <a:ext cx="3467100" cy="4038600"/>
          </a:xfrm>
        </p:spPr>
        <p:txBody>
          <a:bodyPr/>
          <a:lstStyle/>
          <a:p>
            <a:r>
              <a:rPr lang="en-US" dirty="0" smtClean="0"/>
              <a:t>Issue</a:t>
            </a:r>
          </a:p>
          <a:p>
            <a:pPr lvl="1"/>
            <a:r>
              <a:rPr lang="en-US" dirty="0" smtClean="0"/>
              <a:t>Searching by student name brings up the student twice. This is an indication the student has more than 1 KIDS ID number.</a:t>
            </a:r>
            <a:endParaRPr lang="en-US" dirty="0"/>
          </a:p>
        </p:txBody>
      </p:sp>
      <p:sp>
        <p:nvSpPr>
          <p:cNvPr id="4" name="Content Placeholder 3"/>
          <p:cNvSpPr>
            <a:spLocks noGrp="1"/>
          </p:cNvSpPr>
          <p:nvPr>
            <p:ph sz="half" idx="2"/>
          </p:nvPr>
        </p:nvSpPr>
        <p:spPr>
          <a:xfrm>
            <a:off x="3200400" y="1524000"/>
            <a:ext cx="4267200" cy="4343400"/>
          </a:xfrm>
        </p:spPr>
        <p:txBody>
          <a:bodyPr/>
          <a:lstStyle/>
          <a:p>
            <a:r>
              <a:rPr lang="en-US" dirty="0" smtClean="0"/>
              <a:t>Myth or Legend ?</a:t>
            </a:r>
          </a:p>
          <a:p>
            <a:r>
              <a:rPr lang="en-US" dirty="0" smtClean="0"/>
              <a:t>Legend</a:t>
            </a:r>
          </a:p>
          <a:p>
            <a:pPr lvl="1"/>
            <a:r>
              <a:rPr lang="en-US" dirty="0" smtClean="0"/>
              <a:t>Yes a good indication</a:t>
            </a:r>
          </a:p>
          <a:p>
            <a:pPr lvl="1"/>
            <a:r>
              <a:rPr lang="en-US" dirty="0" smtClean="0"/>
              <a:t>Call the KIDS help desk and they can let you know witch one is active and which one has been retired. </a:t>
            </a:r>
          </a:p>
        </p:txBody>
      </p:sp>
      <p:sp>
        <p:nvSpPr>
          <p:cNvPr id="5" name="Slide Number Placeholder 4"/>
          <p:cNvSpPr>
            <a:spLocks noGrp="1"/>
          </p:cNvSpPr>
          <p:nvPr>
            <p:ph type="sldNum" sz="quarter" idx="12"/>
          </p:nvPr>
        </p:nvSpPr>
        <p:spPr>
          <a:xfrm>
            <a:off x="8305800" y="6245225"/>
            <a:ext cx="381000" cy="307975"/>
          </a:xfrm>
          <a:solidFill>
            <a:schemeClr val="bg1"/>
          </a:solidFill>
        </p:spPr>
        <p:txBody>
          <a:bodyPr/>
          <a:lstStyle/>
          <a:p>
            <a:fld id="{550797D1-C824-4779-9D82-17BA43A78EB5}" type="slidenum">
              <a:rPr lang="en-US" smtClean="0"/>
              <a:pPr/>
              <a:t>60</a:t>
            </a:fld>
            <a:endParaRPr lang="en-US" dirty="0"/>
          </a:p>
        </p:txBody>
      </p:sp>
    </p:spTree>
    <p:extLst>
      <p:ext uri="{BB962C8B-B14F-4D97-AF65-F5344CB8AC3E}">
        <p14:creationId xmlns:p14="http://schemas.microsoft.com/office/powerpoint/2010/main" val="241529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6324600" cy="914400"/>
          </a:xfrm>
        </p:spPr>
        <p:txBody>
          <a:bodyPr/>
          <a:lstStyle/>
          <a:p>
            <a:r>
              <a:rPr lang="en-US" dirty="0" smtClean="0"/>
              <a:t>Myths and Legend's</a:t>
            </a:r>
            <a:endParaRPr lang="en-US" dirty="0"/>
          </a:p>
        </p:txBody>
      </p:sp>
      <p:sp>
        <p:nvSpPr>
          <p:cNvPr id="3" name="Content Placeholder 2"/>
          <p:cNvSpPr>
            <a:spLocks noGrp="1"/>
          </p:cNvSpPr>
          <p:nvPr>
            <p:ph sz="half" idx="1"/>
          </p:nvPr>
        </p:nvSpPr>
        <p:spPr>
          <a:xfrm>
            <a:off x="-7776" y="1447800"/>
            <a:ext cx="4198776" cy="4724400"/>
          </a:xfrm>
        </p:spPr>
        <p:txBody>
          <a:bodyPr/>
          <a:lstStyle/>
          <a:p>
            <a:r>
              <a:rPr lang="en-US" dirty="0" smtClean="0"/>
              <a:t>Issue</a:t>
            </a:r>
          </a:p>
          <a:p>
            <a:pPr lvl="1"/>
            <a:r>
              <a:rPr lang="en-US" dirty="0" smtClean="0"/>
              <a:t>KIDS records contain the district central office number as AYP and funding schools. I can import the MIS with any elementary, middle or high school as responsible school and the record gets in.</a:t>
            </a:r>
            <a:endParaRPr lang="en-US" dirty="0"/>
          </a:p>
        </p:txBody>
      </p:sp>
      <p:sp>
        <p:nvSpPr>
          <p:cNvPr id="4" name="Content Placeholder 3"/>
          <p:cNvSpPr>
            <a:spLocks noGrp="1"/>
          </p:cNvSpPr>
          <p:nvPr>
            <p:ph sz="half" idx="2"/>
          </p:nvPr>
        </p:nvSpPr>
        <p:spPr>
          <a:xfrm>
            <a:off x="3962400" y="1524000"/>
            <a:ext cx="3733800" cy="4343400"/>
          </a:xfrm>
        </p:spPr>
        <p:txBody>
          <a:bodyPr/>
          <a:lstStyle/>
          <a:p>
            <a:r>
              <a:rPr lang="en-US" dirty="0" smtClean="0"/>
              <a:t>Myth or Legend ?</a:t>
            </a:r>
          </a:p>
          <a:p>
            <a:r>
              <a:rPr lang="en-US" dirty="0" smtClean="0"/>
              <a:t>Legend</a:t>
            </a:r>
          </a:p>
          <a:p>
            <a:pPr lvl="1"/>
            <a:r>
              <a:rPr lang="en-US" dirty="0" smtClean="0"/>
              <a:t>Yes and you get an expanded responsible school list to pick any other responsible school if desired</a:t>
            </a:r>
          </a:p>
        </p:txBody>
      </p:sp>
      <p:sp>
        <p:nvSpPr>
          <p:cNvPr id="5" name="Slide Number Placeholder 4"/>
          <p:cNvSpPr>
            <a:spLocks noGrp="1"/>
          </p:cNvSpPr>
          <p:nvPr>
            <p:ph type="sldNum" sz="quarter" idx="12"/>
          </p:nvPr>
        </p:nvSpPr>
        <p:spPr>
          <a:xfrm>
            <a:off x="8305800" y="6245225"/>
            <a:ext cx="381000" cy="307975"/>
          </a:xfrm>
          <a:solidFill>
            <a:schemeClr val="bg1"/>
          </a:solidFill>
        </p:spPr>
        <p:txBody>
          <a:bodyPr/>
          <a:lstStyle/>
          <a:p>
            <a:fld id="{550797D1-C824-4779-9D82-17BA43A78EB5}" type="slidenum">
              <a:rPr lang="en-US" smtClean="0"/>
              <a:pPr/>
              <a:t>61</a:t>
            </a:fld>
            <a:endParaRPr lang="en-US" dirty="0"/>
          </a:p>
        </p:txBody>
      </p:sp>
    </p:spTree>
    <p:extLst>
      <p:ext uri="{BB962C8B-B14F-4D97-AF65-F5344CB8AC3E}">
        <p14:creationId xmlns:p14="http://schemas.microsoft.com/office/powerpoint/2010/main" val="424781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6324600" cy="914400"/>
          </a:xfrm>
        </p:spPr>
        <p:txBody>
          <a:bodyPr/>
          <a:lstStyle/>
          <a:p>
            <a:r>
              <a:rPr lang="en-US" dirty="0" smtClean="0"/>
              <a:t>Myths and Legend's</a:t>
            </a:r>
            <a:endParaRPr lang="en-US" dirty="0"/>
          </a:p>
        </p:txBody>
      </p:sp>
      <p:sp>
        <p:nvSpPr>
          <p:cNvPr id="3" name="Content Placeholder 2"/>
          <p:cNvSpPr>
            <a:spLocks noGrp="1"/>
          </p:cNvSpPr>
          <p:nvPr>
            <p:ph sz="half" idx="1"/>
          </p:nvPr>
        </p:nvSpPr>
        <p:spPr>
          <a:xfrm>
            <a:off x="0" y="1143000"/>
            <a:ext cx="4198776" cy="4724400"/>
          </a:xfrm>
        </p:spPr>
        <p:txBody>
          <a:bodyPr/>
          <a:lstStyle/>
          <a:p>
            <a:r>
              <a:rPr lang="en-US" dirty="0" smtClean="0"/>
              <a:t>Issue</a:t>
            </a:r>
          </a:p>
          <a:p>
            <a:pPr lvl="1"/>
            <a:r>
              <a:rPr lang="en-US" dirty="0"/>
              <a:t>KIDS records contain the district central office number as AYP and funding </a:t>
            </a:r>
            <a:r>
              <a:rPr lang="en-US" dirty="0" smtClean="0"/>
              <a:t>schools and a SPED program as attendance. </a:t>
            </a:r>
            <a:r>
              <a:rPr lang="en-US" dirty="0"/>
              <a:t>I can import the MIS with district central office number </a:t>
            </a:r>
            <a:r>
              <a:rPr lang="en-US" dirty="0" smtClean="0"/>
              <a:t>as </a:t>
            </a:r>
            <a:r>
              <a:rPr lang="en-US" dirty="0"/>
              <a:t>responsible school and the record gets in.</a:t>
            </a:r>
          </a:p>
        </p:txBody>
      </p:sp>
      <p:sp>
        <p:nvSpPr>
          <p:cNvPr id="4" name="Content Placeholder 3"/>
          <p:cNvSpPr>
            <a:spLocks noGrp="1"/>
          </p:cNvSpPr>
          <p:nvPr>
            <p:ph sz="half" idx="2"/>
          </p:nvPr>
        </p:nvSpPr>
        <p:spPr>
          <a:xfrm>
            <a:off x="3886200" y="1447800"/>
            <a:ext cx="4038600" cy="4876800"/>
          </a:xfrm>
        </p:spPr>
        <p:txBody>
          <a:bodyPr/>
          <a:lstStyle/>
          <a:p>
            <a:r>
              <a:rPr lang="en-US" dirty="0" smtClean="0"/>
              <a:t>Myth or Legend ?</a:t>
            </a:r>
          </a:p>
          <a:p>
            <a:r>
              <a:rPr lang="en-US" dirty="0" smtClean="0"/>
              <a:t>Myth</a:t>
            </a:r>
          </a:p>
          <a:p>
            <a:pPr lvl="1"/>
            <a:r>
              <a:rPr lang="en-US" dirty="0" smtClean="0"/>
              <a:t>The </a:t>
            </a:r>
            <a:r>
              <a:rPr lang="en-US" dirty="0"/>
              <a:t>district central </a:t>
            </a:r>
            <a:r>
              <a:rPr lang="en-US" dirty="0" smtClean="0"/>
              <a:t>office and SPED programs are not valid responsible schools. This format will fail to import.</a:t>
            </a:r>
            <a:endParaRPr lang="en-US" dirty="0"/>
          </a:p>
        </p:txBody>
      </p:sp>
      <p:sp>
        <p:nvSpPr>
          <p:cNvPr id="5" name="Slide Number Placeholder 4"/>
          <p:cNvSpPr>
            <a:spLocks noGrp="1"/>
          </p:cNvSpPr>
          <p:nvPr>
            <p:ph type="sldNum" sz="quarter" idx="12"/>
          </p:nvPr>
        </p:nvSpPr>
        <p:spPr>
          <a:xfrm>
            <a:off x="8305800" y="6245225"/>
            <a:ext cx="381000" cy="307975"/>
          </a:xfrm>
          <a:solidFill>
            <a:schemeClr val="bg1"/>
          </a:solidFill>
        </p:spPr>
        <p:txBody>
          <a:bodyPr/>
          <a:lstStyle/>
          <a:p>
            <a:fld id="{550797D1-C824-4779-9D82-17BA43A78EB5}" type="slidenum">
              <a:rPr lang="en-US" smtClean="0"/>
              <a:pPr/>
              <a:t>62</a:t>
            </a:fld>
            <a:endParaRPr lang="en-US"/>
          </a:p>
        </p:txBody>
      </p:sp>
    </p:spTree>
    <p:extLst>
      <p:ext uri="{BB962C8B-B14F-4D97-AF65-F5344CB8AC3E}">
        <p14:creationId xmlns:p14="http://schemas.microsoft.com/office/powerpoint/2010/main" val="309699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6324600" cy="914400"/>
          </a:xfrm>
        </p:spPr>
        <p:txBody>
          <a:bodyPr/>
          <a:lstStyle/>
          <a:p>
            <a:r>
              <a:rPr lang="en-US" dirty="0" smtClean="0"/>
              <a:t>Myths and Legend's</a:t>
            </a:r>
            <a:endParaRPr lang="en-US" dirty="0"/>
          </a:p>
        </p:txBody>
      </p:sp>
      <p:sp>
        <p:nvSpPr>
          <p:cNvPr id="3" name="Content Placeholder 2"/>
          <p:cNvSpPr>
            <a:spLocks noGrp="1"/>
          </p:cNvSpPr>
          <p:nvPr>
            <p:ph sz="half" idx="1"/>
          </p:nvPr>
        </p:nvSpPr>
        <p:spPr>
          <a:xfrm>
            <a:off x="-76200" y="1371600"/>
            <a:ext cx="4198776" cy="4724400"/>
          </a:xfrm>
        </p:spPr>
        <p:txBody>
          <a:bodyPr/>
          <a:lstStyle/>
          <a:p>
            <a:r>
              <a:rPr lang="en-US" dirty="0" smtClean="0"/>
              <a:t>Issue</a:t>
            </a:r>
          </a:p>
          <a:p>
            <a:pPr lvl="1"/>
            <a:r>
              <a:rPr lang="en-US" dirty="0" smtClean="0"/>
              <a:t>KIDS records only contains a private / parochial school number. I can import the MIS with any elementary, middle or high school as responsible school and the record gets in.</a:t>
            </a:r>
            <a:endParaRPr lang="en-US" dirty="0"/>
          </a:p>
        </p:txBody>
      </p:sp>
      <p:sp>
        <p:nvSpPr>
          <p:cNvPr id="4" name="Content Placeholder 3"/>
          <p:cNvSpPr>
            <a:spLocks noGrp="1"/>
          </p:cNvSpPr>
          <p:nvPr>
            <p:ph sz="half" idx="2"/>
          </p:nvPr>
        </p:nvSpPr>
        <p:spPr>
          <a:xfrm>
            <a:off x="3810000" y="1447800"/>
            <a:ext cx="4038600" cy="4876800"/>
          </a:xfrm>
        </p:spPr>
        <p:txBody>
          <a:bodyPr/>
          <a:lstStyle/>
          <a:p>
            <a:r>
              <a:rPr lang="en-US" dirty="0" smtClean="0"/>
              <a:t>Myth or Legend ?</a:t>
            </a:r>
          </a:p>
          <a:p>
            <a:r>
              <a:rPr lang="en-US" dirty="0" smtClean="0"/>
              <a:t>Myth</a:t>
            </a:r>
          </a:p>
          <a:p>
            <a:pPr lvl="1"/>
            <a:r>
              <a:rPr lang="en-US" dirty="0" smtClean="0"/>
              <a:t>There is no association with </a:t>
            </a:r>
            <a:r>
              <a:rPr lang="en-US" dirty="0"/>
              <a:t>the </a:t>
            </a:r>
            <a:r>
              <a:rPr lang="en-US" dirty="0" smtClean="0"/>
              <a:t>USD and this student.  Fix –</a:t>
            </a:r>
          </a:p>
          <a:p>
            <a:pPr lvl="2"/>
            <a:r>
              <a:rPr lang="en-US" dirty="0" smtClean="0"/>
              <a:t>The USD should claim the student for funding</a:t>
            </a:r>
          </a:p>
          <a:p>
            <a:pPr lvl="2"/>
            <a:r>
              <a:rPr lang="en-US" dirty="0" smtClean="0"/>
              <a:t>Contact the </a:t>
            </a:r>
            <a:r>
              <a:rPr lang="en-US" dirty="0"/>
              <a:t>private / parochial school </a:t>
            </a:r>
            <a:r>
              <a:rPr lang="en-US" dirty="0" smtClean="0"/>
              <a:t>to add the USD office</a:t>
            </a:r>
          </a:p>
        </p:txBody>
      </p:sp>
      <p:sp>
        <p:nvSpPr>
          <p:cNvPr id="5" name="Slide Number Placeholder 4"/>
          <p:cNvSpPr>
            <a:spLocks noGrp="1"/>
          </p:cNvSpPr>
          <p:nvPr>
            <p:ph type="sldNum" sz="quarter" idx="12"/>
          </p:nvPr>
        </p:nvSpPr>
        <p:spPr>
          <a:xfrm>
            <a:off x="8305800" y="6245225"/>
            <a:ext cx="381000" cy="307975"/>
          </a:xfrm>
          <a:solidFill>
            <a:schemeClr val="bg1"/>
          </a:solidFill>
        </p:spPr>
        <p:txBody>
          <a:bodyPr/>
          <a:lstStyle/>
          <a:p>
            <a:fld id="{550797D1-C824-4779-9D82-17BA43A78EB5}" type="slidenum">
              <a:rPr lang="en-US" smtClean="0"/>
              <a:pPr/>
              <a:t>63</a:t>
            </a:fld>
            <a:endParaRPr lang="en-US" dirty="0"/>
          </a:p>
        </p:txBody>
      </p:sp>
    </p:spTree>
    <p:extLst>
      <p:ext uri="{BB962C8B-B14F-4D97-AF65-F5344CB8AC3E}">
        <p14:creationId xmlns:p14="http://schemas.microsoft.com/office/powerpoint/2010/main" val="97507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6324600" cy="914400"/>
          </a:xfrm>
        </p:spPr>
        <p:txBody>
          <a:bodyPr/>
          <a:lstStyle/>
          <a:p>
            <a:r>
              <a:rPr lang="en-US" dirty="0" smtClean="0"/>
              <a:t>Myths and Legend's</a:t>
            </a:r>
            <a:endParaRPr lang="en-US" dirty="0"/>
          </a:p>
        </p:txBody>
      </p:sp>
      <p:sp>
        <p:nvSpPr>
          <p:cNvPr id="3" name="Content Placeholder 2"/>
          <p:cNvSpPr>
            <a:spLocks noGrp="1"/>
          </p:cNvSpPr>
          <p:nvPr>
            <p:ph sz="half" idx="1"/>
          </p:nvPr>
        </p:nvSpPr>
        <p:spPr>
          <a:xfrm>
            <a:off x="-76200" y="1371600"/>
            <a:ext cx="4267200" cy="4724400"/>
          </a:xfrm>
        </p:spPr>
        <p:txBody>
          <a:bodyPr/>
          <a:lstStyle/>
          <a:p>
            <a:r>
              <a:rPr lang="en-US" dirty="0" smtClean="0"/>
              <a:t>Issue</a:t>
            </a:r>
          </a:p>
          <a:p>
            <a:pPr lvl="1"/>
            <a:r>
              <a:rPr lang="en-US" dirty="0" smtClean="0"/>
              <a:t>Student moves within a coop or interlocal during the December 1 collection window and the assign child is changed. The student will count in the new USD, even though he was not there on December 1.</a:t>
            </a:r>
            <a:endParaRPr lang="en-US" dirty="0"/>
          </a:p>
        </p:txBody>
      </p:sp>
      <p:sp>
        <p:nvSpPr>
          <p:cNvPr id="4" name="Content Placeholder 3"/>
          <p:cNvSpPr>
            <a:spLocks noGrp="1"/>
          </p:cNvSpPr>
          <p:nvPr>
            <p:ph sz="half" idx="2"/>
          </p:nvPr>
        </p:nvSpPr>
        <p:spPr>
          <a:xfrm>
            <a:off x="3810000" y="1447800"/>
            <a:ext cx="4038600" cy="4876800"/>
          </a:xfrm>
        </p:spPr>
        <p:txBody>
          <a:bodyPr/>
          <a:lstStyle/>
          <a:p>
            <a:r>
              <a:rPr lang="en-US" dirty="0" smtClean="0"/>
              <a:t>Myth or Legend ?</a:t>
            </a:r>
          </a:p>
          <a:p>
            <a:r>
              <a:rPr lang="en-US" dirty="0" smtClean="0"/>
              <a:t>Legend</a:t>
            </a:r>
          </a:p>
          <a:p>
            <a:pPr lvl="1"/>
            <a:r>
              <a:rPr lang="en-US" dirty="0" smtClean="0"/>
              <a:t>This is true. </a:t>
            </a:r>
          </a:p>
          <a:p>
            <a:pPr lvl="2"/>
            <a:r>
              <a:rPr lang="en-US" dirty="0" smtClean="0"/>
              <a:t>The application picks up the USD present in the student profile when KSDE finalizes the data. </a:t>
            </a:r>
          </a:p>
          <a:p>
            <a:pPr lvl="2"/>
            <a:r>
              <a:rPr lang="en-US" dirty="0" smtClean="0"/>
              <a:t>No effect on federal funding. </a:t>
            </a:r>
          </a:p>
        </p:txBody>
      </p:sp>
      <p:sp>
        <p:nvSpPr>
          <p:cNvPr id="5" name="Slide Number Placeholder 4"/>
          <p:cNvSpPr>
            <a:spLocks noGrp="1"/>
          </p:cNvSpPr>
          <p:nvPr>
            <p:ph type="sldNum" sz="quarter" idx="12"/>
          </p:nvPr>
        </p:nvSpPr>
        <p:spPr>
          <a:xfrm>
            <a:off x="8305800" y="6245225"/>
            <a:ext cx="381000" cy="307975"/>
          </a:xfrm>
          <a:solidFill>
            <a:schemeClr val="bg1"/>
          </a:solidFill>
        </p:spPr>
        <p:txBody>
          <a:bodyPr/>
          <a:lstStyle/>
          <a:p>
            <a:fld id="{550797D1-C824-4779-9D82-17BA43A78EB5}" type="slidenum">
              <a:rPr lang="en-US" smtClean="0"/>
              <a:pPr/>
              <a:t>64</a:t>
            </a:fld>
            <a:endParaRPr lang="en-US" dirty="0"/>
          </a:p>
        </p:txBody>
      </p:sp>
    </p:spTree>
    <p:extLst>
      <p:ext uri="{BB962C8B-B14F-4D97-AF65-F5344CB8AC3E}">
        <p14:creationId xmlns:p14="http://schemas.microsoft.com/office/powerpoint/2010/main" val="200422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6324600" cy="914400"/>
          </a:xfrm>
        </p:spPr>
        <p:txBody>
          <a:bodyPr/>
          <a:lstStyle/>
          <a:p>
            <a:r>
              <a:rPr lang="en-US" dirty="0" smtClean="0"/>
              <a:t>Myths and Legend's</a:t>
            </a:r>
            <a:endParaRPr lang="en-US" dirty="0"/>
          </a:p>
        </p:txBody>
      </p:sp>
      <p:sp>
        <p:nvSpPr>
          <p:cNvPr id="3" name="Content Placeholder 2"/>
          <p:cNvSpPr>
            <a:spLocks noGrp="1"/>
          </p:cNvSpPr>
          <p:nvPr>
            <p:ph sz="half" idx="1"/>
          </p:nvPr>
        </p:nvSpPr>
        <p:spPr>
          <a:xfrm>
            <a:off x="-7776" y="1447800"/>
            <a:ext cx="4198776" cy="4724400"/>
          </a:xfrm>
        </p:spPr>
        <p:txBody>
          <a:bodyPr/>
          <a:lstStyle/>
          <a:p>
            <a:r>
              <a:rPr lang="en-US" dirty="0" smtClean="0"/>
              <a:t>Issue</a:t>
            </a:r>
          </a:p>
          <a:p>
            <a:pPr lvl="1"/>
            <a:r>
              <a:rPr lang="en-US" dirty="0" smtClean="0"/>
              <a:t>To exit a student the student must have exit status in KIDS and the basis of exit must be the same as the KIDS record.</a:t>
            </a:r>
            <a:endParaRPr lang="en-US" dirty="0"/>
          </a:p>
        </p:txBody>
      </p:sp>
      <p:sp>
        <p:nvSpPr>
          <p:cNvPr id="4" name="Content Placeholder 3"/>
          <p:cNvSpPr>
            <a:spLocks noGrp="1"/>
          </p:cNvSpPr>
          <p:nvPr>
            <p:ph sz="half" idx="2"/>
          </p:nvPr>
        </p:nvSpPr>
        <p:spPr>
          <a:xfrm>
            <a:off x="3962400" y="1524000"/>
            <a:ext cx="3733800" cy="4343400"/>
          </a:xfrm>
        </p:spPr>
        <p:txBody>
          <a:bodyPr/>
          <a:lstStyle/>
          <a:p>
            <a:r>
              <a:rPr lang="en-US" dirty="0" smtClean="0"/>
              <a:t>Myth or Legend ?</a:t>
            </a:r>
          </a:p>
          <a:p>
            <a:r>
              <a:rPr lang="en-US" dirty="0" smtClean="0"/>
              <a:t>Double Myth </a:t>
            </a:r>
          </a:p>
          <a:p>
            <a:pPr lvl="1"/>
            <a:r>
              <a:rPr lang="en-US" dirty="0" smtClean="0"/>
              <a:t>The MIS does not pull any exit information from the KIDS records.</a:t>
            </a:r>
          </a:p>
          <a:p>
            <a:pPr lvl="1"/>
            <a:r>
              <a:rPr lang="en-US" dirty="0" smtClean="0"/>
              <a:t>There are 2 different exit cycles and only some exits align.</a:t>
            </a:r>
          </a:p>
        </p:txBody>
      </p:sp>
      <p:sp>
        <p:nvSpPr>
          <p:cNvPr id="5" name="Slide Number Placeholder 4"/>
          <p:cNvSpPr>
            <a:spLocks noGrp="1"/>
          </p:cNvSpPr>
          <p:nvPr>
            <p:ph type="sldNum" sz="quarter" idx="12"/>
          </p:nvPr>
        </p:nvSpPr>
        <p:spPr>
          <a:xfrm>
            <a:off x="8305800" y="6245225"/>
            <a:ext cx="381000" cy="307975"/>
          </a:xfrm>
          <a:solidFill>
            <a:schemeClr val="bg1"/>
          </a:solidFill>
        </p:spPr>
        <p:txBody>
          <a:bodyPr/>
          <a:lstStyle/>
          <a:p>
            <a:fld id="{550797D1-C824-4779-9D82-17BA43A78EB5}" type="slidenum">
              <a:rPr lang="en-US" smtClean="0"/>
              <a:pPr/>
              <a:t>65</a:t>
            </a:fld>
            <a:endParaRPr lang="en-US"/>
          </a:p>
        </p:txBody>
      </p:sp>
    </p:spTree>
    <p:extLst>
      <p:ext uri="{BB962C8B-B14F-4D97-AF65-F5344CB8AC3E}">
        <p14:creationId xmlns:p14="http://schemas.microsoft.com/office/powerpoint/2010/main" val="206570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6324600" cy="914400"/>
          </a:xfrm>
        </p:spPr>
        <p:txBody>
          <a:bodyPr/>
          <a:lstStyle/>
          <a:p>
            <a:r>
              <a:rPr lang="en-US" dirty="0" smtClean="0"/>
              <a:t>Myths and Legend's</a:t>
            </a:r>
            <a:endParaRPr lang="en-US" dirty="0"/>
          </a:p>
        </p:txBody>
      </p:sp>
      <p:sp>
        <p:nvSpPr>
          <p:cNvPr id="3" name="Content Placeholder 2"/>
          <p:cNvSpPr>
            <a:spLocks noGrp="1"/>
          </p:cNvSpPr>
          <p:nvPr>
            <p:ph sz="half" idx="1"/>
          </p:nvPr>
        </p:nvSpPr>
        <p:spPr>
          <a:xfrm>
            <a:off x="-7776" y="1447800"/>
            <a:ext cx="4198776" cy="4724400"/>
          </a:xfrm>
        </p:spPr>
        <p:txBody>
          <a:bodyPr/>
          <a:lstStyle/>
          <a:p>
            <a:r>
              <a:rPr lang="en-US" dirty="0" smtClean="0"/>
              <a:t>Issue</a:t>
            </a:r>
          </a:p>
          <a:p>
            <a:pPr lvl="1"/>
            <a:r>
              <a:rPr lang="en-US" dirty="0" smtClean="0"/>
              <a:t>I can’t open or get into KAN_Service. The application seems to be down.</a:t>
            </a:r>
          </a:p>
          <a:p>
            <a:pPr marL="457200" lvl="1" indent="0">
              <a:buNone/>
            </a:pPr>
            <a:endParaRPr lang="en-US" dirty="0" smtClean="0"/>
          </a:p>
          <a:p>
            <a:pPr marL="457200" lvl="1" indent="0">
              <a:buNone/>
            </a:pPr>
            <a:r>
              <a:rPr lang="en-US" dirty="0" smtClean="0"/>
              <a:t>I need to call Mason or Tim</a:t>
            </a:r>
            <a:endParaRPr lang="en-US" dirty="0"/>
          </a:p>
        </p:txBody>
      </p:sp>
      <p:sp>
        <p:nvSpPr>
          <p:cNvPr id="4" name="Content Placeholder 3"/>
          <p:cNvSpPr>
            <a:spLocks noGrp="1"/>
          </p:cNvSpPr>
          <p:nvPr>
            <p:ph sz="half" idx="2"/>
          </p:nvPr>
        </p:nvSpPr>
        <p:spPr>
          <a:xfrm>
            <a:off x="3962400" y="1524000"/>
            <a:ext cx="3733800" cy="4419600"/>
          </a:xfrm>
        </p:spPr>
        <p:txBody>
          <a:bodyPr/>
          <a:lstStyle/>
          <a:p>
            <a:r>
              <a:rPr lang="en-US" dirty="0" smtClean="0"/>
              <a:t>Myth or Legend ?</a:t>
            </a:r>
          </a:p>
          <a:p>
            <a:r>
              <a:rPr lang="en-US" dirty="0" smtClean="0"/>
              <a:t>Triple Myth </a:t>
            </a:r>
          </a:p>
          <a:p>
            <a:pPr lvl="1"/>
            <a:r>
              <a:rPr lang="en-US" dirty="0" smtClean="0"/>
              <a:t>Don’t call or notify Mason or Tim, there is nothing we can do about it</a:t>
            </a:r>
          </a:p>
          <a:p>
            <a:pPr lvl="1"/>
            <a:r>
              <a:rPr lang="en-US" dirty="0" smtClean="0"/>
              <a:t>Call the KIDS help desk</a:t>
            </a:r>
          </a:p>
          <a:p>
            <a:pPr lvl="2"/>
            <a:r>
              <a:rPr lang="en-US" dirty="0" smtClean="0"/>
              <a:t>785-296-7935</a:t>
            </a:r>
          </a:p>
        </p:txBody>
      </p:sp>
      <p:sp>
        <p:nvSpPr>
          <p:cNvPr id="5" name="Slide Number Placeholder 4"/>
          <p:cNvSpPr>
            <a:spLocks noGrp="1"/>
          </p:cNvSpPr>
          <p:nvPr>
            <p:ph type="sldNum" sz="quarter" idx="12"/>
          </p:nvPr>
        </p:nvSpPr>
        <p:spPr>
          <a:xfrm>
            <a:off x="8305800" y="6245225"/>
            <a:ext cx="381000" cy="307975"/>
          </a:xfrm>
          <a:solidFill>
            <a:schemeClr val="bg1"/>
          </a:solidFill>
        </p:spPr>
        <p:txBody>
          <a:bodyPr/>
          <a:lstStyle/>
          <a:p>
            <a:fld id="{550797D1-C824-4779-9D82-17BA43A78EB5}" type="slidenum">
              <a:rPr lang="en-US" smtClean="0"/>
              <a:pPr/>
              <a:t>66</a:t>
            </a:fld>
            <a:endParaRPr lang="en-US"/>
          </a:p>
        </p:txBody>
      </p:sp>
    </p:spTree>
    <p:extLst>
      <p:ext uri="{BB962C8B-B14F-4D97-AF65-F5344CB8AC3E}">
        <p14:creationId xmlns:p14="http://schemas.microsoft.com/office/powerpoint/2010/main" val="123908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rgbClr val="FFFFCC"/>
            </a:gs>
            <a:gs pos="26000">
              <a:srgbClr val="FFFF99"/>
            </a:gs>
            <a:gs pos="100000">
              <a:schemeClr val="bg2">
                <a:lumMod val="50000"/>
                <a:alpha val="93000"/>
              </a:schemeClr>
            </a:gs>
            <a:gs pos="59000">
              <a:srgbClr val="FFCC66">
                <a:alpha val="92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Light Bulb_250x250_16.wmv">
            <a:hlinkClick r:id="" action="ppaction://media"/>
          </p:cNvPr>
          <p:cNvPicPr>
            <a:picLocks/>
          </p:cNvPicPr>
          <p:nvPr>
            <a:videoFile r:link="rId2"/>
            <p:extLst>
              <p:ext uri="{DAA4B4D4-6D71-4841-9C94-3DE7FCFB9230}">
                <p14:media xmlns:p14="http://schemas.microsoft.com/office/powerpoint/2010/main" r:embed="rId1"/>
              </p:ext>
            </p:extLst>
          </p:nvPr>
        </p:nvPicPr>
        <p:blipFill>
          <a:blip r:embed="rId14"/>
          <a:stretch>
            <a:fillRect/>
          </a:stretch>
        </p:blipFill>
        <p:spPr>
          <a:xfrm>
            <a:off x="5486400" y="5143502"/>
            <a:ext cx="1823301" cy="1714500"/>
          </a:xfrm>
          <a:prstGeom prst="rect">
            <a:avLst/>
          </a:prstGeom>
        </p:spPr>
      </p:pic>
      <p:pic>
        <p:nvPicPr>
          <p:cNvPr id="7" name="Light Bulb_250x250_17.wmv">
            <a:hlinkClick r:id="" action="ppaction://media"/>
          </p:cNvPr>
          <p:cNvPicPr>
            <a:picLocks/>
          </p:cNvPicPr>
          <p:nvPr>
            <a:videoFile r:link="rId4"/>
            <p:extLst>
              <p:ext uri="{DAA4B4D4-6D71-4841-9C94-3DE7FCFB9230}">
                <p14:media xmlns:p14="http://schemas.microsoft.com/office/powerpoint/2010/main" r:embed="rId3"/>
              </p:ext>
            </p:extLst>
          </p:nvPr>
        </p:nvPicPr>
        <p:blipFill>
          <a:blip r:embed="rId15"/>
          <a:stretch>
            <a:fillRect/>
          </a:stretch>
        </p:blipFill>
        <p:spPr>
          <a:xfrm>
            <a:off x="1828800" y="5143502"/>
            <a:ext cx="1828800" cy="1714500"/>
          </a:xfrm>
          <a:prstGeom prst="rect">
            <a:avLst/>
          </a:prstGeom>
        </p:spPr>
      </p:pic>
      <p:pic>
        <p:nvPicPr>
          <p:cNvPr id="8" name="Light Bulb_250x250_19.wmv">
            <a:hlinkClick r:id="" action="ppaction://media"/>
          </p:cNvPr>
          <p:cNvPicPr>
            <a:picLocks/>
          </p:cNvPicPr>
          <p:nvPr>
            <a:videoFile r:link="rId6"/>
            <p:extLst>
              <p:ext uri="{DAA4B4D4-6D71-4841-9C94-3DE7FCFB9230}">
                <p14:media xmlns:p14="http://schemas.microsoft.com/office/powerpoint/2010/main" r:embed="rId5"/>
              </p:ext>
            </p:extLst>
          </p:nvPr>
        </p:nvPicPr>
        <p:blipFill>
          <a:blip r:embed="rId16"/>
          <a:stretch>
            <a:fillRect/>
          </a:stretch>
        </p:blipFill>
        <p:spPr>
          <a:xfrm>
            <a:off x="3657600" y="3428999"/>
            <a:ext cx="1828800" cy="1714501"/>
          </a:xfrm>
          <a:prstGeom prst="rect">
            <a:avLst/>
          </a:prstGeom>
        </p:spPr>
      </p:pic>
      <p:pic>
        <p:nvPicPr>
          <p:cNvPr id="9" name="Light Bulb_250x250_15.wmv">
            <a:hlinkClick r:id="" action="ppaction://media"/>
          </p:cNvPr>
          <p:cNvPicPr>
            <a:picLocks/>
          </p:cNvPicPr>
          <p:nvPr>
            <a:videoFile r:link="rId8"/>
            <p:extLst>
              <p:ext uri="{DAA4B4D4-6D71-4841-9C94-3DE7FCFB9230}">
                <p14:media xmlns:p14="http://schemas.microsoft.com/office/powerpoint/2010/main" r:embed="rId7"/>
              </p:ext>
            </p:extLst>
          </p:nvPr>
        </p:nvPicPr>
        <p:blipFill>
          <a:blip r:embed="rId17"/>
          <a:stretch>
            <a:fillRect/>
          </a:stretch>
        </p:blipFill>
        <p:spPr>
          <a:xfrm>
            <a:off x="0" y="0"/>
            <a:ext cx="1823301" cy="1714500"/>
          </a:xfrm>
          <a:prstGeom prst="rect">
            <a:avLst/>
          </a:prstGeom>
        </p:spPr>
      </p:pic>
      <p:pic>
        <p:nvPicPr>
          <p:cNvPr id="10" name="Light Bulb_250x250_18.wmv">
            <a:hlinkClick r:id="" action="ppaction://media"/>
          </p:cNvPr>
          <p:cNvPicPr>
            <a:picLocks/>
          </p:cNvPicPr>
          <p:nvPr>
            <a:videoFile r:link="rId10"/>
            <p:extLst>
              <p:ext uri="{DAA4B4D4-6D71-4841-9C94-3DE7FCFB9230}">
                <p14:media xmlns:p14="http://schemas.microsoft.com/office/powerpoint/2010/main" r:embed="rId9"/>
              </p:ext>
            </p:extLst>
          </p:nvPr>
        </p:nvPicPr>
        <p:blipFill>
          <a:blip r:embed="rId18"/>
          <a:stretch>
            <a:fillRect/>
          </a:stretch>
        </p:blipFill>
        <p:spPr>
          <a:xfrm>
            <a:off x="1828800" y="0"/>
            <a:ext cx="1828800" cy="1714500"/>
          </a:xfrm>
          <a:prstGeom prst="rect">
            <a:avLst/>
          </a:prstGeom>
        </p:spPr>
      </p:pic>
      <p:pic>
        <p:nvPicPr>
          <p:cNvPr id="11" name="Light Bulb_250x250_20.wmv">
            <a:hlinkClick r:id="" action="ppaction://media"/>
          </p:cNvPr>
          <p:cNvPicPr>
            <a:picLocks/>
          </p:cNvPicPr>
          <p:nvPr>
            <a:videoFile r:link="rId12"/>
            <p:extLst>
              <p:ext uri="{DAA4B4D4-6D71-4841-9C94-3DE7FCFB9230}">
                <p14:media xmlns:p14="http://schemas.microsoft.com/office/powerpoint/2010/main" r:embed="rId11"/>
              </p:ext>
            </p:extLst>
          </p:nvPr>
        </p:nvPicPr>
        <p:blipFill>
          <a:blip r:embed="rId19"/>
          <a:stretch>
            <a:fillRect/>
          </a:stretch>
        </p:blipFill>
        <p:spPr>
          <a:xfrm>
            <a:off x="5486400" y="0"/>
            <a:ext cx="3657600" cy="3428999"/>
          </a:xfrm>
          <a:prstGeom prst="rect">
            <a:avLst/>
          </a:prstGeom>
        </p:spPr>
      </p:pic>
      <p:sp>
        <p:nvSpPr>
          <p:cNvPr id="14" name="Rectangle 13"/>
          <p:cNvSpPr/>
          <p:nvPr/>
        </p:nvSpPr>
        <p:spPr>
          <a:xfrm>
            <a:off x="0" y="1714500"/>
            <a:ext cx="5486400" cy="17145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800" b="1" spc="50" dirty="0" smtClean="0">
                <a:ln w="11430"/>
                <a:solidFill>
                  <a:schemeClr val="bg2">
                    <a:lumMod val="25000"/>
                  </a:schemeClr>
                </a:solidFill>
                <a:effectLst>
                  <a:outerShdw blurRad="76200" dist="50800" dir="5400000" algn="tl" rotWithShape="0">
                    <a:srgbClr val="000000">
                      <a:alpha val="65000"/>
                    </a:srgbClr>
                  </a:outerShdw>
                </a:effectLst>
                <a:latin typeface="Book Antiqua" pitchFamily="18" charset="0"/>
                <a:cs typeface="Vani" pitchFamily="34" charset="0"/>
              </a:rPr>
              <a:t>Questions</a:t>
            </a:r>
            <a:endParaRPr lang="en-US" sz="8800" b="1" spc="50" dirty="0">
              <a:ln w="11430"/>
              <a:solidFill>
                <a:schemeClr val="bg2">
                  <a:lumMod val="25000"/>
                </a:schemeClr>
              </a:solidFill>
              <a:effectLst>
                <a:outerShdw blurRad="76200" dist="50800" dir="5400000" algn="tl" rotWithShape="0">
                  <a:srgbClr val="000000">
                    <a:alpha val="65000"/>
                  </a:srgbClr>
                </a:outerShdw>
              </a:effectLst>
              <a:latin typeface="Book Antiqua" pitchFamily="18" charset="0"/>
              <a:cs typeface="Vani" pitchFamily="34" charset="0"/>
            </a:endParaRPr>
          </a:p>
        </p:txBody>
      </p:sp>
      <p:sp>
        <p:nvSpPr>
          <p:cNvPr id="15" name="Rectangle 14"/>
          <p:cNvSpPr/>
          <p:nvPr/>
        </p:nvSpPr>
        <p:spPr>
          <a:xfrm>
            <a:off x="0" y="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828800" y="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657600" y="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486400" y="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315200" y="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486400" y="17145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315200" y="17145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34290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828800" y="34290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657600" y="34290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486400" y="34290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315200" y="34290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0" y="51435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828800" y="51435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657600" y="51435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486400" y="51435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315200" y="5143500"/>
            <a:ext cx="1828800" cy="17145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A86F38E5-157D-44DF-8C40-B0224E59B719}" type="slidenum">
              <a:rPr lang="en-US" smtClean="0"/>
              <a:pPr/>
              <a:t>67</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6" fill="hold"/>
                                        <p:tgtEl>
                                          <p:spTgt spid="11"/>
                                        </p:tgtEl>
                                      </p:cBhvr>
                                    </p:cmd>
                                  </p:childTnLst>
                                </p:cTn>
                              </p:par>
                              <p:par>
                                <p:cTn id="7" presetID="1" presetClass="mediacall" presetSubtype="0" fill="hold" nodeType="withEffect">
                                  <p:stCondLst>
                                    <p:cond delay="750"/>
                                  </p:stCondLst>
                                  <p:childTnLst>
                                    <p:cmd type="call" cmd="playFrom(0.0)">
                                      <p:cBhvr>
                                        <p:cTn id="8" dur="9876" fill="hold"/>
                                        <p:tgtEl>
                                          <p:spTgt spid="6"/>
                                        </p:tgtEl>
                                      </p:cBhvr>
                                    </p:cmd>
                                  </p:childTnLst>
                                </p:cTn>
                              </p:par>
                              <p:par>
                                <p:cTn id="9" presetID="1" presetClass="mediacall" presetSubtype="0" fill="hold" nodeType="withEffect">
                                  <p:stCondLst>
                                    <p:cond delay="2000"/>
                                  </p:stCondLst>
                                  <p:childTnLst>
                                    <p:cmd type="call" cmd="playFrom(0.0)">
                                      <p:cBhvr>
                                        <p:cTn id="10" dur="9876" fill="hold"/>
                                        <p:tgtEl>
                                          <p:spTgt spid="8"/>
                                        </p:tgtEl>
                                      </p:cBhvr>
                                    </p:cmd>
                                  </p:childTnLst>
                                </p:cTn>
                              </p:par>
                              <p:par>
                                <p:cTn id="11" presetID="1" presetClass="mediacall" presetSubtype="0" fill="hold" nodeType="withEffect">
                                  <p:stCondLst>
                                    <p:cond delay="1800"/>
                                  </p:stCondLst>
                                  <p:childTnLst>
                                    <p:cmd type="call" cmd="playFrom(0.0)">
                                      <p:cBhvr>
                                        <p:cTn id="12" dur="9876" fill="hold"/>
                                        <p:tgtEl>
                                          <p:spTgt spid="7"/>
                                        </p:tgtEl>
                                      </p:cBhvr>
                                    </p:cmd>
                                  </p:childTnLst>
                                </p:cTn>
                              </p:par>
                              <p:par>
                                <p:cTn id="13" presetID="1" presetClass="mediacall" presetSubtype="0" fill="hold" nodeType="withEffect">
                                  <p:stCondLst>
                                    <p:cond delay="800"/>
                                  </p:stCondLst>
                                  <p:childTnLst>
                                    <p:cmd type="call" cmd="playFrom(0.0)">
                                      <p:cBhvr>
                                        <p:cTn id="14" dur="9809" fill="hold"/>
                                        <p:tgtEl>
                                          <p:spTgt spid="10"/>
                                        </p:tgtEl>
                                      </p:cBhvr>
                                    </p:cmd>
                                  </p:childTnLst>
                                </p:cTn>
                              </p:par>
                              <p:par>
                                <p:cTn id="15" presetID="1" presetClass="mediacall" presetSubtype="0" fill="hold" nodeType="withEffect">
                                  <p:stCondLst>
                                    <p:cond delay="1700"/>
                                  </p:stCondLst>
                                  <p:childTnLst>
                                    <p:cmd type="call" cmd="playFrom(0.0)">
                                      <p:cBhvr>
                                        <p:cTn id="16" dur="987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10000" fill="remove" display="0">
                  <p:stCondLst>
                    <p:cond delay="indefinite"/>
                  </p:stCondLst>
                </p:cTn>
                <p:tgtEl>
                  <p:spTgt spid="11"/>
                </p:tgtEl>
              </p:cMediaNode>
            </p:video>
            <p:video>
              <p:cMediaNode vol="80000">
                <p:cTn id="18" repeatCount="10000" fill="remove" display="0">
                  <p:stCondLst>
                    <p:cond delay="indefinite"/>
                  </p:stCondLst>
                </p:cTn>
                <p:tgtEl>
                  <p:spTgt spid="6"/>
                </p:tgtEl>
              </p:cMediaNode>
            </p:video>
            <p:video>
              <p:cMediaNode vol="80000">
                <p:cTn id="19" repeatCount="10000" fill="remove" display="0">
                  <p:stCondLst>
                    <p:cond delay="indefinite"/>
                  </p:stCondLst>
                </p:cTn>
                <p:tgtEl>
                  <p:spTgt spid="8"/>
                </p:tgtEl>
              </p:cMediaNode>
            </p:video>
            <p:video>
              <p:cMediaNode vol="80000">
                <p:cTn id="20" repeatCount="10000" fill="remove" display="0">
                  <p:stCondLst>
                    <p:cond delay="indefinite"/>
                  </p:stCondLst>
                </p:cTn>
                <p:tgtEl>
                  <p:spTgt spid="7"/>
                </p:tgtEl>
              </p:cMediaNode>
            </p:video>
            <p:video>
              <p:cMediaNode vol="80000">
                <p:cTn id="21" repeatCount="10000" fill="remove" display="0">
                  <p:stCondLst>
                    <p:cond delay="indefinite"/>
                  </p:stCondLst>
                </p:cTn>
                <p:tgtEl>
                  <p:spTgt spid="10"/>
                </p:tgtEl>
              </p:cMediaNode>
            </p:video>
            <p:video>
              <p:cMediaNode vol="80000">
                <p:cTn id="22" repeatCount="10000" fill="remove"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324600" cy="914400"/>
          </a:xfrm>
        </p:spPr>
        <p:txBody>
          <a:bodyPr/>
          <a:lstStyle/>
          <a:p>
            <a:r>
              <a:rPr lang="en-US" dirty="0" smtClean="0"/>
              <a:t>Gained Student report</a:t>
            </a:r>
            <a:endParaRPr lang="en-US" dirty="0"/>
          </a:p>
        </p:txBody>
      </p:sp>
      <p:sp>
        <p:nvSpPr>
          <p:cNvPr id="3" name="Content Placeholder 2"/>
          <p:cNvSpPr>
            <a:spLocks noGrp="1"/>
          </p:cNvSpPr>
          <p:nvPr>
            <p:ph sz="half" idx="1"/>
          </p:nvPr>
        </p:nvSpPr>
        <p:spPr>
          <a:xfrm>
            <a:off x="321906" y="1143000"/>
            <a:ext cx="6705600" cy="914400"/>
          </a:xfrm>
        </p:spPr>
        <p:txBody>
          <a:bodyPr/>
          <a:lstStyle/>
          <a:p>
            <a:r>
              <a:rPr lang="en-US" dirty="0" smtClean="0"/>
              <a:t>For students who have exited another LEA without exiting special education </a:t>
            </a:r>
            <a:endParaRPr lang="en-US" dirty="0"/>
          </a:p>
        </p:txBody>
      </p:sp>
      <p:sp>
        <p:nvSpPr>
          <p:cNvPr id="4" name="Content Placeholder 3"/>
          <p:cNvSpPr>
            <a:spLocks noGrp="1"/>
          </p:cNvSpPr>
          <p:nvPr>
            <p:ph sz="half" idx="2"/>
          </p:nvPr>
        </p:nvSpPr>
        <p:spPr>
          <a:xfrm>
            <a:off x="304800" y="2590800"/>
            <a:ext cx="6629400" cy="1524000"/>
          </a:xfrm>
        </p:spPr>
        <p:txBody>
          <a:bodyPr/>
          <a:lstStyle/>
          <a:p>
            <a:r>
              <a:rPr lang="en-US" dirty="0" smtClean="0"/>
              <a:t>And your LEA has claimed the student in KIDS after the exit from the prior LEA</a:t>
            </a:r>
            <a:endParaRPr lang="en-US" dirty="0"/>
          </a:p>
        </p:txBody>
      </p:sp>
      <p:sp>
        <p:nvSpPr>
          <p:cNvPr id="5" name="Slide Number Placeholder 4"/>
          <p:cNvSpPr>
            <a:spLocks noGrp="1"/>
          </p:cNvSpPr>
          <p:nvPr>
            <p:ph type="sldNum" sz="quarter" idx="12"/>
          </p:nvPr>
        </p:nvSpPr>
        <p:spPr>
          <a:xfrm>
            <a:off x="8382000" y="6245225"/>
            <a:ext cx="304800" cy="307975"/>
          </a:xfrm>
          <a:solidFill>
            <a:schemeClr val="accent3"/>
          </a:solidFill>
        </p:spPr>
        <p:txBody>
          <a:bodyPr/>
          <a:lstStyle/>
          <a:p>
            <a:fld id="{550797D1-C824-4779-9D82-17BA43A78EB5}" type="slidenum">
              <a:rPr lang="en-US" smtClean="0"/>
              <a:pPr/>
              <a:t>7</a:t>
            </a:fld>
            <a:endParaRPr lang="en-US" dirty="0"/>
          </a:p>
        </p:txBody>
      </p:sp>
      <p:sp>
        <p:nvSpPr>
          <p:cNvPr id="6" name="Content Placeholder 3"/>
          <p:cNvSpPr txBox="1">
            <a:spLocks/>
          </p:cNvSpPr>
          <p:nvPr/>
        </p:nvSpPr>
        <p:spPr bwMode="auto">
          <a:xfrm>
            <a:off x="304800" y="4114800"/>
            <a:ext cx="6629400" cy="152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r>
              <a:rPr lang="en-US" dirty="0" smtClean="0"/>
              <a:t>Serves as notification that an IEP student has entered your agency and may still have an active IEP</a:t>
            </a:r>
            <a:endParaRPr lang="en-US" dirty="0"/>
          </a:p>
        </p:txBody>
      </p:sp>
    </p:spTree>
    <p:extLst>
      <p:ext uri="{BB962C8B-B14F-4D97-AF65-F5344CB8AC3E}">
        <p14:creationId xmlns:p14="http://schemas.microsoft.com/office/powerpoint/2010/main" val="332098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02163" y="162216"/>
            <a:ext cx="6324600" cy="914400"/>
          </a:xfrm>
        </p:spPr>
        <p:txBody>
          <a:bodyPr/>
          <a:lstStyle/>
          <a:p>
            <a:r>
              <a:rPr lang="en-US" dirty="0" smtClean="0"/>
              <a:t>New Reports for EOY collection</a:t>
            </a:r>
            <a:endParaRPr lang="en-US" dirty="0"/>
          </a:p>
        </p:txBody>
      </p:sp>
      <p:sp>
        <p:nvSpPr>
          <p:cNvPr id="7" name="Content Placeholder 6"/>
          <p:cNvSpPr>
            <a:spLocks noGrp="1"/>
          </p:cNvSpPr>
          <p:nvPr>
            <p:ph idx="1"/>
          </p:nvPr>
        </p:nvSpPr>
        <p:spPr>
          <a:xfrm>
            <a:off x="152400" y="2566987"/>
            <a:ext cx="7086600" cy="1447800"/>
          </a:xfrm>
        </p:spPr>
        <p:txBody>
          <a:bodyPr/>
          <a:lstStyle/>
          <a:p>
            <a:r>
              <a:rPr lang="en-US" sz="2800" dirty="0" smtClean="0"/>
              <a:t>Unknown exit – students reported as In-state transfers “T” but not </a:t>
            </a:r>
            <a:r>
              <a:rPr lang="en-US" sz="2800" dirty="0"/>
              <a:t>found </a:t>
            </a:r>
            <a:r>
              <a:rPr lang="en-US" sz="2800" dirty="0" smtClean="0"/>
              <a:t>in another agency</a:t>
            </a:r>
            <a:endParaRPr lang="en-US" sz="2800" dirty="0"/>
          </a:p>
        </p:txBody>
      </p:sp>
      <p:sp>
        <p:nvSpPr>
          <p:cNvPr id="5" name="Slide Number Placeholder 4"/>
          <p:cNvSpPr>
            <a:spLocks noGrp="1"/>
          </p:cNvSpPr>
          <p:nvPr>
            <p:ph type="sldNum" sz="quarter" idx="12"/>
          </p:nvPr>
        </p:nvSpPr>
        <p:spPr/>
        <p:txBody>
          <a:bodyPr/>
          <a:lstStyle/>
          <a:p>
            <a:fld id="{550797D1-C824-4779-9D82-17BA43A78EB5}" type="slidenum">
              <a:rPr lang="en-US" smtClean="0"/>
              <a:pPr/>
              <a:t>8</a:t>
            </a:fld>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90612"/>
            <a:ext cx="417195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6"/>
          <p:cNvSpPr txBox="1">
            <a:spLocks/>
          </p:cNvSpPr>
          <p:nvPr/>
        </p:nvSpPr>
        <p:spPr bwMode="auto">
          <a:xfrm>
            <a:off x="228600" y="4191000"/>
            <a:ext cx="7086600" cy="190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endParaRPr lang="en-US" sz="2800"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12" y="4038600"/>
            <a:ext cx="7924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ontent Placeholder 6"/>
          <p:cNvSpPr txBox="1">
            <a:spLocks/>
          </p:cNvSpPr>
          <p:nvPr/>
        </p:nvSpPr>
        <p:spPr bwMode="auto">
          <a:xfrm>
            <a:off x="27992" y="5715000"/>
            <a:ext cx="70866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r>
              <a:rPr lang="en-US" sz="2800" dirty="0" smtClean="0"/>
              <a:t>Fixed by entering new agency in evidence box</a:t>
            </a:r>
            <a:endParaRPr lang="en-US" sz="2800" dirty="0"/>
          </a:p>
        </p:txBody>
      </p:sp>
      <p:sp>
        <p:nvSpPr>
          <p:cNvPr id="9" name="Slide Number Placeholder 5"/>
          <p:cNvSpPr txBox="1">
            <a:spLocks/>
          </p:cNvSpPr>
          <p:nvPr/>
        </p:nvSpPr>
        <p:spPr bwMode="auto">
          <a:xfrm>
            <a:off x="8305800" y="6245225"/>
            <a:ext cx="381000" cy="307975"/>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EA01226-8442-42ED-B1D2-7090889D8AC6}" type="slidenum">
              <a:rPr lang="en-US" smtClean="0"/>
              <a:pPr/>
              <a:t>8</a:t>
            </a:fld>
            <a:endParaRPr lang="en-US" dirty="0"/>
          </a:p>
        </p:txBody>
      </p:sp>
    </p:spTree>
    <p:extLst>
      <p:ext uri="{BB962C8B-B14F-4D97-AF65-F5344CB8AC3E}">
        <p14:creationId xmlns:p14="http://schemas.microsoft.com/office/powerpoint/2010/main" val="165830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p:bldP spid="1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3996"/>
            <a:ext cx="6324600" cy="914400"/>
          </a:xfrm>
        </p:spPr>
        <p:txBody>
          <a:bodyPr/>
          <a:lstStyle/>
          <a:p>
            <a:r>
              <a:rPr lang="en-US" dirty="0" smtClean="0"/>
              <a:t>New Reports for EOY collection</a:t>
            </a:r>
            <a:endParaRPr lang="en-US" dirty="0"/>
          </a:p>
        </p:txBody>
      </p:sp>
      <p:sp>
        <p:nvSpPr>
          <p:cNvPr id="7" name="Content Placeholder 6"/>
          <p:cNvSpPr>
            <a:spLocks noGrp="1"/>
          </p:cNvSpPr>
          <p:nvPr>
            <p:ph idx="1"/>
          </p:nvPr>
        </p:nvSpPr>
        <p:spPr>
          <a:xfrm>
            <a:off x="228600" y="5867400"/>
            <a:ext cx="7086600" cy="685800"/>
          </a:xfrm>
        </p:spPr>
        <p:txBody>
          <a:bodyPr/>
          <a:lstStyle/>
          <a:p>
            <a:r>
              <a:rPr lang="en-US" sz="2800" dirty="0" smtClean="0"/>
              <a:t>Fixed by changing exit status to “T”</a:t>
            </a:r>
            <a:endParaRPr lang="en-US" sz="2800" dirty="0"/>
          </a:p>
        </p:txBody>
      </p:sp>
      <p:sp>
        <p:nvSpPr>
          <p:cNvPr id="5" name="Slide Number Placeholder 4"/>
          <p:cNvSpPr>
            <a:spLocks noGrp="1"/>
          </p:cNvSpPr>
          <p:nvPr>
            <p:ph type="sldNum" sz="quarter" idx="12"/>
          </p:nvPr>
        </p:nvSpPr>
        <p:spPr/>
        <p:txBody>
          <a:bodyPr/>
          <a:lstStyle/>
          <a:p>
            <a:fld id="{550797D1-C824-4779-9D82-17BA43A78EB5}" type="slidenum">
              <a:rPr lang="en-US" smtClean="0"/>
              <a:pPr/>
              <a:t>9</a:t>
            </a:fld>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85800"/>
            <a:ext cx="417195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6"/>
          <p:cNvSpPr txBox="1">
            <a:spLocks/>
          </p:cNvSpPr>
          <p:nvPr/>
        </p:nvSpPr>
        <p:spPr bwMode="auto">
          <a:xfrm>
            <a:off x="41599" y="2201053"/>
            <a:ext cx="7086600" cy="190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r>
              <a:rPr lang="en-US" sz="2800" dirty="0" smtClean="0"/>
              <a:t>Exit status– students reported as Drop out, Left state, revoked consent, action initiation exit, but found in another agency</a:t>
            </a:r>
            <a:endParaRPr lang="en-US" sz="28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88" y="4038600"/>
            <a:ext cx="8991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5"/>
          <p:cNvSpPr txBox="1">
            <a:spLocks/>
          </p:cNvSpPr>
          <p:nvPr/>
        </p:nvSpPr>
        <p:spPr bwMode="auto">
          <a:xfrm>
            <a:off x="8305800" y="6245225"/>
            <a:ext cx="381000" cy="307975"/>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CEA01226-8442-42ED-B1D2-7090889D8AC6}" type="slidenum">
              <a:rPr lang="en-US" smtClean="0"/>
              <a:pPr/>
              <a:t>9</a:t>
            </a:fld>
            <a:endParaRPr lang="en-US" dirty="0"/>
          </a:p>
        </p:txBody>
      </p:sp>
    </p:spTree>
    <p:extLst>
      <p:ext uri="{BB962C8B-B14F-4D97-AF65-F5344CB8AC3E}">
        <p14:creationId xmlns:p14="http://schemas.microsoft.com/office/powerpoint/2010/main" val="120474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p:bldLst>
  </p:timing>
</p:sld>
</file>

<file path=ppt/theme/theme1.xml><?xml version="1.0" encoding="utf-8"?>
<a:theme xmlns:a="http://schemas.openxmlformats.org/drawingml/2006/main" name="AF_ComputerEra">
  <a:themeElements>
    <a:clrScheme name="financial_statu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inancial_status">
      <a:majorFont>
        <a:latin typeface="Eras Bold ITC"/>
        <a:ea typeface=""/>
        <a:cs typeface=""/>
      </a:majorFont>
      <a:minorFont>
        <a:latin typeface="Eras Bold IT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ncial_statu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ial_statu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inancial_statu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inancial_statu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inancial_statu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inancial_statu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inancial_statu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inancial_statu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inancial_statu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inancial_statu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inancial_statu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inancial_statu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854117D-F09A-4C85-B430-16B400B3E1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AF_ComputerEra</Template>
  <TotalTime>8428</TotalTime>
  <Words>2962</Words>
  <Application>Microsoft Office PowerPoint</Application>
  <PresentationFormat>On-screen Show (4:3)</PresentationFormat>
  <Paragraphs>568</Paragraphs>
  <Slides>67</Slides>
  <Notes>6</Notes>
  <HiddenSlides>0</HiddenSlides>
  <MMClips>6</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AF_ComputerEra</vt:lpstr>
      <vt:lpstr>MIS   FY2013</vt:lpstr>
      <vt:lpstr>Agenda</vt:lpstr>
      <vt:lpstr>KAN_Service Updates</vt:lpstr>
      <vt:lpstr>New Importing option</vt:lpstr>
      <vt:lpstr>Edit Parochial Minutes</vt:lpstr>
      <vt:lpstr>Change in data reporting methodology</vt:lpstr>
      <vt:lpstr>Gained Student report</vt:lpstr>
      <vt:lpstr>New Reports for EOY collection</vt:lpstr>
      <vt:lpstr>New Reports for EOY collection</vt:lpstr>
      <vt:lpstr>Indicator 11</vt:lpstr>
      <vt:lpstr>Indicator 12</vt:lpstr>
      <vt:lpstr>PowerPoint Presentation</vt:lpstr>
      <vt:lpstr>New Student Associations</vt:lpstr>
      <vt:lpstr>MIS Import to KIDS records relationship</vt:lpstr>
      <vt:lpstr>Other Student Associations</vt:lpstr>
      <vt:lpstr>Provider Data</vt:lpstr>
      <vt:lpstr>FY 2013  Building Information</vt:lpstr>
      <vt:lpstr>Directory Updates</vt:lpstr>
      <vt:lpstr>Directory Updates</vt:lpstr>
      <vt:lpstr>Directory Updates</vt:lpstr>
      <vt:lpstr>Preschool Programs in the Directory</vt:lpstr>
      <vt:lpstr>Directory data for IEP programs</vt:lpstr>
      <vt:lpstr>PowerPoint Presentation</vt:lpstr>
      <vt:lpstr>Contract Providers</vt:lpstr>
      <vt:lpstr>Inactive Providers</vt:lpstr>
      <vt:lpstr>Active Providers</vt:lpstr>
      <vt:lpstr>Correctly Reporting providers</vt:lpstr>
      <vt:lpstr>Correct Providers</vt:lpstr>
      <vt:lpstr>Correct Providers</vt:lpstr>
      <vt:lpstr>Other Advice</vt:lpstr>
      <vt:lpstr>Comprehensive Evaluations</vt:lpstr>
      <vt:lpstr>Verification fixes </vt:lpstr>
      <vt:lpstr>Verifications</vt:lpstr>
      <vt:lpstr>Next years  MIS data </vt:lpstr>
      <vt:lpstr>Next years MIS data </vt:lpstr>
      <vt:lpstr>Provider roll over</vt:lpstr>
      <vt:lpstr>Student roll over</vt:lpstr>
      <vt:lpstr>FY 2012  Discipline Data</vt:lpstr>
      <vt:lpstr>FY 2012 Discipline Tasks</vt:lpstr>
      <vt:lpstr>FY 2012 Discipline Tasks</vt:lpstr>
      <vt:lpstr>FY 2012 Discipline Tasks</vt:lpstr>
      <vt:lpstr>FY 2012 Discipline Tasks</vt:lpstr>
      <vt:lpstr>OSEP analysis of data changes</vt:lpstr>
      <vt:lpstr>PowerPoint Presentation</vt:lpstr>
      <vt:lpstr>Redesign of Application</vt:lpstr>
      <vt:lpstr>Redesign of Application</vt:lpstr>
      <vt:lpstr>Reminder</vt:lpstr>
      <vt:lpstr>Forms and submission</vt:lpstr>
      <vt:lpstr>NPE Estimated Entitlement</vt:lpstr>
      <vt:lpstr>NPE Estimated Entitlement</vt:lpstr>
      <vt:lpstr>NPE / Catastrophic Tips</vt:lpstr>
      <vt:lpstr>NPE / Catastrophic Tips</vt:lpstr>
      <vt:lpstr>Data Dictionary Updates</vt:lpstr>
      <vt:lpstr>Revised Terminology</vt:lpstr>
      <vt:lpstr>Revised Terminology</vt:lpstr>
      <vt:lpstr>Game Time</vt:lpstr>
      <vt:lpstr>Myths and Legend's</vt:lpstr>
      <vt:lpstr>Myths and Legend's</vt:lpstr>
      <vt:lpstr>Myths and Legend's</vt:lpstr>
      <vt:lpstr>Myths and Legend's</vt:lpstr>
      <vt:lpstr>Myths and Legend's</vt:lpstr>
      <vt:lpstr>Myths and Legend's</vt:lpstr>
      <vt:lpstr>Myths and Legend's</vt:lpstr>
      <vt:lpstr>Myths and Legend's</vt:lpstr>
      <vt:lpstr>Myths and Legend's</vt:lpstr>
      <vt:lpstr>Myths and Legend's</vt:lpstr>
      <vt:lpstr>PowerPoint Presentation</vt:lpstr>
    </vt:vector>
  </TitlesOfParts>
  <Company>Ks Dept of Education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ERA</dc:title>
  <dc:creator>Mason Vosburgh</dc:creator>
  <cp:lastModifiedBy>Tim Berens</cp:lastModifiedBy>
  <cp:revision>163</cp:revision>
  <cp:lastPrinted>2012-08-02T22:09:13Z</cp:lastPrinted>
  <dcterms:created xsi:type="dcterms:W3CDTF">2012-02-21T19:12:41Z</dcterms:created>
  <dcterms:modified xsi:type="dcterms:W3CDTF">2012-08-02T22:15:01Z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TC103367859990</vt:lpwstr>
  </property>
</Properties>
</file>