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6"/>
  </p:notesMasterIdLst>
  <p:sldIdLst>
    <p:sldId id="261" r:id="rId5"/>
    <p:sldId id="363" r:id="rId6"/>
    <p:sldId id="389" r:id="rId7"/>
    <p:sldId id="379" r:id="rId8"/>
    <p:sldId id="370" r:id="rId9"/>
    <p:sldId id="298" r:id="rId10"/>
    <p:sldId id="299" r:id="rId11"/>
    <p:sldId id="300" r:id="rId12"/>
    <p:sldId id="301" r:id="rId13"/>
    <p:sldId id="302" r:id="rId14"/>
    <p:sldId id="304" r:id="rId15"/>
    <p:sldId id="380" r:id="rId16"/>
    <p:sldId id="381" r:id="rId17"/>
    <p:sldId id="382" r:id="rId18"/>
    <p:sldId id="383" r:id="rId19"/>
    <p:sldId id="358" r:id="rId20"/>
    <p:sldId id="354" r:id="rId21"/>
    <p:sldId id="359" r:id="rId22"/>
    <p:sldId id="368" r:id="rId23"/>
    <p:sldId id="373" r:id="rId24"/>
    <p:sldId id="386" r:id="rId25"/>
    <p:sldId id="394" r:id="rId26"/>
    <p:sldId id="385" r:id="rId27"/>
    <p:sldId id="272" r:id="rId28"/>
    <p:sldId id="288" r:id="rId29"/>
    <p:sldId id="390" r:id="rId30"/>
    <p:sldId id="281" r:id="rId31"/>
    <p:sldId id="338" r:id="rId32"/>
    <p:sldId id="391" r:id="rId33"/>
    <p:sldId id="257" r:id="rId34"/>
    <p:sldId id="289" r:id="rId35"/>
    <p:sldId id="305" r:id="rId36"/>
    <p:sldId id="335" r:id="rId37"/>
    <p:sldId id="336" r:id="rId38"/>
    <p:sldId id="337" r:id="rId39"/>
    <p:sldId id="352" r:id="rId40"/>
    <p:sldId id="350" r:id="rId41"/>
    <p:sldId id="351" r:id="rId42"/>
    <p:sldId id="348" r:id="rId43"/>
    <p:sldId id="349" r:id="rId44"/>
    <p:sldId id="342" r:id="rId45"/>
    <p:sldId id="355" r:id="rId46"/>
    <p:sldId id="357" r:id="rId47"/>
    <p:sldId id="356" r:id="rId48"/>
    <p:sldId id="361" r:id="rId49"/>
    <p:sldId id="367" r:id="rId50"/>
    <p:sldId id="364" r:id="rId51"/>
    <p:sldId id="374" r:id="rId52"/>
    <p:sldId id="375" r:id="rId53"/>
    <p:sldId id="372" r:id="rId54"/>
    <p:sldId id="366" r:id="rId55"/>
    <p:sldId id="365" r:id="rId56"/>
    <p:sldId id="376" r:id="rId57"/>
    <p:sldId id="377" r:id="rId58"/>
    <p:sldId id="362" r:id="rId59"/>
    <p:sldId id="384" r:id="rId60"/>
    <p:sldId id="395" r:id="rId61"/>
    <p:sldId id="396" r:id="rId62"/>
    <p:sldId id="369" r:id="rId63"/>
    <p:sldId id="388" r:id="rId64"/>
    <p:sldId id="306" r:id="rId65"/>
    <p:sldId id="339" r:id="rId66"/>
    <p:sldId id="340" r:id="rId67"/>
    <p:sldId id="341" r:id="rId68"/>
    <p:sldId id="360" r:id="rId69"/>
    <p:sldId id="292" r:id="rId70"/>
    <p:sldId id="387" r:id="rId71"/>
    <p:sldId id="378" r:id="rId72"/>
    <p:sldId id="392" r:id="rId73"/>
    <p:sldId id="371" r:id="rId74"/>
    <p:sldId id="279"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A"/>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7/2/2020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20246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25</a:t>
            </a:fld>
            <a:endParaRPr lang="en-US"/>
          </a:p>
        </p:txBody>
      </p:sp>
    </p:spTree>
    <p:extLst>
      <p:ext uri="{BB962C8B-B14F-4D97-AF65-F5344CB8AC3E}">
        <p14:creationId xmlns:p14="http://schemas.microsoft.com/office/powerpoint/2010/main" val="206344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28186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a:p>
        </p:txBody>
      </p:sp>
    </p:spTree>
    <p:extLst>
      <p:ext uri="{BB962C8B-B14F-4D97-AF65-F5344CB8AC3E}">
        <p14:creationId xmlns:p14="http://schemas.microsoft.com/office/powerpoint/2010/main" val="1061931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335180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264011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33</a:t>
            </a:fld>
            <a:endParaRPr lang="en-US"/>
          </a:p>
        </p:txBody>
      </p:sp>
    </p:spTree>
    <p:extLst>
      <p:ext uri="{BB962C8B-B14F-4D97-AF65-F5344CB8AC3E}">
        <p14:creationId xmlns:p14="http://schemas.microsoft.com/office/powerpoint/2010/main" val="2442816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34</a:t>
            </a:fld>
            <a:endParaRPr lang="en-US"/>
          </a:p>
        </p:txBody>
      </p:sp>
    </p:spTree>
    <p:extLst>
      <p:ext uri="{BB962C8B-B14F-4D97-AF65-F5344CB8AC3E}">
        <p14:creationId xmlns:p14="http://schemas.microsoft.com/office/powerpoint/2010/main" val="3273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35</a:t>
            </a:fld>
            <a:endParaRPr lang="en-US"/>
          </a:p>
        </p:txBody>
      </p:sp>
    </p:spTree>
    <p:extLst>
      <p:ext uri="{BB962C8B-B14F-4D97-AF65-F5344CB8AC3E}">
        <p14:creationId xmlns:p14="http://schemas.microsoft.com/office/powerpoint/2010/main" val="2145458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36</a:t>
            </a:fld>
            <a:endParaRPr lang="en-US"/>
          </a:p>
        </p:txBody>
      </p:sp>
    </p:spTree>
    <p:extLst>
      <p:ext uri="{BB962C8B-B14F-4D97-AF65-F5344CB8AC3E}">
        <p14:creationId xmlns:p14="http://schemas.microsoft.com/office/powerpoint/2010/main" val="867905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50</a:t>
            </a:fld>
            <a:endParaRPr lang="en-US"/>
          </a:p>
        </p:txBody>
      </p:sp>
    </p:spTree>
    <p:extLst>
      <p:ext uri="{BB962C8B-B14F-4D97-AF65-F5344CB8AC3E}">
        <p14:creationId xmlns:p14="http://schemas.microsoft.com/office/powerpoint/2010/main" val="123406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221468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51</a:t>
            </a:fld>
            <a:endParaRPr lang="en-US"/>
          </a:p>
        </p:txBody>
      </p:sp>
    </p:spTree>
    <p:extLst>
      <p:ext uri="{BB962C8B-B14F-4D97-AF65-F5344CB8AC3E}">
        <p14:creationId xmlns:p14="http://schemas.microsoft.com/office/powerpoint/2010/main" val="2846433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52</a:t>
            </a:fld>
            <a:endParaRPr lang="en-US"/>
          </a:p>
        </p:txBody>
      </p:sp>
    </p:spTree>
    <p:extLst>
      <p:ext uri="{BB962C8B-B14F-4D97-AF65-F5344CB8AC3E}">
        <p14:creationId xmlns:p14="http://schemas.microsoft.com/office/powerpoint/2010/main" val="278479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53</a:t>
            </a:fld>
            <a:endParaRPr lang="en-US"/>
          </a:p>
        </p:txBody>
      </p:sp>
    </p:spTree>
    <p:extLst>
      <p:ext uri="{BB962C8B-B14F-4D97-AF65-F5344CB8AC3E}">
        <p14:creationId xmlns:p14="http://schemas.microsoft.com/office/powerpoint/2010/main" val="285321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54</a:t>
            </a:fld>
            <a:endParaRPr lang="en-US"/>
          </a:p>
        </p:txBody>
      </p:sp>
    </p:spTree>
    <p:extLst>
      <p:ext uri="{BB962C8B-B14F-4D97-AF65-F5344CB8AC3E}">
        <p14:creationId xmlns:p14="http://schemas.microsoft.com/office/powerpoint/2010/main" val="208936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59</a:t>
            </a:fld>
            <a:endParaRPr lang="en-US"/>
          </a:p>
        </p:txBody>
      </p:sp>
    </p:spTree>
    <p:extLst>
      <p:ext uri="{BB962C8B-B14F-4D97-AF65-F5344CB8AC3E}">
        <p14:creationId xmlns:p14="http://schemas.microsoft.com/office/powerpoint/2010/main" val="3891941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a:p>
        </p:txBody>
      </p:sp>
    </p:spTree>
    <p:extLst>
      <p:ext uri="{BB962C8B-B14F-4D97-AF65-F5344CB8AC3E}">
        <p14:creationId xmlns:p14="http://schemas.microsoft.com/office/powerpoint/2010/main" val="125901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19</a:t>
            </a:fld>
            <a:endParaRPr lang="en-US"/>
          </a:p>
        </p:txBody>
      </p:sp>
    </p:spTree>
    <p:extLst>
      <p:ext uri="{BB962C8B-B14F-4D97-AF65-F5344CB8AC3E}">
        <p14:creationId xmlns:p14="http://schemas.microsoft.com/office/powerpoint/2010/main" val="3065224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a:p>
        </p:txBody>
      </p:sp>
    </p:spTree>
    <p:extLst>
      <p:ext uri="{BB962C8B-B14F-4D97-AF65-F5344CB8AC3E}">
        <p14:creationId xmlns:p14="http://schemas.microsoft.com/office/powerpoint/2010/main" val="443533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a:p>
        </p:txBody>
      </p:sp>
    </p:spTree>
    <p:extLst>
      <p:ext uri="{BB962C8B-B14F-4D97-AF65-F5344CB8AC3E}">
        <p14:creationId xmlns:p14="http://schemas.microsoft.com/office/powerpoint/2010/main" val="384905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a:p>
        </p:txBody>
      </p:sp>
    </p:spTree>
    <p:extLst>
      <p:ext uri="{BB962C8B-B14F-4D97-AF65-F5344CB8AC3E}">
        <p14:creationId xmlns:p14="http://schemas.microsoft.com/office/powerpoint/2010/main" val="6441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23</a:t>
            </a:fld>
            <a:endParaRPr lang="en-US"/>
          </a:p>
        </p:txBody>
      </p:sp>
    </p:spTree>
    <p:extLst>
      <p:ext uri="{BB962C8B-B14F-4D97-AF65-F5344CB8AC3E}">
        <p14:creationId xmlns:p14="http://schemas.microsoft.com/office/powerpoint/2010/main" val="322081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B681A-0971-437A-97B1-44BF12E3167A}" type="slidenum">
              <a:rPr lang="en-US" smtClean="0"/>
              <a:t>24</a:t>
            </a:fld>
            <a:endParaRPr lang="en-US"/>
          </a:p>
        </p:txBody>
      </p:sp>
    </p:spTree>
    <p:extLst>
      <p:ext uri="{BB962C8B-B14F-4D97-AF65-F5344CB8AC3E}">
        <p14:creationId xmlns:p14="http://schemas.microsoft.com/office/powerpoint/2010/main" val="1557302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29" cy="6856666"/>
          </a:xfrm>
          <a:prstGeom prst="rect">
            <a:avLst/>
          </a:prstGeom>
        </p:spPr>
      </p:pic>
      <p:sp>
        <p:nvSpPr>
          <p:cNvPr id="3" name="Subtitle 2"/>
          <p:cNvSpPr>
            <a:spLocks noGrp="1"/>
          </p:cNvSpPr>
          <p:nvPr>
            <p:ph type="subTitle" idx="1" hasCustomPrompt="1"/>
          </p:nvPr>
        </p:nvSpPr>
        <p:spPr>
          <a:xfrm>
            <a:off x="1524000" y="4326467"/>
            <a:ext cx="7480151" cy="1037658"/>
          </a:xfrm>
          <a:prstGeom prst="rect">
            <a:avLst/>
          </a:prstGeom>
        </p:spPr>
        <p:txBody>
          <a:bodyPr>
            <a:normAutofit/>
          </a:bodyPr>
          <a:lstStyle>
            <a:lvl1pPr marL="0" indent="0" algn="ctr">
              <a:buNone/>
              <a:defRPr sz="6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MIS Workshop</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hasCustomPrompt="1"/>
          </p:nvPr>
        </p:nvSpPr>
        <p:spPr>
          <a:xfrm>
            <a:off x="1524000" y="1597891"/>
            <a:ext cx="7480151" cy="2728576"/>
          </a:xfrm>
        </p:spPr>
        <p:txBody>
          <a:bodyPr/>
          <a:lstStyle>
            <a:lvl1pPr algn="ctr">
              <a:defRPr>
                <a:solidFill>
                  <a:schemeClr val="tx1"/>
                </a:solidFill>
              </a:defRPr>
            </a:lvl1pPr>
          </a:lstStyle>
          <a:p>
            <a:r>
              <a:rPr lang="en-US" dirty="0"/>
              <a:t>FY 2021</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7/2/2020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2571"/>
            <a:ext cx="12188950"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7/2/2020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Quot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F4B587-9FDF-46DF-B460-9026AE4DF246}" type="datetimeFigureOut">
              <a:rPr lang="en-US" smtClean="0"/>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119E-7584-428E-89E9-092799AD27D7}" type="slidenum">
              <a:rPr lang="en-US" smtClean="0"/>
              <a:t>‹#›</a:t>
            </a:fld>
            <a:endParaRPr lang="en-US"/>
          </a:p>
        </p:txBody>
      </p:sp>
      <p:sp>
        <p:nvSpPr>
          <p:cNvPr id="10" name="TextBox 9"/>
          <p:cNvSpPr txBox="1"/>
          <p:nvPr userDrawn="1"/>
        </p:nvSpPr>
        <p:spPr>
          <a:xfrm>
            <a:off x="280486" y="6545902"/>
            <a:ext cx="3437159" cy="235898"/>
          </a:xfrm>
          <a:prstGeom prst="rect">
            <a:avLst/>
          </a:prstGeom>
          <a:noFill/>
        </p:spPr>
        <p:txBody>
          <a:bodyPr wrap="none" rtlCol="0" anchor="b">
            <a:spAutoFit/>
          </a:bodyPr>
          <a:lstStyle/>
          <a:p>
            <a:r>
              <a:rPr lang="en-US" sz="933" dirty="0">
                <a:solidFill>
                  <a:schemeClr val="tx2"/>
                </a:solidFill>
              </a:rPr>
              <a:t>KANSAS</a:t>
            </a:r>
            <a:r>
              <a:rPr lang="en-US" sz="933" baseline="0" dirty="0">
                <a:solidFill>
                  <a:schemeClr val="tx2"/>
                </a:solidFill>
              </a:rPr>
              <a:t> STATE DEPARTMENT OF EDUCATION </a:t>
            </a:r>
            <a:r>
              <a:rPr lang="en-US" sz="933" i="1" baseline="0" dirty="0">
                <a:solidFill>
                  <a:schemeClr val="tx2"/>
                </a:solidFill>
              </a:rPr>
              <a:t>| www.ksde.org</a:t>
            </a:r>
            <a:endParaRPr lang="en-US" sz="933" i="1" dirty="0">
              <a:solidFill>
                <a:schemeClr val="tx2"/>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1477" y="5461000"/>
            <a:ext cx="2060924" cy="1219200"/>
          </a:xfrm>
          <a:prstGeom prst="rect">
            <a:avLst/>
          </a:prstGeom>
        </p:spPr>
      </p:pic>
      <p:sp>
        <p:nvSpPr>
          <p:cNvPr id="11" name="Text Placeholder 10"/>
          <p:cNvSpPr>
            <a:spLocks noGrp="1"/>
          </p:cNvSpPr>
          <p:nvPr>
            <p:ph type="body" sz="quarter" idx="14"/>
          </p:nvPr>
        </p:nvSpPr>
        <p:spPr>
          <a:xfrm>
            <a:off x="2794000" y="1397001"/>
            <a:ext cx="6604000" cy="1559401"/>
          </a:xfrm>
        </p:spPr>
        <p:txBody>
          <a:bodyPr tIns="274320" bIns="274320" anchor="ctr" anchorCtr="0"/>
          <a:lstStyle>
            <a:lvl1pPr>
              <a:defRPr sz="5333" baseline="0"/>
            </a:lvl1pPr>
          </a:lstStyle>
          <a:p>
            <a:pPr lvl="0"/>
            <a:r>
              <a:rPr lang="en-US" dirty="0"/>
              <a:t>Edit Master text styles</a:t>
            </a:r>
          </a:p>
        </p:txBody>
      </p:sp>
      <p:sp>
        <p:nvSpPr>
          <p:cNvPr id="13" name="Text Placeholder 12"/>
          <p:cNvSpPr>
            <a:spLocks noGrp="1"/>
          </p:cNvSpPr>
          <p:nvPr>
            <p:ph type="body" sz="quarter" idx="15"/>
          </p:nvPr>
        </p:nvSpPr>
        <p:spPr>
          <a:xfrm>
            <a:off x="2794000" y="4417537"/>
            <a:ext cx="6604000" cy="615553"/>
          </a:xfrm>
          <a:noFill/>
        </p:spPr>
        <p:txBody>
          <a:bodyPr/>
          <a:lstStyle>
            <a:lvl1pPr algn="r">
              <a:defRPr sz="2400" baseline="0"/>
            </a:lvl1pPr>
          </a:lstStyle>
          <a:p>
            <a:pPr lvl="0"/>
            <a:r>
              <a:rPr lang="en-US" dirty="0"/>
              <a:t>Edit Master text styles</a:t>
            </a:r>
          </a:p>
        </p:txBody>
      </p:sp>
    </p:spTree>
    <p:extLst>
      <p:ext uri="{BB962C8B-B14F-4D97-AF65-F5344CB8AC3E}">
        <p14:creationId xmlns:p14="http://schemas.microsoft.com/office/powerpoint/2010/main" val="133801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5"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7/2/2020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1"/>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7/2/2020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1714"/>
            <a:ext cx="12191999" cy="6854571"/>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7/2/2020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ksdetasn.org/gstad/preleadership-and-mis-workshop-presentation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6.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13.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1.png"/><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www.ksde.or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mailto:name@ksde.org"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968911" y="2408734"/>
            <a:ext cx="2524432" cy="891019"/>
          </a:xfrm>
        </p:spPr>
        <p:txBody>
          <a:bodyPr/>
          <a:lstStyle/>
          <a:p>
            <a:r>
              <a:rPr lang="en-US" dirty="0"/>
              <a:t>FY 2021 </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1143001" y="1231219"/>
            <a:ext cx="4176251" cy="688099"/>
          </a:xfrm>
        </p:spPr>
        <p:txBody>
          <a:bodyPr>
            <a:noAutofit/>
          </a:bodyPr>
          <a:lstStyle/>
          <a:p>
            <a:r>
              <a:rPr lang="en-US" sz="4400" b="1" dirty="0">
                <a:latin typeface="Arial" panose="020B0604020202020204" pitchFamily="34" charset="0"/>
                <a:cs typeface="Arial" panose="020B0604020202020204" pitchFamily="34" charset="0"/>
              </a:rPr>
              <a:t>MIS Workshop</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E6DEA37-F092-4FB2-A264-E52791523C2C}"/>
              </a:ext>
            </a:extLst>
          </p:cNvPr>
          <p:cNvSpPr>
            <a:spLocks noGrp="1"/>
          </p:cNvSpPr>
          <p:nvPr>
            <p:ph type="title"/>
          </p:nvPr>
        </p:nvSpPr>
        <p:spPr>
          <a:xfrm>
            <a:off x="2918677" y="128737"/>
            <a:ext cx="5629838" cy="477175"/>
          </a:xfrm>
          <a:ln>
            <a:solidFill>
              <a:srgbClr val="11284A"/>
            </a:solidFill>
          </a:ln>
        </p:spPr>
        <p:txBody>
          <a:bodyPr anchor="t">
            <a:normAutofit fontScale="90000"/>
          </a:bodyPr>
          <a:lstStyle/>
          <a:p>
            <a:pPr algn="ctr"/>
            <a:r>
              <a:rPr lang="en-US" dirty="0"/>
              <a:t>My car doesn't start</a:t>
            </a:r>
          </a:p>
        </p:txBody>
      </p:sp>
      <p:sp>
        <p:nvSpPr>
          <p:cNvPr id="13" name="Content Placeholder 2">
            <a:extLst>
              <a:ext uri="{FF2B5EF4-FFF2-40B4-BE49-F238E27FC236}">
                <a16:creationId xmlns:a16="http://schemas.microsoft.com/office/drawing/2014/main" id="{FFD77FE7-84F2-4AE2-A065-605E243A6065}"/>
              </a:ext>
            </a:extLst>
          </p:cNvPr>
          <p:cNvSpPr txBox="1">
            <a:spLocks/>
          </p:cNvSpPr>
          <p:nvPr/>
        </p:nvSpPr>
        <p:spPr>
          <a:xfrm>
            <a:off x="2918677" y="666756"/>
            <a:ext cx="5812567" cy="489685"/>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3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763" lvl="2" algn="ctr">
              <a:buClrTx/>
            </a:pPr>
            <a:r>
              <a:rPr lang="en-US" altLang="en-US" sz="2800" u="sng" dirty="0">
                <a:latin typeface="Arial" panose="020B0604020202020204" pitchFamily="34" charset="0"/>
                <a:cs typeface="Arial" panose="020B0604020202020204" pitchFamily="34" charset="0"/>
              </a:rPr>
              <a:t>How to fix zero days</a:t>
            </a:r>
            <a:endParaRPr lang="en-US" altLang="en-US" sz="2800" dirty="0">
              <a:latin typeface="Arial" panose="020B0604020202020204" pitchFamily="34" charset="0"/>
              <a:cs typeface="Arial" panose="020B0604020202020204" pitchFamily="34" charset="0"/>
            </a:endParaRPr>
          </a:p>
        </p:txBody>
      </p:sp>
      <p:sp>
        <p:nvSpPr>
          <p:cNvPr id="14" name="Text Placeholder 6">
            <a:extLst>
              <a:ext uri="{FF2B5EF4-FFF2-40B4-BE49-F238E27FC236}">
                <a16:creationId xmlns:a16="http://schemas.microsoft.com/office/drawing/2014/main" id="{EC58CD69-D030-4CEA-9499-D8AACBA17EBD}"/>
              </a:ext>
            </a:extLst>
          </p:cNvPr>
          <p:cNvSpPr txBox="1">
            <a:spLocks/>
          </p:cNvSpPr>
          <p:nvPr/>
        </p:nvSpPr>
        <p:spPr>
          <a:xfrm>
            <a:off x="154911" y="605912"/>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FY2017</a:t>
            </a:r>
          </a:p>
        </p:txBody>
      </p:sp>
      <p:sp>
        <p:nvSpPr>
          <p:cNvPr id="15" name="Text Placeholder 6">
            <a:extLst>
              <a:ext uri="{FF2B5EF4-FFF2-40B4-BE49-F238E27FC236}">
                <a16:creationId xmlns:a16="http://schemas.microsoft.com/office/drawing/2014/main" id="{FBB0F20A-5DB1-456F-9CEF-9FE864CDBB35}"/>
              </a:ext>
            </a:extLst>
          </p:cNvPr>
          <p:cNvSpPr txBox="1">
            <a:spLocks/>
          </p:cNvSpPr>
          <p:nvPr/>
        </p:nvSpPr>
        <p:spPr>
          <a:xfrm>
            <a:off x="10129701" y="2825560"/>
            <a:ext cx="1892472" cy="1577042"/>
          </a:xfrm>
          <a:prstGeom prst="rect">
            <a:avLst/>
          </a:prstGeom>
          <a:ln>
            <a:solidFill>
              <a:srgbClr val="11284A"/>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Application automatically calculates total days. Click Save.</a:t>
            </a:r>
          </a:p>
        </p:txBody>
      </p:sp>
      <p:sp>
        <p:nvSpPr>
          <p:cNvPr id="18" name="Text Placeholder 6">
            <a:extLst>
              <a:ext uri="{FF2B5EF4-FFF2-40B4-BE49-F238E27FC236}">
                <a16:creationId xmlns:a16="http://schemas.microsoft.com/office/drawing/2014/main" id="{34FA1F76-5D31-4B86-8FE2-F90F1147843B}"/>
              </a:ext>
            </a:extLst>
          </p:cNvPr>
          <p:cNvSpPr txBox="1">
            <a:spLocks/>
          </p:cNvSpPr>
          <p:nvPr/>
        </p:nvSpPr>
        <p:spPr>
          <a:xfrm>
            <a:off x="375842" y="2760003"/>
            <a:ext cx="2157751" cy="1753004"/>
          </a:xfrm>
          <a:prstGeom prst="rect">
            <a:avLst/>
          </a:prstGeom>
          <a:ln>
            <a:solidFill>
              <a:srgbClr val="11284A"/>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Building Info data is complete. Calendars, settings and Directory</a:t>
            </a:r>
          </a:p>
        </p:txBody>
      </p:sp>
      <p:sp>
        <p:nvSpPr>
          <p:cNvPr id="10" name="Text Placeholder 6">
            <a:extLst>
              <a:ext uri="{FF2B5EF4-FFF2-40B4-BE49-F238E27FC236}">
                <a16:creationId xmlns:a16="http://schemas.microsoft.com/office/drawing/2014/main" id="{25C528AB-2BA4-400C-BA92-B7E0B70EDAB2}"/>
              </a:ext>
            </a:extLst>
          </p:cNvPr>
          <p:cNvSpPr txBox="1">
            <a:spLocks/>
          </p:cNvSpPr>
          <p:nvPr/>
        </p:nvSpPr>
        <p:spPr>
          <a:xfrm>
            <a:off x="2918677" y="2951822"/>
            <a:ext cx="7081699" cy="336701"/>
          </a:xfrm>
          <a:prstGeom prst="rect">
            <a:avLst/>
          </a:prstGeom>
          <a:ln w="38100">
            <a:solidFill>
              <a:srgbClr val="FF0000"/>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Select the service line in Edit mode. </a:t>
            </a:r>
          </a:p>
        </p:txBody>
      </p:sp>
      <p:pic>
        <p:nvPicPr>
          <p:cNvPr id="5" name="Picture 4">
            <a:extLst>
              <a:ext uri="{FF2B5EF4-FFF2-40B4-BE49-F238E27FC236}">
                <a16:creationId xmlns:a16="http://schemas.microsoft.com/office/drawing/2014/main" id="{4845BCD0-ABF9-4F0C-95B9-AB0A55F7CBE3}"/>
              </a:ext>
            </a:extLst>
          </p:cNvPr>
          <p:cNvPicPr>
            <a:picLocks noChangeAspect="1"/>
          </p:cNvPicPr>
          <p:nvPr/>
        </p:nvPicPr>
        <p:blipFill>
          <a:blip r:embed="rId2"/>
          <a:stretch>
            <a:fillRect/>
          </a:stretch>
        </p:blipFill>
        <p:spPr>
          <a:xfrm>
            <a:off x="169827" y="1448330"/>
            <a:ext cx="11852346" cy="1311672"/>
          </a:xfrm>
          <a:prstGeom prst="rect">
            <a:avLst/>
          </a:prstGeom>
        </p:spPr>
      </p:pic>
      <p:sp>
        <p:nvSpPr>
          <p:cNvPr id="16" name="Arrow: Right 15">
            <a:extLst>
              <a:ext uri="{FF2B5EF4-FFF2-40B4-BE49-F238E27FC236}">
                <a16:creationId xmlns:a16="http://schemas.microsoft.com/office/drawing/2014/main" id="{18A82CD9-F38F-4D06-9A5D-39097BA026FB}"/>
              </a:ext>
            </a:extLst>
          </p:cNvPr>
          <p:cNvSpPr/>
          <p:nvPr/>
        </p:nvSpPr>
        <p:spPr>
          <a:xfrm>
            <a:off x="7255685" y="2378853"/>
            <a:ext cx="2951117" cy="18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91FF93-F8DC-4FD0-A5D4-9C39F68E0761}"/>
              </a:ext>
            </a:extLst>
          </p:cNvPr>
          <p:cNvPicPr>
            <a:picLocks noChangeAspect="1"/>
          </p:cNvPicPr>
          <p:nvPr/>
        </p:nvPicPr>
        <p:blipFill>
          <a:blip r:embed="rId3"/>
          <a:stretch>
            <a:fillRect/>
          </a:stretch>
        </p:blipFill>
        <p:spPr>
          <a:xfrm>
            <a:off x="1089370" y="4666616"/>
            <a:ext cx="10078857" cy="1486107"/>
          </a:xfrm>
          <a:prstGeom prst="rect">
            <a:avLst/>
          </a:prstGeom>
        </p:spPr>
      </p:pic>
      <p:sp>
        <p:nvSpPr>
          <p:cNvPr id="17" name="Arrow: Right 16">
            <a:extLst>
              <a:ext uri="{FF2B5EF4-FFF2-40B4-BE49-F238E27FC236}">
                <a16:creationId xmlns:a16="http://schemas.microsoft.com/office/drawing/2014/main" id="{56EBF0C9-C4AE-4619-AADA-7EC36E263D5B}"/>
              </a:ext>
            </a:extLst>
          </p:cNvPr>
          <p:cNvSpPr/>
          <p:nvPr/>
        </p:nvSpPr>
        <p:spPr>
          <a:xfrm>
            <a:off x="5597398" y="5927676"/>
            <a:ext cx="2951117" cy="188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AFB8C3D9-408E-4947-8F90-92D31712A171}"/>
              </a:ext>
            </a:extLst>
          </p:cNvPr>
          <p:cNvSpPr/>
          <p:nvPr/>
        </p:nvSpPr>
        <p:spPr>
          <a:xfrm>
            <a:off x="1454717" y="4578565"/>
            <a:ext cx="270844" cy="1025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FC77A16-E17E-43CB-9457-DDC65B8AB1F2}"/>
              </a:ext>
            </a:extLst>
          </p:cNvPr>
          <p:cNvSpPr/>
          <p:nvPr/>
        </p:nvSpPr>
        <p:spPr>
          <a:xfrm rot="8701217">
            <a:off x="9507462" y="4829807"/>
            <a:ext cx="1896671" cy="224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4B98727-E75C-4703-B81C-0C80D59954F6}"/>
              </a:ext>
            </a:extLst>
          </p:cNvPr>
          <p:cNvSpPr txBox="1"/>
          <p:nvPr/>
        </p:nvSpPr>
        <p:spPr>
          <a:xfrm>
            <a:off x="-195657" y="3198167"/>
            <a:ext cx="73096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a:t>
            </a:r>
          </a:p>
        </p:txBody>
      </p:sp>
      <p:sp>
        <p:nvSpPr>
          <p:cNvPr id="21" name="TextBox 20">
            <a:extLst>
              <a:ext uri="{FF2B5EF4-FFF2-40B4-BE49-F238E27FC236}">
                <a16:creationId xmlns:a16="http://schemas.microsoft.com/office/drawing/2014/main" id="{A950226D-8533-46AB-9039-149837E11A50}"/>
              </a:ext>
            </a:extLst>
          </p:cNvPr>
          <p:cNvSpPr txBox="1"/>
          <p:nvPr/>
        </p:nvSpPr>
        <p:spPr>
          <a:xfrm>
            <a:off x="7767242" y="5475795"/>
            <a:ext cx="73096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(3)</a:t>
            </a:r>
          </a:p>
        </p:txBody>
      </p:sp>
      <p:sp>
        <p:nvSpPr>
          <p:cNvPr id="22" name="TextBox 21">
            <a:extLst>
              <a:ext uri="{FF2B5EF4-FFF2-40B4-BE49-F238E27FC236}">
                <a16:creationId xmlns:a16="http://schemas.microsoft.com/office/drawing/2014/main" id="{18130A98-EC86-478E-9879-22196B5FFA64}"/>
              </a:ext>
            </a:extLst>
          </p:cNvPr>
          <p:cNvSpPr txBox="1"/>
          <p:nvPr/>
        </p:nvSpPr>
        <p:spPr>
          <a:xfrm>
            <a:off x="7656423" y="1785181"/>
            <a:ext cx="73096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a:t>
            </a:r>
          </a:p>
        </p:txBody>
      </p:sp>
      <p:grpSp>
        <p:nvGrpSpPr>
          <p:cNvPr id="2" name="Group 1">
            <a:extLst>
              <a:ext uri="{FF2B5EF4-FFF2-40B4-BE49-F238E27FC236}">
                <a16:creationId xmlns:a16="http://schemas.microsoft.com/office/drawing/2014/main" id="{F794495A-AC8F-4277-AD75-33CCCF1CD59E}"/>
              </a:ext>
            </a:extLst>
          </p:cNvPr>
          <p:cNvGrpSpPr/>
          <p:nvPr/>
        </p:nvGrpSpPr>
        <p:grpSpPr>
          <a:xfrm>
            <a:off x="11550224" y="6394894"/>
            <a:ext cx="619433" cy="463106"/>
            <a:chOff x="11405419" y="6243489"/>
            <a:chExt cx="619433" cy="463106"/>
          </a:xfrm>
        </p:grpSpPr>
        <p:sp>
          <p:nvSpPr>
            <p:cNvPr id="24" name="Oval 23">
              <a:extLst>
                <a:ext uri="{FF2B5EF4-FFF2-40B4-BE49-F238E27FC236}">
                  <a16:creationId xmlns:a16="http://schemas.microsoft.com/office/drawing/2014/main" id="{8B9F35A3-5B65-4B62-A720-8D186A83DC6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467FAA7-ACAC-4750-9566-AB5B302914ED}"/>
                </a:ext>
              </a:extLst>
            </p:cNvPr>
            <p:cNvSpPr txBox="1"/>
            <p:nvPr/>
          </p:nvSpPr>
          <p:spPr>
            <a:xfrm>
              <a:off x="11474895" y="6290376"/>
              <a:ext cx="480479" cy="369332"/>
            </a:xfrm>
            <a:prstGeom prst="rect">
              <a:avLst/>
            </a:prstGeom>
            <a:noFill/>
          </p:spPr>
          <p:txBody>
            <a:bodyPr wrap="square" rtlCol="0">
              <a:spAutoFit/>
            </a:bodyPr>
            <a:lstStyle/>
            <a:p>
              <a:r>
                <a:rPr lang="en-US" b="1" dirty="0"/>
                <a:t>10</a:t>
              </a:r>
            </a:p>
          </p:txBody>
        </p:sp>
      </p:grpSp>
    </p:spTree>
    <p:extLst>
      <p:ext uri="{BB962C8B-B14F-4D97-AF65-F5344CB8AC3E}">
        <p14:creationId xmlns:p14="http://schemas.microsoft.com/office/powerpoint/2010/main" val="428317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E6DEA37-F092-4FB2-A264-E52791523C2C}"/>
              </a:ext>
            </a:extLst>
          </p:cNvPr>
          <p:cNvSpPr>
            <a:spLocks noGrp="1"/>
          </p:cNvSpPr>
          <p:nvPr>
            <p:ph type="title"/>
          </p:nvPr>
        </p:nvSpPr>
        <p:spPr>
          <a:xfrm>
            <a:off x="2918677" y="128737"/>
            <a:ext cx="5629838" cy="477175"/>
          </a:xfrm>
          <a:ln>
            <a:solidFill>
              <a:srgbClr val="11284A"/>
            </a:solidFill>
          </a:ln>
        </p:spPr>
        <p:txBody>
          <a:bodyPr anchor="t">
            <a:normAutofit fontScale="90000"/>
          </a:bodyPr>
          <a:lstStyle/>
          <a:p>
            <a:pPr algn="ctr"/>
            <a:r>
              <a:rPr lang="en-US" dirty="0"/>
              <a:t>My car doesn't start</a:t>
            </a:r>
          </a:p>
        </p:txBody>
      </p:sp>
      <p:sp>
        <p:nvSpPr>
          <p:cNvPr id="13" name="Content Placeholder 2">
            <a:extLst>
              <a:ext uri="{FF2B5EF4-FFF2-40B4-BE49-F238E27FC236}">
                <a16:creationId xmlns:a16="http://schemas.microsoft.com/office/drawing/2014/main" id="{FFD77FE7-84F2-4AE2-A065-605E243A6065}"/>
              </a:ext>
            </a:extLst>
          </p:cNvPr>
          <p:cNvSpPr txBox="1">
            <a:spLocks/>
          </p:cNvSpPr>
          <p:nvPr/>
        </p:nvSpPr>
        <p:spPr>
          <a:xfrm>
            <a:off x="1365150" y="605912"/>
            <a:ext cx="8958722" cy="861746"/>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3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763" lvl="2" algn="ctr">
              <a:buClrTx/>
            </a:pPr>
            <a:r>
              <a:rPr lang="en-US" altLang="en-US" sz="2800" dirty="0">
                <a:latin typeface="Arial" panose="020B0604020202020204" pitchFamily="34" charset="0"/>
                <a:cs typeface="Arial" panose="020B0604020202020204" pitchFamily="34" charset="0"/>
              </a:rPr>
              <a:t>Students are missing from December 1 &amp; EOY reports</a:t>
            </a:r>
          </a:p>
        </p:txBody>
      </p:sp>
      <p:sp>
        <p:nvSpPr>
          <p:cNvPr id="14" name="Text Placeholder 6">
            <a:extLst>
              <a:ext uri="{FF2B5EF4-FFF2-40B4-BE49-F238E27FC236}">
                <a16:creationId xmlns:a16="http://schemas.microsoft.com/office/drawing/2014/main" id="{EC58CD69-D030-4CEA-9499-D8AACBA17EBD}"/>
              </a:ext>
            </a:extLst>
          </p:cNvPr>
          <p:cNvSpPr txBox="1">
            <a:spLocks/>
          </p:cNvSpPr>
          <p:nvPr/>
        </p:nvSpPr>
        <p:spPr>
          <a:xfrm>
            <a:off x="154911" y="605912"/>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FY2017</a:t>
            </a:r>
          </a:p>
        </p:txBody>
      </p:sp>
      <p:sp>
        <p:nvSpPr>
          <p:cNvPr id="10" name="Text Placeholder 6">
            <a:extLst>
              <a:ext uri="{FF2B5EF4-FFF2-40B4-BE49-F238E27FC236}">
                <a16:creationId xmlns:a16="http://schemas.microsoft.com/office/drawing/2014/main" id="{25C528AB-2BA4-400C-BA92-B7E0B70EDAB2}"/>
              </a:ext>
            </a:extLst>
          </p:cNvPr>
          <p:cNvSpPr txBox="1">
            <a:spLocks/>
          </p:cNvSpPr>
          <p:nvPr/>
        </p:nvSpPr>
        <p:spPr>
          <a:xfrm>
            <a:off x="9769470" y="3276898"/>
            <a:ext cx="1746963" cy="1747604"/>
          </a:xfrm>
          <a:prstGeom prst="rect">
            <a:avLst/>
          </a:prstGeom>
          <a:ln w="38100">
            <a:solidFill>
              <a:srgbClr val="FF0000"/>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Review the Unclaimed student report</a:t>
            </a:r>
            <a:r>
              <a:rPr lang="en-US" sz="2000" b="1" dirty="0">
                <a:latin typeface="Arial" panose="020B0604020202020204" pitchFamily="34" charset="0"/>
                <a:cs typeface="Arial" panose="020B0604020202020204" pitchFamily="34" charset="0"/>
              </a:rPr>
              <a:t>. </a:t>
            </a:r>
          </a:p>
        </p:txBody>
      </p:sp>
      <p:pic>
        <p:nvPicPr>
          <p:cNvPr id="17" name="Picture 5">
            <a:extLst>
              <a:ext uri="{FF2B5EF4-FFF2-40B4-BE49-F238E27FC236}">
                <a16:creationId xmlns:a16="http://schemas.microsoft.com/office/drawing/2014/main" id="{8E462E0E-CA76-43E1-9B80-96FCB02803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3030" y="4466140"/>
            <a:ext cx="6998586" cy="15573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000FE746-CFEF-4075-9727-A9B69A17F216}"/>
              </a:ext>
            </a:extLst>
          </p:cNvPr>
          <p:cNvSpPr/>
          <p:nvPr/>
        </p:nvSpPr>
        <p:spPr>
          <a:xfrm>
            <a:off x="7246291" y="4706546"/>
            <a:ext cx="1965325" cy="430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ontent Placeholder 2">
            <a:extLst>
              <a:ext uri="{FF2B5EF4-FFF2-40B4-BE49-F238E27FC236}">
                <a16:creationId xmlns:a16="http://schemas.microsoft.com/office/drawing/2014/main" id="{FFF016AF-B5E4-4B82-9AF5-A367AB98DB67}"/>
              </a:ext>
            </a:extLst>
          </p:cNvPr>
          <p:cNvSpPr txBox="1">
            <a:spLocks/>
          </p:cNvSpPr>
          <p:nvPr/>
        </p:nvSpPr>
        <p:spPr>
          <a:xfrm>
            <a:off x="3083416" y="1393500"/>
            <a:ext cx="5035651" cy="775954"/>
          </a:xfrm>
          <a:prstGeom prst="rect">
            <a:avLst/>
          </a:prstGeom>
          <a:noFill/>
        </p:spPr>
        <p:txBody>
          <a:bodyPr vert="horz" lIns="91440" tIns="45720" rIns="91440" bIns="45720" rtlCol="0" anchor="ctr">
            <a:normAutofit fontScale="85000" lnSpcReduction="2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3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US" altLang="en-US" sz="2800" dirty="0">
                <a:latin typeface="Arial" panose="020B0604020202020204" pitchFamily="34" charset="0"/>
                <a:cs typeface="Arial" panose="020B0604020202020204" pitchFamily="34" charset="0"/>
              </a:rPr>
              <a:t>Are you claiming the student ?</a:t>
            </a:r>
          </a:p>
          <a:p>
            <a:pPr algn="ctr"/>
            <a:r>
              <a:rPr lang="en-US" altLang="en-US" sz="2800" dirty="0">
                <a:latin typeface="Arial" panose="020B0604020202020204" pitchFamily="34" charset="0"/>
                <a:cs typeface="Arial" panose="020B0604020202020204" pitchFamily="34" charset="0"/>
              </a:rPr>
              <a:t>Look on the student profile</a:t>
            </a:r>
          </a:p>
        </p:txBody>
      </p:sp>
      <p:pic>
        <p:nvPicPr>
          <p:cNvPr id="21" name="Picture 4">
            <a:extLst>
              <a:ext uri="{FF2B5EF4-FFF2-40B4-BE49-F238E27FC236}">
                <a16:creationId xmlns:a16="http://schemas.microsoft.com/office/drawing/2014/main" id="{59556A89-68BC-4DA6-A352-C68480AFF0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5574" y="2404717"/>
            <a:ext cx="6956042" cy="1747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C0AA631B-98C3-45AB-AE31-D632C33632C5}"/>
              </a:ext>
            </a:extLst>
          </p:cNvPr>
          <p:cNvSpPr/>
          <p:nvPr/>
        </p:nvSpPr>
        <p:spPr>
          <a:xfrm>
            <a:off x="10530348" y="2404717"/>
            <a:ext cx="294968" cy="6924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214D8BF-8B22-4B1D-BFFD-ACB544546C35}"/>
              </a:ext>
            </a:extLst>
          </p:cNvPr>
          <p:cNvGrpSpPr/>
          <p:nvPr/>
        </p:nvGrpSpPr>
        <p:grpSpPr>
          <a:xfrm>
            <a:off x="11536098" y="6394894"/>
            <a:ext cx="619433" cy="463106"/>
            <a:chOff x="11405419" y="6243489"/>
            <a:chExt cx="619433" cy="463106"/>
          </a:xfrm>
        </p:grpSpPr>
        <p:sp>
          <p:nvSpPr>
            <p:cNvPr id="24" name="Oval 23">
              <a:extLst>
                <a:ext uri="{FF2B5EF4-FFF2-40B4-BE49-F238E27FC236}">
                  <a16:creationId xmlns:a16="http://schemas.microsoft.com/office/drawing/2014/main" id="{3793955A-9915-4FA1-85E8-9CE694DB4694}"/>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DECB176-551D-4A0C-89A8-642C7BDA8488}"/>
                </a:ext>
              </a:extLst>
            </p:cNvPr>
            <p:cNvSpPr txBox="1"/>
            <p:nvPr/>
          </p:nvSpPr>
          <p:spPr>
            <a:xfrm>
              <a:off x="11474895" y="6290376"/>
              <a:ext cx="480479" cy="369332"/>
            </a:xfrm>
            <a:prstGeom prst="rect">
              <a:avLst/>
            </a:prstGeom>
            <a:noFill/>
          </p:spPr>
          <p:txBody>
            <a:bodyPr wrap="square" rtlCol="0">
              <a:spAutoFit/>
            </a:bodyPr>
            <a:lstStyle/>
            <a:p>
              <a:r>
                <a:rPr lang="en-US" b="1" dirty="0"/>
                <a:t>11</a:t>
              </a:r>
            </a:p>
          </p:txBody>
        </p:sp>
      </p:grpSp>
    </p:spTree>
    <p:extLst>
      <p:ext uri="{BB962C8B-B14F-4D97-AF65-F5344CB8AC3E}">
        <p14:creationId xmlns:p14="http://schemas.microsoft.com/office/powerpoint/2010/main" val="91638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60C0373-C55C-4A1E-861F-7C56F17DD574}"/>
              </a:ext>
            </a:extLst>
          </p:cNvPr>
          <p:cNvSpPr>
            <a:spLocks noGrp="1" noChangeArrowheads="1"/>
          </p:cNvSpPr>
          <p:nvPr>
            <p:ph type="title"/>
          </p:nvPr>
        </p:nvSpPr>
        <p:spPr>
          <a:xfrm>
            <a:off x="4719484" y="295482"/>
            <a:ext cx="3111910" cy="562769"/>
          </a:xfrm>
        </p:spPr>
        <p:txBody>
          <a:bodyPr/>
          <a:lstStyle/>
          <a:p>
            <a:pPr eaLnBrk="1" hangingPunct="1"/>
            <a:r>
              <a:rPr lang="en-US" altLang="en-US" dirty="0"/>
              <a:t>Import Alerts</a:t>
            </a:r>
          </a:p>
        </p:txBody>
      </p:sp>
      <p:pic>
        <p:nvPicPr>
          <p:cNvPr id="9" name="Picture 8">
            <a:extLst>
              <a:ext uri="{FF2B5EF4-FFF2-40B4-BE49-F238E27FC236}">
                <a16:creationId xmlns:a16="http://schemas.microsoft.com/office/drawing/2014/main" id="{603550B5-185C-489B-8E4A-BBB44F0BFBA6}"/>
              </a:ext>
            </a:extLst>
          </p:cNvPr>
          <p:cNvPicPr>
            <a:picLocks noChangeAspect="1"/>
          </p:cNvPicPr>
          <p:nvPr/>
        </p:nvPicPr>
        <p:blipFill>
          <a:blip r:embed="rId2"/>
          <a:stretch>
            <a:fillRect/>
          </a:stretch>
        </p:blipFill>
        <p:spPr>
          <a:xfrm>
            <a:off x="430698" y="295482"/>
            <a:ext cx="1213209" cy="536494"/>
          </a:xfrm>
          <a:prstGeom prst="rect">
            <a:avLst/>
          </a:prstGeom>
        </p:spPr>
      </p:pic>
      <p:sp>
        <p:nvSpPr>
          <p:cNvPr id="10" name="Rectangle 3">
            <a:extLst>
              <a:ext uri="{FF2B5EF4-FFF2-40B4-BE49-F238E27FC236}">
                <a16:creationId xmlns:a16="http://schemas.microsoft.com/office/drawing/2014/main" id="{584FDDCB-D675-4691-A5D5-5EB36F033332}"/>
              </a:ext>
            </a:extLst>
          </p:cNvPr>
          <p:cNvSpPr txBox="1">
            <a:spLocks noChangeArrowheads="1"/>
          </p:cNvSpPr>
          <p:nvPr/>
        </p:nvSpPr>
        <p:spPr bwMode="auto">
          <a:xfrm>
            <a:off x="162232" y="962231"/>
            <a:ext cx="1181345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Arial"/>
              </a:rPr>
              <a:t>What does the message mean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sng" strike="noStrike" kern="1200" cap="none" spc="0" normalizeH="0" baseline="0" noProof="0" dirty="0">
                <a:ln>
                  <a:noFill/>
                </a:ln>
                <a:solidFill>
                  <a:srgbClr val="000000"/>
                </a:solidFill>
                <a:effectLst/>
                <a:uLnTx/>
                <a:uFillTx/>
                <a:latin typeface="Arial"/>
                <a:ea typeface="+mn-ea"/>
                <a:cs typeface="Arial"/>
              </a:rPr>
              <a:t>The line </a:t>
            </a:r>
            <a:r>
              <a:rPr kumimoji="0" lang="en-US" altLang="en-US" sz="2800" b="0" i="0" u="sng" strike="noStrike" kern="1200" cap="none" spc="0" normalizeH="0" baseline="0" noProof="0" dirty="0">
                <a:ln>
                  <a:noFill/>
                </a:ln>
                <a:solidFill>
                  <a:srgbClr val="FF0000"/>
                </a:solidFill>
                <a:effectLst/>
                <a:uLnTx/>
                <a:uFillTx/>
                <a:latin typeface="Arial"/>
                <a:ea typeface="+mn-ea"/>
                <a:cs typeface="Arial"/>
              </a:rPr>
              <a:t>length</a:t>
            </a:r>
            <a:r>
              <a:rPr kumimoji="0" lang="en-US" altLang="en-US" sz="2800" b="0" i="0" u="sng" strike="noStrike" kern="1200" cap="none" spc="0" normalizeH="0" baseline="0" noProof="0" dirty="0">
                <a:ln>
                  <a:noFill/>
                </a:ln>
                <a:solidFill>
                  <a:srgbClr val="000000"/>
                </a:solidFill>
                <a:effectLst/>
                <a:uLnTx/>
                <a:uFillTx/>
                <a:latin typeface="Arial"/>
                <a:ea typeface="+mn-ea"/>
                <a:cs typeface="Arial"/>
              </a:rPr>
              <a:t> is not correct for this type of file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Student record has either to few or to many fields – copy file text, paste in SPEDPro template </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Fields in record imported do not match selected record type</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Provider file format selected, student records imported</a:t>
            </a:r>
            <a:r>
              <a:rPr kumimoji="0" lang="en-US" altLang="en-US" sz="1600" b="0" i="0" u="none" strike="noStrike" kern="1200" cap="none" spc="0" normalizeH="0" baseline="0" noProof="0" dirty="0">
                <a:ln>
                  <a:noFill/>
                </a:ln>
                <a:solidFill>
                  <a:srgbClr val="000000"/>
                </a:solidFill>
                <a:effectLst/>
                <a:uLnTx/>
                <a:uFillTx/>
                <a:latin typeface="Arial"/>
                <a:ea typeface="+mn-ea"/>
                <a:cs typeface="Arial"/>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sng" strike="noStrike" kern="1200" cap="none" spc="0" normalizeH="0" baseline="0" noProof="0" dirty="0">
                <a:ln>
                  <a:noFill/>
                </a:ln>
                <a:solidFill>
                  <a:srgbClr val="422C16"/>
                </a:solidFill>
                <a:effectLst/>
                <a:uLnTx/>
                <a:uFillTx/>
                <a:latin typeface="Arial"/>
                <a:ea typeface="+mn-ea"/>
                <a:cs typeface="Arial"/>
              </a:rPr>
              <a:t>Unable to match student information to a KIDS record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Last name is misspelled or different – student should import in.</a:t>
            </a:r>
          </a:p>
          <a:p>
            <a:pPr lvl="2" eaLnBrk="1" hangingPunct="1">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Gender does not match – </a:t>
            </a:r>
            <a:r>
              <a:rPr lang="en-US" altLang="en-US" sz="2000" dirty="0">
                <a:solidFill>
                  <a:srgbClr val="000000"/>
                </a:solidFill>
                <a:latin typeface="Arial"/>
                <a:cs typeface="Arial"/>
              </a:rPr>
              <a:t>student should import in</a:t>
            </a: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a:t>
            </a:r>
          </a:p>
          <a:p>
            <a:pPr lvl="2" eaLnBrk="1" hangingPunct="1">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Date of Birth is incorrect – </a:t>
            </a:r>
            <a:r>
              <a:rPr lang="en-US" altLang="en-US" sz="2000" dirty="0">
                <a:solidFill>
                  <a:srgbClr val="000000"/>
                </a:solidFill>
                <a:latin typeface="Arial"/>
                <a:cs typeface="Arial"/>
              </a:rPr>
              <a:t>student should import in.</a:t>
            </a:r>
            <a:endParaRPr kumimoji="0" lang="en-US" altLang="en-US" sz="2400" b="0" i="0" u="none" strike="noStrike" kern="1200" cap="none" spc="0" normalizeH="0" baseline="0" noProof="0" dirty="0">
              <a:ln>
                <a:noFill/>
              </a:ln>
              <a:solidFill>
                <a:srgbClr val="00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No student / district association in KIDS</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Could be several causes. If import failed, Re-Import minutes later. Contact KSDE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36"/>
                </a:solidFill>
                <a:effectLst/>
                <a:uLnTx/>
                <a:uFillTx/>
                <a:latin typeface="Arial"/>
                <a:ea typeface="+mn-ea"/>
                <a:cs typeface="Arial"/>
              </a:rPr>
              <a:t>Invalid KIDS ID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ID number is not valid in </a:t>
            </a:r>
            <a:r>
              <a:rPr kumimoji="0" lang="en-US" altLang="en-US" sz="2000" b="0" i="0" u="none" strike="noStrike" kern="1200" cap="none" spc="0" normalizeH="0" baseline="0" noProof="0" dirty="0" err="1">
                <a:ln>
                  <a:noFill/>
                </a:ln>
                <a:solidFill>
                  <a:srgbClr val="000000"/>
                </a:solidFill>
                <a:effectLst/>
                <a:uLnTx/>
                <a:uFillTx/>
                <a:latin typeface="Arial"/>
                <a:ea typeface="+mn-ea"/>
                <a:cs typeface="Arial"/>
              </a:rPr>
              <a:t>th</a:t>
            </a:r>
            <a:r>
              <a:rPr lang="en-US" altLang="en-US" sz="2000" dirty="0">
                <a:solidFill>
                  <a:srgbClr val="000000"/>
                </a:solidFill>
                <a:latin typeface="Arial"/>
                <a:cs typeface="Arial"/>
              </a:rPr>
              <a:t>e system </a:t>
            </a: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 will fail to import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endParaRPr kumimoji="0" lang="en-US" altLang="en-US" sz="2000" b="0" i="0" u="none" strike="noStrike" kern="120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5" name="Group 4">
            <a:extLst>
              <a:ext uri="{FF2B5EF4-FFF2-40B4-BE49-F238E27FC236}">
                <a16:creationId xmlns:a16="http://schemas.microsoft.com/office/drawing/2014/main" id="{2DC21642-1541-47EC-95BC-AC48401FAD24}"/>
              </a:ext>
            </a:extLst>
          </p:cNvPr>
          <p:cNvGrpSpPr/>
          <p:nvPr/>
        </p:nvGrpSpPr>
        <p:grpSpPr>
          <a:xfrm>
            <a:off x="11572567" y="6394894"/>
            <a:ext cx="619433" cy="463106"/>
            <a:chOff x="11405419" y="6243489"/>
            <a:chExt cx="619433" cy="463106"/>
          </a:xfrm>
        </p:grpSpPr>
        <p:sp>
          <p:nvSpPr>
            <p:cNvPr id="6" name="Oval 5">
              <a:extLst>
                <a:ext uri="{FF2B5EF4-FFF2-40B4-BE49-F238E27FC236}">
                  <a16:creationId xmlns:a16="http://schemas.microsoft.com/office/drawing/2014/main" id="{97082F86-136B-43D8-832D-491AAC125D9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D099942-F923-4F2E-977A-91908E359AD4}"/>
                </a:ext>
              </a:extLst>
            </p:cNvPr>
            <p:cNvSpPr txBox="1"/>
            <p:nvPr/>
          </p:nvSpPr>
          <p:spPr>
            <a:xfrm>
              <a:off x="11474895" y="6290376"/>
              <a:ext cx="480479" cy="369332"/>
            </a:xfrm>
            <a:prstGeom prst="rect">
              <a:avLst/>
            </a:prstGeom>
            <a:noFill/>
          </p:spPr>
          <p:txBody>
            <a:bodyPr wrap="square" rtlCol="0">
              <a:spAutoFit/>
            </a:bodyPr>
            <a:lstStyle/>
            <a:p>
              <a:r>
                <a:rPr lang="en-US" b="1" dirty="0"/>
                <a:t>12</a:t>
              </a:r>
            </a:p>
          </p:txBody>
        </p:sp>
      </p:grpSp>
    </p:spTree>
    <p:extLst>
      <p:ext uri="{BB962C8B-B14F-4D97-AF65-F5344CB8AC3E}">
        <p14:creationId xmlns:p14="http://schemas.microsoft.com/office/powerpoint/2010/main" val="103181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60C0373-C55C-4A1E-861F-7C56F17DD574}"/>
              </a:ext>
            </a:extLst>
          </p:cNvPr>
          <p:cNvSpPr>
            <a:spLocks noGrp="1" noChangeArrowheads="1"/>
          </p:cNvSpPr>
          <p:nvPr>
            <p:ph type="title"/>
          </p:nvPr>
        </p:nvSpPr>
        <p:spPr>
          <a:xfrm>
            <a:off x="4719484" y="295482"/>
            <a:ext cx="3111910" cy="562769"/>
          </a:xfrm>
        </p:spPr>
        <p:txBody>
          <a:bodyPr/>
          <a:lstStyle/>
          <a:p>
            <a:pPr eaLnBrk="1" hangingPunct="1"/>
            <a:r>
              <a:rPr lang="en-US" altLang="en-US" dirty="0"/>
              <a:t>Import Alerts</a:t>
            </a:r>
          </a:p>
        </p:txBody>
      </p:sp>
      <p:pic>
        <p:nvPicPr>
          <p:cNvPr id="9" name="Picture 8">
            <a:extLst>
              <a:ext uri="{FF2B5EF4-FFF2-40B4-BE49-F238E27FC236}">
                <a16:creationId xmlns:a16="http://schemas.microsoft.com/office/drawing/2014/main" id="{603550B5-185C-489B-8E4A-BBB44F0BFBA6}"/>
              </a:ext>
            </a:extLst>
          </p:cNvPr>
          <p:cNvPicPr>
            <a:picLocks noChangeAspect="1"/>
          </p:cNvPicPr>
          <p:nvPr/>
        </p:nvPicPr>
        <p:blipFill>
          <a:blip r:embed="rId2"/>
          <a:stretch>
            <a:fillRect/>
          </a:stretch>
        </p:blipFill>
        <p:spPr>
          <a:xfrm>
            <a:off x="430698" y="295482"/>
            <a:ext cx="1213209" cy="536494"/>
          </a:xfrm>
          <a:prstGeom prst="rect">
            <a:avLst/>
          </a:prstGeom>
        </p:spPr>
      </p:pic>
      <p:sp>
        <p:nvSpPr>
          <p:cNvPr id="7" name="Rectangle 3">
            <a:extLst>
              <a:ext uri="{FF2B5EF4-FFF2-40B4-BE49-F238E27FC236}">
                <a16:creationId xmlns:a16="http://schemas.microsoft.com/office/drawing/2014/main" id="{428419A7-B1E6-47B3-836C-5FA6BBA5E793}"/>
              </a:ext>
            </a:extLst>
          </p:cNvPr>
          <p:cNvSpPr txBox="1">
            <a:spLocks noChangeArrowheads="1"/>
          </p:cNvSpPr>
          <p:nvPr/>
        </p:nvSpPr>
        <p:spPr bwMode="auto">
          <a:xfrm>
            <a:off x="1524000" y="1196668"/>
            <a:ext cx="91440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Arial"/>
              </a:rPr>
              <a:t>What does the message mean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sng" strike="noStrike" kern="1200" cap="none" spc="0" normalizeH="0" baseline="0" noProof="0" dirty="0">
                <a:ln>
                  <a:noFill/>
                </a:ln>
                <a:solidFill>
                  <a:srgbClr val="000000"/>
                </a:solidFill>
                <a:effectLst/>
                <a:uLnTx/>
                <a:uFillTx/>
                <a:latin typeface="Arial"/>
                <a:ea typeface="+mn-ea"/>
                <a:cs typeface="Arial"/>
              </a:rPr>
              <a:t>Import file</a:t>
            </a:r>
            <a:r>
              <a:rPr kumimoji="0" lang="en-US" altLang="en-US" sz="2800" b="0" i="0" u="sng" strike="noStrike" kern="1200" cap="none" spc="0" normalizeH="0" baseline="0" noProof="0" dirty="0">
                <a:ln>
                  <a:noFill/>
                </a:ln>
                <a:solidFill>
                  <a:srgbClr val="FF0000"/>
                </a:solidFill>
                <a:effectLst/>
                <a:uLnTx/>
                <a:uFillTx/>
                <a:latin typeface="Arial"/>
                <a:ea typeface="+mn-ea"/>
                <a:cs typeface="Arial"/>
              </a:rPr>
              <a:t> format </a:t>
            </a:r>
            <a:r>
              <a:rPr kumimoji="0" lang="en-US" altLang="en-US" sz="2800" b="0" i="0" u="sng" strike="noStrike" kern="1200" cap="none" spc="0" normalizeH="0" baseline="0" noProof="0" dirty="0">
                <a:ln>
                  <a:noFill/>
                </a:ln>
                <a:solidFill>
                  <a:srgbClr val="000000"/>
                </a:solidFill>
                <a:effectLst/>
                <a:uLnTx/>
                <a:uFillTx/>
                <a:latin typeface="Arial"/>
                <a:ea typeface="+mn-ea"/>
                <a:cs typeface="Arial"/>
              </a:rPr>
              <a:t>is in error or out of sequence</a:t>
            </a:r>
            <a:r>
              <a:rPr kumimoji="0" lang="en-US" altLang="en-US" sz="2800" b="0" i="0" u="none" strike="noStrike" kern="1200" cap="none" spc="0" normalizeH="0" baseline="0" noProof="0" dirty="0">
                <a:ln>
                  <a:noFill/>
                </a:ln>
                <a:solidFill>
                  <a:srgbClr val="FF0000"/>
                </a:solidFill>
                <a:effectLst/>
                <a:uLnTx/>
                <a:uFillTx/>
                <a:latin typeface="Arial"/>
                <a:ea typeface="+mn-ea"/>
                <a:cs typeface="Arial"/>
              </a:rPr>
              <a: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The value 'D0123' is invalid for the field 'Assign Child Count Organization</a:t>
            </a:r>
            <a:endParaRPr kumimoji="0" lang="en-US" altLang="en-US" sz="2000" b="0" i="0" u="none" strike="noStrike" kern="1200" cap="none" spc="0" normalizeH="0" baseline="0" noProof="0" dirty="0">
              <a:ln>
                <a:noFill/>
              </a:ln>
              <a:solidFill>
                <a:srgbClr val="FF0000"/>
              </a:solidFill>
              <a:effectLst/>
              <a:uLnTx/>
              <a:uFillTx/>
              <a:latin typeface="Arial"/>
              <a:ea typeface="+mn-ea"/>
              <a:cs typeface="Arial"/>
            </a:endParaRP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Arial"/>
              </a:rPr>
              <a:t>Imported record child count does not align with Selected “GO” organization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The value</a:t>
            </a:r>
            <a:r>
              <a:rPr kumimoji="0" lang="en-US" altLang="en-US" sz="2800" b="0" i="0" u="none" strike="noStrike" kern="1200" cap="none" spc="0" normalizeH="0" baseline="0" noProof="0" dirty="0">
                <a:ln>
                  <a:noFill/>
                </a:ln>
                <a:solidFill>
                  <a:srgbClr val="FF0000"/>
                </a:solidFill>
                <a:effectLst/>
                <a:uLnTx/>
                <a:uFillTx/>
                <a:latin typeface="Arial"/>
                <a:ea typeface="+mn-ea"/>
                <a:cs typeface="Arial"/>
              </a:rPr>
              <a:t> '' </a:t>
            </a: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is invalid for the field 'Responsible Building Identifier</a:t>
            </a:r>
            <a:r>
              <a:rPr kumimoji="0" lang="en-US" altLang="en-US" sz="2800" b="0" i="0" u="none" strike="noStrike" kern="1200" cap="none" spc="0" normalizeH="0" baseline="0" noProof="0" dirty="0">
                <a:ln>
                  <a:noFill/>
                </a:ln>
                <a:solidFill>
                  <a:srgbClr val="FF0000"/>
                </a:solidFill>
                <a:effectLst/>
                <a:uLnTx/>
                <a:uFillTx/>
                <a:latin typeface="Arial"/>
                <a:ea typeface="+mn-ea"/>
                <a:cs typeface="Arial"/>
              </a:rPr>
              <a:t>‘, </a:t>
            </a: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Service Location (Attend Building), etc</a:t>
            </a:r>
            <a:r>
              <a:rPr kumimoji="0" lang="en-US" altLang="en-US" sz="2400" b="0" i="0" u="none" strike="noStrike" kern="1200" cap="none" spc="0" normalizeH="0" baseline="0" noProof="0" dirty="0">
                <a:ln>
                  <a:noFill/>
                </a:ln>
                <a:solidFill>
                  <a:srgbClr val="000000"/>
                </a:solidFill>
                <a:effectLst/>
                <a:uLnTx/>
                <a:uFillTx/>
                <a:latin typeface="Arial"/>
                <a:ea typeface="+mn-ea"/>
                <a:cs typeface="Arial"/>
              </a:rPr>
              <a: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Arial"/>
              </a:rPr>
              <a:t>Responsible building, Service Location (Attend Building), etc., reported is closed building, invalid number, blank or null value.</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5" name="Group 4">
            <a:extLst>
              <a:ext uri="{FF2B5EF4-FFF2-40B4-BE49-F238E27FC236}">
                <a16:creationId xmlns:a16="http://schemas.microsoft.com/office/drawing/2014/main" id="{A8736FEA-2F01-4A9A-9CAA-E9433AE11BAD}"/>
              </a:ext>
            </a:extLst>
          </p:cNvPr>
          <p:cNvGrpSpPr/>
          <p:nvPr/>
        </p:nvGrpSpPr>
        <p:grpSpPr>
          <a:xfrm>
            <a:off x="11572567" y="6394894"/>
            <a:ext cx="619433" cy="463106"/>
            <a:chOff x="11405419" y="6243489"/>
            <a:chExt cx="619433" cy="463106"/>
          </a:xfrm>
        </p:grpSpPr>
        <p:sp>
          <p:nvSpPr>
            <p:cNvPr id="6" name="Oval 5">
              <a:extLst>
                <a:ext uri="{FF2B5EF4-FFF2-40B4-BE49-F238E27FC236}">
                  <a16:creationId xmlns:a16="http://schemas.microsoft.com/office/drawing/2014/main" id="{33718F49-8C58-46AC-A8F0-71E8B156BA9D}"/>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CF386A4-C16C-480C-9A1E-0AD6508E24D3}"/>
                </a:ext>
              </a:extLst>
            </p:cNvPr>
            <p:cNvSpPr txBox="1"/>
            <p:nvPr/>
          </p:nvSpPr>
          <p:spPr>
            <a:xfrm>
              <a:off x="11474895" y="6290376"/>
              <a:ext cx="480479" cy="369332"/>
            </a:xfrm>
            <a:prstGeom prst="rect">
              <a:avLst/>
            </a:prstGeom>
            <a:noFill/>
          </p:spPr>
          <p:txBody>
            <a:bodyPr wrap="square" rtlCol="0">
              <a:spAutoFit/>
            </a:bodyPr>
            <a:lstStyle/>
            <a:p>
              <a:r>
                <a:rPr lang="en-US" b="1" dirty="0"/>
                <a:t>13</a:t>
              </a:r>
            </a:p>
          </p:txBody>
        </p:sp>
      </p:grpSp>
    </p:spTree>
    <p:extLst>
      <p:ext uri="{BB962C8B-B14F-4D97-AF65-F5344CB8AC3E}">
        <p14:creationId xmlns:p14="http://schemas.microsoft.com/office/powerpoint/2010/main" val="185242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60C0373-C55C-4A1E-861F-7C56F17DD574}"/>
              </a:ext>
            </a:extLst>
          </p:cNvPr>
          <p:cNvSpPr>
            <a:spLocks noGrp="1" noChangeArrowheads="1"/>
          </p:cNvSpPr>
          <p:nvPr>
            <p:ph type="title"/>
          </p:nvPr>
        </p:nvSpPr>
        <p:spPr>
          <a:xfrm>
            <a:off x="4719484" y="295482"/>
            <a:ext cx="3111910" cy="562769"/>
          </a:xfrm>
        </p:spPr>
        <p:txBody>
          <a:bodyPr/>
          <a:lstStyle/>
          <a:p>
            <a:pPr eaLnBrk="1" hangingPunct="1"/>
            <a:r>
              <a:rPr lang="en-US" altLang="en-US" dirty="0"/>
              <a:t>Import Alerts</a:t>
            </a:r>
          </a:p>
        </p:txBody>
      </p:sp>
      <p:pic>
        <p:nvPicPr>
          <p:cNvPr id="9" name="Picture 8">
            <a:extLst>
              <a:ext uri="{FF2B5EF4-FFF2-40B4-BE49-F238E27FC236}">
                <a16:creationId xmlns:a16="http://schemas.microsoft.com/office/drawing/2014/main" id="{603550B5-185C-489B-8E4A-BBB44F0BFBA6}"/>
              </a:ext>
            </a:extLst>
          </p:cNvPr>
          <p:cNvPicPr>
            <a:picLocks noChangeAspect="1"/>
          </p:cNvPicPr>
          <p:nvPr/>
        </p:nvPicPr>
        <p:blipFill>
          <a:blip r:embed="rId2"/>
          <a:stretch>
            <a:fillRect/>
          </a:stretch>
        </p:blipFill>
        <p:spPr>
          <a:xfrm>
            <a:off x="430698" y="295482"/>
            <a:ext cx="1213209" cy="536494"/>
          </a:xfrm>
          <a:prstGeom prst="rect">
            <a:avLst/>
          </a:prstGeom>
        </p:spPr>
      </p:pic>
      <p:sp>
        <p:nvSpPr>
          <p:cNvPr id="5" name="Rectangle 3">
            <a:extLst>
              <a:ext uri="{FF2B5EF4-FFF2-40B4-BE49-F238E27FC236}">
                <a16:creationId xmlns:a16="http://schemas.microsoft.com/office/drawing/2014/main" id="{A1041DEF-03A5-4012-848F-C960557E11FF}"/>
              </a:ext>
            </a:extLst>
          </p:cNvPr>
          <p:cNvSpPr txBox="1">
            <a:spLocks noChangeArrowheads="1"/>
          </p:cNvSpPr>
          <p:nvPr/>
        </p:nvSpPr>
        <p:spPr bwMode="auto">
          <a:xfrm>
            <a:off x="1698625" y="1169271"/>
            <a:ext cx="879475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Arial"/>
              </a:rPr>
              <a:t>What does the message mean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sng" strike="noStrike" kern="1200" cap="none" spc="0" normalizeH="0" baseline="0" noProof="0" dirty="0">
                <a:ln>
                  <a:noFill/>
                </a:ln>
                <a:solidFill>
                  <a:srgbClr val="000000"/>
                </a:solidFill>
                <a:effectLst/>
                <a:uLnTx/>
                <a:uFillTx/>
                <a:latin typeface="Arial"/>
                <a:ea typeface="+mn-ea"/>
                <a:cs typeface="Arial"/>
              </a:rPr>
              <a:t>Import file</a:t>
            </a:r>
            <a:r>
              <a:rPr kumimoji="0" lang="en-US" altLang="en-US" sz="2800" b="0" i="0" u="sng" strike="noStrike" kern="1200" cap="none" spc="0" normalizeH="0" baseline="0" noProof="0" dirty="0">
                <a:ln>
                  <a:noFill/>
                </a:ln>
                <a:solidFill>
                  <a:srgbClr val="FF0000"/>
                </a:solidFill>
                <a:effectLst/>
                <a:uLnTx/>
                <a:uFillTx/>
                <a:latin typeface="Arial"/>
                <a:ea typeface="+mn-ea"/>
                <a:cs typeface="Arial"/>
              </a:rPr>
              <a:t> format </a:t>
            </a:r>
            <a:r>
              <a:rPr kumimoji="0" lang="en-US" altLang="en-US" sz="2800" b="0" i="0" u="sng" strike="noStrike" kern="1200" cap="none" spc="0" normalizeH="0" baseline="0" noProof="0" dirty="0">
                <a:ln>
                  <a:noFill/>
                </a:ln>
                <a:solidFill>
                  <a:srgbClr val="000000"/>
                </a:solidFill>
                <a:effectLst/>
                <a:uLnTx/>
                <a:uFillTx/>
                <a:latin typeface="Arial"/>
                <a:ea typeface="+mn-ea"/>
                <a:cs typeface="Arial"/>
              </a:rPr>
              <a:t>is in error or out of sequence</a:t>
            </a:r>
            <a:r>
              <a:rPr kumimoji="0" lang="en-US" altLang="en-US" sz="2800" b="0" i="0" u="none" strike="noStrike" kern="1200" cap="none" spc="0" normalizeH="0" baseline="0" noProof="0" dirty="0">
                <a:ln>
                  <a:noFill/>
                </a:ln>
                <a:solidFill>
                  <a:srgbClr val="000000"/>
                </a:solidFill>
                <a:effectLst/>
                <a:uLnTx/>
                <a:uFillTx/>
                <a:latin typeface="Arial"/>
                <a:ea typeface="+mn-ea"/>
                <a:cs typeface="Arial"/>
              </a:rPr>
              <a: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The line length is not correct for this type of file</a:t>
            </a:r>
            <a:r>
              <a:rPr kumimoji="0" lang="en-US" altLang="en-US" sz="2400" b="0" i="0" u="none" strike="noStrike" kern="1200" cap="none" spc="0" normalizeH="0" baseline="0" noProof="0" dirty="0">
                <a:ln>
                  <a:noFill/>
                </a:ln>
                <a:solidFill>
                  <a:srgbClr val="000000"/>
                </a:solidFill>
                <a:effectLst/>
                <a:uLnTx/>
                <a:uFillTx/>
                <a:latin typeface="Arial"/>
                <a:ea typeface="+mn-ea"/>
                <a:cs typeface="Arial"/>
              </a:rPr>
              <a:t>	</a:t>
            </a:r>
            <a:r>
              <a:rPr kumimoji="0" lang="pt-BR" altLang="en-US" sz="2400" b="0" i="0" u="none" strike="noStrike" kern="1200" cap="none" spc="0" normalizeH="0" baseline="0" noProof="0" dirty="0">
                <a:ln>
                  <a:noFill/>
                </a:ln>
                <a:solidFill>
                  <a:srgbClr val="000000"/>
                </a:solidFill>
                <a:effectLst/>
                <a:uLnTx/>
                <a:uFillTx/>
                <a:latin typeface="Arial"/>
                <a:ea typeface="+mn-ea"/>
                <a:cs typeface="Arial"/>
              </a:rPr>
              <a:t>\?U???}3??????d6?4h??}}h?)?[?;?R?8???0??sK6?m?/?T$&gt;??Mv!???9??/</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pt-BR" altLang="en-US" sz="2000" b="0" i="0" u="none" strike="noStrike" kern="1200" cap="none" spc="0" normalizeH="0" baseline="0" noProof="0" dirty="0">
                <a:ln>
                  <a:noFill/>
                </a:ln>
                <a:solidFill>
                  <a:srgbClr val="000000"/>
                </a:solidFill>
                <a:effectLst/>
                <a:uLnTx/>
                <a:uFillTx/>
                <a:latin typeface="Arial"/>
                <a:ea typeface="+mn-ea"/>
                <a:cs typeface="Arial"/>
              </a:rPr>
              <a:t>You imported in something other than a text file. Excel, Word, PDF</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The value ‘11/08/2021' is invalid for the field 'Service Start Date'.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The Service start or end date is in a different school year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none" strike="noStrike" kern="1200" cap="none" spc="0" normalizeH="0" baseline="0" noProof="0" dirty="0">
                <a:ln>
                  <a:noFill/>
                </a:ln>
                <a:solidFill>
                  <a:srgbClr val="FF0000"/>
                </a:solidFill>
                <a:effectLst/>
                <a:uLnTx/>
                <a:uFillTx/>
                <a:latin typeface="Arial"/>
                <a:ea typeface="+mn-ea"/>
                <a:cs typeface="Arial"/>
              </a:rPr>
              <a:t>The value '11/02/2020' is invalid for the field 'IEP Date‘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The IEP date is tomorrow or somewhere in the future.</a:t>
            </a:r>
          </a:p>
        </p:txBody>
      </p:sp>
      <p:grpSp>
        <p:nvGrpSpPr>
          <p:cNvPr id="6" name="Group 5">
            <a:extLst>
              <a:ext uri="{FF2B5EF4-FFF2-40B4-BE49-F238E27FC236}">
                <a16:creationId xmlns:a16="http://schemas.microsoft.com/office/drawing/2014/main" id="{65672F3A-DF31-4FA3-B8E3-AB3E6932CBF7}"/>
              </a:ext>
            </a:extLst>
          </p:cNvPr>
          <p:cNvGrpSpPr/>
          <p:nvPr/>
        </p:nvGrpSpPr>
        <p:grpSpPr>
          <a:xfrm>
            <a:off x="11572567" y="6394894"/>
            <a:ext cx="619433" cy="463106"/>
            <a:chOff x="11405419" y="6243489"/>
            <a:chExt cx="619433" cy="463106"/>
          </a:xfrm>
        </p:grpSpPr>
        <p:sp>
          <p:nvSpPr>
            <p:cNvPr id="7" name="Oval 6">
              <a:extLst>
                <a:ext uri="{FF2B5EF4-FFF2-40B4-BE49-F238E27FC236}">
                  <a16:creationId xmlns:a16="http://schemas.microsoft.com/office/drawing/2014/main" id="{4020B197-CFE3-4C48-9A94-5BE3781B3C73}"/>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3714824-73FD-43FE-94EF-3EE8006051F4}"/>
                </a:ext>
              </a:extLst>
            </p:cNvPr>
            <p:cNvSpPr txBox="1"/>
            <p:nvPr/>
          </p:nvSpPr>
          <p:spPr>
            <a:xfrm>
              <a:off x="11474895" y="6290376"/>
              <a:ext cx="480479" cy="369332"/>
            </a:xfrm>
            <a:prstGeom prst="rect">
              <a:avLst/>
            </a:prstGeom>
            <a:noFill/>
          </p:spPr>
          <p:txBody>
            <a:bodyPr wrap="square" rtlCol="0">
              <a:spAutoFit/>
            </a:bodyPr>
            <a:lstStyle/>
            <a:p>
              <a:r>
                <a:rPr lang="en-US" b="1" dirty="0"/>
                <a:t>14</a:t>
              </a:r>
            </a:p>
          </p:txBody>
        </p:sp>
      </p:grpSp>
    </p:spTree>
    <p:extLst>
      <p:ext uri="{BB962C8B-B14F-4D97-AF65-F5344CB8AC3E}">
        <p14:creationId xmlns:p14="http://schemas.microsoft.com/office/powerpoint/2010/main" val="1197976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60C0373-C55C-4A1E-861F-7C56F17DD574}"/>
              </a:ext>
            </a:extLst>
          </p:cNvPr>
          <p:cNvSpPr>
            <a:spLocks noGrp="1" noChangeArrowheads="1"/>
          </p:cNvSpPr>
          <p:nvPr>
            <p:ph type="title"/>
          </p:nvPr>
        </p:nvSpPr>
        <p:spPr>
          <a:xfrm>
            <a:off x="4719484" y="295482"/>
            <a:ext cx="3111910" cy="562769"/>
          </a:xfrm>
        </p:spPr>
        <p:txBody>
          <a:bodyPr/>
          <a:lstStyle/>
          <a:p>
            <a:pPr eaLnBrk="1" hangingPunct="1"/>
            <a:r>
              <a:rPr lang="en-US" altLang="en-US" dirty="0"/>
              <a:t>Import Alerts</a:t>
            </a:r>
          </a:p>
        </p:txBody>
      </p:sp>
      <p:pic>
        <p:nvPicPr>
          <p:cNvPr id="9" name="Picture 8">
            <a:extLst>
              <a:ext uri="{FF2B5EF4-FFF2-40B4-BE49-F238E27FC236}">
                <a16:creationId xmlns:a16="http://schemas.microsoft.com/office/drawing/2014/main" id="{603550B5-185C-489B-8E4A-BBB44F0BFBA6}"/>
              </a:ext>
            </a:extLst>
          </p:cNvPr>
          <p:cNvPicPr>
            <a:picLocks noChangeAspect="1"/>
          </p:cNvPicPr>
          <p:nvPr/>
        </p:nvPicPr>
        <p:blipFill>
          <a:blip r:embed="rId2"/>
          <a:stretch>
            <a:fillRect/>
          </a:stretch>
        </p:blipFill>
        <p:spPr>
          <a:xfrm>
            <a:off x="430698" y="295482"/>
            <a:ext cx="1213209" cy="536494"/>
          </a:xfrm>
          <a:prstGeom prst="rect">
            <a:avLst/>
          </a:prstGeom>
        </p:spPr>
      </p:pic>
      <p:sp>
        <p:nvSpPr>
          <p:cNvPr id="7" name="Rectangle 3">
            <a:extLst>
              <a:ext uri="{FF2B5EF4-FFF2-40B4-BE49-F238E27FC236}">
                <a16:creationId xmlns:a16="http://schemas.microsoft.com/office/drawing/2014/main" id="{7A16A0B6-81D0-40EC-A59A-FCF21491B6F2}"/>
              </a:ext>
            </a:extLst>
          </p:cNvPr>
          <p:cNvSpPr txBox="1">
            <a:spLocks noChangeArrowheads="1"/>
          </p:cNvSpPr>
          <p:nvPr/>
        </p:nvSpPr>
        <p:spPr bwMode="auto">
          <a:xfrm>
            <a:off x="1722565" y="988142"/>
            <a:ext cx="8793035" cy="516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Char char="•"/>
              <a:tabLst/>
              <a:defRPr/>
            </a:pPr>
            <a:r>
              <a:rPr kumimoji="0" lang="en-US" altLang="en-US" sz="3200" b="0" i="0" u="none" strike="noStrike" kern="1200" cap="none" spc="0" normalizeH="0" baseline="0" noProof="0" dirty="0">
                <a:ln>
                  <a:noFill/>
                </a:ln>
                <a:solidFill>
                  <a:srgbClr val="000000"/>
                </a:solidFill>
                <a:effectLst/>
                <a:uLnTx/>
                <a:uFillTx/>
                <a:latin typeface="Arial"/>
                <a:ea typeface="+mn-ea"/>
                <a:cs typeface="Arial"/>
              </a:rPr>
              <a:t>What does the message mean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sng" strike="noStrike" kern="1200" cap="none" spc="0" normalizeH="0" baseline="0" noProof="0" dirty="0">
                <a:ln>
                  <a:noFill/>
                </a:ln>
                <a:solidFill>
                  <a:srgbClr val="000000"/>
                </a:solidFill>
                <a:effectLst/>
                <a:uLnTx/>
                <a:uFillTx/>
                <a:latin typeface="Arial"/>
                <a:ea typeface="+mn-ea"/>
                <a:cs typeface="Arial"/>
              </a:rPr>
              <a:t>Import file</a:t>
            </a:r>
            <a:r>
              <a:rPr kumimoji="0" lang="en-US" altLang="en-US" sz="2400" b="0" i="0" u="sng" strike="noStrike" kern="1200" cap="none" spc="0" normalizeH="0" baseline="0" noProof="0" dirty="0">
                <a:ln>
                  <a:noFill/>
                </a:ln>
                <a:solidFill>
                  <a:srgbClr val="000036"/>
                </a:solidFill>
                <a:effectLst/>
                <a:uLnTx/>
                <a:uFillTx/>
                <a:latin typeface="Arial"/>
                <a:ea typeface="+mn-ea"/>
                <a:cs typeface="Arial"/>
              </a:rPr>
              <a:t> format </a:t>
            </a:r>
            <a:r>
              <a:rPr kumimoji="0" lang="en-US" altLang="en-US" sz="2400" b="0" i="0" u="sng" strike="noStrike" kern="1200" cap="none" spc="0" normalizeH="0" baseline="0" noProof="0" dirty="0">
                <a:ln>
                  <a:noFill/>
                </a:ln>
                <a:solidFill>
                  <a:srgbClr val="000000"/>
                </a:solidFill>
                <a:effectLst/>
                <a:uLnTx/>
                <a:uFillTx/>
                <a:latin typeface="Arial"/>
                <a:ea typeface="+mn-ea"/>
                <a:cs typeface="Arial"/>
              </a:rPr>
              <a:t>is in error or out of</a:t>
            </a:r>
            <a:r>
              <a:rPr kumimoji="0" lang="en-US" altLang="en-US" sz="2400" b="0" i="0" u="sng" strike="noStrike" kern="1200" cap="none" spc="0" normalizeH="0" baseline="0" noProof="0" dirty="0">
                <a:ln>
                  <a:noFill/>
                </a:ln>
                <a:solidFill>
                  <a:srgbClr val="FF0000"/>
                </a:solidFill>
                <a:effectLst/>
                <a:uLnTx/>
                <a:uFillTx/>
                <a:latin typeface="Arial"/>
                <a:ea typeface="+mn-ea"/>
                <a:cs typeface="Arial"/>
              </a:rPr>
              <a:t> sequence</a:t>
            </a:r>
            <a:r>
              <a:rPr kumimoji="0" lang="en-US" altLang="en-US" sz="2400" b="0" i="0" u="none" strike="noStrike" kern="1200" cap="none" spc="0" normalizeH="0" baseline="0" noProof="0" dirty="0">
                <a:ln>
                  <a:noFill/>
                </a:ln>
                <a:solidFill>
                  <a:srgbClr val="000000"/>
                </a:solidFill>
                <a:effectLst/>
                <a:uLnTx/>
                <a:uFillTx/>
                <a:latin typeface="Arial"/>
                <a:ea typeface="+mn-ea"/>
                <a:cs typeface="Arial"/>
              </a:rPr>
              <a: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FF0000"/>
                </a:solidFill>
                <a:effectLst/>
                <a:uLnTx/>
                <a:uFillTx/>
                <a:latin typeface="Arial"/>
                <a:ea typeface="+mn-ea"/>
                <a:cs typeface="Arial"/>
              </a:rPr>
              <a:t>The value '2044' is invalid for the field 'Staff ID</a:t>
            </a: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Building number present in the Provider ID field</a:t>
            </a:r>
            <a:endParaRPr kumimoji="0" lang="en-US" altLang="en-US" sz="24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sng" strike="noStrike" kern="1200" cap="none" spc="0" normalizeH="0" baseline="0" noProof="0" dirty="0">
                <a:ln>
                  <a:noFill/>
                </a:ln>
                <a:solidFill>
                  <a:srgbClr val="000000"/>
                </a:solidFill>
                <a:effectLst/>
                <a:uLnTx/>
                <a:uFillTx/>
                <a:latin typeface="Arial"/>
                <a:ea typeface="+mn-ea"/>
                <a:cs typeface="Arial"/>
              </a:rPr>
              <a:t>The value O is not an active status code.  Annual status cannot be determined</a:t>
            </a:r>
            <a:r>
              <a:rPr kumimoji="0" lang="en-US" altLang="en-US" sz="2400" b="0" i="0" u="none" strike="noStrike" kern="1200" cap="none" spc="0" normalizeH="0" baseline="0" noProof="0" dirty="0">
                <a:ln>
                  <a:noFill/>
                </a:ln>
                <a:solidFill>
                  <a:srgbClr val="000000"/>
                </a:solidFill>
                <a:effectLst/>
                <a:uLnTx/>
                <a:uFillTx/>
                <a:latin typeface="Arial"/>
                <a:ea typeface="+mn-ea"/>
                <a:cs typeface="Arial"/>
              </a:rPr>
              <a: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First record submitted cannot have an Exit status. Students must start the school year as Active, then exit after services were received.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400" b="0" i="0" u="sng" strike="noStrike" kern="1200" cap="none" spc="0" normalizeH="0" baseline="0" noProof="0" dirty="0">
                <a:ln>
                  <a:noFill/>
                </a:ln>
                <a:solidFill>
                  <a:srgbClr val="000000"/>
                </a:solidFill>
                <a:effectLst/>
                <a:uLnTx/>
                <a:uFillTx/>
                <a:latin typeface="Arial"/>
                <a:ea typeface="+mn-ea"/>
                <a:cs typeface="Arial"/>
              </a:rPr>
              <a:t>The INSERT statement conflicted with the FOREIGN KEY constraint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Arial"/>
              </a:rPr>
              <a:t>Happens when the a batch file is re-imported and the preceding files have not completed processing. </a:t>
            </a:r>
            <a:r>
              <a:rPr lang="en-US" altLang="en-US" sz="2000" dirty="0">
                <a:solidFill>
                  <a:srgbClr val="000000"/>
                </a:solidFill>
                <a:latin typeface="Arial"/>
                <a:cs typeface="Arial"/>
              </a:rPr>
              <a:t>– Take time between imports</a:t>
            </a:r>
            <a:endParaRPr kumimoji="0" lang="en-US" altLang="en-US" sz="2000" b="0" i="0" u="none" strike="noStrike" kern="1200" cap="none" spc="0" normalizeH="0" baseline="0" noProof="0" dirty="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2400" b="0" i="0" u="none" strike="noStrike" kern="1200" cap="none" spc="0" normalizeH="0" baseline="0" noProof="0" dirty="0">
              <a:ln>
                <a:noFill/>
              </a:ln>
              <a:solidFill>
                <a:srgbClr val="000000"/>
              </a:solidFill>
              <a:effectLst/>
              <a:uLnTx/>
              <a:uFillTx/>
              <a:latin typeface="Arial"/>
              <a:ea typeface="+mn-ea"/>
              <a:cs typeface="Arial"/>
            </a:endParaRPr>
          </a:p>
        </p:txBody>
      </p:sp>
      <p:grpSp>
        <p:nvGrpSpPr>
          <p:cNvPr id="5" name="Group 4">
            <a:extLst>
              <a:ext uri="{FF2B5EF4-FFF2-40B4-BE49-F238E27FC236}">
                <a16:creationId xmlns:a16="http://schemas.microsoft.com/office/drawing/2014/main" id="{8134FD3C-7A79-4E3D-B176-1ADE1C2BD860}"/>
              </a:ext>
            </a:extLst>
          </p:cNvPr>
          <p:cNvGrpSpPr/>
          <p:nvPr/>
        </p:nvGrpSpPr>
        <p:grpSpPr>
          <a:xfrm>
            <a:off x="11572567" y="6394894"/>
            <a:ext cx="619433" cy="463106"/>
            <a:chOff x="11405419" y="6243489"/>
            <a:chExt cx="619433" cy="463106"/>
          </a:xfrm>
        </p:grpSpPr>
        <p:sp>
          <p:nvSpPr>
            <p:cNvPr id="6" name="Oval 5">
              <a:extLst>
                <a:ext uri="{FF2B5EF4-FFF2-40B4-BE49-F238E27FC236}">
                  <a16:creationId xmlns:a16="http://schemas.microsoft.com/office/drawing/2014/main" id="{F933118B-A2C1-4A40-BE7F-E2E70B2ACC62}"/>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41D9F2-8344-44EA-94D8-F8823A8FE42C}"/>
                </a:ext>
              </a:extLst>
            </p:cNvPr>
            <p:cNvSpPr txBox="1"/>
            <p:nvPr/>
          </p:nvSpPr>
          <p:spPr>
            <a:xfrm>
              <a:off x="11474895" y="6290376"/>
              <a:ext cx="480479" cy="369332"/>
            </a:xfrm>
            <a:prstGeom prst="rect">
              <a:avLst/>
            </a:prstGeom>
            <a:noFill/>
          </p:spPr>
          <p:txBody>
            <a:bodyPr wrap="square" rtlCol="0">
              <a:spAutoFit/>
            </a:bodyPr>
            <a:lstStyle/>
            <a:p>
              <a:r>
                <a:rPr lang="en-US" b="1" dirty="0"/>
                <a:t>15</a:t>
              </a:r>
            </a:p>
          </p:txBody>
        </p:sp>
      </p:grpSp>
    </p:spTree>
    <p:extLst>
      <p:ext uri="{BB962C8B-B14F-4D97-AF65-F5344CB8AC3E}">
        <p14:creationId xmlns:p14="http://schemas.microsoft.com/office/powerpoint/2010/main" val="2297239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9FD2-6DC3-4AB5-A4CE-BCD9B25BDC39}"/>
              </a:ext>
            </a:extLst>
          </p:cNvPr>
          <p:cNvSpPr>
            <a:spLocks noGrp="1"/>
          </p:cNvSpPr>
          <p:nvPr>
            <p:ph type="title"/>
          </p:nvPr>
        </p:nvSpPr>
        <p:spPr/>
        <p:txBody>
          <a:bodyPr/>
          <a:lstStyle/>
          <a:p>
            <a:pPr algn="ctr"/>
            <a:r>
              <a:rPr lang="en-US" dirty="0"/>
              <a:t>Know the Directory Information</a:t>
            </a:r>
          </a:p>
        </p:txBody>
      </p:sp>
      <p:sp>
        <p:nvSpPr>
          <p:cNvPr id="7" name="Text Placeholder 6">
            <a:extLst>
              <a:ext uri="{FF2B5EF4-FFF2-40B4-BE49-F238E27FC236}">
                <a16:creationId xmlns:a16="http://schemas.microsoft.com/office/drawing/2014/main" id="{63A4BD97-7636-475E-BDAE-665B2738EA5B}"/>
              </a:ext>
            </a:extLst>
          </p:cNvPr>
          <p:cNvSpPr>
            <a:spLocks noGrp="1"/>
          </p:cNvSpPr>
          <p:nvPr>
            <p:ph type="body" idx="1"/>
          </p:nvPr>
        </p:nvSpPr>
        <p:spPr>
          <a:xfrm>
            <a:off x="3962816" y="1514476"/>
            <a:ext cx="3394587" cy="471195"/>
          </a:xfrm>
        </p:spPr>
        <p:txBody>
          <a:bodyPr>
            <a:normAutofit lnSpcReduction="10000"/>
          </a:bodyPr>
          <a:lstStyle/>
          <a:p>
            <a:r>
              <a:rPr lang="en-US" dirty="0"/>
              <a:t>Program Buildings</a:t>
            </a:r>
          </a:p>
        </p:txBody>
      </p:sp>
      <p:pic>
        <p:nvPicPr>
          <p:cNvPr id="13" name="Picture 12">
            <a:extLst>
              <a:ext uri="{FF2B5EF4-FFF2-40B4-BE49-F238E27FC236}">
                <a16:creationId xmlns:a16="http://schemas.microsoft.com/office/drawing/2014/main" id="{3514ED36-09E6-4A90-A419-E2F2A2A93C45}"/>
              </a:ext>
            </a:extLst>
          </p:cNvPr>
          <p:cNvPicPr>
            <a:picLocks noChangeAspect="1"/>
          </p:cNvPicPr>
          <p:nvPr/>
        </p:nvPicPr>
        <p:blipFill>
          <a:blip r:embed="rId3"/>
          <a:stretch>
            <a:fillRect/>
          </a:stretch>
        </p:blipFill>
        <p:spPr>
          <a:xfrm>
            <a:off x="348306" y="4768849"/>
            <a:ext cx="10174328" cy="1149350"/>
          </a:xfrm>
          <a:prstGeom prst="rect">
            <a:avLst/>
          </a:prstGeom>
        </p:spPr>
      </p:pic>
      <p:pic>
        <p:nvPicPr>
          <p:cNvPr id="14" name="Picture 13">
            <a:extLst>
              <a:ext uri="{FF2B5EF4-FFF2-40B4-BE49-F238E27FC236}">
                <a16:creationId xmlns:a16="http://schemas.microsoft.com/office/drawing/2014/main" id="{F508B02D-DA18-43FF-A35B-8CE49C5A849A}"/>
              </a:ext>
            </a:extLst>
          </p:cNvPr>
          <p:cNvPicPr>
            <a:picLocks noChangeAspect="1"/>
          </p:cNvPicPr>
          <p:nvPr/>
        </p:nvPicPr>
        <p:blipFill>
          <a:blip r:embed="rId4"/>
          <a:stretch>
            <a:fillRect/>
          </a:stretch>
        </p:blipFill>
        <p:spPr>
          <a:xfrm>
            <a:off x="348306" y="2173575"/>
            <a:ext cx="10174328" cy="974035"/>
          </a:xfrm>
          <a:prstGeom prst="rect">
            <a:avLst/>
          </a:prstGeom>
        </p:spPr>
      </p:pic>
      <p:sp>
        <p:nvSpPr>
          <p:cNvPr id="16" name="Text Placeholder 6">
            <a:extLst>
              <a:ext uri="{FF2B5EF4-FFF2-40B4-BE49-F238E27FC236}">
                <a16:creationId xmlns:a16="http://schemas.microsoft.com/office/drawing/2014/main" id="{80AE855E-0EE1-4FC9-9317-D5A6D4D64227}"/>
              </a:ext>
            </a:extLst>
          </p:cNvPr>
          <p:cNvSpPr txBox="1">
            <a:spLocks/>
          </p:cNvSpPr>
          <p:nvPr/>
        </p:nvSpPr>
        <p:spPr>
          <a:xfrm>
            <a:off x="348306" y="3519371"/>
            <a:ext cx="11989060" cy="574676"/>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2800" b="1"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8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600" b="1"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Program buildings list the same schedules as local elementary school </a:t>
            </a:r>
          </a:p>
        </p:txBody>
      </p:sp>
      <p:sp>
        <p:nvSpPr>
          <p:cNvPr id="17" name="Arrow: Up 16">
            <a:extLst>
              <a:ext uri="{FF2B5EF4-FFF2-40B4-BE49-F238E27FC236}">
                <a16:creationId xmlns:a16="http://schemas.microsoft.com/office/drawing/2014/main" id="{C5F4A28C-F330-4E00-BC80-6F0F14F2555A}"/>
              </a:ext>
            </a:extLst>
          </p:cNvPr>
          <p:cNvSpPr/>
          <p:nvPr/>
        </p:nvSpPr>
        <p:spPr>
          <a:xfrm>
            <a:off x="9475004" y="3145600"/>
            <a:ext cx="242461" cy="3798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6C7F6FD3-5026-4B08-BA46-06E988157477}"/>
              </a:ext>
            </a:extLst>
          </p:cNvPr>
          <p:cNvSpPr/>
          <p:nvPr/>
        </p:nvSpPr>
        <p:spPr>
          <a:xfrm rot="10800000">
            <a:off x="9061661" y="4209539"/>
            <a:ext cx="232876" cy="4438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A35BAAE9-2172-4731-8CC4-E42132859F8B}"/>
              </a:ext>
            </a:extLst>
          </p:cNvPr>
          <p:cNvSpPr txBox="1">
            <a:spLocks/>
          </p:cNvSpPr>
          <p:nvPr/>
        </p:nvSpPr>
        <p:spPr>
          <a:xfrm>
            <a:off x="233081" y="365125"/>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grpSp>
        <p:nvGrpSpPr>
          <p:cNvPr id="10" name="Group 9">
            <a:extLst>
              <a:ext uri="{FF2B5EF4-FFF2-40B4-BE49-F238E27FC236}">
                <a16:creationId xmlns:a16="http://schemas.microsoft.com/office/drawing/2014/main" id="{FE0D53D3-9394-487D-9956-5C5C275308C3}"/>
              </a:ext>
            </a:extLst>
          </p:cNvPr>
          <p:cNvGrpSpPr/>
          <p:nvPr/>
        </p:nvGrpSpPr>
        <p:grpSpPr>
          <a:xfrm>
            <a:off x="11572567" y="6394894"/>
            <a:ext cx="619433" cy="463106"/>
            <a:chOff x="11405419" y="6243489"/>
            <a:chExt cx="619433" cy="463106"/>
          </a:xfrm>
        </p:grpSpPr>
        <p:sp>
          <p:nvSpPr>
            <p:cNvPr id="11" name="Oval 10">
              <a:extLst>
                <a:ext uri="{FF2B5EF4-FFF2-40B4-BE49-F238E27FC236}">
                  <a16:creationId xmlns:a16="http://schemas.microsoft.com/office/drawing/2014/main" id="{AC371D39-E462-4C38-BC07-98BC9B639E68}"/>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D38936-EBC3-4C8F-AEBB-F3F32B8C8702}"/>
                </a:ext>
              </a:extLst>
            </p:cNvPr>
            <p:cNvSpPr txBox="1"/>
            <p:nvPr/>
          </p:nvSpPr>
          <p:spPr>
            <a:xfrm>
              <a:off x="11474895" y="6290376"/>
              <a:ext cx="480479" cy="369332"/>
            </a:xfrm>
            <a:prstGeom prst="rect">
              <a:avLst/>
            </a:prstGeom>
            <a:noFill/>
          </p:spPr>
          <p:txBody>
            <a:bodyPr wrap="square" rtlCol="0">
              <a:spAutoFit/>
            </a:bodyPr>
            <a:lstStyle/>
            <a:p>
              <a:r>
                <a:rPr lang="en-US" b="1" dirty="0"/>
                <a:t>16</a:t>
              </a:r>
            </a:p>
          </p:txBody>
        </p:sp>
      </p:grpSp>
    </p:spTree>
    <p:extLst>
      <p:ext uri="{BB962C8B-B14F-4D97-AF65-F5344CB8AC3E}">
        <p14:creationId xmlns:p14="http://schemas.microsoft.com/office/powerpoint/2010/main" val="554632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381" y="0"/>
            <a:ext cx="10515600" cy="1325563"/>
          </a:xfrm>
        </p:spPr>
        <p:txBody>
          <a:bodyPr>
            <a:normAutofit/>
          </a:bodyPr>
          <a:lstStyle/>
          <a:p>
            <a:pPr algn="ctr"/>
            <a:r>
              <a:rPr lang="en-US" sz="3600" dirty="0"/>
              <a:t>Know the Directory Information</a:t>
            </a:r>
          </a:p>
        </p:txBody>
      </p:sp>
      <p:sp>
        <p:nvSpPr>
          <p:cNvPr id="3" name="Content Placeholder 2"/>
          <p:cNvSpPr>
            <a:spLocks noGrp="1"/>
          </p:cNvSpPr>
          <p:nvPr>
            <p:ph idx="1"/>
          </p:nvPr>
        </p:nvSpPr>
        <p:spPr>
          <a:xfrm>
            <a:off x="493512" y="3539640"/>
            <a:ext cx="11204976" cy="2642755"/>
          </a:xfrm>
        </p:spPr>
        <p:txBody>
          <a:bodyPr>
            <a:normAutofit lnSpcReduction="10000"/>
          </a:bodyPr>
          <a:lstStyle/>
          <a:p>
            <a:r>
              <a:rPr lang="en-US" dirty="0">
                <a:solidFill>
                  <a:srgbClr val="FF0000"/>
                </a:solidFill>
                <a:latin typeface="Arial" panose="020B0604020202020204" pitchFamily="34" charset="0"/>
                <a:cs typeface="Arial" panose="020B0604020202020204" pitchFamily="34" charset="0"/>
              </a:rPr>
              <a:t>Review the building information page early in the school year</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Find and request to fix – local board clerk has permissions</a:t>
            </a:r>
          </a:p>
          <a:p>
            <a:pPr lvl="1"/>
            <a:r>
              <a:rPr lang="en-US" dirty="0">
                <a:latin typeface="Arial" panose="020B0604020202020204" pitchFamily="34" charset="0"/>
                <a:cs typeface="Arial" panose="020B0604020202020204" pitchFamily="34" charset="0"/>
              </a:rPr>
              <a:t>10 Hour school day, Zero KG class time, 60 minutes sessions</a:t>
            </a:r>
          </a:p>
          <a:p>
            <a:r>
              <a:rPr lang="en-US" dirty="0">
                <a:latin typeface="Arial" panose="020B0604020202020204" pitchFamily="34" charset="0"/>
                <a:cs typeface="Arial" panose="020B0604020202020204" pitchFamily="34" charset="0"/>
              </a:rPr>
              <a:t>Correcting class minutes in the Directory late in the school year will impact verification 0224 because variables in the Educational Environment calculation will change.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55" y="1325563"/>
            <a:ext cx="7565876" cy="1880843"/>
          </a:xfrm>
          <a:prstGeom prst="rect">
            <a:avLst/>
          </a:prstGeom>
        </p:spPr>
      </p:pic>
      <p:pic>
        <p:nvPicPr>
          <p:cNvPr id="7" name="Picture 6"/>
          <p:cNvPicPr>
            <a:picLocks noChangeAspect="1"/>
          </p:cNvPicPr>
          <p:nvPr/>
        </p:nvPicPr>
        <p:blipFill>
          <a:blip r:embed="rId3"/>
          <a:stretch>
            <a:fillRect/>
          </a:stretch>
        </p:blipFill>
        <p:spPr>
          <a:xfrm>
            <a:off x="7636431" y="2029847"/>
            <a:ext cx="4391025" cy="1228725"/>
          </a:xfrm>
          <a:prstGeom prst="rect">
            <a:avLst/>
          </a:prstGeom>
        </p:spPr>
      </p:pic>
      <p:pic>
        <p:nvPicPr>
          <p:cNvPr id="9" name="Picture 8"/>
          <p:cNvPicPr>
            <a:picLocks noChangeAspect="1"/>
          </p:cNvPicPr>
          <p:nvPr/>
        </p:nvPicPr>
        <p:blipFill>
          <a:blip r:embed="rId4"/>
          <a:stretch>
            <a:fillRect/>
          </a:stretch>
        </p:blipFill>
        <p:spPr>
          <a:xfrm>
            <a:off x="7636431" y="1294078"/>
            <a:ext cx="4314825" cy="533400"/>
          </a:xfrm>
          <a:prstGeom prst="rect">
            <a:avLst/>
          </a:prstGeom>
        </p:spPr>
      </p:pic>
      <p:sp>
        <p:nvSpPr>
          <p:cNvPr id="10" name="Oval 9"/>
          <p:cNvSpPr/>
          <p:nvPr/>
        </p:nvSpPr>
        <p:spPr>
          <a:xfrm>
            <a:off x="5471820" y="1384726"/>
            <a:ext cx="1038688" cy="614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0366702">
            <a:off x="9114233" y="1568986"/>
            <a:ext cx="843379" cy="2174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745113">
            <a:off x="10287037" y="3057564"/>
            <a:ext cx="843379" cy="21743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a:extLst>
              <a:ext uri="{FF2B5EF4-FFF2-40B4-BE49-F238E27FC236}">
                <a16:creationId xmlns:a16="http://schemas.microsoft.com/office/drawing/2014/main" id="{DFB64AB6-7D96-4C34-A9A9-A1241BD6F0E2}"/>
              </a:ext>
            </a:extLst>
          </p:cNvPr>
          <p:cNvSpPr txBox="1">
            <a:spLocks/>
          </p:cNvSpPr>
          <p:nvPr/>
        </p:nvSpPr>
        <p:spPr>
          <a:xfrm>
            <a:off x="233081" y="365125"/>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grpSp>
        <p:nvGrpSpPr>
          <p:cNvPr id="14" name="Group 13">
            <a:extLst>
              <a:ext uri="{FF2B5EF4-FFF2-40B4-BE49-F238E27FC236}">
                <a16:creationId xmlns:a16="http://schemas.microsoft.com/office/drawing/2014/main" id="{F1FF5357-108A-43FC-8CFA-D15C54587B73}"/>
              </a:ext>
            </a:extLst>
          </p:cNvPr>
          <p:cNvGrpSpPr/>
          <p:nvPr/>
        </p:nvGrpSpPr>
        <p:grpSpPr>
          <a:xfrm>
            <a:off x="11548133" y="6394894"/>
            <a:ext cx="619433" cy="463106"/>
            <a:chOff x="11405419" y="6243489"/>
            <a:chExt cx="619433" cy="463106"/>
          </a:xfrm>
        </p:grpSpPr>
        <p:sp>
          <p:nvSpPr>
            <p:cNvPr id="15" name="Oval 14">
              <a:extLst>
                <a:ext uri="{FF2B5EF4-FFF2-40B4-BE49-F238E27FC236}">
                  <a16:creationId xmlns:a16="http://schemas.microsoft.com/office/drawing/2014/main" id="{1945592A-6D3B-4F16-8B77-50CA8F0C62E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442C235-6611-479C-801D-C1E9737CDD63}"/>
                </a:ext>
              </a:extLst>
            </p:cNvPr>
            <p:cNvSpPr txBox="1"/>
            <p:nvPr/>
          </p:nvSpPr>
          <p:spPr>
            <a:xfrm>
              <a:off x="11474895" y="6290376"/>
              <a:ext cx="480479" cy="369332"/>
            </a:xfrm>
            <a:prstGeom prst="rect">
              <a:avLst/>
            </a:prstGeom>
            <a:noFill/>
          </p:spPr>
          <p:txBody>
            <a:bodyPr wrap="square" rtlCol="0">
              <a:spAutoFit/>
            </a:bodyPr>
            <a:lstStyle/>
            <a:p>
              <a:r>
                <a:rPr lang="en-US" b="1" dirty="0"/>
                <a:t>17</a:t>
              </a:r>
            </a:p>
          </p:txBody>
        </p:sp>
      </p:grpSp>
    </p:spTree>
    <p:extLst>
      <p:ext uri="{BB962C8B-B14F-4D97-AF65-F5344CB8AC3E}">
        <p14:creationId xmlns:p14="http://schemas.microsoft.com/office/powerpoint/2010/main" val="265018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a:extLst>
              <a:ext uri="{FF2B5EF4-FFF2-40B4-BE49-F238E27FC236}">
                <a16:creationId xmlns:a16="http://schemas.microsoft.com/office/drawing/2014/main" id="{59E6BC2B-1428-4B39-86B8-BDEA09545A27}"/>
              </a:ext>
            </a:extLst>
          </p:cNvPr>
          <p:cNvPicPr>
            <a:picLocks noGrp="1" noChangeAspect="1"/>
          </p:cNvPicPr>
          <p:nvPr>
            <p:ph sz="half" idx="1"/>
          </p:nvPr>
        </p:nvPicPr>
        <p:blipFill>
          <a:blip r:embed="rId3"/>
          <a:stretch>
            <a:fillRect/>
          </a:stretch>
        </p:blipFill>
        <p:spPr>
          <a:xfrm>
            <a:off x="542779" y="1547447"/>
            <a:ext cx="5573028" cy="3953020"/>
          </a:xfrm>
          <a:prstGeom prst="rect">
            <a:avLst/>
          </a:prstGeom>
        </p:spPr>
      </p:pic>
      <p:pic>
        <p:nvPicPr>
          <p:cNvPr id="24" name="Content Placeholder 23">
            <a:extLst>
              <a:ext uri="{FF2B5EF4-FFF2-40B4-BE49-F238E27FC236}">
                <a16:creationId xmlns:a16="http://schemas.microsoft.com/office/drawing/2014/main" id="{08537FDA-EB60-496E-B246-686DDCBF162E}"/>
              </a:ext>
            </a:extLst>
          </p:cNvPr>
          <p:cNvPicPr>
            <a:picLocks noGrp="1" noChangeAspect="1"/>
          </p:cNvPicPr>
          <p:nvPr>
            <p:ph sz="half" idx="2"/>
          </p:nvPr>
        </p:nvPicPr>
        <p:blipFill>
          <a:blip r:embed="rId4"/>
          <a:stretch>
            <a:fillRect/>
          </a:stretch>
        </p:blipFill>
        <p:spPr>
          <a:xfrm>
            <a:off x="6380748" y="1547448"/>
            <a:ext cx="5181600" cy="3953020"/>
          </a:xfrm>
          <a:prstGeom prst="rect">
            <a:avLst/>
          </a:prstGeom>
        </p:spPr>
      </p:pic>
      <p:sp>
        <p:nvSpPr>
          <p:cNvPr id="20" name="Title 19">
            <a:extLst>
              <a:ext uri="{FF2B5EF4-FFF2-40B4-BE49-F238E27FC236}">
                <a16:creationId xmlns:a16="http://schemas.microsoft.com/office/drawing/2014/main" id="{3B398E9A-857A-4C44-914A-77E7B6489F93}"/>
              </a:ext>
            </a:extLst>
          </p:cNvPr>
          <p:cNvSpPr>
            <a:spLocks noGrp="1"/>
          </p:cNvSpPr>
          <p:nvPr>
            <p:ph type="title"/>
          </p:nvPr>
        </p:nvSpPr>
        <p:spPr>
          <a:xfrm>
            <a:off x="838200" y="631276"/>
            <a:ext cx="10515600" cy="726256"/>
          </a:xfrm>
        </p:spPr>
        <p:txBody>
          <a:bodyPr>
            <a:normAutofit/>
          </a:bodyPr>
          <a:lstStyle/>
          <a:p>
            <a:r>
              <a:rPr lang="en-US" sz="3000" dirty="0"/>
              <a:t>Reporting Preschoolers in Special Education Classrooms</a:t>
            </a:r>
          </a:p>
        </p:txBody>
      </p:sp>
      <p:sp>
        <p:nvSpPr>
          <p:cNvPr id="5" name="Text Placeholder 6">
            <a:extLst>
              <a:ext uri="{FF2B5EF4-FFF2-40B4-BE49-F238E27FC236}">
                <a16:creationId xmlns:a16="http://schemas.microsoft.com/office/drawing/2014/main" id="{9D2596F7-FDCF-4A3A-A2D6-51E27A4C9110}"/>
              </a:ext>
            </a:extLst>
          </p:cNvPr>
          <p:cNvSpPr txBox="1">
            <a:spLocks/>
          </p:cNvSpPr>
          <p:nvPr/>
        </p:nvSpPr>
        <p:spPr>
          <a:xfrm>
            <a:off x="233081" y="365125"/>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grpSp>
        <p:nvGrpSpPr>
          <p:cNvPr id="6" name="Group 5">
            <a:extLst>
              <a:ext uri="{FF2B5EF4-FFF2-40B4-BE49-F238E27FC236}">
                <a16:creationId xmlns:a16="http://schemas.microsoft.com/office/drawing/2014/main" id="{AC4CBCB1-EF86-443B-941E-1AA29ADA2C79}"/>
              </a:ext>
            </a:extLst>
          </p:cNvPr>
          <p:cNvGrpSpPr/>
          <p:nvPr/>
        </p:nvGrpSpPr>
        <p:grpSpPr>
          <a:xfrm>
            <a:off x="11562348" y="6394894"/>
            <a:ext cx="619433" cy="463106"/>
            <a:chOff x="11405419" y="6243489"/>
            <a:chExt cx="619433" cy="463106"/>
          </a:xfrm>
        </p:grpSpPr>
        <p:sp>
          <p:nvSpPr>
            <p:cNvPr id="7" name="Oval 6">
              <a:extLst>
                <a:ext uri="{FF2B5EF4-FFF2-40B4-BE49-F238E27FC236}">
                  <a16:creationId xmlns:a16="http://schemas.microsoft.com/office/drawing/2014/main" id="{084563A1-2F1F-43C4-98F7-96FF38232520}"/>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0FD4C7-0D7D-4AE0-BD94-3CAD95856F19}"/>
                </a:ext>
              </a:extLst>
            </p:cNvPr>
            <p:cNvSpPr txBox="1"/>
            <p:nvPr/>
          </p:nvSpPr>
          <p:spPr>
            <a:xfrm>
              <a:off x="11474895" y="6290376"/>
              <a:ext cx="480479" cy="369332"/>
            </a:xfrm>
            <a:prstGeom prst="rect">
              <a:avLst/>
            </a:prstGeom>
            <a:noFill/>
          </p:spPr>
          <p:txBody>
            <a:bodyPr wrap="square" rtlCol="0">
              <a:spAutoFit/>
            </a:bodyPr>
            <a:lstStyle/>
            <a:p>
              <a:r>
                <a:rPr lang="en-US" b="1" dirty="0"/>
                <a:t>18</a:t>
              </a:r>
            </a:p>
          </p:txBody>
        </p:sp>
      </p:grpSp>
    </p:spTree>
    <p:extLst>
      <p:ext uri="{BB962C8B-B14F-4D97-AF65-F5344CB8AC3E}">
        <p14:creationId xmlns:p14="http://schemas.microsoft.com/office/powerpoint/2010/main" val="184949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a:xfrm>
            <a:off x="280219" y="423334"/>
            <a:ext cx="11430000" cy="2713228"/>
          </a:xfrm>
        </p:spPr>
        <p:txBody>
          <a:bodyPr/>
          <a:lstStyle/>
          <a:p>
            <a:r>
              <a:rPr lang="en-US" b="1" dirty="0"/>
              <a:t>Requirements &amp; Data Dictionary</a:t>
            </a:r>
          </a:p>
        </p:txBody>
      </p:sp>
      <p:grpSp>
        <p:nvGrpSpPr>
          <p:cNvPr id="3" name="Group 2">
            <a:extLst>
              <a:ext uri="{FF2B5EF4-FFF2-40B4-BE49-F238E27FC236}">
                <a16:creationId xmlns:a16="http://schemas.microsoft.com/office/drawing/2014/main" id="{C9346AC2-E379-47CD-B859-55EDA36FBD99}"/>
              </a:ext>
            </a:extLst>
          </p:cNvPr>
          <p:cNvGrpSpPr/>
          <p:nvPr/>
        </p:nvGrpSpPr>
        <p:grpSpPr>
          <a:xfrm>
            <a:off x="11572567" y="6434666"/>
            <a:ext cx="619433" cy="463106"/>
            <a:chOff x="11405419" y="6243489"/>
            <a:chExt cx="619433" cy="463106"/>
          </a:xfrm>
        </p:grpSpPr>
        <p:sp>
          <p:nvSpPr>
            <p:cNvPr id="4" name="Oval 3">
              <a:extLst>
                <a:ext uri="{FF2B5EF4-FFF2-40B4-BE49-F238E27FC236}">
                  <a16:creationId xmlns:a16="http://schemas.microsoft.com/office/drawing/2014/main" id="{3A03688B-8CFA-46C0-AD99-BE48B74BB29D}"/>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6627B0-704F-4238-9623-1F074238091F}"/>
                </a:ext>
              </a:extLst>
            </p:cNvPr>
            <p:cNvSpPr txBox="1"/>
            <p:nvPr/>
          </p:nvSpPr>
          <p:spPr>
            <a:xfrm>
              <a:off x="11474895" y="6290376"/>
              <a:ext cx="480479" cy="369332"/>
            </a:xfrm>
            <a:prstGeom prst="rect">
              <a:avLst/>
            </a:prstGeom>
            <a:noFill/>
          </p:spPr>
          <p:txBody>
            <a:bodyPr wrap="square" rtlCol="0">
              <a:spAutoFit/>
            </a:bodyPr>
            <a:lstStyle/>
            <a:p>
              <a:r>
                <a:rPr lang="en-US" b="1" dirty="0"/>
                <a:t>19</a:t>
              </a:r>
            </a:p>
          </p:txBody>
        </p:sp>
      </p:grpSp>
    </p:spTree>
    <p:extLst>
      <p:ext uri="{BB962C8B-B14F-4D97-AF65-F5344CB8AC3E}">
        <p14:creationId xmlns:p14="http://schemas.microsoft.com/office/powerpoint/2010/main" val="340381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B6EAD-B92B-48ED-9356-6A53C75A3045}"/>
              </a:ext>
            </a:extLst>
          </p:cNvPr>
          <p:cNvSpPr>
            <a:spLocks noGrp="1"/>
          </p:cNvSpPr>
          <p:nvPr>
            <p:ph type="title"/>
          </p:nvPr>
        </p:nvSpPr>
        <p:spPr>
          <a:xfrm>
            <a:off x="1893456" y="423334"/>
            <a:ext cx="8340436" cy="1500187"/>
          </a:xfrm>
        </p:spPr>
        <p:txBody>
          <a:bodyPr>
            <a:normAutofit fontScale="90000"/>
          </a:bodyPr>
          <a:lstStyle/>
          <a:p>
            <a:pPr algn="ctr"/>
            <a:r>
              <a:rPr lang="en-US" dirty="0"/>
              <a:t>Preparation</a:t>
            </a:r>
            <a:br>
              <a:rPr lang="en-US" dirty="0"/>
            </a:br>
            <a:r>
              <a:rPr lang="en-US" dirty="0"/>
              <a:t>Step 1 -</a:t>
            </a:r>
          </a:p>
        </p:txBody>
      </p:sp>
      <p:sp>
        <p:nvSpPr>
          <p:cNvPr id="2" name="Text Placeholder 1">
            <a:extLst>
              <a:ext uri="{FF2B5EF4-FFF2-40B4-BE49-F238E27FC236}">
                <a16:creationId xmlns:a16="http://schemas.microsoft.com/office/drawing/2014/main" id="{557AE20F-EEEC-4501-8FF1-5CFEBF64125D}"/>
              </a:ext>
            </a:extLst>
          </p:cNvPr>
          <p:cNvSpPr>
            <a:spLocks noGrp="1"/>
          </p:cNvSpPr>
          <p:nvPr>
            <p:ph type="body" idx="1"/>
          </p:nvPr>
        </p:nvSpPr>
        <p:spPr>
          <a:xfrm>
            <a:off x="575187" y="3010294"/>
            <a:ext cx="9658705" cy="2328622"/>
          </a:xfrm>
        </p:spPr>
        <p:txBody>
          <a:bodyPr>
            <a:normAutofit fontScale="92500" lnSpcReduction="20000"/>
          </a:bodyPr>
          <a:lstStyle/>
          <a:p>
            <a:r>
              <a:rPr lang="en-US" b="1" dirty="0">
                <a:latin typeface="Arial" panose="020B0604020202020204" pitchFamily="34" charset="0"/>
                <a:cs typeface="Arial" panose="020B0604020202020204" pitchFamily="34" charset="0"/>
              </a:rPr>
              <a:t>Go to &gt; TASN website</a:t>
            </a:r>
          </a:p>
          <a:p>
            <a:r>
              <a:rPr lang="en-US" b="1" dirty="0">
                <a:latin typeface="Arial" panose="020B0604020202020204" pitchFamily="34" charset="0"/>
                <a:cs typeface="Arial" panose="020B0604020202020204" pitchFamily="34" charset="0"/>
                <a:hlinkClick r:id="rId2"/>
              </a:rPr>
              <a:t>https://ksdetasn.org/gstad/preleadership-and-mis-workshop-presentations</a:t>
            </a:r>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b="1" dirty="0">
                <a:latin typeface="Arial" panose="020B0604020202020204" pitchFamily="34" charset="0"/>
                <a:cs typeface="Arial" panose="020B0604020202020204" pitchFamily="34" charset="0"/>
              </a:rPr>
              <a:t>Print the PowerPoint </a:t>
            </a:r>
          </a:p>
          <a:p>
            <a:pPr marL="342900" indent="-342900">
              <a:buFont typeface="Wingdings" panose="05000000000000000000" pitchFamily="2" charset="2"/>
              <a:buChar char="Ø"/>
            </a:pPr>
            <a:r>
              <a:rPr lang="en-US" b="1" dirty="0">
                <a:latin typeface="Arial" panose="020B0604020202020204" pitchFamily="34" charset="0"/>
                <a:cs typeface="Arial" panose="020B0604020202020204" pitchFamily="34" charset="0"/>
              </a:rPr>
              <a:t>Use the printed PowerPoint as a workbook for note taking</a:t>
            </a:r>
          </a:p>
        </p:txBody>
      </p:sp>
      <p:grpSp>
        <p:nvGrpSpPr>
          <p:cNvPr id="9" name="Group 8">
            <a:extLst>
              <a:ext uri="{FF2B5EF4-FFF2-40B4-BE49-F238E27FC236}">
                <a16:creationId xmlns:a16="http://schemas.microsoft.com/office/drawing/2014/main" id="{5886AE7B-48CE-41E2-B215-D8F760D2CCC9}"/>
              </a:ext>
            </a:extLst>
          </p:cNvPr>
          <p:cNvGrpSpPr/>
          <p:nvPr/>
        </p:nvGrpSpPr>
        <p:grpSpPr>
          <a:xfrm>
            <a:off x="11700387" y="6425380"/>
            <a:ext cx="491613" cy="432620"/>
            <a:chOff x="11533239" y="6292645"/>
            <a:chExt cx="491613" cy="432620"/>
          </a:xfrm>
        </p:grpSpPr>
        <p:sp>
          <p:nvSpPr>
            <p:cNvPr id="7" name="Oval 6">
              <a:extLst>
                <a:ext uri="{FF2B5EF4-FFF2-40B4-BE49-F238E27FC236}">
                  <a16:creationId xmlns:a16="http://schemas.microsoft.com/office/drawing/2014/main" id="{1EC16039-54F3-479F-8EE7-C5C88E206464}"/>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5274F42-C8F5-4BA4-BA12-6F26D1A67286}"/>
                </a:ext>
              </a:extLst>
            </p:cNvPr>
            <p:cNvSpPr txBox="1"/>
            <p:nvPr/>
          </p:nvSpPr>
          <p:spPr>
            <a:xfrm>
              <a:off x="11641394" y="6343954"/>
              <a:ext cx="314632" cy="369332"/>
            </a:xfrm>
            <a:prstGeom prst="rect">
              <a:avLst/>
            </a:prstGeom>
            <a:noFill/>
          </p:spPr>
          <p:txBody>
            <a:bodyPr wrap="square" rtlCol="0">
              <a:spAutoFit/>
            </a:bodyPr>
            <a:lstStyle/>
            <a:p>
              <a:r>
                <a:rPr lang="en-US" b="1" dirty="0"/>
                <a:t>2</a:t>
              </a:r>
            </a:p>
          </p:txBody>
        </p:sp>
      </p:grpSp>
    </p:spTree>
    <p:extLst>
      <p:ext uri="{BB962C8B-B14F-4D97-AF65-F5344CB8AC3E}">
        <p14:creationId xmlns:p14="http://schemas.microsoft.com/office/powerpoint/2010/main" val="2186599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B48C04-F599-480C-A857-BE8DDDB3C1C3}"/>
              </a:ext>
            </a:extLst>
          </p:cNvPr>
          <p:cNvSpPr>
            <a:spLocks noGrp="1"/>
          </p:cNvSpPr>
          <p:nvPr>
            <p:ph idx="1"/>
          </p:nvPr>
        </p:nvSpPr>
        <p:spPr>
          <a:xfrm>
            <a:off x="285135" y="1644073"/>
            <a:ext cx="11621729" cy="4532890"/>
          </a:xfrm>
        </p:spPr>
        <p:txBody>
          <a:bodyPr/>
          <a:lstStyle/>
          <a:p>
            <a:r>
              <a:rPr lang="en-US" dirty="0">
                <a:latin typeface="Arial" panose="020B0604020202020204" pitchFamily="34" charset="0"/>
                <a:cs typeface="Arial" panose="020B0604020202020204" pitchFamily="34" charset="0"/>
              </a:rPr>
              <a:t>Situation -</a:t>
            </a:r>
          </a:p>
          <a:p>
            <a:pPr lvl="1"/>
            <a:r>
              <a:rPr lang="en-US" dirty="0">
                <a:latin typeface="Arial" panose="020B0604020202020204" pitchFamily="34" charset="0"/>
                <a:cs typeface="Arial" panose="020B0604020202020204" pitchFamily="34" charset="0"/>
              </a:rPr>
              <a:t>FY2020 – Parents may choose not to transition their child from Part C to Part B. </a:t>
            </a:r>
          </a:p>
          <a:p>
            <a:pPr lvl="1"/>
            <a:r>
              <a:rPr lang="en-US" dirty="0">
                <a:latin typeface="Arial" panose="020B0604020202020204" pitchFamily="34" charset="0"/>
                <a:cs typeface="Arial" panose="020B0604020202020204" pitchFamily="34" charset="0"/>
              </a:rPr>
              <a:t>FY2020 – Organization reporting under Option 2</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FY2021 data - Verification 0170 - Student's Current Status is "B" and student's third birthday was in the prior school year.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Solution – Report as active status as </a:t>
            </a:r>
            <a:r>
              <a:rPr lang="en-US" u="sng" dirty="0">
                <a:latin typeface="Arial" panose="020B0604020202020204" pitchFamily="34" charset="0"/>
                <a:cs typeface="Arial" panose="020B0604020202020204" pitchFamily="34" charset="0"/>
              </a:rPr>
              <a:t>New Referral</a:t>
            </a:r>
            <a:r>
              <a:rPr lang="en-US" dirty="0">
                <a:latin typeface="Arial" panose="020B0604020202020204" pitchFamily="34" charset="0"/>
                <a:cs typeface="Arial" panose="020B0604020202020204" pitchFamily="34" charset="0"/>
              </a:rPr>
              <a:t> in FY2021</a:t>
            </a:r>
          </a:p>
        </p:txBody>
      </p:sp>
      <p:sp>
        <p:nvSpPr>
          <p:cNvPr id="4" name="Title 3">
            <a:extLst>
              <a:ext uri="{FF2B5EF4-FFF2-40B4-BE49-F238E27FC236}">
                <a16:creationId xmlns:a16="http://schemas.microsoft.com/office/drawing/2014/main" id="{5A7619BF-F223-470E-AB75-2C3F9234C270}"/>
              </a:ext>
            </a:extLst>
          </p:cNvPr>
          <p:cNvSpPr>
            <a:spLocks noGrp="1"/>
          </p:cNvSpPr>
          <p:nvPr>
            <p:ph type="title"/>
          </p:nvPr>
        </p:nvSpPr>
        <p:spPr>
          <a:xfrm>
            <a:off x="838200" y="365125"/>
            <a:ext cx="10515600" cy="932733"/>
          </a:xfrm>
        </p:spPr>
        <p:txBody>
          <a:bodyPr>
            <a:normAutofit/>
          </a:bodyPr>
          <a:lstStyle/>
          <a:p>
            <a:pPr algn="ctr"/>
            <a:r>
              <a:rPr lang="en-US" dirty="0"/>
              <a:t>3 year old C to B Transitions</a:t>
            </a:r>
          </a:p>
        </p:txBody>
      </p:sp>
      <p:grpSp>
        <p:nvGrpSpPr>
          <p:cNvPr id="6" name="Group 5">
            <a:extLst>
              <a:ext uri="{FF2B5EF4-FFF2-40B4-BE49-F238E27FC236}">
                <a16:creationId xmlns:a16="http://schemas.microsoft.com/office/drawing/2014/main" id="{9D803061-864D-4400-A997-366D83352C77}"/>
              </a:ext>
            </a:extLst>
          </p:cNvPr>
          <p:cNvGrpSpPr/>
          <p:nvPr/>
        </p:nvGrpSpPr>
        <p:grpSpPr>
          <a:xfrm>
            <a:off x="11562734" y="6394894"/>
            <a:ext cx="619433" cy="463106"/>
            <a:chOff x="11405419" y="6243489"/>
            <a:chExt cx="619433" cy="463106"/>
          </a:xfrm>
        </p:grpSpPr>
        <p:sp>
          <p:nvSpPr>
            <p:cNvPr id="7" name="Oval 6">
              <a:extLst>
                <a:ext uri="{FF2B5EF4-FFF2-40B4-BE49-F238E27FC236}">
                  <a16:creationId xmlns:a16="http://schemas.microsoft.com/office/drawing/2014/main" id="{349ACDBB-84F7-4A11-8CFD-D45C700D5D28}"/>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B485A0-D5C0-40E4-AC4C-4FF067A86CFC}"/>
                </a:ext>
              </a:extLst>
            </p:cNvPr>
            <p:cNvSpPr txBox="1"/>
            <p:nvPr/>
          </p:nvSpPr>
          <p:spPr>
            <a:xfrm>
              <a:off x="11474895" y="6290376"/>
              <a:ext cx="480479" cy="369332"/>
            </a:xfrm>
            <a:prstGeom prst="rect">
              <a:avLst/>
            </a:prstGeom>
            <a:noFill/>
          </p:spPr>
          <p:txBody>
            <a:bodyPr wrap="square" rtlCol="0">
              <a:spAutoFit/>
            </a:bodyPr>
            <a:lstStyle/>
            <a:p>
              <a:r>
                <a:rPr lang="en-US" b="1" dirty="0"/>
                <a:t>20</a:t>
              </a:r>
            </a:p>
          </p:txBody>
        </p:sp>
      </p:grpSp>
    </p:spTree>
    <p:extLst>
      <p:ext uri="{BB962C8B-B14F-4D97-AF65-F5344CB8AC3E}">
        <p14:creationId xmlns:p14="http://schemas.microsoft.com/office/powerpoint/2010/main" val="188236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B48C04-F599-480C-A857-BE8DDDB3C1C3}"/>
              </a:ext>
            </a:extLst>
          </p:cNvPr>
          <p:cNvSpPr>
            <a:spLocks noGrp="1"/>
          </p:cNvSpPr>
          <p:nvPr>
            <p:ph idx="1"/>
          </p:nvPr>
        </p:nvSpPr>
        <p:spPr>
          <a:xfrm>
            <a:off x="285135" y="1165122"/>
            <a:ext cx="11621729" cy="5014451"/>
          </a:xfrm>
        </p:spPr>
        <p:txBody>
          <a:bodyPr>
            <a:normAutofit lnSpcReduction="10000"/>
          </a:bodyPr>
          <a:lstStyle/>
          <a:p>
            <a:r>
              <a:rPr lang="en-US" dirty="0">
                <a:latin typeface="Arial" panose="020B0604020202020204" pitchFamily="34" charset="0"/>
                <a:cs typeface="Arial" panose="020B0604020202020204" pitchFamily="34" charset="0"/>
              </a:rPr>
              <a:t>Language categories and codes used in SPEDPro are inconsistent with the Common Educational Data Standards (CEDS)</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FY2021 is a transition year to update local IEP systems to the new standards</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Complete list of all languages is found in	</a:t>
            </a:r>
          </a:p>
          <a:p>
            <a:pPr lvl="2"/>
            <a:r>
              <a:rPr lang="en-US" dirty="0">
                <a:latin typeface="Arial" panose="020B0604020202020204" pitchFamily="34" charset="0"/>
                <a:cs typeface="Arial" panose="020B0604020202020204" pitchFamily="34" charset="0"/>
              </a:rPr>
              <a:t>K I D S 2020-2021 Collection System File Specifications </a:t>
            </a:r>
          </a:p>
          <a:p>
            <a:pPr lvl="2"/>
            <a:r>
              <a:rPr lang="en-US" dirty="0">
                <a:latin typeface="Arial" panose="020B0604020202020204" pitchFamily="34" charset="0"/>
                <a:cs typeface="Arial" panose="020B0604020202020204" pitchFamily="34" charset="0"/>
              </a:rPr>
              <a:t>Appendix D: First Language Codes</a:t>
            </a:r>
          </a:p>
          <a:p>
            <a:pPr marL="914400" lvl="2" indent="0">
              <a:buNone/>
            </a:pP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MIS Data Dictionary lists the most common languages with the new code</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Both old and new languages will be valid for FY2021. Only CEDS codes will be valid beginning in FY2022</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A7619BF-F223-470E-AB75-2C3F9234C270}"/>
              </a:ext>
            </a:extLst>
          </p:cNvPr>
          <p:cNvSpPr>
            <a:spLocks noGrp="1"/>
          </p:cNvSpPr>
          <p:nvPr>
            <p:ph type="title"/>
          </p:nvPr>
        </p:nvSpPr>
        <p:spPr>
          <a:xfrm>
            <a:off x="838199" y="99654"/>
            <a:ext cx="10515600" cy="932733"/>
          </a:xfrm>
        </p:spPr>
        <p:txBody>
          <a:bodyPr>
            <a:normAutofit/>
          </a:bodyPr>
          <a:lstStyle/>
          <a:p>
            <a:pPr algn="ctr"/>
            <a:r>
              <a:rPr lang="en-US" dirty="0"/>
              <a:t>Parent Language</a:t>
            </a:r>
          </a:p>
        </p:txBody>
      </p:sp>
      <p:grpSp>
        <p:nvGrpSpPr>
          <p:cNvPr id="6" name="Group 5">
            <a:extLst>
              <a:ext uri="{FF2B5EF4-FFF2-40B4-BE49-F238E27FC236}">
                <a16:creationId xmlns:a16="http://schemas.microsoft.com/office/drawing/2014/main" id="{C0157353-0137-40B9-8C3B-D063853B63A3}"/>
              </a:ext>
            </a:extLst>
          </p:cNvPr>
          <p:cNvGrpSpPr/>
          <p:nvPr/>
        </p:nvGrpSpPr>
        <p:grpSpPr>
          <a:xfrm>
            <a:off x="11562083" y="6394894"/>
            <a:ext cx="619433" cy="463106"/>
            <a:chOff x="11405419" y="6243489"/>
            <a:chExt cx="619433" cy="463106"/>
          </a:xfrm>
        </p:grpSpPr>
        <p:sp>
          <p:nvSpPr>
            <p:cNvPr id="7" name="Oval 6">
              <a:extLst>
                <a:ext uri="{FF2B5EF4-FFF2-40B4-BE49-F238E27FC236}">
                  <a16:creationId xmlns:a16="http://schemas.microsoft.com/office/drawing/2014/main" id="{6724C0CD-A130-456B-AAC3-0411DDC8072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4F01A3-64AC-4765-BD02-9F7301390B96}"/>
                </a:ext>
              </a:extLst>
            </p:cNvPr>
            <p:cNvSpPr txBox="1"/>
            <p:nvPr/>
          </p:nvSpPr>
          <p:spPr>
            <a:xfrm>
              <a:off x="11474895" y="6290376"/>
              <a:ext cx="480479" cy="369332"/>
            </a:xfrm>
            <a:prstGeom prst="rect">
              <a:avLst/>
            </a:prstGeom>
            <a:noFill/>
          </p:spPr>
          <p:txBody>
            <a:bodyPr wrap="square" rtlCol="0">
              <a:spAutoFit/>
            </a:bodyPr>
            <a:lstStyle/>
            <a:p>
              <a:r>
                <a:rPr lang="en-US" b="1" dirty="0"/>
                <a:t>21</a:t>
              </a:r>
            </a:p>
          </p:txBody>
        </p:sp>
      </p:grpSp>
    </p:spTree>
    <p:extLst>
      <p:ext uri="{BB962C8B-B14F-4D97-AF65-F5344CB8AC3E}">
        <p14:creationId xmlns:p14="http://schemas.microsoft.com/office/powerpoint/2010/main" val="344459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B48C04-F599-480C-A857-BE8DDDB3C1C3}"/>
              </a:ext>
            </a:extLst>
          </p:cNvPr>
          <p:cNvSpPr>
            <a:spLocks noGrp="1"/>
          </p:cNvSpPr>
          <p:nvPr>
            <p:ph idx="1"/>
          </p:nvPr>
        </p:nvSpPr>
        <p:spPr>
          <a:xfrm>
            <a:off x="285135" y="715486"/>
            <a:ext cx="11621729" cy="5574890"/>
          </a:xfrm>
        </p:spPr>
        <p:txBody>
          <a:bodyPr>
            <a:normAutofit/>
          </a:bodyPr>
          <a:lstStyle/>
          <a:p>
            <a:pPr lvl="1"/>
            <a:r>
              <a:rPr lang="en-US" dirty="0">
                <a:latin typeface="Arial" panose="020B0604020202020204" pitchFamily="34" charset="0"/>
                <a:cs typeface="Arial" panose="020B0604020202020204" pitchFamily="34" charset="0"/>
              </a:rPr>
              <a:t>Neighborhood School – Any Private / Parochial school Neighborhood School results in the OSEP Environment category of Private / Parochial </a:t>
            </a:r>
          </a:p>
          <a:p>
            <a:pPr lvl="1"/>
            <a:endParaRPr lang="en-US" sz="1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K time – removal of Kindergarten grade from guidance </a:t>
            </a:r>
          </a:p>
          <a:p>
            <a:pPr lvl="1"/>
            <a:r>
              <a:rPr lang="en-US" dirty="0">
                <a:latin typeface="Arial" panose="020B0604020202020204" pitchFamily="34" charset="0"/>
                <a:cs typeface="Arial" panose="020B0604020202020204" pitchFamily="34" charset="0"/>
              </a:rPr>
              <a:t>K time – only applies to services that intersect the December 1 date</a:t>
            </a:r>
          </a:p>
          <a:p>
            <a:pPr lvl="1"/>
            <a:endParaRPr lang="en-US" sz="1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Entering status - can be reported for students entering from another state or another country</a:t>
            </a:r>
          </a:p>
          <a:p>
            <a:pPr lvl="1"/>
            <a:endParaRPr lang="en-US" sz="1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Action initiated Withdrawn from Special Education – Transfer to a GED program does not qualify as an Action initiated Withdrawn from Special Education </a:t>
            </a:r>
          </a:p>
          <a:p>
            <a:pPr lvl="1"/>
            <a:endParaRPr lang="en-US" sz="1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5 year old Kindergartners included in the school age OSEP environment categories</a:t>
            </a:r>
          </a:p>
          <a:p>
            <a:pPr lvl="1"/>
            <a:endParaRPr lang="en-US" sz="1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Public off campus building – central office added </a:t>
            </a:r>
          </a:p>
        </p:txBody>
      </p:sp>
      <p:sp>
        <p:nvSpPr>
          <p:cNvPr id="4" name="Title 3">
            <a:extLst>
              <a:ext uri="{FF2B5EF4-FFF2-40B4-BE49-F238E27FC236}">
                <a16:creationId xmlns:a16="http://schemas.microsoft.com/office/drawing/2014/main" id="{5A7619BF-F223-470E-AB75-2C3F9234C270}"/>
              </a:ext>
            </a:extLst>
          </p:cNvPr>
          <p:cNvSpPr>
            <a:spLocks noGrp="1"/>
          </p:cNvSpPr>
          <p:nvPr>
            <p:ph type="title"/>
          </p:nvPr>
        </p:nvSpPr>
        <p:spPr>
          <a:xfrm>
            <a:off x="838199" y="75767"/>
            <a:ext cx="10515600" cy="540774"/>
          </a:xfrm>
        </p:spPr>
        <p:txBody>
          <a:bodyPr>
            <a:normAutofit fontScale="90000"/>
          </a:bodyPr>
          <a:lstStyle/>
          <a:p>
            <a:pPr algn="ctr"/>
            <a:r>
              <a:rPr lang="en-US" dirty="0">
                <a:latin typeface="Arial" panose="020B0604020202020204" pitchFamily="34" charset="0"/>
                <a:cs typeface="Arial" panose="020B0604020202020204" pitchFamily="34" charset="0"/>
              </a:rPr>
              <a:t>Data Dictionary Clarifications</a:t>
            </a:r>
            <a:endParaRPr lang="en-US" dirty="0"/>
          </a:p>
        </p:txBody>
      </p:sp>
      <p:grpSp>
        <p:nvGrpSpPr>
          <p:cNvPr id="6" name="Group 5">
            <a:extLst>
              <a:ext uri="{FF2B5EF4-FFF2-40B4-BE49-F238E27FC236}">
                <a16:creationId xmlns:a16="http://schemas.microsoft.com/office/drawing/2014/main" id="{4C69F5EA-DBC3-4C7D-8D95-6E5BF77E5142}"/>
              </a:ext>
            </a:extLst>
          </p:cNvPr>
          <p:cNvGrpSpPr/>
          <p:nvPr/>
        </p:nvGrpSpPr>
        <p:grpSpPr>
          <a:xfrm>
            <a:off x="11572567" y="6394894"/>
            <a:ext cx="619433" cy="463106"/>
            <a:chOff x="11405419" y="6243489"/>
            <a:chExt cx="619433" cy="463106"/>
          </a:xfrm>
        </p:grpSpPr>
        <p:sp>
          <p:nvSpPr>
            <p:cNvPr id="7" name="Oval 6">
              <a:extLst>
                <a:ext uri="{FF2B5EF4-FFF2-40B4-BE49-F238E27FC236}">
                  <a16:creationId xmlns:a16="http://schemas.microsoft.com/office/drawing/2014/main" id="{B5334937-C982-44FD-A4DA-873F06F9F984}"/>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C7A32F4-6A00-4C58-B339-22161FA0AE36}"/>
                </a:ext>
              </a:extLst>
            </p:cNvPr>
            <p:cNvSpPr txBox="1"/>
            <p:nvPr/>
          </p:nvSpPr>
          <p:spPr>
            <a:xfrm>
              <a:off x="11474895" y="6290376"/>
              <a:ext cx="480479" cy="369332"/>
            </a:xfrm>
            <a:prstGeom prst="rect">
              <a:avLst/>
            </a:prstGeom>
            <a:noFill/>
          </p:spPr>
          <p:txBody>
            <a:bodyPr wrap="square" rtlCol="0">
              <a:spAutoFit/>
            </a:bodyPr>
            <a:lstStyle/>
            <a:p>
              <a:r>
                <a:rPr lang="en-US" b="1" dirty="0"/>
                <a:t>22</a:t>
              </a:r>
            </a:p>
          </p:txBody>
        </p:sp>
      </p:grpSp>
    </p:spTree>
    <p:extLst>
      <p:ext uri="{BB962C8B-B14F-4D97-AF65-F5344CB8AC3E}">
        <p14:creationId xmlns:p14="http://schemas.microsoft.com/office/powerpoint/2010/main" val="376713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B48C04-F599-480C-A857-BE8DDDB3C1C3}"/>
              </a:ext>
            </a:extLst>
          </p:cNvPr>
          <p:cNvSpPr>
            <a:spLocks noGrp="1"/>
          </p:cNvSpPr>
          <p:nvPr>
            <p:ph idx="1"/>
          </p:nvPr>
        </p:nvSpPr>
        <p:spPr>
          <a:xfrm>
            <a:off x="285135" y="1644073"/>
            <a:ext cx="11621729" cy="4532890"/>
          </a:xfrm>
        </p:spPr>
        <p:txBody>
          <a:bodyPr/>
          <a:lstStyle/>
          <a:p>
            <a:r>
              <a:rPr lang="en-US" dirty="0">
                <a:latin typeface="Arial" panose="020B0604020202020204" pitchFamily="34" charset="0"/>
                <a:cs typeface="Arial" panose="020B0604020202020204" pitchFamily="34" charset="0"/>
              </a:rPr>
              <a:t>Problem with the import routine was discovered by IT</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The Import specifications have been removed from the Data Dictionary</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Catastrophic Aid file selection has been removed from the Import page in SPEDPro</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Catastrophic Aid applications must be typed into SPEDPro in FY2021</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A7619BF-F223-470E-AB75-2C3F9234C270}"/>
              </a:ext>
            </a:extLst>
          </p:cNvPr>
          <p:cNvSpPr>
            <a:spLocks noGrp="1"/>
          </p:cNvSpPr>
          <p:nvPr>
            <p:ph type="title"/>
          </p:nvPr>
        </p:nvSpPr>
        <p:spPr>
          <a:xfrm>
            <a:off x="838200" y="365125"/>
            <a:ext cx="10515600" cy="932733"/>
          </a:xfrm>
        </p:spPr>
        <p:txBody>
          <a:bodyPr>
            <a:normAutofit/>
          </a:bodyPr>
          <a:lstStyle/>
          <a:p>
            <a:pPr algn="ctr"/>
            <a:r>
              <a:rPr lang="en-US" dirty="0"/>
              <a:t>Catastrophic Aid</a:t>
            </a:r>
          </a:p>
        </p:txBody>
      </p:sp>
      <p:grpSp>
        <p:nvGrpSpPr>
          <p:cNvPr id="6" name="Group 5">
            <a:extLst>
              <a:ext uri="{FF2B5EF4-FFF2-40B4-BE49-F238E27FC236}">
                <a16:creationId xmlns:a16="http://schemas.microsoft.com/office/drawing/2014/main" id="{2464740E-E879-4BC2-A889-E13F10764416}"/>
              </a:ext>
            </a:extLst>
          </p:cNvPr>
          <p:cNvGrpSpPr/>
          <p:nvPr/>
        </p:nvGrpSpPr>
        <p:grpSpPr>
          <a:xfrm>
            <a:off x="11572567" y="6394894"/>
            <a:ext cx="619433" cy="463106"/>
            <a:chOff x="11405419" y="6243489"/>
            <a:chExt cx="619433" cy="463106"/>
          </a:xfrm>
        </p:grpSpPr>
        <p:sp>
          <p:nvSpPr>
            <p:cNvPr id="7" name="Oval 6">
              <a:extLst>
                <a:ext uri="{FF2B5EF4-FFF2-40B4-BE49-F238E27FC236}">
                  <a16:creationId xmlns:a16="http://schemas.microsoft.com/office/drawing/2014/main" id="{AE8ED5F2-5018-4F88-841E-DF0802BBA9A5}"/>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C075B1-79FE-4F78-A756-13D28DE6F8F0}"/>
                </a:ext>
              </a:extLst>
            </p:cNvPr>
            <p:cNvSpPr txBox="1"/>
            <p:nvPr/>
          </p:nvSpPr>
          <p:spPr>
            <a:xfrm>
              <a:off x="11474895" y="6290376"/>
              <a:ext cx="480479" cy="369332"/>
            </a:xfrm>
            <a:prstGeom prst="rect">
              <a:avLst/>
            </a:prstGeom>
            <a:noFill/>
          </p:spPr>
          <p:txBody>
            <a:bodyPr wrap="square" rtlCol="0">
              <a:spAutoFit/>
            </a:bodyPr>
            <a:lstStyle/>
            <a:p>
              <a:r>
                <a:rPr lang="en-US" b="1" dirty="0"/>
                <a:t>23</a:t>
              </a:r>
            </a:p>
          </p:txBody>
        </p:sp>
      </p:grpSp>
    </p:spTree>
    <p:extLst>
      <p:ext uri="{BB962C8B-B14F-4D97-AF65-F5344CB8AC3E}">
        <p14:creationId xmlns:p14="http://schemas.microsoft.com/office/powerpoint/2010/main" val="327543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4FCA94-B433-45CF-AD8C-2F69E902559D}"/>
              </a:ext>
            </a:extLst>
          </p:cNvPr>
          <p:cNvSpPr>
            <a:spLocks noGrp="1"/>
          </p:cNvSpPr>
          <p:nvPr>
            <p:ph type="title"/>
          </p:nvPr>
        </p:nvSpPr>
        <p:spPr>
          <a:xfrm>
            <a:off x="578530" y="329503"/>
            <a:ext cx="3932237" cy="615820"/>
          </a:xfrm>
        </p:spPr>
        <p:txBody>
          <a:bodyPr/>
          <a:lstStyle/>
          <a:p>
            <a:r>
              <a:rPr lang="en-US" dirty="0"/>
              <a:t>Promote Providers</a:t>
            </a:r>
          </a:p>
        </p:txBody>
      </p:sp>
      <p:sp>
        <p:nvSpPr>
          <p:cNvPr id="9" name="Text Placeholder 8">
            <a:extLst>
              <a:ext uri="{FF2B5EF4-FFF2-40B4-BE49-F238E27FC236}">
                <a16:creationId xmlns:a16="http://schemas.microsoft.com/office/drawing/2014/main" id="{A4EF2D9D-F06A-446A-B155-CFB1BCB00866}"/>
              </a:ext>
            </a:extLst>
          </p:cNvPr>
          <p:cNvSpPr>
            <a:spLocks noGrp="1"/>
          </p:cNvSpPr>
          <p:nvPr>
            <p:ph type="body" sz="half" idx="2"/>
          </p:nvPr>
        </p:nvSpPr>
        <p:spPr>
          <a:xfrm>
            <a:off x="774473" y="1394926"/>
            <a:ext cx="3932237" cy="1657989"/>
          </a:xfrm>
        </p:spPr>
        <p:txBody>
          <a:bodyPr>
            <a:noAutofit/>
          </a:bodyPr>
          <a:lstStyle/>
          <a:p>
            <a:pPr lvl="0"/>
            <a:r>
              <a:rPr lang="en-US" sz="2800" dirty="0">
                <a:latin typeface="Arial" panose="020B0604020202020204" pitchFamily="34" charset="0"/>
                <a:cs typeface="Arial" panose="020B0604020202020204" pitchFamily="34" charset="0"/>
              </a:rPr>
              <a:t>1. At the select organization page, select the target organization click GO</a:t>
            </a:r>
          </a:p>
        </p:txBody>
      </p:sp>
      <p:pic>
        <p:nvPicPr>
          <p:cNvPr id="5" name="Content Placeholder 4">
            <a:extLst>
              <a:ext uri="{FF2B5EF4-FFF2-40B4-BE49-F238E27FC236}">
                <a16:creationId xmlns:a16="http://schemas.microsoft.com/office/drawing/2014/main" id="{9B722960-0D40-4D76-B98E-013425545BE1}"/>
              </a:ext>
            </a:extLst>
          </p:cNvPr>
          <p:cNvPicPr>
            <a:picLocks noGrp="1"/>
          </p:cNvPicPr>
          <p:nvPr>
            <p:ph idx="1"/>
          </p:nvPr>
        </p:nvPicPr>
        <p:blipFill>
          <a:blip r:embed="rId3"/>
          <a:stretch>
            <a:fillRect/>
          </a:stretch>
        </p:blipFill>
        <p:spPr>
          <a:xfrm>
            <a:off x="5217213" y="945323"/>
            <a:ext cx="6104149" cy="4427604"/>
          </a:xfrm>
          <a:prstGeom prst="rect">
            <a:avLst/>
          </a:prstGeom>
        </p:spPr>
      </p:pic>
      <p:sp>
        <p:nvSpPr>
          <p:cNvPr id="6" name="Text Placeholder 8">
            <a:extLst>
              <a:ext uri="{FF2B5EF4-FFF2-40B4-BE49-F238E27FC236}">
                <a16:creationId xmlns:a16="http://schemas.microsoft.com/office/drawing/2014/main" id="{30593190-616F-42D4-9BE9-6754272DB3DF}"/>
              </a:ext>
            </a:extLst>
          </p:cNvPr>
          <p:cNvSpPr txBox="1">
            <a:spLocks/>
          </p:cNvSpPr>
          <p:nvPr/>
        </p:nvSpPr>
        <p:spPr>
          <a:xfrm>
            <a:off x="578529" y="4261029"/>
            <a:ext cx="3932237" cy="14465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2. Navigate to the Promote Personnel link in SPEDPro</a:t>
            </a:r>
          </a:p>
        </p:txBody>
      </p:sp>
      <p:grpSp>
        <p:nvGrpSpPr>
          <p:cNvPr id="8" name="Group 7">
            <a:extLst>
              <a:ext uri="{FF2B5EF4-FFF2-40B4-BE49-F238E27FC236}">
                <a16:creationId xmlns:a16="http://schemas.microsoft.com/office/drawing/2014/main" id="{C3D33412-0146-4939-8EFB-B7CF3C0B64D9}"/>
              </a:ext>
            </a:extLst>
          </p:cNvPr>
          <p:cNvGrpSpPr/>
          <p:nvPr/>
        </p:nvGrpSpPr>
        <p:grpSpPr>
          <a:xfrm>
            <a:off x="11572567" y="6394894"/>
            <a:ext cx="619433" cy="463106"/>
            <a:chOff x="11405419" y="6243489"/>
            <a:chExt cx="619433" cy="463106"/>
          </a:xfrm>
        </p:grpSpPr>
        <p:sp>
          <p:nvSpPr>
            <p:cNvPr id="10" name="Oval 9">
              <a:extLst>
                <a:ext uri="{FF2B5EF4-FFF2-40B4-BE49-F238E27FC236}">
                  <a16:creationId xmlns:a16="http://schemas.microsoft.com/office/drawing/2014/main" id="{781C2F72-5474-454D-B480-19FB7496EB9B}"/>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0B7663-B172-4BB0-8D36-D9B889E35938}"/>
                </a:ext>
              </a:extLst>
            </p:cNvPr>
            <p:cNvSpPr txBox="1"/>
            <p:nvPr/>
          </p:nvSpPr>
          <p:spPr>
            <a:xfrm>
              <a:off x="11474895" y="6290376"/>
              <a:ext cx="480479" cy="369332"/>
            </a:xfrm>
            <a:prstGeom prst="rect">
              <a:avLst/>
            </a:prstGeom>
            <a:noFill/>
          </p:spPr>
          <p:txBody>
            <a:bodyPr wrap="square" rtlCol="0">
              <a:spAutoFit/>
            </a:bodyPr>
            <a:lstStyle/>
            <a:p>
              <a:r>
                <a:rPr lang="en-US" b="1" dirty="0"/>
                <a:t>24</a:t>
              </a:r>
            </a:p>
          </p:txBody>
        </p:sp>
      </p:grpSp>
    </p:spTree>
    <p:extLst>
      <p:ext uri="{BB962C8B-B14F-4D97-AF65-F5344CB8AC3E}">
        <p14:creationId xmlns:p14="http://schemas.microsoft.com/office/powerpoint/2010/main" val="269339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C953A3-8629-4947-B561-E9276E95A765}"/>
              </a:ext>
            </a:extLst>
          </p:cNvPr>
          <p:cNvPicPr>
            <a:picLocks noChangeAspect="1"/>
          </p:cNvPicPr>
          <p:nvPr/>
        </p:nvPicPr>
        <p:blipFill>
          <a:blip r:embed="rId3"/>
          <a:stretch>
            <a:fillRect/>
          </a:stretch>
        </p:blipFill>
        <p:spPr>
          <a:xfrm>
            <a:off x="4516016" y="822734"/>
            <a:ext cx="7501813" cy="5212532"/>
          </a:xfrm>
          <a:prstGeom prst="rect">
            <a:avLst/>
          </a:prstGeom>
        </p:spPr>
      </p:pic>
      <p:sp>
        <p:nvSpPr>
          <p:cNvPr id="7" name="Title 6">
            <a:extLst>
              <a:ext uri="{FF2B5EF4-FFF2-40B4-BE49-F238E27FC236}">
                <a16:creationId xmlns:a16="http://schemas.microsoft.com/office/drawing/2014/main" id="{0B4FCA94-B433-45CF-AD8C-2F69E902559D}"/>
              </a:ext>
            </a:extLst>
          </p:cNvPr>
          <p:cNvSpPr>
            <a:spLocks noGrp="1"/>
          </p:cNvSpPr>
          <p:nvPr>
            <p:ph type="title"/>
          </p:nvPr>
        </p:nvSpPr>
        <p:spPr>
          <a:xfrm>
            <a:off x="499804" y="318343"/>
            <a:ext cx="3932237" cy="615820"/>
          </a:xfrm>
        </p:spPr>
        <p:txBody>
          <a:bodyPr/>
          <a:lstStyle/>
          <a:p>
            <a:r>
              <a:rPr lang="en-US" dirty="0"/>
              <a:t>Promote Providers</a:t>
            </a:r>
          </a:p>
        </p:txBody>
      </p:sp>
      <p:sp>
        <p:nvSpPr>
          <p:cNvPr id="9" name="Text Placeholder 8">
            <a:extLst>
              <a:ext uri="{FF2B5EF4-FFF2-40B4-BE49-F238E27FC236}">
                <a16:creationId xmlns:a16="http://schemas.microsoft.com/office/drawing/2014/main" id="{A4EF2D9D-F06A-446A-B155-CFB1BCB00866}"/>
              </a:ext>
            </a:extLst>
          </p:cNvPr>
          <p:cNvSpPr>
            <a:spLocks noGrp="1"/>
          </p:cNvSpPr>
          <p:nvPr>
            <p:ph type="body" sz="half" idx="2"/>
          </p:nvPr>
        </p:nvSpPr>
        <p:spPr>
          <a:xfrm>
            <a:off x="347373" y="5252211"/>
            <a:ext cx="3591951" cy="873324"/>
          </a:xfrm>
        </p:spPr>
        <p:txBody>
          <a:bodyPr>
            <a:noAutofit/>
          </a:bodyPr>
          <a:lstStyle/>
          <a:p>
            <a:pPr lvl="0"/>
            <a:r>
              <a:rPr lang="en-US" sz="2000" dirty="0">
                <a:latin typeface="Arial" panose="020B0604020202020204" pitchFamily="34" charset="0"/>
                <a:cs typeface="Arial" panose="020B0604020202020204" pitchFamily="34" charset="0"/>
              </a:rPr>
              <a:t>5. </a:t>
            </a:r>
            <a:r>
              <a:rPr lang="en-US" altLang="en-US" sz="2000" dirty="0">
                <a:latin typeface="Arial" panose="020B0604020202020204" pitchFamily="34" charset="0"/>
                <a:ea typeface="Times New Roman" panose="02020603050405020304" pitchFamily="18" charset="0"/>
              </a:rPr>
              <a:t>Select all providers to move to the current school year</a:t>
            </a:r>
            <a:endParaRPr lang="en-US" sz="2000" dirty="0">
              <a:latin typeface="Arial" panose="020B060402020202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725FA136-1DDC-40BF-8032-F91F5440D1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Arrow: Right 14">
            <a:extLst>
              <a:ext uri="{FF2B5EF4-FFF2-40B4-BE49-F238E27FC236}">
                <a16:creationId xmlns:a16="http://schemas.microsoft.com/office/drawing/2014/main" id="{3726D074-2672-44D3-BE48-C498423BD3A9}"/>
              </a:ext>
            </a:extLst>
          </p:cNvPr>
          <p:cNvSpPr/>
          <p:nvPr/>
        </p:nvSpPr>
        <p:spPr>
          <a:xfrm>
            <a:off x="3610947" y="2295331"/>
            <a:ext cx="821094" cy="13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3C94342-D19F-4AE7-A366-016F309F7322}"/>
              </a:ext>
            </a:extLst>
          </p:cNvPr>
          <p:cNvSpPr/>
          <p:nvPr/>
        </p:nvSpPr>
        <p:spPr>
          <a:xfrm>
            <a:off x="3666932" y="3488829"/>
            <a:ext cx="821094" cy="13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A985CD2-6CD4-4F4B-9CCA-6B4CD88AEEE4}"/>
              </a:ext>
            </a:extLst>
          </p:cNvPr>
          <p:cNvSpPr/>
          <p:nvPr/>
        </p:nvSpPr>
        <p:spPr>
          <a:xfrm>
            <a:off x="3610947" y="5747657"/>
            <a:ext cx="7246775" cy="130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8">
            <a:extLst>
              <a:ext uri="{FF2B5EF4-FFF2-40B4-BE49-F238E27FC236}">
                <a16:creationId xmlns:a16="http://schemas.microsoft.com/office/drawing/2014/main" id="{C762AB22-FFCC-4A6E-95C2-D5629C2E18DC}"/>
              </a:ext>
            </a:extLst>
          </p:cNvPr>
          <p:cNvSpPr txBox="1">
            <a:spLocks/>
          </p:cNvSpPr>
          <p:nvPr/>
        </p:nvSpPr>
        <p:spPr>
          <a:xfrm>
            <a:off x="214640" y="3221939"/>
            <a:ext cx="3424302" cy="6158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4. Select all providers to move to the current school year.</a:t>
            </a:r>
          </a:p>
        </p:txBody>
      </p:sp>
      <p:sp>
        <p:nvSpPr>
          <p:cNvPr id="11" name="Text Placeholder 8">
            <a:extLst>
              <a:ext uri="{FF2B5EF4-FFF2-40B4-BE49-F238E27FC236}">
                <a16:creationId xmlns:a16="http://schemas.microsoft.com/office/drawing/2014/main" id="{7293B2C5-6C27-484C-A3BD-54D9663C61D1}"/>
              </a:ext>
            </a:extLst>
          </p:cNvPr>
          <p:cNvSpPr txBox="1">
            <a:spLocks/>
          </p:cNvSpPr>
          <p:nvPr/>
        </p:nvSpPr>
        <p:spPr>
          <a:xfrm>
            <a:off x="242631" y="2150547"/>
            <a:ext cx="3120002" cy="4489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3. Click – Get Personnel</a:t>
            </a:r>
          </a:p>
        </p:txBody>
      </p:sp>
      <p:grpSp>
        <p:nvGrpSpPr>
          <p:cNvPr id="13" name="Group 12">
            <a:extLst>
              <a:ext uri="{FF2B5EF4-FFF2-40B4-BE49-F238E27FC236}">
                <a16:creationId xmlns:a16="http://schemas.microsoft.com/office/drawing/2014/main" id="{F0FA564B-1913-43D6-94C3-5506E9A5CB44}"/>
              </a:ext>
            </a:extLst>
          </p:cNvPr>
          <p:cNvGrpSpPr/>
          <p:nvPr/>
        </p:nvGrpSpPr>
        <p:grpSpPr>
          <a:xfrm>
            <a:off x="11572567" y="6394894"/>
            <a:ext cx="619433" cy="463106"/>
            <a:chOff x="11405419" y="6243489"/>
            <a:chExt cx="619433" cy="463106"/>
          </a:xfrm>
        </p:grpSpPr>
        <p:sp>
          <p:nvSpPr>
            <p:cNvPr id="14" name="Oval 13">
              <a:extLst>
                <a:ext uri="{FF2B5EF4-FFF2-40B4-BE49-F238E27FC236}">
                  <a16:creationId xmlns:a16="http://schemas.microsoft.com/office/drawing/2014/main" id="{F7A3A497-45EA-43B3-9C11-8208C8C7B2CD}"/>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08E31E4-9A71-4444-B88F-6CC8026B56DB}"/>
                </a:ext>
              </a:extLst>
            </p:cNvPr>
            <p:cNvSpPr txBox="1"/>
            <p:nvPr/>
          </p:nvSpPr>
          <p:spPr>
            <a:xfrm>
              <a:off x="11474895" y="6290376"/>
              <a:ext cx="480479" cy="369332"/>
            </a:xfrm>
            <a:prstGeom prst="rect">
              <a:avLst/>
            </a:prstGeom>
            <a:noFill/>
          </p:spPr>
          <p:txBody>
            <a:bodyPr wrap="square" rtlCol="0">
              <a:spAutoFit/>
            </a:bodyPr>
            <a:lstStyle/>
            <a:p>
              <a:r>
                <a:rPr lang="en-US" b="1" dirty="0"/>
                <a:t>25</a:t>
              </a:r>
            </a:p>
          </p:txBody>
        </p:sp>
      </p:grpSp>
    </p:spTree>
    <p:extLst>
      <p:ext uri="{BB962C8B-B14F-4D97-AF65-F5344CB8AC3E}">
        <p14:creationId xmlns:p14="http://schemas.microsoft.com/office/powerpoint/2010/main" val="931707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EA68-097C-4AD9-BEF1-B8D1DB1CA7B4}"/>
              </a:ext>
            </a:extLst>
          </p:cNvPr>
          <p:cNvSpPr>
            <a:spLocks noGrp="1"/>
          </p:cNvSpPr>
          <p:nvPr>
            <p:ph type="title"/>
          </p:nvPr>
        </p:nvSpPr>
        <p:spPr>
          <a:xfrm>
            <a:off x="2800746" y="320986"/>
            <a:ext cx="6590508" cy="912225"/>
          </a:xfrm>
        </p:spPr>
        <p:txBody>
          <a:bodyPr>
            <a:normAutofit fontScale="90000"/>
          </a:bodyPr>
          <a:lstStyle/>
          <a:p>
            <a:pPr algn="ctr"/>
            <a:r>
              <a:rPr lang="en-US" dirty="0">
                <a:latin typeface="Arial" panose="020B0604020202020204" pitchFamily="34" charset="0"/>
                <a:cs typeface="Arial" panose="020B0604020202020204" pitchFamily="34" charset="0"/>
              </a:rPr>
              <a:t>Service location for student served in Out of school Suspension or Expulsion</a:t>
            </a:r>
          </a:p>
        </p:txBody>
      </p:sp>
      <p:sp>
        <p:nvSpPr>
          <p:cNvPr id="4" name="Text Placeholder 3">
            <a:extLst>
              <a:ext uri="{FF2B5EF4-FFF2-40B4-BE49-F238E27FC236}">
                <a16:creationId xmlns:a16="http://schemas.microsoft.com/office/drawing/2014/main" id="{8FC92CD5-8A71-4E69-AA0E-E80B74B2648F}"/>
              </a:ext>
            </a:extLst>
          </p:cNvPr>
          <p:cNvSpPr>
            <a:spLocks noGrp="1"/>
          </p:cNvSpPr>
          <p:nvPr>
            <p:ph type="body" sz="half" idx="2"/>
          </p:nvPr>
        </p:nvSpPr>
        <p:spPr>
          <a:xfrm>
            <a:off x="1159554" y="1757876"/>
            <a:ext cx="9872892" cy="1355981"/>
          </a:xfrm>
        </p:spPr>
        <p:txBody>
          <a:bodyPr>
            <a:noAutofit/>
          </a:bodyPr>
          <a:lstStyle/>
          <a:p>
            <a:r>
              <a:rPr lang="en-US" sz="2400" b="1" dirty="0">
                <a:latin typeface="Arial" panose="020B0604020202020204" pitchFamily="34" charset="0"/>
                <a:cs typeface="Arial" panose="020B0604020202020204" pitchFamily="34" charset="0"/>
              </a:rPr>
              <a:t>U:</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Under Suspension / Under Expulsion</a:t>
            </a:r>
            <a:r>
              <a:rPr lang="en-US" sz="2400" dirty="0">
                <a:latin typeface="Arial" panose="020B0604020202020204" pitchFamily="34" charset="0"/>
                <a:cs typeface="Arial" panose="020B0604020202020204" pitchFamily="34" charset="0"/>
              </a:rPr>
              <a:t>: Includes locations for students who receive special education or related services in non-school locations or Interim Alternative Educational Settings (IAES) due a disciplinary removal by district administrators</a:t>
            </a:r>
          </a:p>
        </p:txBody>
      </p:sp>
      <p:sp>
        <p:nvSpPr>
          <p:cNvPr id="7" name="Text Placeholder 6">
            <a:extLst>
              <a:ext uri="{FF2B5EF4-FFF2-40B4-BE49-F238E27FC236}">
                <a16:creationId xmlns:a16="http://schemas.microsoft.com/office/drawing/2014/main" id="{E001782D-D5A8-498D-9BAF-1BD0B7E5601D}"/>
              </a:ext>
            </a:extLst>
          </p:cNvPr>
          <p:cNvSpPr txBox="1">
            <a:spLocks/>
          </p:cNvSpPr>
          <p:nvPr/>
        </p:nvSpPr>
        <p:spPr>
          <a:xfrm>
            <a:off x="246741" y="55080"/>
            <a:ext cx="1146328" cy="531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FY2006</a:t>
            </a:r>
          </a:p>
        </p:txBody>
      </p:sp>
      <p:sp>
        <p:nvSpPr>
          <p:cNvPr id="8" name="Text Placeholder 3">
            <a:extLst>
              <a:ext uri="{FF2B5EF4-FFF2-40B4-BE49-F238E27FC236}">
                <a16:creationId xmlns:a16="http://schemas.microsoft.com/office/drawing/2014/main" id="{B91B9C11-44D7-4F49-BC6C-25472A241785}"/>
              </a:ext>
            </a:extLst>
          </p:cNvPr>
          <p:cNvSpPr txBox="1">
            <a:spLocks/>
          </p:cNvSpPr>
          <p:nvPr/>
        </p:nvSpPr>
        <p:spPr>
          <a:xfrm>
            <a:off x="906590" y="3291823"/>
            <a:ext cx="10980610" cy="822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b="1" dirty="0">
                <a:solidFill>
                  <a:srgbClr val="FF0000"/>
                </a:solidFill>
                <a:latin typeface="Arial" panose="020B0604020202020204" pitchFamily="34" charset="0"/>
                <a:cs typeface="Arial" panose="020B0604020202020204" pitchFamily="34" charset="0"/>
              </a:rPr>
              <a:t>Do not report students served in Out of school Suspension or Expulsion settings as “Homebound”</a:t>
            </a:r>
          </a:p>
        </p:txBody>
      </p:sp>
      <p:sp>
        <p:nvSpPr>
          <p:cNvPr id="9" name="Text Placeholder 3">
            <a:extLst>
              <a:ext uri="{FF2B5EF4-FFF2-40B4-BE49-F238E27FC236}">
                <a16:creationId xmlns:a16="http://schemas.microsoft.com/office/drawing/2014/main" id="{0DAC8C96-3F4D-4690-91E5-1798AFFD155D}"/>
              </a:ext>
            </a:extLst>
          </p:cNvPr>
          <p:cNvSpPr txBox="1">
            <a:spLocks/>
          </p:cNvSpPr>
          <p:nvPr/>
        </p:nvSpPr>
        <p:spPr>
          <a:xfrm>
            <a:off x="906590" y="4284841"/>
            <a:ext cx="10980610" cy="822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Homebound location on December 1 will result in an inaccurate OSEP Environment and potential point loss for accurate reporting.  </a:t>
            </a:r>
          </a:p>
        </p:txBody>
      </p:sp>
      <p:sp>
        <p:nvSpPr>
          <p:cNvPr id="10" name="Text Placeholder 3">
            <a:extLst>
              <a:ext uri="{FF2B5EF4-FFF2-40B4-BE49-F238E27FC236}">
                <a16:creationId xmlns:a16="http://schemas.microsoft.com/office/drawing/2014/main" id="{F00AF494-7F42-4F4A-BC55-04DD395BC8B2}"/>
              </a:ext>
            </a:extLst>
          </p:cNvPr>
          <p:cNvSpPr txBox="1">
            <a:spLocks/>
          </p:cNvSpPr>
          <p:nvPr/>
        </p:nvSpPr>
        <p:spPr>
          <a:xfrm>
            <a:off x="2684206" y="5407299"/>
            <a:ext cx="6120582" cy="822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Address during Teacher In-Service training</a:t>
            </a:r>
          </a:p>
        </p:txBody>
      </p:sp>
      <p:grpSp>
        <p:nvGrpSpPr>
          <p:cNvPr id="11" name="Group 10">
            <a:extLst>
              <a:ext uri="{FF2B5EF4-FFF2-40B4-BE49-F238E27FC236}">
                <a16:creationId xmlns:a16="http://schemas.microsoft.com/office/drawing/2014/main" id="{6251A16A-25C0-4047-BEC2-4AF698B89933}"/>
              </a:ext>
            </a:extLst>
          </p:cNvPr>
          <p:cNvGrpSpPr/>
          <p:nvPr/>
        </p:nvGrpSpPr>
        <p:grpSpPr>
          <a:xfrm>
            <a:off x="11577483" y="6394894"/>
            <a:ext cx="619433" cy="463106"/>
            <a:chOff x="11405419" y="6243489"/>
            <a:chExt cx="619433" cy="463106"/>
          </a:xfrm>
        </p:grpSpPr>
        <p:sp>
          <p:nvSpPr>
            <p:cNvPr id="12" name="Oval 11">
              <a:extLst>
                <a:ext uri="{FF2B5EF4-FFF2-40B4-BE49-F238E27FC236}">
                  <a16:creationId xmlns:a16="http://schemas.microsoft.com/office/drawing/2014/main" id="{CF1BAC08-7706-4E58-8896-055630DA3073}"/>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EF6FF6-ACC9-42D1-81CF-7490CA7D23C6}"/>
                </a:ext>
              </a:extLst>
            </p:cNvPr>
            <p:cNvSpPr txBox="1"/>
            <p:nvPr/>
          </p:nvSpPr>
          <p:spPr>
            <a:xfrm>
              <a:off x="11474895" y="6290376"/>
              <a:ext cx="480479" cy="369332"/>
            </a:xfrm>
            <a:prstGeom prst="rect">
              <a:avLst/>
            </a:prstGeom>
            <a:noFill/>
          </p:spPr>
          <p:txBody>
            <a:bodyPr wrap="square" rtlCol="0">
              <a:spAutoFit/>
            </a:bodyPr>
            <a:lstStyle/>
            <a:p>
              <a:r>
                <a:rPr lang="en-US" b="1" dirty="0"/>
                <a:t>26</a:t>
              </a:r>
            </a:p>
          </p:txBody>
        </p:sp>
      </p:grpSp>
    </p:spTree>
    <p:extLst>
      <p:ext uri="{BB962C8B-B14F-4D97-AF65-F5344CB8AC3E}">
        <p14:creationId xmlns:p14="http://schemas.microsoft.com/office/powerpoint/2010/main" val="2082313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2CAEAB-B970-42CA-A3F6-FBE081A5A5A8}"/>
              </a:ext>
            </a:extLst>
          </p:cNvPr>
          <p:cNvSpPr>
            <a:spLocks noGrp="1"/>
          </p:cNvSpPr>
          <p:nvPr>
            <p:ph sz="half" idx="1"/>
          </p:nvPr>
        </p:nvSpPr>
        <p:spPr>
          <a:xfrm>
            <a:off x="248265" y="694967"/>
            <a:ext cx="11429999" cy="5602595"/>
          </a:xfrm>
        </p:spPr>
        <p:txBody>
          <a:bodyPr>
            <a:normAutofit lnSpcReduction="10000"/>
          </a:bodyPr>
          <a:lstStyle/>
          <a:p>
            <a:r>
              <a:rPr lang="en-US" dirty="0"/>
              <a:t>D0 Organizations</a:t>
            </a:r>
          </a:p>
          <a:p>
            <a:pPr lvl="1"/>
            <a:r>
              <a:rPr lang="en-US" dirty="0"/>
              <a:t>District Level</a:t>
            </a:r>
          </a:p>
          <a:p>
            <a:r>
              <a:rPr lang="en-US" dirty="0"/>
              <a:t>X0 / Z0 Organizations</a:t>
            </a:r>
          </a:p>
          <a:p>
            <a:pPr lvl="1"/>
            <a:r>
              <a:rPr lang="en-US" dirty="0"/>
              <a:t>Building level calendars only</a:t>
            </a:r>
          </a:p>
          <a:p>
            <a:pPr lvl="1"/>
            <a:endParaRPr lang="en-US" sz="800" dirty="0"/>
          </a:p>
          <a:p>
            <a:pPr lvl="1"/>
            <a:r>
              <a:rPr lang="en-US" u="sng" dirty="0"/>
              <a:t>Do not create a District level calendar for a school in the X0 / Z0 organization</a:t>
            </a:r>
          </a:p>
          <a:p>
            <a:pPr lvl="1"/>
            <a:endParaRPr lang="en-US" sz="800" dirty="0"/>
          </a:p>
          <a:p>
            <a:r>
              <a:rPr lang="en-US" dirty="0"/>
              <a:t>S0 Organizations </a:t>
            </a:r>
          </a:p>
          <a:p>
            <a:pPr lvl="1"/>
            <a:r>
              <a:rPr lang="en-US" dirty="0"/>
              <a:t>District calendars </a:t>
            </a:r>
          </a:p>
          <a:p>
            <a:pPr lvl="2"/>
            <a:r>
              <a:rPr lang="en-US" dirty="0"/>
              <a:t>Unless individual buildings follow different calendars</a:t>
            </a:r>
          </a:p>
          <a:p>
            <a:pPr lvl="2"/>
            <a:endParaRPr lang="en-US" dirty="0"/>
          </a:p>
          <a:p>
            <a:r>
              <a:rPr lang="en-US" dirty="0"/>
              <a:t>Grades</a:t>
            </a:r>
          </a:p>
          <a:p>
            <a:pPr lvl="1"/>
            <a:r>
              <a:rPr lang="en-US" dirty="0"/>
              <a:t>All Grades</a:t>
            </a:r>
          </a:p>
          <a:p>
            <a:pPr lvl="1"/>
            <a:r>
              <a:rPr lang="en-US" dirty="0"/>
              <a:t>All Kindergarten</a:t>
            </a:r>
          </a:p>
          <a:p>
            <a:pPr lvl="1"/>
            <a:r>
              <a:rPr lang="en-US" dirty="0"/>
              <a:t>All Pre-K</a:t>
            </a:r>
          </a:p>
          <a:p>
            <a:pPr lvl="2"/>
            <a:r>
              <a:rPr lang="en-US" dirty="0"/>
              <a:t>Individual program types (Headstart, Integrated, etc.) are not required.</a:t>
            </a:r>
          </a:p>
          <a:p>
            <a:pPr lvl="1"/>
            <a:endParaRPr lang="en-US" dirty="0"/>
          </a:p>
        </p:txBody>
      </p:sp>
      <p:sp>
        <p:nvSpPr>
          <p:cNvPr id="4" name="Title 3">
            <a:extLst>
              <a:ext uri="{FF2B5EF4-FFF2-40B4-BE49-F238E27FC236}">
                <a16:creationId xmlns:a16="http://schemas.microsoft.com/office/drawing/2014/main" id="{62AD950B-F072-438B-B95A-07176AEB95EC}"/>
              </a:ext>
            </a:extLst>
          </p:cNvPr>
          <p:cNvSpPr>
            <a:spLocks noGrp="1"/>
          </p:cNvSpPr>
          <p:nvPr>
            <p:ph type="title"/>
          </p:nvPr>
        </p:nvSpPr>
        <p:spPr>
          <a:xfrm>
            <a:off x="5233219" y="101447"/>
            <a:ext cx="3129116" cy="593520"/>
          </a:xfrm>
        </p:spPr>
        <p:txBody>
          <a:bodyPr>
            <a:normAutofit fontScale="90000"/>
          </a:bodyPr>
          <a:lstStyle/>
          <a:p>
            <a:r>
              <a:rPr lang="en-US" dirty="0"/>
              <a:t>Calendars</a:t>
            </a:r>
          </a:p>
        </p:txBody>
      </p:sp>
      <p:grpSp>
        <p:nvGrpSpPr>
          <p:cNvPr id="6" name="Group 5">
            <a:extLst>
              <a:ext uri="{FF2B5EF4-FFF2-40B4-BE49-F238E27FC236}">
                <a16:creationId xmlns:a16="http://schemas.microsoft.com/office/drawing/2014/main" id="{60550919-F7E4-4348-88BA-E6797CE69A0D}"/>
              </a:ext>
            </a:extLst>
          </p:cNvPr>
          <p:cNvGrpSpPr/>
          <p:nvPr/>
        </p:nvGrpSpPr>
        <p:grpSpPr>
          <a:xfrm>
            <a:off x="11571915" y="6394894"/>
            <a:ext cx="619433" cy="463106"/>
            <a:chOff x="11405419" y="6243489"/>
            <a:chExt cx="619433" cy="463106"/>
          </a:xfrm>
        </p:grpSpPr>
        <p:sp>
          <p:nvSpPr>
            <p:cNvPr id="7" name="Oval 6">
              <a:extLst>
                <a:ext uri="{FF2B5EF4-FFF2-40B4-BE49-F238E27FC236}">
                  <a16:creationId xmlns:a16="http://schemas.microsoft.com/office/drawing/2014/main" id="{AAECF91D-7C3F-4F93-A7D5-2C5A7201B8DE}"/>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E67975-77A6-4F31-B65E-AE82C395B4F2}"/>
                </a:ext>
              </a:extLst>
            </p:cNvPr>
            <p:cNvSpPr txBox="1"/>
            <p:nvPr/>
          </p:nvSpPr>
          <p:spPr>
            <a:xfrm>
              <a:off x="11474895" y="6290376"/>
              <a:ext cx="480479" cy="369332"/>
            </a:xfrm>
            <a:prstGeom prst="rect">
              <a:avLst/>
            </a:prstGeom>
            <a:noFill/>
          </p:spPr>
          <p:txBody>
            <a:bodyPr wrap="square" rtlCol="0">
              <a:spAutoFit/>
            </a:bodyPr>
            <a:lstStyle/>
            <a:p>
              <a:r>
                <a:rPr lang="en-US" b="1" dirty="0"/>
                <a:t>27</a:t>
              </a:r>
            </a:p>
          </p:txBody>
        </p:sp>
      </p:grpSp>
    </p:spTree>
    <p:extLst>
      <p:ext uri="{BB962C8B-B14F-4D97-AF65-F5344CB8AC3E}">
        <p14:creationId xmlns:p14="http://schemas.microsoft.com/office/powerpoint/2010/main" val="3887071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D0C88-CE4D-45FF-B795-322C4810D930}"/>
              </a:ext>
            </a:extLst>
          </p:cNvPr>
          <p:cNvSpPr>
            <a:spLocks noGrp="1"/>
          </p:cNvSpPr>
          <p:nvPr>
            <p:ph type="title"/>
          </p:nvPr>
        </p:nvSpPr>
        <p:spPr>
          <a:xfrm>
            <a:off x="338343" y="583791"/>
            <a:ext cx="3932237" cy="531812"/>
          </a:xfrm>
        </p:spPr>
        <p:txBody>
          <a:bodyPr/>
          <a:lstStyle/>
          <a:p>
            <a:r>
              <a:rPr lang="en-US" dirty="0"/>
              <a:t>Closed buildings</a:t>
            </a:r>
          </a:p>
        </p:txBody>
      </p:sp>
      <p:sp>
        <p:nvSpPr>
          <p:cNvPr id="4" name="Text Placeholder 3">
            <a:extLst>
              <a:ext uri="{FF2B5EF4-FFF2-40B4-BE49-F238E27FC236}">
                <a16:creationId xmlns:a16="http://schemas.microsoft.com/office/drawing/2014/main" id="{03578076-9057-4DAF-ACE9-F762832C1391}"/>
              </a:ext>
            </a:extLst>
          </p:cNvPr>
          <p:cNvSpPr>
            <a:spLocks noGrp="1"/>
          </p:cNvSpPr>
          <p:nvPr>
            <p:ph type="body" sz="half" idx="2"/>
          </p:nvPr>
        </p:nvSpPr>
        <p:spPr>
          <a:xfrm>
            <a:off x="618562" y="1523206"/>
            <a:ext cx="2876806" cy="2138517"/>
          </a:xfrm>
        </p:spPr>
        <p:txBody>
          <a:bodyPr>
            <a:noAutofit/>
          </a:bodyPr>
          <a:lstStyle/>
          <a:p>
            <a:r>
              <a:rPr lang="en-US" sz="1800" dirty="0">
                <a:latin typeface="Arial" panose="020B0604020202020204" pitchFamily="34" charset="0"/>
                <a:cs typeface="Arial" panose="020B0604020202020204" pitchFamily="34" charset="0"/>
              </a:rPr>
              <a:t>X0440 –</a:t>
            </a:r>
          </a:p>
          <a:p>
            <a:endParaRPr lang="en-US" sz="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0001 – V Lindsay</a:t>
            </a:r>
          </a:p>
          <a:p>
            <a:r>
              <a:rPr lang="en-US" sz="1800" dirty="0">
                <a:latin typeface="Arial" panose="020B0604020202020204" pitchFamily="34" charset="0"/>
                <a:cs typeface="Arial" panose="020B0604020202020204" pitchFamily="34" charset="0"/>
              </a:rPr>
              <a:t>0002 - Gillis center</a:t>
            </a:r>
          </a:p>
          <a:p>
            <a:r>
              <a:rPr lang="en-US" sz="1800" dirty="0">
                <a:latin typeface="Arial" panose="020B0604020202020204" pitchFamily="34" charset="0"/>
                <a:cs typeface="Arial" panose="020B0604020202020204" pitchFamily="34" charset="0"/>
              </a:rPr>
              <a:t>0003 – Horizon Academy</a:t>
            </a:r>
          </a:p>
          <a:p>
            <a:r>
              <a:rPr lang="en-US" sz="1800" dirty="0">
                <a:latin typeface="Arial" panose="020B0604020202020204" pitchFamily="34" charset="0"/>
                <a:cs typeface="Arial" panose="020B0604020202020204" pitchFamily="34" charset="0"/>
              </a:rPr>
              <a:t>0351 – Emporia Christian</a:t>
            </a:r>
          </a:p>
        </p:txBody>
      </p:sp>
      <p:sp>
        <p:nvSpPr>
          <p:cNvPr id="5" name="Title 1">
            <a:extLst>
              <a:ext uri="{FF2B5EF4-FFF2-40B4-BE49-F238E27FC236}">
                <a16:creationId xmlns:a16="http://schemas.microsoft.com/office/drawing/2014/main" id="{BF90DC35-60C9-4C85-A0F0-0F0B4F1241DB}"/>
              </a:ext>
            </a:extLst>
          </p:cNvPr>
          <p:cNvSpPr txBox="1">
            <a:spLocks/>
          </p:cNvSpPr>
          <p:nvPr/>
        </p:nvSpPr>
        <p:spPr>
          <a:xfrm>
            <a:off x="3989185" y="560583"/>
            <a:ext cx="3932237" cy="5318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Opened buildings</a:t>
            </a:r>
          </a:p>
        </p:txBody>
      </p:sp>
      <p:sp>
        <p:nvSpPr>
          <p:cNvPr id="6" name="Text Placeholder 3">
            <a:extLst>
              <a:ext uri="{FF2B5EF4-FFF2-40B4-BE49-F238E27FC236}">
                <a16:creationId xmlns:a16="http://schemas.microsoft.com/office/drawing/2014/main" id="{8A2BCA2D-DB94-4B82-BCFE-EE58A6479716}"/>
              </a:ext>
            </a:extLst>
          </p:cNvPr>
          <p:cNvSpPr txBox="1">
            <a:spLocks/>
          </p:cNvSpPr>
          <p:nvPr/>
        </p:nvSpPr>
        <p:spPr>
          <a:xfrm>
            <a:off x="3613355" y="1523206"/>
            <a:ext cx="4191618" cy="38115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X0330 – Emporia Christian</a:t>
            </a:r>
          </a:p>
          <a:p>
            <a:r>
              <a:rPr lang="en-US" sz="1800" dirty="0">
                <a:latin typeface="Arial" panose="020B0604020202020204" pitchFamily="34" charset="0"/>
                <a:cs typeface="Arial" panose="020B0604020202020204" pitchFamily="34" charset="0"/>
              </a:rPr>
              <a:t>- 9719 - Emporia Christian school</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X0440 –</a:t>
            </a:r>
          </a:p>
          <a:p>
            <a:r>
              <a:rPr lang="en-US" sz="1800" dirty="0">
                <a:latin typeface="Arial" panose="020B0604020202020204" pitchFamily="34" charset="0"/>
                <a:cs typeface="Arial" panose="020B0604020202020204" pitchFamily="34" charset="0"/>
              </a:rPr>
              <a:t>  – V Lindsay - 0508</a:t>
            </a:r>
          </a:p>
          <a:p>
            <a:r>
              <a:rPr lang="en-US" sz="1800" dirty="0">
                <a:latin typeface="Arial" panose="020B0604020202020204" pitchFamily="34" charset="0"/>
                <a:cs typeface="Arial" panose="020B0604020202020204" pitchFamily="34" charset="0"/>
              </a:rPr>
              <a:t> - Gillis center - 0505</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Z0061 - Horizon Academy </a:t>
            </a:r>
          </a:p>
          <a:p>
            <a:r>
              <a:rPr lang="en-US" sz="1800" dirty="0">
                <a:latin typeface="Arial" panose="020B0604020202020204" pitchFamily="34" charset="0"/>
                <a:cs typeface="Arial" panose="020B0604020202020204" pitchFamily="34" charset="0"/>
              </a:rPr>
              <a:t>- 9708 – Horizon Academy Elem</a:t>
            </a:r>
          </a:p>
          <a:p>
            <a:r>
              <a:rPr lang="en-US" sz="1800" dirty="0">
                <a:latin typeface="Arial" panose="020B0604020202020204" pitchFamily="34" charset="0"/>
                <a:cs typeface="Arial" panose="020B0604020202020204" pitchFamily="34" charset="0"/>
              </a:rPr>
              <a:t> - 9711 - Horizon Academy Jr / Sr High</a:t>
            </a:r>
          </a:p>
        </p:txBody>
      </p:sp>
      <p:sp>
        <p:nvSpPr>
          <p:cNvPr id="7" name="Text Placeholder 3">
            <a:extLst>
              <a:ext uri="{FF2B5EF4-FFF2-40B4-BE49-F238E27FC236}">
                <a16:creationId xmlns:a16="http://schemas.microsoft.com/office/drawing/2014/main" id="{62A83F6E-200A-4B20-8A9B-C5ABD9F2CBE7}"/>
              </a:ext>
            </a:extLst>
          </p:cNvPr>
          <p:cNvSpPr txBox="1">
            <a:spLocks/>
          </p:cNvSpPr>
          <p:nvPr/>
        </p:nvSpPr>
        <p:spPr>
          <a:xfrm>
            <a:off x="7921422" y="1208214"/>
            <a:ext cx="3932237" cy="495661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D0609 – Project Alternative</a:t>
            </a:r>
          </a:p>
          <a:p>
            <a:r>
              <a:rPr lang="en-US" sz="1800" dirty="0">
                <a:latin typeface="Arial" panose="020B0604020202020204" pitchFamily="34" charset="0"/>
                <a:cs typeface="Arial" panose="020B0604020202020204" pitchFamily="34" charset="0"/>
              </a:rPr>
              <a:t>-0503 – Home</a:t>
            </a:r>
          </a:p>
          <a:p>
            <a:r>
              <a:rPr lang="en-US" sz="1800" dirty="0">
                <a:latin typeface="Arial" panose="020B0604020202020204" pitchFamily="34" charset="0"/>
                <a:cs typeface="Arial" panose="020B0604020202020204" pitchFamily="34" charset="0"/>
              </a:rPr>
              <a:t>D0609 – Project Plus</a:t>
            </a:r>
          </a:p>
          <a:p>
            <a:r>
              <a:rPr lang="en-US" sz="1800" dirty="0">
                <a:latin typeface="Arial" panose="020B0604020202020204" pitchFamily="34" charset="0"/>
                <a:cs typeface="Arial" panose="020B0604020202020204" pitchFamily="34" charset="0"/>
              </a:rPr>
              <a:t>- 0504 – Home</a:t>
            </a:r>
          </a:p>
          <a:p>
            <a:r>
              <a:rPr lang="en-US" sz="1800" dirty="0">
                <a:latin typeface="Arial" panose="020B0604020202020204" pitchFamily="34" charset="0"/>
                <a:cs typeface="Arial" panose="020B0604020202020204" pitchFamily="34" charset="0"/>
              </a:rPr>
              <a:t>S0604 – KS School for the Blind</a:t>
            </a:r>
          </a:p>
          <a:p>
            <a:pPr marL="285750" indent="-285750">
              <a:buFontTx/>
              <a:buChar char="-"/>
            </a:pPr>
            <a:r>
              <a:rPr lang="en-US" sz="1800" dirty="0">
                <a:latin typeface="Arial" panose="020B0604020202020204" pitchFamily="34" charset="0"/>
                <a:cs typeface="Arial" panose="020B0604020202020204" pitchFamily="34" charset="0"/>
              </a:rPr>
              <a:t>8437 – Home</a:t>
            </a:r>
          </a:p>
          <a:p>
            <a:r>
              <a:rPr lang="en-US" sz="1800" dirty="0">
                <a:latin typeface="Arial" panose="020B0604020202020204" pitchFamily="34" charset="0"/>
                <a:cs typeface="Arial" panose="020B0604020202020204" pitchFamily="34" charset="0"/>
              </a:rPr>
              <a:t>S0610 – KS School for the Deaf</a:t>
            </a:r>
          </a:p>
          <a:p>
            <a:pPr marL="285750" indent="-285750">
              <a:buFontTx/>
              <a:buChar char="-"/>
            </a:pPr>
            <a:r>
              <a:rPr lang="en-US" sz="1800" dirty="0">
                <a:latin typeface="Arial" panose="020B0604020202020204" pitchFamily="34" charset="0"/>
                <a:cs typeface="Arial" panose="020B0604020202020204" pitchFamily="34" charset="0"/>
              </a:rPr>
              <a:t>0930 – Home</a:t>
            </a:r>
          </a:p>
          <a:p>
            <a:r>
              <a:rPr lang="en-US" sz="1800" dirty="0">
                <a:latin typeface="Arial" panose="020B0604020202020204" pitchFamily="34" charset="0"/>
                <a:cs typeface="Arial" panose="020B0604020202020204" pitchFamily="34" charset="0"/>
              </a:rPr>
              <a:t>X0015 – Prairie View School</a:t>
            </a:r>
          </a:p>
          <a:p>
            <a:r>
              <a:rPr lang="en-US" sz="1800" dirty="0">
                <a:latin typeface="Arial" panose="020B0604020202020204" pitchFamily="34" charset="0"/>
                <a:cs typeface="Arial" panose="020B0604020202020204" pitchFamily="34" charset="0"/>
              </a:rPr>
              <a:t>  – 0509 – Home</a:t>
            </a:r>
          </a:p>
          <a:p>
            <a:r>
              <a:rPr lang="en-US" sz="1800" dirty="0">
                <a:latin typeface="Arial" panose="020B0604020202020204" pitchFamily="34" charset="0"/>
                <a:cs typeface="Arial" panose="020B0604020202020204" pitchFamily="34" charset="0"/>
              </a:rPr>
              <a:t>X0758 – Heartspring</a:t>
            </a:r>
          </a:p>
          <a:p>
            <a:r>
              <a:rPr lang="en-US" sz="1800" dirty="0">
                <a:latin typeface="Arial" panose="020B0604020202020204" pitchFamily="34" charset="0"/>
                <a:cs typeface="Arial" panose="020B0604020202020204" pitchFamily="34" charset="0"/>
              </a:rPr>
              <a:t>- 2134 – Home</a:t>
            </a:r>
          </a:p>
          <a:p>
            <a:r>
              <a:rPr lang="en-US" sz="1800" dirty="0">
                <a:latin typeface="Arial" panose="020B0604020202020204" pitchFamily="34" charset="0"/>
                <a:cs typeface="Arial" panose="020B0604020202020204" pitchFamily="34" charset="0"/>
              </a:rPr>
              <a:t>Z0032 – Lakemary Center</a:t>
            </a:r>
          </a:p>
          <a:p>
            <a:r>
              <a:rPr lang="en-US" sz="1800" dirty="0">
                <a:latin typeface="Arial" panose="020B0604020202020204" pitchFamily="34" charset="0"/>
                <a:cs typeface="Arial" panose="020B0604020202020204" pitchFamily="34" charset="0"/>
              </a:rPr>
              <a:t>- 4731 - Home</a:t>
            </a:r>
          </a:p>
          <a:p>
            <a:pPr marL="285750" indent="-285750">
              <a:buFontTx/>
              <a:buChar char="-"/>
            </a:pPr>
            <a:endParaRPr lang="en-US" dirty="0"/>
          </a:p>
          <a:p>
            <a:endParaRPr lang="en-US" dirty="0"/>
          </a:p>
        </p:txBody>
      </p:sp>
      <p:sp>
        <p:nvSpPr>
          <p:cNvPr id="9" name="Title 1">
            <a:extLst>
              <a:ext uri="{FF2B5EF4-FFF2-40B4-BE49-F238E27FC236}">
                <a16:creationId xmlns:a16="http://schemas.microsoft.com/office/drawing/2014/main" id="{94631DAC-2C5D-4621-86AC-47E74C5A37B1}"/>
              </a:ext>
            </a:extLst>
          </p:cNvPr>
          <p:cNvSpPr txBox="1">
            <a:spLocks/>
          </p:cNvSpPr>
          <p:nvPr/>
        </p:nvSpPr>
        <p:spPr>
          <a:xfrm>
            <a:off x="7849218" y="560583"/>
            <a:ext cx="3932237" cy="5318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Home buildings</a:t>
            </a:r>
          </a:p>
        </p:txBody>
      </p:sp>
      <p:sp>
        <p:nvSpPr>
          <p:cNvPr id="8" name="Title 1">
            <a:extLst>
              <a:ext uri="{FF2B5EF4-FFF2-40B4-BE49-F238E27FC236}">
                <a16:creationId xmlns:a16="http://schemas.microsoft.com/office/drawing/2014/main" id="{3421163F-E72B-4342-B578-E9514F6581B7}"/>
              </a:ext>
            </a:extLst>
          </p:cNvPr>
          <p:cNvSpPr txBox="1">
            <a:spLocks/>
          </p:cNvSpPr>
          <p:nvPr/>
        </p:nvSpPr>
        <p:spPr>
          <a:xfrm>
            <a:off x="338343" y="4069326"/>
            <a:ext cx="3393000" cy="5318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New buildings</a:t>
            </a:r>
          </a:p>
        </p:txBody>
      </p:sp>
      <p:sp>
        <p:nvSpPr>
          <p:cNvPr id="10" name="Text Placeholder 3">
            <a:extLst>
              <a:ext uri="{FF2B5EF4-FFF2-40B4-BE49-F238E27FC236}">
                <a16:creationId xmlns:a16="http://schemas.microsoft.com/office/drawing/2014/main" id="{46914399-9743-4E6F-B704-CDC8D6D183DF}"/>
              </a:ext>
            </a:extLst>
          </p:cNvPr>
          <p:cNvSpPr txBox="1">
            <a:spLocks/>
          </p:cNvSpPr>
          <p:nvPr/>
        </p:nvSpPr>
        <p:spPr>
          <a:xfrm>
            <a:off x="410545" y="4678311"/>
            <a:ext cx="2878345" cy="13129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Contact KSDE for new </a:t>
            </a:r>
          </a:p>
          <a:p>
            <a:r>
              <a:rPr lang="en-US" sz="1800" dirty="0">
                <a:latin typeface="Arial" panose="020B0604020202020204" pitchFamily="34" charset="0"/>
                <a:cs typeface="Arial" panose="020B0604020202020204" pitchFamily="34" charset="0"/>
              </a:rPr>
              <a:t>X0440 Programs</a:t>
            </a:r>
          </a:p>
          <a:p>
            <a:r>
              <a:rPr lang="en-US" sz="1800" dirty="0">
                <a:latin typeface="Arial" panose="020B0604020202020204" pitchFamily="34" charset="0"/>
                <a:cs typeface="Arial" panose="020B0604020202020204" pitchFamily="34" charset="0"/>
              </a:rPr>
              <a:t>“Home” building for special purpose schools</a:t>
            </a:r>
          </a:p>
        </p:txBody>
      </p:sp>
      <p:grpSp>
        <p:nvGrpSpPr>
          <p:cNvPr id="11" name="Group 10">
            <a:extLst>
              <a:ext uri="{FF2B5EF4-FFF2-40B4-BE49-F238E27FC236}">
                <a16:creationId xmlns:a16="http://schemas.microsoft.com/office/drawing/2014/main" id="{FBAFA3AC-D2A1-4E80-BA8D-B87AFF0659BF}"/>
              </a:ext>
            </a:extLst>
          </p:cNvPr>
          <p:cNvGrpSpPr/>
          <p:nvPr/>
        </p:nvGrpSpPr>
        <p:grpSpPr>
          <a:xfrm>
            <a:off x="11543942" y="6394894"/>
            <a:ext cx="619433" cy="463106"/>
            <a:chOff x="11405419" y="6243489"/>
            <a:chExt cx="619433" cy="463106"/>
          </a:xfrm>
        </p:grpSpPr>
        <p:sp>
          <p:nvSpPr>
            <p:cNvPr id="12" name="Oval 11">
              <a:extLst>
                <a:ext uri="{FF2B5EF4-FFF2-40B4-BE49-F238E27FC236}">
                  <a16:creationId xmlns:a16="http://schemas.microsoft.com/office/drawing/2014/main" id="{1D98F6BA-B5FA-4A25-B9AD-6BB132922084}"/>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EB7C0D1-6D62-4E8A-9FDE-365D5B055FF9}"/>
                </a:ext>
              </a:extLst>
            </p:cNvPr>
            <p:cNvSpPr txBox="1"/>
            <p:nvPr/>
          </p:nvSpPr>
          <p:spPr>
            <a:xfrm>
              <a:off x="11474895" y="6290376"/>
              <a:ext cx="480479" cy="369332"/>
            </a:xfrm>
            <a:prstGeom prst="rect">
              <a:avLst/>
            </a:prstGeom>
            <a:noFill/>
          </p:spPr>
          <p:txBody>
            <a:bodyPr wrap="square" rtlCol="0">
              <a:spAutoFit/>
            </a:bodyPr>
            <a:lstStyle/>
            <a:p>
              <a:r>
                <a:rPr lang="en-US" b="1" dirty="0"/>
                <a:t>28</a:t>
              </a:r>
            </a:p>
          </p:txBody>
        </p:sp>
      </p:grpSp>
    </p:spTree>
    <p:extLst>
      <p:ext uri="{BB962C8B-B14F-4D97-AF65-F5344CB8AC3E}">
        <p14:creationId xmlns:p14="http://schemas.microsoft.com/office/powerpoint/2010/main" val="298377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8B84BF-1220-4DA6-8250-C9E03A1F5D87}"/>
              </a:ext>
            </a:extLst>
          </p:cNvPr>
          <p:cNvSpPr>
            <a:spLocks noGrp="1"/>
          </p:cNvSpPr>
          <p:nvPr>
            <p:ph type="title"/>
          </p:nvPr>
        </p:nvSpPr>
        <p:spPr>
          <a:xfrm>
            <a:off x="368710" y="158648"/>
            <a:ext cx="10985089" cy="652514"/>
          </a:xfrm>
        </p:spPr>
        <p:txBody>
          <a:bodyPr>
            <a:normAutofit fontScale="90000"/>
          </a:bodyPr>
          <a:lstStyle/>
          <a:p>
            <a:pPr algn="ctr"/>
            <a:r>
              <a:rPr lang="en-US" dirty="0"/>
              <a:t>Directory Session Chart</a:t>
            </a:r>
          </a:p>
        </p:txBody>
      </p:sp>
      <p:pic>
        <p:nvPicPr>
          <p:cNvPr id="10" name="Picture 9">
            <a:extLst>
              <a:ext uri="{FF2B5EF4-FFF2-40B4-BE49-F238E27FC236}">
                <a16:creationId xmlns:a16="http://schemas.microsoft.com/office/drawing/2014/main" id="{A24B78C1-E00F-4A8D-B671-D2130EAED2BC}"/>
              </a:ext>
            </a:extLst>
          </p:cNvPr>
          <p:cNvPicPr>
            <a:picLocks noChangeAspect="1"/>
          </p:cNvPicPr>
          <p:nvPr/>
        </p:nvPicPr>
        <p:blipFill>
          <a:blip r:embed="rId2"/>
          <a:stretch>
            <a:fillRect/>
          </a:stretch>
        </p:blipFill>
        <p:spPr>
          <a:xfrm>
            <a:off x="37254" y="1135626"/>
            <a:ext cx="12117491" cy="4704735"/>
          </a:xfrm>
          <a:prstGeom prst="rect">
            <a:avLst/>
          </a:prstGeom>
        </p:spPr>
      </p:pic>
      <p:grpSp>
        <p:nvGrpSpPr>
          <p:cNvPr id="4" name="Group 3">
            <a:extLst>
              <a:ext uri="{FF2B5EF4-FFF2-40B4-BE49-F238E27FC236}">
                <a16:creationId xmlns:a16="http://schemas.microsoft.com/office/drawing/2014/main" id="{16B80D53-4EBB-45F0-8EA6-447ACDE19ABF}"/>
              </a:ext>
            </a:extLst>
          </p:cNvPr>
          <p:cNvGrpSpPr/>
          <p:nvPr/>
        </p:nvGrpSpPr>
        <p:grpSpPr>
          <a:xfrm>
            <a:off x="11535312" y="6394894"/>
            <a:ext cx="619433" cy="463106"/>
            <a:chOff x="11405419" y="6243489"/>
            <a:chExt cx="619433" cy="463106"/>
          </a:xfrm>
        </p:grpSpPr>
        <p:sp>
          <p:nvSpPr>
            <p:cNvPr id="6" name="Oval 5">
              <a:extLst>
                <a:ext uri="{FF2B5EF4-FFF2-40B4-BE49-F238E27FC236}">
                  <a16:creationId xmlns:a16="http://schemas.microsoft.com/office/drawing/2014/main" id="{B28687A2-6D22-4D4F-80CD-E8C8C9A7311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67D14F-33B5-4706-997C-44CA97F3C087}"/>
                </a:ext>
              </a:extLst>
            </p:cNvPr>
            <p:cNvSpPr txBox="1"/>
            <p:nvPr/>
          </p:nvSpPr>
          <p:spPr>
            <a:xfrm>
              <a:off x="11474895" y="6290376"/>
              <a:ext cx="480479" cy="369332"/>
            </a:xfrm>
            <a:prstGeom prst="rect">
              <a:avLst/>
            </a:prstGeom>
            <a:noFill/>
          </p:spPr>
          <p:txBody>
            <a:bodyPr wrap="square" rtlCol="0">
              <a:spAutoFit/>
            </a:bodyPr>
            <a:lstStyle/>
            <a:p>
              <a:r>
                <a:rPr lang="en-US" b="1" dirty="0"/>
                <a:t>29</a:t>
              </a:r>
            </a:p>
          </p:txBody>
        </p:sp>
      </p:grpSp>
    </p:spTree>
    <p:extLst>
      <p:ext uri="{BB962C8B-B14F-4D97-AF65-F5344CB8AC3E}">
        <p14:creationId xmlns:p14="http://schemas.microsoft.com/office/powerpoint/2010/main" val="305284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B6EAD-B92B-48ED-9356-6A53C75A3045}"/>
              </a:ext>
            </a:extLst>
          </p:cNvPr>
          <p:cNvSpPr>
            <a:spLocks noGrp="1"/>
          </p:cNvSpPr>
          <p:nvPr>
            <p:ph type="title"/>
          </p:nvPr>
        </p:nvSpPr>
        <p:spPr>
          <a:xfrm>
            <a:off x="1893456" y="423334"/>
            <a:ext cx="8340436" cy="1500187"/>
          </a:xfrm>
        </p:spPr>
        <p:txBody>
          <a:bodyPr>
            <a:normAutofit fontScale="90000"/>
          </a:bodyPr>
          <a:lstStyle/>
          <a:p>
            <a:pPr algn="ctr"/>
            <a:r>
              <a:rPr lang="en-US" dirty="0"/>
              <a:t>Preparation</a:t>
            </a:r>
            <a:br>
              <a:rPr lang="en-US" dirty="0"/>
            </a:br>
            <a:r>
              <a:rPr lang="en-US" dirty="0"/>
              <a:t>Step 2 -</a:t>
            </a:r>
          </a:p>
        </p:txBody>
      </p:sp>
      <p:sp>
        <p:nvSpPr>
          <p:cNvPr id="2" name="Text Placeholder 1">
            <a:extLst>
              <a:ext uri="{FF2B5EF4-FFF2-40B4-BE49-F238E27FC236}">
                <a16:creationId xmlns:a16="http://schemas.microsoft.com/office/drawing/2014/main" id="{557AE20F-EEEC-4501-8FF1-5CFEBF64125D}"/>
              </a:ext>
            </a:extLst>
          </p:cNvPr>
          <p:cNvSpPr>
            <a:spLocks noGrp="1"/>
          </p:cNvSpPr>
          <p:nvPr>
            <p:ph type="body" idx="1"/>
          </p:nvPr>
        </p:nvSpPr>
        <p:spPr>
          <a:xfrm>
            <a:off x="575186" y="3305262"/>
            <a:ext cx="9658705" cy="2328622"/>
          </a:xfrm>
        </p:spPr>
        <p:txBody>
          <a:bodyPr>
            <a:normAutofit lnSpcReduction="10000"/>
          </a:bodyPr>
          <a:lstStyle/>
          <a:p>
            <a:r>
              <a:rPr lang="en-US" b="1" dirty="0">
                <a:latin typeface="Arial" panose="020B0604020202020204" pitchFamily="34" charset="0"/>
                <a:cs typeface="Arial" panose="020B0604020202020204" pitchFamily="34" charset="0"/>
              </a:rPr>
              <a:t>Log into SPEDPro and select the 2019-2020 school year</a:t>
            </a:r>
          </a:p>
          <a:p>
            <a:endParaRPr lang="en-US"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b="1" dirty="0">
                <a:latin typeface="Arial" panose="020B0604020202020204" pitchFamily="34" charset="0"/>
                <a:cs typeface="Arial" panose="020B0604020202020204" pitchFamily="34" charset="0"/>
              </a:rPr>
              <a:t>Go to the reports page and create a projected 2020 End of Year Report</a:t>
            </a:r>
          </a:p>
          <a:p>
            <a:pPr marL="342900" indent="-342900">
              <a:buFont typeface="Wingdings" panose="05000000000000000000" pitchFamily="2" charset="2"/>
              <a:buChar char="Ø"/>
              <a:tabLst>
                <a:tab pos="8856663" algn="l"/>
              </a:tabLst>
            </a:pPr>
            <a:r>
              <a:rPr lang="en-US" b="1" dirty="0">
                <a:latin typeface="Arial" panose="020B0604020202020204" pitchFamily="34" charset="0"/>
                <a:cs typeface="Arial" panose="020B0604020202020204" pitchFamily="34" charset="0"/>
              </a:rPr>
              <a:t>Save the report as it can be used during the presentation</a:t>
            </a:r>
          </a:p>
        </p:txBody>
      </p:sp>
      <p:grpSp>
        <p:nvGrpSpPr>
          <p:cNvPr id="5" name="Group 4">
            <a:extLst>
              <a:ext uri="{FF2B5EF4-FFF2-40B4-BE49-F238E27FC236}">
                <a16:creationId xmlns:a16="http://schemas.microsoft.com/office/drawing/2014/main" id="{F27D5F54-DA87-4013-BDD0-55A3AEA6E3AB}"/>
              </a:ext>
            </a:extLst>
          </p:cNvPr>
          <p:cNvGrpSpPr/>
          <p:nvPr/>
        </p:nvGrpSpPr>
        <p:grpSpPr>
          <a:xfrm>
            <a:off x="11700387" y="6425380"/>
            <a:ext cx="491613" cy="432620"/>
            <a:chOff x="11533239" y="6292645"/>
            <a:chExt cx="491613" cy="432620"/>
          </a:xfrm>
        </p:grpSpPr>
        <p:sp>
          <p:nvSpPr>
            <p:cNvPr id="6" name="Oval 5">
              <a:extLst>
                <a:ext uri="{FF2B5EF4-FFF2-40B4-BE49-F238E27FC236}">
                  <a16:creationId xmlns:a16="http://schemas.microsoft.com/office/drawing/2014/main" id="{3EA89932-BCFF-45B0-9559-56BB1ED9C257}"/>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B510129-85DE-42B0-90C2-34DA2F5D709D}"/>
                </a:ext>
              </a:extLst>
            </p:cNvPr>
            <p:cNvSpPr txBox="1"/>
            <p:nvPr/>
          </p:nvSpPr>
          <p:spPr>
            <a:xfrm>
              <a:off x="11641394" y="6343954"/>
              <a:ext cx="314632" cy="369332"/>
            </a:xfrm>
            <a:prstGeom prst="rect">
              <a:avLst/>
            </a:prstGeom>
            <a:noFill/>
          </p:spPr>
          <p:txBody>
            <a:bodyPr wrap="square" rtlCol="0">
              <a:spAutoFit/>
            </a:bodyPr>
            <a:lstStyle/>
            <a:p>
              <a:r>
                <a:rPr lang="en-US" b="1" dirty="0"/>
                <a:t>3</a:t>
              </a:r>
            </a:p>
          </p:txBody>
        </p:sp>
      </p:grpSp>
    </p:spTree>
    <p:extLst>
      <p:ext uri="{BB962C8B-B14F-4D97-AF65-F5344CB8AC3E}">
        <p14:creationId xmlns:p14="http://schemas.microsoft.com/office/powerpoint/2010/main" val="230413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Data Quality &amp; Timely and Accurate </a:t>
            </a:r>
          </a:p>
        </p:txBody>
      </p:sp>
      <p:sp>
        <p:nvSpPr>
          <p:cNvPr id="3" name="Text Placeholder 2">
            <a:extLst>
              <a:ext uri="{FF2B5EF4-FFF2-40B4-BE49-F238E27FC236}">
                <a16:creationId xmlns:a16="http://schemas.microsoft.com/office/drawing/2014/main" id="{A0C60913-7C21-4B47-8602-47055DB23E34}"/>
              </a:ext>
            </a:extLst>
          </p:cNvPr>
          <p:cNvSpPr>
            <a:spLocks noGrp="1"/>
          </p:cNvSpPr>
          <p:nvPr>
            <p:ph type="body" idx="1"/>
          </p:nvPr>
        </p:nvSpPr>
        <p:spPr>
          <a:xfrm>
            <a:off x="1893456" y="3136562"/>
            <a:ext cx="8340436" cy="1500187"/>
          </a:xfrm>
        </p:spPr>
        <p:txBody>
          <a:bodyPr>
            <a:normAutofit/>
          </a:bodyPr>
          <a:lstStyle/>
          <a:p>
            <a:r>
              <a:rPr lang="en-US" sz="2800" b="1" dirty="0">
                <a:latin typeface="Arial" panose="020B0604020202020204" pitchFamily="34" charset="0"/>
                <a:cs typeface="Arial" panose="020B0604020202020204" pitchFamily="34" charset="0"/>
              </a:rPr>
              <a:t>FY 2016 – FY2021</a:t>
            </a:r>
          </a:p>
        </p:txBody>
      </p:sp>
      <p:grpSp>
        <p:nvGrpSpPr>
          <p:cNvPr id="4" name="Group 3">
            <a:extLst>
              <a:ext uri="{FF2B5EF4-FFF2-40B4-BE49-F238E27FC236}">
                <a16:creationId xmlns:a16="http://schemas.microsoft.com/office/drawing/2014/main" id="{B99F304B-574A-4BC4-9CDA-4D23B93D278D}"/>
              </a:ext>
            </a:extLst>
          </p:cNvPr>
          <p:cNvGrpSpPr/>
          <p:nvPr/>
        </p:nvGrpSpPr>
        <p:grpSpPr>
          <a:xfrm>
            <a:off x="11572567" y="6394894"/>
            <a:ext cx="619433" cy="463106"/>
            <a:chOff x="11405419" y="6243489"/>
            <a:chExt cx="619433" cy="463106"/>
          </a:xfrm>
        </p:grpSpPr>
        <p:sp>
          <p:nvSpPr>
            <p:cNvPr id="5" name="Oval 4">
              <a:extLst>
                <a:ext uri="{FF2B5EF4-FFF2-40B4-BE49-F238E27FC236}">
                  <a16:creationId xmlns:a16="http://schemas.microsoft.com/office/drawing/2014/main" id="{9B1B1D06-76BF-4AC8-9AA1-F837E10FEE7B}"/>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C22812B-53CE-4DCE-84B1-4E644AF6DD67}"/>
                </a:ext>
              </a:extLst>
            </p:cNvPr>
            <p:cNvSpPr txBox="1"/>
            <p:nvPr/>
          </p:nvSpPr>
          <p:spPr>
            <a:xfrm>
              <a:off x="11474895" y="6290376"/>
              <a:ext cx="480479" cy="369332"/>
            </a:xfrm>
            <a:prstGeom prst="rect">
              <a:avLst/>
            </a:prstGeom>
            <a:noFill/>
          </p:spPr>
          <p:txBody>
            <a:bodyPr wrap="square" rtlCol="0">
              <a:spAutoFit/>
            </a:bodyPr>
            <a:lstStyle/>
            <a:p>
              <a:r>
                <a:rPr lang="en-US" b="1" dirty="0"/>
                <a:t>30</a:t>
              </a:r>
            </a:p>
          </p:txBody>
        </p:sp>
      </p:grpSp>
    </p:spTree>
    <p:extLst>
      <p:ext uri="{BB962C8B-B14F-4D97-AF65-F5344CB8AC3E}">
        <p14:creationId xmlns:p14="http://schemas.microsoft.com/office/powerpoint/2010/main" val="1028387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2CAEAB-B970-42CA-A3F6-FBE081A5A5A8}"/>
              </a:ext>
            </a:extLst>
          </p:cNvPr>
          <p:cNvSpPr>
            <a:spLocks noGrp="1"/>
          </p:cNvSpPr>
          <p:nvPr>
            <p:ph sz="half" idx="1"/>
          </p:nvPr>
        </p:nvSpPr>
        <p:spPr>
          <a:xfrm>
            <a:off x="838200" y="1390261"/>
            <a:ext cx="9798698" cy="4759816"/>
          </a:xfrm>
        </p:spPr>
        <p:txBody>
          <a:bodyPr>
            <a:normAutofit fontScale="77500" lnSpcReduction="20000"/>
          </a:bodyPr>
          <a:lstStyle/>
          <a:p>
            <a:pPr>
              <a:lnSpc>
                <a:spcPct val="120000"/>
              </a:lnSpc>
            </a:pPr>
            <a:r>
              <a:rPr lang="en-US" u="sng" dirty="0">
                <a:latin typeface="Arial" panose="020B0604020202020204" pitchFamily="34" charset="0"/>
                <a:cs typeface="Arial" panose="020B0604020202020204" pitchFamily="34" charset="0"/>
              </a:rPr>
              <a:t>Unresolved exit report </a:t>
            </a:r>
            <a:r>
              <a:rPr lang="en-US" dirty="0">
                <a:latin typeface="Arial" panose="020B0604020202020204" pitchFamily="34" charset="0"/>
                <a:cs typeface="Arial" panose="020B0604020202020204" pitchFamily="34" charset="0"/>
              </a:rPr>
              <a:t>– run from your initial submission of the school year up to September 15. </a:t>
            </a:r>
            <a:r>
              <a:rPr lang="en-US" dirty="0">
                <a:solidFill>
                  <a:srgbClr val="FF0000"/>
                </a:solidFill>
                <a:latin typeface="Arial" panose="020B0604020202020204" pitchFamily="34" charset="0"/>
                <a:cs typeface="Arial" panose="020B0604020202020204" pitchFamily="34" charset="0"/>
              </a:rPr>
              <a:t>August – September 15</a:t>
            </a:r>
          </a:p>
          <a:p>
            <a:pPr>
              <a:lnSpc>
                <a:spcPct val="120000"/>
              </a:lnSpc>
            </a:pPr>
            <a:r>
              <a:rPr lang="en-US" u="sng" dirty="0">
                <a:latin typeface="Arial" panose="020B0604020202020204" pitchFamily="34" charset="0"/>
                <a:cs typeface="Arial" panose="020B0604020202020204" pitchFamily="34" charset="0"/>
              </a:rPr>
              <a:t>Exit status report &amp; Unknown exit report </a:t>
            </a:r>
            <a:r>
              <a:rPr lang="en-US" dirty="0">
                <a:latin typeface="Arial" panose="020B0604020202020204" pitchFamily="34" charset="0"/>
                <a:cs typeface="Arial" panose="020B0604020202020204" pitchFamily="34" charset="0"/>
              </a:rPr>
              <a:t>– run from </a:t>
            </a:r>
            <a:r>
              <a:rPr lang="en-US" dirty="0">
                <a:solidFill>
                  <a:srgbClr val="FF0000"/>
                </a:solidFill>
                <a:latin typeface="Arial" panose="020B0604020202020204" pitchFamily="34" charset="0"/>
                <a:cs typeface="Arial" panose="020B0604020202020204" pitchFamily="34" charset="0"/>
              </a:rPr>
              <a:t>last day of school to</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September 15</a:t>
            </a:r>
          </a:p>
          <a:p>
            <a:pPr>
              <a:lnSpc>
                <a:spcPct val="120000"/>
              </a:lnSpc>
            </a:pPr>
            <a:r>
              <a:rPr lang="en-US" u="sng" dirty="0">
                <a:latin typeface="Arial" panose="020B0604020202020204" pitchFamily="34" charset="0"/>
                <a:cs typeface="Arial" panose="020B0604020202020204" pitchFamily="34" charset="0"/>
              </a:rPr>
              <a:t>Discipline Incident report, Projected discipline reports, projected table 4 exit report </a:t>
            </a:r>
            <a:r>
              <a:rPr lang="en-US" dirty="0">
                <a:latin typeface="Arial" panose="020B0604020202020204" pitchFamily="34" charset="0"/>
                <a:cs typeface="Arial" panose="020B0604020202020204" pitchFamily="34" charset="0"/>
              </a:rPr>
              <a:t>- run from </a:t>
            </a:r>
            <a:r>
              <a:rPr lang="en-US" dirty="0">
                <a:solidFill>
                  <a:srgbClr val="FF0000"/>
                </a:solidFill>
                <a:latin typeface="Arial" panose="020B0604020202020204" pitchFamily="34" charset="0"/>
                <a:cs typeface="Arial" panose="020B0604020202020204" pitchFamily="34" charset="0"/>
              </a:rPr>
              <a:t>last day of school to September 15</a:t>
            </a:r>
          </a:p>
          <a:p>
            <a:pPr>
              <a:lnSpc>
                <a:spcPct val="120000"/>
              </a:lnSpc>
            </a:pPr>
            <a:r>
              <a:rPr lang="en-US" u="sng" dirty="0">
                <a:latin typeface="Arial" panose="020B0604020202020204" pitchFamily="34" charset="0"/>
                <a:cs typeface="Arial" panose="020B0604020202020204" pitchFamily="34" charset="0"/>
              </a:rPr>
              <a:t>Projected December 1 report &amp; projected gifted summery report </a:t>
            </a:r>
            <a:r>
              <a:rPr lang="en-US" dirty="0">
                <a:latin typeface="Arial" panose="020B0604020202020204" pitchFamily="34" charset="0"/>
                <a:cs typeface="Arial" panose="020B0604020202020204" pitchFamily="34" charset="0"/>
              </a:rPr>
              <a:t>– run from </a:t>
            </a:r>
            <a:r>
              <a:rPr lang="en-US" dirty="0">
                <a:solidFill>
                  <a:srgbClr val="FF0000"/>
                </a:solidFill>
                <a:latin typeface="Arial" panose="020B0604020202020204" pitchFamily="34" charset="0"/>
                <a:cs typeface="Arial" panose="020B0604020202020204" pitchFamily="34" charset="0"/>
              </a:rPr>
              <a:t>first day of school to February 28</a:t>
            </a:r>
            <a:r>
              <a:rPr lang="en-US" dirty="0">
                <a:latin typeface="Arial" panose="020B0604020202020204" pitchFamily="34" charset="0"/>
                <a:cs typeface="Arial" panose="020B0604020202020204" pitchFamily="34" charset="0"/>
              </a:rPr>
              <a:t> </a:t>
            </a:r>
          </a:p>
          <a:p>
            <a:pPr>
              <a:lnSpc>
                <a:spcPct val="120000"/>
              </a:lnSpc>
            </a:pPr>
            <a:r>
              <a:rPr lang="en-US" u="sng" dirty="0">
                <a:latin typeface="Arial" panose="020B0604020202020204" pitchFamily="34" charset="0"/>
                <a:cs typeface="Arial" panose="020B0604020202020204" pitchFamily="34" charset="0"/>
              </a:rPr>
              <a:t>Verification report, Projected end of year report, overlap report, unclaimed student report, &amp; gained student report </a:t>
            </a:r>
            <a:r>
              <a:rPr lang="en-US" dirty="0">
                <a:latin typeface="Arial" panose="020B0604020202020204" pitchFamily="34" charset="0"/>
                <a:cs typeface="Arial" panose="020B0604020202020204" pitchFamily="34" charset="0"/>
              </a:rPr>
              <a:t>– run </a:t>
            </a:r>
            <a:r>
              <a:rPr lang="en-US" dirty="0">
                <a:solidFill>
                  <a:srgbClr val="FF0000"/>
                </a:solidFill>
                <a:latin typeface="Arial" panose="020B0604020202020204" pitchFamily="34" charset="0"/>
                <a:cs typeface="Arial" panose="020B0604020202020204" pitchFamily="34" charset="0"/>
              </a:rPr>
              <a:t>continuously for 13 months beginning August of current year to September 15 of next year</a:t>
            </a:r>
          </a:p>
        </p:txBody>
      </p:sp>
      <p:sp>
        <p:nvSpPr>
          <p:cNvPr id="4" name="Title 3">
            <a:extLst>
              <a:ext uri="{FF2B5EF4-FFF2-40B4-BE49-F238E27FC236}">
                <a16:creationId xmlns:a16="http://schemas.microsoft.com/office/drawing/2014/main" id="{62AD950B-F072-438B-B95A-07176AEB95EC}"/>
              </a:ext>
            </a:extLst>
          </p:cNvPr>
          <p:cNvSpPr>
            <a:spLocks noGrp="1"/>
          </p:cNvSpPr>
          <p:nvPr>
            <p:ph type="title"/>
          </p:nvPr>
        </p:nvSpPr>
        <p:spPr>
          <a:xfrm>
            <a:off x="838200" y="365125"/>
            <a:ext cx="10515600" cy="917985"/>
          </a:xfrm>
        </p:spPr>
        <p:txBody>
          <a:bodyPr/>
          <a:lstStyle/>
          <a:p>
            <a:pPr algn="ctr"/>
            <a:r>
              <a:rPr lang="en-US" dirty="0"/>
              <a:t>When to run SPEDPro reports?</a:t>
            </a:r>
          </a:p>
        </p:txBody>
      </p:sp>
      <p:grpSp>
        <p:nvGrpSpPr>
          <p:cNvPr id="6" name="Group 5">
            <a:extLst>
              <a:ext uri="{FF2B5EF4-FFF2-40B4-BE49-F238E27FC236}">
                <a16:creationId xmlns:a16="http://schemas.microsoft.com/office/drawing/2014/main" id="{7EBA6949-80BD-4591-B8C3-55E6746AC732}"/>
              </a:ext>
            </a:extLst>
          </p:cNvPr>
          <p:cNvGrpSpPr/>
          <p:nvPr/>
        </p:nvGrpSpPr>
        <p:grpSpPr>
          <a:xfrm>
            <a:off x="11562083" y="6388331"/>
            <a:ext cx="619433" cy="463106"/>
            <a:chOff x="11405419" y="6243489"/>
            <a:chExt cx="619433" cy="463106"/>
          </a:xfrm>
        </p:grpSpPr>
        <p:sp>
          <p:nvSpPr>
            <p:cNvPr id="7" name="Oval 6">
              <a:extLst>
                <a:ext uri="{FF2B5EF4-FFF2-40B4-BE49-F238E27FC236}">
                  <a16:creationId xmlns:a16="http://schemas.microsoft.com/office/drawing/2014/main" id="{CB9C7EC5-2FF1-4D54-B6ED-62605AE462A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4DF55F-ED6E-4061-9F71-36EE660C7254}"/>
                </a:ext>
              </a:extLst>
            </p:cNvPr>
            <p:cNvSpPr txBox="1"/>
            <p:nvPr/>
          </p:nvSpPr>
          <p:spPr>
            <a:xfrm>
              <a:off x="11474895" y="6290376"/>
              <a:ext cx="480479" cy="369332"/>
            </a:xfrm>
            <a:prstGeom prst="rect">
              <a:avLst/>
            </a:prstGeom>
            <a:noFill/>
          </p:spPr>
          <p:txBody>
            <a:bodyPr wrap="square" rtlCol="0">
              <a:spAutoFit/>
            </a:bodyPr>
            <a:lstStyle/>
            <a:p>
              <a:r>
                <a:rPr lang="en-US" b="1" dirty="0"/>
                <a:t>31</a:t>
              </a:r>
            </a:p>
          </p:txBody>
        </p:sp>
      </p:grpSp>
    </p:spTree>
    <p:extLst>
      <p:ext uri="{BB962C8B-B14F-4D97-AF65-F5344CB8AC3E}">
        <p14:creationId xmlns:p14="http://schemas.microsoft.com/office/powerpoint/2010/main" val="3732974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C31097-3CA4-48AE-9B51-13C1F5580C2E}"/>
              </a:ext>
            </a:extLst>
          </p:cNvPr>
          <p:cNvSpPr>
            <a:spLocks noGrp="1"/>
          </p:cNvSpPr>
          <p:nvPr>
            <p:ph type="body" sz="half" idx="2"/>
          </p:nvPr>
        </p:nvSpPr>
        <p:spPr>
          <a:xfrm>
            <a:off x="3612485" y="179747"/>
            <a:ext cx="4213991" cy="439994"/>
          </a:xfrm>
          <a:ln w="3175">
            <a:solidFill>
              <a:schemeClr val="tx1"/>
            </a:solidFill>
          </a:ln>
        </p:spPr>
        <p:txBody>
          <a:bodyPr>
            <a:noAutofit/>
          </a:bodyPr>
          <a:lstStyle/>
          <a:p>
            <a:pPr algn="ctr"/>
            <a:r>
              <a:rPr lang="en-US" sz="2800" b="1" dirty="0">
                <a:latin typeface="Arial" panose="020B0604020202020204" pitchFamily="34" charset="0"/>
                <a:cs typeface="Arial" panose="020B0604020202020204" pitchFamily="34" charset="0"/>
              </a:rPr>
              <a:t>Data Quality Checks</a:t>
            </a:r>
          </a:p>
        </p:txBody>
      </p:sp>
      <p:sp>
        <p:nvSpPr>
          <p:cNvPr id="6" name="Text Placeholder 6">
            <a:extLst>
              <a:ext uri="{FF2B5EF4-FFF2-40B4-BE49-F238E27FC236}">
                <a16:creationId xmlns:a16="http://schemas.microsoft.com/office/drawing/2014/main" id="{60D61F38-F4DD-4B84-87E7-E6B91C406276}"/>
              </a:ext>
            </a:extLst>
          </p:cNvPr>
          <p:cNvSpPr txBox="1">
            <a:spLocks noGrp="1"/>
          </p:cNvSpPr>
          <p:nvPr>
            <p:ph type="title"/>
          </p:nvPr>
        </p:nvSpPr>
        <p:spPr>
          <a:xfrm>
            <a:off x="417002" y="457201"/>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5" name="TextBox 14">
            <a:extLst>
              <a:ext uri="{FF2B5EF4-FFF2-40B4-BE49-F238E27FC236}">
                <a16:creationId xmlns:a16="http://schemas.microsoft.com/office/drawing/2014/main" id="{F8A3B6BC-AA38-476B-A48C-C949F11324B2}"/>
              </a:ext>
            </a:extLst>
          </p:cNvPr>
          <p:cNvSpPr txBox="1"/>
          <p:nvPr/>
        </p:nvSpPr>
        <p:spPr>
          <a:xfrm>
            <a:off x="1244129" y="4620144"/>
            <a:ext cx="3321394" cy="369332"/>
          </a:xfrm>
          <a:prstGeom prst="rect">
            <a:avLst/>
          </a:prstGeom>
          <a:solidFill>
            <a:schemeClr val="bg1"/>
          </a:solidFill>
        </p:spPr>
        <p:txBody>
          <a:bodyPr wrap="square" rtlCol="0">
            <a:spAutoFit/>
          </a:bodyPr>
          <a:lstStyle/>
          <a:p>
            <a:r>
              <a:rPr lang="en-US" b="1" dirty="0"/>
              <a:t>Unequal end dates</a:t>
            </a:r>
          </a:p>
        </p:txBody>
      </p:sp>
      <p:pic>
        <p:nvPicPr>
          <p:cNvPr id="16" name="Picture 15">
            <a:extLst>
              <a:ext uri="{FF2B5EF4-FFF2-40B4-BE49-F238E27FC236}">
                <a16:creationId xmlns:a16="http://schemas.microsoft.com/office/drawing/2014/main" id="{7A43F464-440C-4ADC-9261-F5C73C1136E0}"/>
              </a:ext>
            </a:extLst>
          </p:cNvPr>
          <p:cNvPicPr>
            <a:picLocks noChangeAspect="1"/>
          </p:cNvPicPr>
          <p:nvPr/>
        </p:nvPicPr>
        <p:blipFill>
          <a:blip r:embed="rId2"/>
          <a:stretch>
            <a:fillRect/>
          </a:stretch>
        </p:blipFill>
        <p:spPr>
          <a:xfrm>
            <a:off x="566284" y="4545646"/>
            <a:ext cx="540231" cy="581787"/>
          </a:xfrm>
          <a:prstGeom prst="rect">
            <a:avLst/>
          </a:prstGeom>
        </p:spPr>
      </p:pic>
      <p:sp>
        <p:nvSpPr>
          <p:cNvPr id="17" name="TextBox 16">
            <a:extLst>
              <a:ext uri="{FF2B5EF4-FFF2-40B4-BE49-F238E27FC236}">
                <a16:creationId xmlns:a16="http://schemas.microsoft.com/office/drawing/2014/main" id="{38C12A21-2673-4BA4-8948-76AFFD8BAEDC}"/>
              </a:ext>
            </a:extLst>
          </p:cNvPr>
          <p:cNvSpPr txBox="1"/>
          <p:nvPr/>
        </p:nvSpPr>
        <p:spPr>
          <a:xfrm>
            <a:off x="8032816" y="5062380"/>
            <a:ext cx="3888658" cy="923330"/>
          </a:xfrm>
          <a:prstGeom prst="rect">
            <a:avLst/>
          </a:prstGeom>
          <a:solidFill>
            <a:schemeClr val="bg1"/>
          </a:solidFill>
          <a:ln w="12700">
            <a:solidFill>
              <a:schemeClr val="tx1"/>
            </a:solidFill>
          </a:ln>
        </p:spPr>
        <p:txBody>
          <a:bodyPr wrap="square" rtlCol="0">
            <a:spAutoFit/>
          </a:bodyPr>
          <a:lstStyle/>
          <a:p>
            <a:r>
              <a:rPr lang="en-US" b="1" dirty="0"/>
              <a:t>Indicates incomplete data</a:t>
            </a:r>
          </a:p>
          <a:p>
            <a:endParaRPr lang="en-US" b="1" dirty="0"/>
          </a:p>
          <a:p>
            <a:r>
              <a:rPr lang="en-US" b="1" dirty="0"/>
              <a:t>Services stop before end of the year</a:t>
            </a:r>
          </a:p>
        </p:txBody>
      </p:sp>
      <p:sp>
        <p:nvSpPr>
          <p:cNvPr id="18" name="Heptagon 17">
            <a:extLst>
              <a:ext uri="{FF2B5EF4-FFF2-40B4-BE49-F238E27FC236}">
                <a16:creationId xmlns:a16="http://schemas.microsoft.com/office/drawing/2014/main" id="{356F1307-7FFD-46A5-B1D2-650C8C028C92}"/>
              </a:ext>
            </a:extLst>
          </p:cNvPr>
          <p:cNvSpPr/>
          <p:nvPr/>
        </p:nvSpPr>
        <p:spPr>
          <a:xfrm>
            <a:off x="7395454" y="4585642"/>
            <a:ext cx="521075" cy="457200"/>
          </a:xfrm>
          <a:prstGeom prst="hep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US" dirty="0"/>
          </a:p>
        </p:txBody>
      </p:sp>
      <p:sp>
        <p:nvSpPr>
          <p:cNvPr id="25" name="TextBox 24">
            <a:extLst>
              <a:ext uri="{FF2B5EF4-FFF2-40B4-BE49-F238E27FC236}">
                <a16:creationId xmlns:a16="http://schemas.microsoft.com/office/drawing/2014/main" id="{21F6F169-26DC-45DC-8E64-9E0CD474686F}"/>
              </a:ext>
            </a:extLst>
          </p:cNvPr>
          <p:cNvSpPr txBox="1"/>
          <p:nvPr/>
        </p:nvSpPr>
        <p:spPr>
          <a:xfrm>
            <a:off x="2668095" y="844721"/>
            <a:ext cx="6908978" cy="523220"/>
          </a:xfrm>
          <a:prstGeom prst="rect">
            <a:avLst/>
          </a:prstGeom>
          <a:solidFill>
            <a:schemeClr val="bg1"/>
          </a:solid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Avoiding Accuracy &amp; Complete issues</a:t>
            </a:r>
          </a:p>
        </p:txBody>
      </p:sp>
      <p:pic>
        <p:nvPicPr>
          <p:cNvPr id="26" name="Picture 25">
            <a:extLst>
              <a:ext uri="{FF2B5EF4-FFF2-40B4-BE49-F238E27FC236}">
                <a16:creationId xmlns:a16="http://schemas.microsoft.com/office/drawing/2014/main" id="{5812A8D6-8716-4630-8B8E-22AFFAA28B06}"/>
              </a:ext>
            </a:extLst>
          </p:cNvPr>
          <p:cNvPicPr>
            <a:picLocks noChangeAspect="1"/>
          </p:cNvPicPr>
          <p:nvPr/>
        </p:nvPicPr>
        <p:blipFill>
          <a:blip r:embed="rId3"/>
          <a:stretch>
            <a:fillRect/>
          </a:stretch>
        </p:blipFill>
        <p:spPr>
          <a:xfrm>
            <a:off x="29497" y="1511797"/>
            <a:ext cx="12241162" cy="2949489"/>
          </a:xfrm>
          <a:prstGeom prst="rect">
            <a:avLst/>
          </a:prstGeom>
        </p:spPr>
      </p:pic>
      <p:sp>
        <p:nvSpPr>
          <p:cNvPr id="19" name="Rectangle 18">
            <a:extLst>
              <a:ext uri="{FF2B5EF4-FFF2-40B4-BE49-F238E27FC236}">
                <a16:creationId xmlns:a16="http://schemas.microsoft.com/office/drawing/2014/main" id="{FA296293-9F2E-423B-9A30-BA8810D168D2}"/>
              </a:ext>
            </a:extLst>
          </p:cNvPr>
          <p:cNvSpPr/>
          <p:nvPr/>
        </p:nvSpPr>
        <p:spPr>
          <a:xfrm>
            <a:off x="4163051" y="3582031"/>
            <a:ext cx="756477" cy="412234"/>
          </a:xfrm>
          <a:prstGeom prst="rect">
            <a:avLst/>
          </a:prstGeom>
          <a:noFill/>
          <a:ln w="38100" cap="flat" cmpd="sng" algn="ctr">
            <a:solidFill>
              <a:srgbClr val="D9782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panose="02020404030301010803"/>
              <a:ea typeface="+mn-ea"/>
              <a:cs typeface="+mn-cs"/>
            </a:endParaRPr>
          </a:p>
        </p:txBody>
      </p:sp>
      <p:sp>
        <p:nvSpPr>
          <p:cNvPr id="20" name="Right Arrow 8">
            <a:extLst>
              <a:ext uri="{FF2B5EF4-FFF2-40B4-BE49-F238E27FC236}">
                <a16:creationId xmlns:a16="http://schemas.microsoft.com/office/drawing/2014/main" id="{3315EAA3-A8BB-4E6B-A547-A69CFB781D0D}"/>
              </a:ext>
            </a:extLst>
          </p:cNvPr>
          <p:cNvSpPr/>
          <p:nvPr/>
        </p:nvSpPr>
        <p:spPr>
          <a:xfrm>
            <a:off x="3197975" y="3702079"/>
            <a:ext cx="829020" cy="123459"/>
          </a:xfrm>
          <a:prstGeom prst="rightArrow">
            <a:avLst/>
          </a:prstGeom>
          <a:solidFill>
            <a:srgbClr val="A23C33"/>
          </a:solidFill>
          <a:ln w="15875" cap="flat" cmpd="sng" algn="ctr">
            <a:solidFill>
              <a:srgbClr val="A23C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8" name="Right Arrow 8">
            <a:extLst>
              <a:ext uri="{FF2B5EF4-FFF2-40B4-BE49-F238E27FC236}">
                <a16:creationId xmlns:a16="http://schemas.microsoft.com/office/drawing/2014/main" id="{4713138B-D230-42CB-B5B5-F178C431AE01}"/>
              </a:ext>
            </a:extLst>
          </p:cNvPr>
          <p:cNvSpPr/>
          <p:nvPr/>
        </p:nvSpPr>
        <p:spPr>
          <a:xfrm>
            <a:off x="9577073" y="4286592"/>
            <a:ext cx="829020" cy="123459"/>
          </a:xfrm>
          <a:prstGeom prst="rightArrow">
            <a:avLst/>
          </a:prstGeom>
          <a:solidFill>
            <a:srgbClr val="A23C33"/>
          </a:solidFill>
          <a:ln w="15875" cap="flat" cmpd="sng" algn="ctr">
            <a:solidFill>
              <a:srgbClr val="A23C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9" name="Rectangle 28">
            <a:extLst>
              <a:ext uri="{FF2B5EF4-FFF2-40B4-BE49-F238E27FC236}">
                <a16:creationId xmlns:a16="http://schemas.microsoft.com/office/drawing/2014/main" id="{591B868E-201C-4C89-A553-E8FE99127C13}"/>
              </a:ext>
            </a:extLst>
          </p:cNvPr>
          <p:cNvSpPr/>
          <p:nvPr/>
        </p:nvSpPr>
        <p:spPr>
          <a:xfrm>
            <a:off x="10568767" y="3619421"/>
            <a:ext cx="756477" cy="412234"/>
          </a:xfrm>
          <a:prstGeom prst="rect">
            <a:avLst/>
          </a:prstGeom>
          <a:noFill/>
          <a:ln w="38100" cap="flat" cmpd="sng" algn="ctr">
            <a:solidFill>
              <a:srgbClr val="D97828"/>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Garamond" panose="02020404030301010803"/>
              <a:ea typeface="+mn-ea"/>
              <a:cs typeface="+mn-cs"/>
            </a:endParaRPr>
          </a:p>
        </p:txBody>
      </p:sp>
      <p:sp>
        <p:nvSpPr>
          <p:cNvPr id="13" name="Heptagon 12">
            <a:extLst>
              <a:ext uri="{FF2B5EF4-FFF2-40B4-BE49-F238E27FC236}">
                <a16:creationId xmlns:a16="http://schemas.microsoft.com/office/drawing/2014/main" id="{D436B6FD-E4A6-4ACF-AFF4-074BBE747805}"/>
              </a:ext>
            </a:extLst>
          </p:cNvPr>
          <p:cNvSpPr/>
          <p:nvPr/>
        </p:nvSpPr>
        <p:spPr>
          <a:xfrm>
            <a:off x="2622364" y="3455498"/>
            <a:ext cx="50293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aramond" panose="02020404030301010803"/>
                <a:ea typeface="+mn-ea"/>
                <a:cs typeface="+mn-cs"/>
              </a:rPr>
              <a:t>1</a:t>
            </a: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23" name="Right Arrow 8">
            <a:extLst>
              <a:ext uri="{FF2B5EF4-FFF2-40B4-BE49-F238E27FC236}">
                <a16:creationId xmlns:a16="http://schemas.microsoft.com/office/drawing/2014/main" id="{EBE64DAE-CEA8-41CC-AE88-840B1113FB40}"/>
              </a:ext>
            </a:extLst>
          </p:cNvPr>
          <p:cNvSpPr/>
          <p:nvPr/>
        </p:nvSpPr>
        <p:spPr>
          <a:xfrm>
            <a:off x="9577073" y="3763808"/>
            <a:ext cx="928181" cy="148890"/>
          </a:xfrm>
          <a:prstGeom prst="rightArrow">
            <a:avLst/>
          </a:prstGeom>
          <a:solidFill>
            <a:srgbClr val="A23C33"/>
          </a:solidFill>
          <a:ln w="15875" cap="flat" cmpd="sng" algn="ctr">
            <a:solidFill>
              <a:srgbClr val="A23C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14" name="Heptagon 13">
            <a:extLst>
              <a:ext uri="{FF2B5EF4-FFF2-40B4-BE49-F238E27FC236}">
                <a16:creationId xmlns:a16="http://schemas.microsoft.com/office/drawing/2014/main" id="{5D706994-0307-4ED4-B525-0A0F99C8E262}"/>
              </a:ext>
            </a:extLst>
          </p:cNvPr>
          <p:cNvSpPr/>
          <p:nvPr/>
        </p:nvSpPr>
        <p:spPr>
          <a:xfrm>
            <a:off x="2668094" y="4031655"/>
            <a:ext cx="457200" cy="457200"/>
          </a:xfrm>
          <a:prstGeom prst="heptagon">
            <a:avLst/>
          </a:prstGeom>
          <a:solidFill>
            <a:sysClr val="window" lastClr="FFFFFF"/>
          </a:solidFill>
          <a:ln w="15875" cap="flat" cmpd="sng" algn="ctr">
            <a:solidFill>
              <a:srgbClr val="83992A">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aramond" panose="02020404030301010803"/>
                <a:ea typeface="+mn-ea"/>
                <a:cs typeface="+mn-cs"/>
              </a:rPr>
              <a:t>2</a:t>
            </a:r>
            <a:endParaRPr kumimoji="0" lang="en-US" sz="1800" b="0" i="0" u="none" strike="noStrike" kern="0" cap="none" spc="0" normalizeH="0" baseline="0" noProof="0" dirty="0">
              <a:ln>
                <a:noFill/>
              </a:ln>
              <a:solidFill>
                <a:prstClr val="white"/>
              </a:solidFill>
              <a:effectLst/>
              <a:uLnTx/>
              <a:uFillTx/>
              <a:latin typeface="Garamond" panose="02020404030301010803"/>
              <a:ea typeface="+mn-ea"/>
              <a:cs typeface="+mn-cs"/>
            </a:endParaRPr>
          </a:p>
        </p:txBody>
      </p:sp>
      <p:sp>
        <p:nvSpPr>
          <p:cNvPr id="30" name="Right Arrow 8">
            <a:extLst>
              <a:ext uri="{FF2B5EF4-FFF2-40B4-BE49-F238E27FC236}">
                <a16:creationId xmlns:a16="http://schemas.microsoft.com/office/drawing/2014/main" id="{D0981497-C367-40E4-B91D-41E9AA463D8E}"/>
              </a:ext>
            </a:extLst>
          </p:cNvPr>
          <p:cNvSpPr/>
          <p:nvPr/>
        </p:nvSpPr>
        <p:spPr>
          <a:xfrm rot="5400000" flipV="1">
            <a:off x="11423529" y="1958753"/>
            <a:ext cx="829020" cy="166870"/>
          </a:xfrm>
          <a:prstGeom prst="rightArrow">
            <a:avLst/>
          </a:prstGeom>
          <a:solidFill>
            <a:srgbClr val="A23C33"/>
          </a:solidFill>
          <a:ln w="15875" cap="flat" cmpd="sng" algn="ctr">
            <a:solidFill>
              <a:srgbClr val="A23C3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sp>
        <p:nvSpPr>
          <p:cNvPr id="21" name="Rectangle 20">
            <a:extLst>
              <a:ext uri="{FF2B5EF4-FFF2-40B4-BE49-F238E27FC236}">
                <a16:creationId xmlns:a16="http://schemas.microsoft.com/office/drawing/2014/main" id="{76C4CB9A-C3B9-4B3D-B83A-5BB8CB4096E7}"/>
              </a:ext>
            </a:extLst>
          </p:cNvPr>
          <p:cNvSpPr/>
          <p:nvPr/>
        </p:nvSpPr>
        <p:spPr>
          <a:xfrm>
            <a:off x="10513476" y="4200377"/>
            <a:ext cx="756476" cy="315029"/>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A4CC585F-08DA-4520-A701-20F7C729233A}"/>
              </a:ext>
            </a:extLst>
          </p:cNvPr>
          <p:cNvSpPr/>
          <p:nvPr/>
        </p:nvSpPr>
        <p:spPr>
          <a:xfrm>
            <a:off x="11326761" y="4230618"/>
            <a:ext cx="511278" cy="3150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587F6790-AA15-4E86-AC4B-AA11666C6FA8}"/>
              </a:ext>
            </a:extLst>
          </p:cNvPr>
          <p:cNvSpPr txBox="1"/>
          <p:nvPr/>
        </p:nvSpPr>
        <p:spPr>
          <a:xfrm>
            <a:off x="1106515" y="5115369"/>
            <a:ext cx="3321394" cy="923330"/>
          </a:xfrm>
          <a:prstGeom prst="rect">
            <a:avLst/>
          </a:prstGeom>
          <a:solidFill>
            <a:schemeClr val="bg1"/>
          </a:solidFill>
          <a:ln w="12700">
            <a:solidFill>
              <a:schemeClr val="tx1"/>
            </a:solidFill>
          </a:ln>
        </p:spPr>
        <p:txBody>
          <a:bodyPr wrap="square" rtlCol="0">
            <a:spAutoFit/>
          </a:bodyPr>
          <a:lstStyle/>
          <a:p>
            <a:r>
              <a:rPr lang="en-US" b="1" dirty="0"/>
              <a:t>Service end date is in question</a:t>
            </a:r>
          </a:p>
          <a:p>
            <a:endParaRPr lang="en-US" b="1" dirty="0"/>
          </a:p>
          <a:p>
            <a:r>
              <a:rPr lang="en-US" b="1" dirty="0"/>
              <a:t>May trigger Verification 0210</a:t>
            </a:r>
          </a:p>
        </p:txBody>
      </p:sp>
      <p:sp>
        <p:nvSpPr>
          <p:cNvPr id="38" name="TextBox 37">
            <a:extLst>
              <a:ext uri="{FF2B5EF4-FFF2-40B4-BE49-F238E27FC236}">
                <a16:creationId xmlns:a16="http://schemas.microsoft.com/office/drawing/2014/main" id="{896CBDDD-3319-442B-B780-9D1FA4DDA6C4}"/>
              </a:ext>
            </a:extLst>
          </p:cNvPr>
          <p:cNvSpPr txBox="1"/>
          <p:nvPr/>
        </p:nvSpPr>
        <p:spPr>
          <a:xfrm>
            <a:off x="7949381" y="4577167"/>
            <a:ext cx="3888658" cy="369332"/>
          </a:xfrm>
          <a:prstGeom prst="rect">
            <a:avLst/>
          </a:prstGeom>
          <a:solidFill>
            <a:schemeClr val="bg1"/>
          </a:solidFill>
        </p:spPr>
        <p:txBody>
          <a:bodyPr wrap="square" rtlCol="0">
            <a:spAutoFit/>
          </a:bodyPr>
          <a:lstStyle/>
          <a:p>
            <a:r>
              <a:rPr lang="en-US" b="1" dirty="0"/>
              <a:t>Active record, no exit date</a:t>
            </a:r>
          </a:p>
        </p:txBody>
      </p:sp>
      <p:sp>
        <p:nvSpPr>
          <p:cNvPr id="39" name="Oval 38">
            <a:extLst>
              <a:ext uri="{FF2B5EF4-FFF2-40B4-BE49-F238E27FC236}">
                <a16:creationId xmlns:a16="http://schemas.microsoft.com/office/drawing/2014/main" id="{4B9FB369-3CF6-414C-AA9E-F16489775C42}"/>
              </a:ext>
            </a:extLst>
          </p:cNvPr>
          <p:cNvSpPr/>
          <p:nvPr/>
        </p:nvSpPr>
        <p:spPr>
          <a:xfrm>
            <a:off x="4163051" y="4194656"/>
            <a:ext cx="864952" cy="425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8D03A6A-3FB7-443D-A7F5-E02E27359FBF}"/>
              </a:ext>
            </a:extLst>
          </p:cNvPr>
          <p:cNvGrpSpPr/>
          <p:nvPr/>
        </p:nvGrpSpPr>
        <p:grpSpPr>
          <a:xfrm>
            <a:off x="11552904" y="6394894"/>
            <a:ext cx="619433" cy="463106"/>
            <a:chOff x="11405419" y="6243489"/>
            <a:chExt cx="619433" cy="463106"/>
          </a:xfrm>
        </p:grpSpPr>
        <p:sp>
          <p:nvSpPr>
            <p:cNvPr id="27" name="Oval 26">
              <a:extLst>
                <a:ext uri="{FF2B5EF4-FFF2-40B4-BE49-F238E27FC236}">
                  <a16:creationId xmlns:a16="http://schemas.microsoft.com/office/drawing/2014/main" id="{C5F62FB2-28E9-419F-82A0-B36789828908}"/>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B54D71E-130A-4A44-9EBE-3F0338B19BD5}"/>
                </a:ext>
              </a:extLst>
            </p:cNvPr>
            <p:cNvSpPr txBox="1"/>
            <p:nvPr/>
          </p:nvSpPr>
          <p:spPr>
            <a:xfrm>
              <a:off x="11474895" y="6290376"/>
              <a:ext cx="480479" cy="369332"/>
            </a:xfrm>
            <a:prstGeom prst="rect">
              <a:avLst/>
            </a:prstGeom>
            <a:noFill/>
          </p:spPr>
          <p:txBody>
            <a:bodyPr wrap="square" rtlCol="0">
              <a:spAutoFit/>
            </a:bodyPr>
            <a:lstStyle/>
            <a:p>
              <a:r>
                <a:rPr lang="en-US" b="1" dirty="0"/>
                <a:t>32</a:t>
              </a:r>
            </a:p>
          </p:txBody>
        </p:sp>
      </p:grpSp>
    </p:spTree>
    <p:extLst>
      <p:ext uri="{BB962C8B-B14F-4D97-AF65-F5344CB8AC3E}">
        <p14:creationId xmlns:p14="http://schemas.microsoft.com/office/powerpoint/2010/main" val="105972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3960" y="1916604"/>
            <a:ext cx="2360337" cy="4585796"/>
          </a:xfrm>
          <a:prstGeom prst="rect">
            <a:avLst/>
          </a:prstGeom>
        </p:spPr>
      </p:pic>
      <p:sp>
        <p:nvSpPr>
          <p:cNvPr id="8" name="TextBox 7"/>
          <p:cNvSpPr txBox="1"/>
          <p:nvPr/>
        </p:nvSpPr>
        <p:spPr>
          <a:xfrm>
            <a:off x="2765827" y="5302071"/>
            <a:ext cx="6260185" cy="830997"/>
          </a:xfrm>
          <a:prstGeom prst="rect">
            <a:avLst/>
          </a:prstGeom>
          <a:solidFill>
            <a:schemeClr val="bg1"/>
          </a:solidFill>
        </p:spPr>
        <p:txBody>
          <a:bodyPr wrap="square" rtlCol="0">
            <a:spAutoFit/>
          </a:bodyPr>
          <a:lstStyle/>
          <a:p>
            <a:pPr algn="ctr"/>
            <a:r>
              <a:rPr lang="en-US" sz="2400" dirty="0">
                <a:latin typeface="Arial" panose="020B0604020202020204" pitchFamily="34" charset="0"/>
                <a:cs typeface="Arial" panose="020B0604020202020204" pitchFamily="34" charset="0"/>
              </a:rPr>
              <a:t>Responsible building </a:t>
            </a:r>
          </a:p>
          <a:p>
            <a:pPr algn="ctr"/>
            <a:r>
              <a:rPr lang="en-US" sz="2400" u="sng" dirty="0">
                <a:latin typeface="Arial" panose="020B0604020202020204" pitchFamily="34" charset="0"/>
                <a:cs typeface="Arial" panose="020B0604020202020204" pitchFamily="34" charset="0"/>
              </a:rPr>
              <a:t>should not be blank, or X0 / Z0 organization</a:t>
            </a:r>
            <a:r>
              <a:rPr lang="en-US" sz="2400" dirty="0"/>
              <a:t>. </a:t>
            </a:r>
          </a:p>
        </p:txBody>
      </p:sp>
      <p:sp>
        <p:nvSpPr>
          <p:cNvPr id="12" name="TextBox 11"/>
          <p:cNvSpPr txBox="1"/>
          <p:nvPr/>
        </p:nvSpPr>
        <p:spPr>
          <a:xfrm>
            <a:off x="2564450" y="1087146"/>
            <a:ext cx="5840873" cy="954107"/>
          </a:xfrm>
          <a:prstGeom prst="rect">
            <a:avLst/>
          </a:prstGeom>
          <a:solidFill>
            <a:schemeClr val="bg1"/>
          </a:solid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Check responsible school using ACC values</a:t>
            </a:r>
          </a:p>
        </p:txBody>
      </p:sp>
      <p:pic>
        <p:nvPicPr>
          <p:cNvPr id="2" name="Picture 1"/>
          <p:cNvPicPr>
            <a:picLocks noChangeAspect="1"/>
          </p:cNvPicPr>
          <p:nvPr/>
        </p:nvPicPr>
        <p:blipFill>
          <a:blip r:embed="rId4"/>
          <a:stretch>
            <a:fillRect/>
          </a:stretch>
        </p:blipFill>
        <p:spPr>
          <a:xfrm>
            <a:off x="8526854" y="1093380"/>
            <a:ext cx="3087288" cy="4281864"/>
          </a:xfrm>
          <a:prstGeom prst="rect">
            <a:avLst/>
          </a:prstGeom>
        </p:spPr>
      </p:pic>
      <p:sp>
        <p:nvSpPr>
          <p:cNvPr id="10" name="Text Placeholder 3">
            <a:extLst>
              <a:ext uri="{FF2B5EF4-FFF2-40B4-BE49-F238E27FC236}">
                <a16:creationId xmlns:a16="http://schemas.microsoft.com/office/drawing/2014/main" id="{B30DE2D6-9650-4EEA-AA06-D2DBE41EBE34}"/>
              </a:ext>
            </a:extLst>
          </p:cNvPr>
          <p:cNvSpPr txBox="1">
            <a:spLocks/>
          </p:cNvSpPr>
          <p:nvPr/>
        </p:nvSpPr>
        <p:spPr>
          <a:xfrm>
            <a:off x="3377892" y="233616"/>
            <a:ext cx="4213991" cy="439994"/>
          </a:xfrm>
          <a:prstGeom prst="rect">
            <a:avLst/>
          </a:prstGeom>
          <a:ln w="3175">
            <a:solidFill>
              <a:schemeClr val="tx1"/>
            </a:solidFill>
          </a:ln>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a:latin typeface="Arial" panose="020B0604020202020204" pitchFamily="34" charset="0"/>
                <a:cs typeface="Arial" panose="020B0604020202020204" pitchFamily="34" charset="0"/>
              </a:rPr>
              <a:t>Data Quality Checks</a:t>
            </a:r>
            <a:endParaRPr lang="en-US" b="1" dirty="0">
              <a:latin typeface="Arial" panose="020B0604020202020204" pitchFamily="34" charset="0"/>
              <a:cs typeface="Arial" panose="020B0604020202020204" pitchFamily="34" charset="0"/>
            </a:endParaRPr>
          </a:p>
        </p:txBody>
      </p:sp>
      <p:sp>
        <p:nvSpPr>
          <p:cNvPr id="13" name="Text Placeholder 6">
            <a:extLst>
              <a:ext uri="{FF2B5EF4-FFF2-40B4-BE49-F238E27FC236}">
                <a16:creationId xmlns:a16="http://schemas.microsoft.com/office/drawing/2014/main" id="{9D544715-19BE-4AE4-B8C0-CD9EAFD8FEF7}"/>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4" name="TextBox 13">
            <a:extLst>
              <a:ext uri="{FF2B5EF4-FFF2-40B4-BE49-F238E27FC236}">
                <a16:creationId xmlns:a16="http://schemas.microsoft.com/office/drawing/2014/main" id="{99939F9F-04BD-4125-965D-5DDC16239221}"/>
              </a:ext>
            </a:extLst>
          </p:cNvPr>
          <p:cNvSpPr txBox="1"/>
          <p:nvPr/>
        </p:nvSpPr>
        <p:spPr>
          <a:xfrm>
            <a:off x="3243761" y="737909"/>
            <a:ext cx="4562168"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Projected Dec 1 &amp; EOY Report </a:t>
            </a:r>
          </a:p>
        </p:txBody>
      </p:sp>
      <p:sp>
        <p:nvSpPr>
          <p:cNvPr id="15" name="Text Placeholder 6">
            <a:extLst>
              <a:ext uri="{FF2B5EF4-FFF2-40B4-BE49-F238E27FC236}">
                <a16:creationId xmlns:a16="http://schemas.microsoft.com/office/drawing/2014/main" id="{6ADC8679-8517-4FCA-ABA3-38D36C5510B3}"/>
              </a:ext>
            </a:extLst>
          </p:cNvPr>
          <p:cNvSpPr txBox="1">
            <a:spLocks/>
          </p:cNvSpPr>
          <p:nvPr/>
        </p:nvSpPr>
        <p:spPr>
          <a:xfrm>
            <a:off x="113612" y="945700"/>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ACC</a:t>
            </a:r>
          </a:p>
        </p:txBody>
      </p:sp>
      <p:sp>
        <p:nvSpPr>
          <p:cNvPr id="16" name="Arrow: Down 15">
            <a:extLst>
              <a:ext uri="{FF2B5EF4-FFF2-40B4-BE49-F238E27FC236}">
                <a16:creationId xmlns:a16="http://schemas.microsoft.com/office/drawing/2014/main" id="{C39CCDA4-0FA3-4231-9216-FC10C3C28030}"/>
              </a:ext>
            </a:extLst>
          </p:cNvPr>
          <p:cNvSpPr/>
          <p:nvPr/>
        </p:nvSpPr>
        <p:spPr>
          <a:xfrm>
            <a:off x="521110" y="1477512"/>
            <a:ext cx="196645" cy="321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096F6B4-777A-464A-85D8-D8B8EA71C854}"/>
              </a:ext>
            </a:extLst>
          </p:cNvPr>
          <p:cNvSpPr/>
          <p:nvPr/>
        </p:nvSpPr>
        <p:spPr>
          <a:xfrm>
            <a:off x="10771239" y="332250"/>
            <a:ext cx="221226" cy="682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90E4286D-6407-4317-9020-DD9E769EA051}"/>
              </a:ext>
            </a:extLst>
          </p:cNvPr>
          <p:cNvSpPr/>
          <p:nvPr/>
        </p:nvSpPr>
        <p:spPr>
          <a:xfrm rot="16200000">
            <a:off x="8657230" y="4140269"/>
            <a:ext cx="164012" cy="10979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4371939" y="2060541"/>
            <a:ext cx="2534487" cy="2602987"/>
          </a:xfrm>
          <a:prstGeom prst="rect">
            <a:avLst/>
          </a:prstGeom>
        </p:spPr>
      </p:pic>
      <p:sp>
        <p:nvSpPr>
          <p:cNvPr id="11" name="Left-Right Arrow 10"/>
          <p:cNvSpPr/>
          <p:nvPr/>
        </p:nvSpPr>
        <p:spPr>
          <a:xfrm rot="20475760">
            <a:off x="1177297" y="4983330"/>
            <a:ext cx="4835792" cy="1066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9" name="Group 18">
            <a:extLst>
              <a:ext uri="{FF2B5EF4-FFF2-40B4-BE49-F238E27FC236}">
                <a16:creationId xmlns:a16="http://schemas.microsoft.com/office/drawing/2014/main" id="{B62451A8-5E2A-41E5-8B1B-59871B72D1AF}"/>
              </a:ext>
            </a:extLst>
          </p:cNvPr>
          <p:cNvGrpSpPr/>
          <p:nvPr/>
        </p:nvGrpSpPr>
        <p:grpSpPr>
          <a:xfrm>
            <a:off x="11552251" y="6394894"/>
            <a:ext cx="619433" cy="463106"/>
            <a:chOff x="11405419" y="6243489"/>
            <a:chExt cx="619433" cy="463106"/>
          </a:xfrm>
        </p:grpSpPr>
        <p:sp>
          <p:nvSpPr>
            <p:cNvPr id="20" name="Oval 19">
              <a:extLst>
                <a:ext uri="{FF2B5EF4-FFF2-40B4-BE49-F238E27FC236}">
                  <a16:creationId xmlns:a16="http://schemas.microsoft.com/office/drawing/2014/main" id="{F6315D48-6034-455C-9825-D1CBD0352EA5}"/>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7CD950B-0678-46E7-872D-48F68E1A0226}"/>
                </a:ext>
              </a:extLst>
            </p:cNvPr>
            <p:cNvSpPr txBox="1"/>
            <p:nvPr/>
          </p:nvSpPr>
          <p:spPr>
            <a:xfrm>
              <a:off x="11474895" y="6290376"/>
              <a:ext cx="480479" cy="369332"/>
            </a:xfrm>
            <a:prstGeom prst="rect">
              <a:avLst/>
            </a:prstGeom>
            <a:noFill/>
          </p:spPr>
          <p:txBody>
            <a:bodyPr wrap="square" rtlCol="0">
              <a:spAutoFit/>
            </a:bodyPr>
            <a:lstStyle/>
            <a:p>
              <a:r>
                <a:rPr lang="en-US" b="1" dirty="0"/>
                <a:t>33</a:t>
              </a:r>
            </a:p>
          </p:txBody>
        </p:sp>
      </p:grpSp>
    </p:spTree>
    <p:extLst>
      <p:ext uri="{BB962C8B-B14F-4D97-AF65-F5344CB8AC3E}">
        <p14:creationId xmlns:p14="http://schemas.microsoft.com/office/powerpoint/2010/main" val="285687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77496" y="1024888"/>
            <a:ext cx="5200783" cy="461665"/>
          </a:xfrm>
          <a:prstGeom prst="rect">
            <a:avLst/>
          </a:prstGeom>
          <a:solidFill>
            <a:schemeClr val="bg1"/>
          </a:solid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Look for unexpected blank values </a:t>
            </a:r>
          </a:p>
        </p:txBody>
      </p:sp>
      <p:sp>
        <p:nvSpPr>
          <p:cNvPr id="10" name="Text Placeholder 3">
            <a:extLst>
              <a:ext uri="{FF2B5EF4-FFF2-40B4-BE49-F238E27FC236}">
                <a16:creationId xmlns:a16="http://schemas.microsoft.com/office/drawing/2014/main" id="{B30DE2D6-9650-4EEA-AA06-D2DBE41EBE34}"/>
              </a:ext>
            </a:extLst>
          </p:cNvPr>
          <p:cNvSpPr txBox="1">
            <a:spLocks/>
          </p:cNvSpPr>
          <p:nvPr/>
        </p:nvSpPr>
        <p:spPr>
          <a:xfrm>
            <a:off x="3570892" y="220523"/>
            <a:ext cx="4213991" cy="439994"/>
          </a:xfrm>
          <a:prstGeom prst="rect">
            <a:avLst/>
          </a:prstGeom>
          <a:ln w="3175">
            <a:solidFill>
              <a:schemeClr val="tx1"/>
            </a:solidFill>
          </a:ln>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Data Quality Checks</a:t>
            </a:r>
          </a:p>
        </p:txBody>
      </p:sp>
      <p:sp>
        <p:nvSpPr>
          <p:cNvPr id="13" name="Text Placeholder 6">
            <a:extLst>
              <a:ext uri="{FF2B5EF4-FFF2-40B4-BE49-F238E27FC236}">
                <a16:creationId xmlns:a16="http://schemas.microsoft.com/office/drawing/2014/main" id="{9D544715-19BE-4AE4-B8C0-CD9EAFD8FEF7}"/>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4" name="TextBox 13">
            <a:extLst>
              <a:ext uri="{FF2B5EF4-FFF2-40B4-BE49-F238E27FC236}">
                <a16:creationId xmlns:a16="http://schemas.microsoft.com/office/drawing/2014/main" id="{99939F9F-04BD-4125-965D-5DDC16239221}"/>
              </a:ext>
            </a:extLst>
          </p:cNvPr>
          <p:cNvSpPr txBox="1"/>
          <p:nvPr/>
        </p:nvSpPr>
        <p:spPr>
          <a:xfrm>
            <a:off x="4047726" y="701676"/>
            <a:ext cx="3260322"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Projected Reports</a:t>
            </a:r>
          </a:p>
        </p:txBody>
      </p:sp>
      <p:sp>
        <p:nvSpPr>
          <p:cNvPr id="15" name="Text Placeholder 6">
            <a:extLst>
              <a:ext uri="{FF2B5EF4-FFF2-40B4-BE49-F238E27FC236}">
                <a16:creationId xmlns:a16="http://schemas.microsoft.com/office/drawing/2014/main" id="{6ADC8679-8517-4FCA-ABA3-38D36C5510B3}"/>
              </a:ext>
            </a:extLst>
          </p:cNvPr>
          <p:cNvSpPr txBox="1">
            <a:spLocks/>
          </p:cNvSpPr>
          <p:nvPr/>
        </p:nvSpPr>
        <p:spPr>
          <a:xfrm>
            <a:off x="151480" y="684662"/>
            <a:ext cx="2110638" cy="740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Projected Dec 1</a:t>
            </a:r>
          </a:p>
          <a:p>
            <a:pPr algn="ctr"/>
            <a:r>
              <a:rPr lang="en-US" sz="2000" b="1" dirty="0">
                <a:latin typeface="Arial" panose="020B0604020202020204" pitchFamily="34" charset="0"/>
                <a:cs typeface="Arial" panose="020B0604020202020204" pitchFamily="34" charset="0"/>
              </a:rPr>
              <a:t>Environments</a:t>
            </a:r>
          </a:p>
        </p:txBody>
      </p:sp>
      <p:sp>
        <p:nvSpPr>
          <p:cNvPr id="16" name="Arrow: Down 15">
            <a:extLst>
              <a:ext uri="{FF2B5EF4-FFF2-40B4-BE49-F238E27FC236}">
                <a16:creationId xmlns:a16="http://schemas.microsoft.com/office/drawing/2014/main" id="{C39CCDA4-0FA3-4231-9216-FC10C3C28030}"/>
              </a:ext>
            </a:extLst>
          </p:cNvPr>
          <p:cNvSpPr/>
          <p:nvPr/>
        </p:nvSpPr>
        <p:spPr>
          <a:xfrm>
            <a:off x="2116056" y="1425640"/>
            <a:ext cx="196645" cy="321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096F6B4-777A-464A-85D8-D8B8EA71C854}"/>
              </a:ext>
            </a:extLst>
          </p:cNvPr>
          <p:cNvSpPr/>
          <p:nvPr/>
        </p:nvSpPr>
        <p:spPr>
          <a:xfrm>
            <a:off x="7756170" y="1527712"/>
            <a:ext cx="236463" cy="52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E392914-66EB-455B-9B99-C6D48D2ED4E3}"/>
              </a:ext>
            </a:extLst>
          </p:cNvPr>
          <p:cNvPicPr>
            <a:picLocks noChangeAspect="1"/>
          </p:cNvPicPr>
          <p:nvPr/>
        </p:nvPicPr>
        <p:blipFill>
          <a:blip r:embed="rId3"/>
          <a:stretch>
            <a:fillRect/>
          </a:stretch>
        </p:blipFill>
        <p:spPr>
          <a:xfrm>
            <a:off x="190860" y="1788925"/>
            <a:ext cx="4764598" cy="4924830"/>
          </a:xfrm>
          <a:prstGeom prst="rect">
            <a:avLst/>
          </a:prstGeom>
        </p:spPr>
      </p:pic>
      <p:pic>
        <p:nvPicPr>
          <p:cNvPr id="4" name="Picture 3">
            <a:extLst>
              <a:ext uri="{FF2B5EF4-FFF2-40B4-BE49-F238E27FC236}">
                <a16:creationId xmlns:a16="http://schemas.microsoft.com/office/drawing/2014/main" id="{0CCFF555-2C83-4FC1-8586-00FB7A4F37C8}"/>
              </a:ext>
            </a:extLst>
          </p:cNvPr>
          <p:cNvPicPr>
            <a:picLocks noChangeAspect="1"/>
          </p:cNvPicPr>
          <p:nvPr/>
        </p:nvPicPr>
        <p:blipFill>
          <a:blip r:embed="rId4"/>
          <a:stretch>
            <a:fillRect/>
          </a:stretch>
        </p:blipFill>
        <p:spPr>
          <a:xfrm>
            <a:off x="5106955" y="1976284"/>
            <a:ext cx="3305049" cy="4406731"/>
          </a:xfrm>
          <a:prstGeom prst="rect">
            <a:avLst/>
          </a:prstGeom>
        </p:spPr>
      </p:pic>
      <p:pic>
        <p:nvPicPr>
          <p:cNvPr id="7" name="Picture 6">
            <a:extLst>
              <a:ext uri="{FF2B5EF4-FFF2-40B4-BE49-F238E27FC236}">
                <a16:creationId xmlns:a16="http://schemas.microsoft.com/office/drawing/2014/main" id="{E7A7E9A1-4BB7-4E15-8638-83EC3AD3FB82}"/>
              </a:ext>
            </a:extLst>
          </p:cNvPr>
          <p:cNvPicPr>
            <a:picLocks noChangeAspect="1"/>
          </p:cNvPicPr>
          <p:nvPr/>
        </p:nvPicPr>
        <p:blipFill>
          <a:blip r:embed="rId5"/>
          <a:stretch>
            <a:fillRect/>
          </a:stretch>
        </p:blipFill>
        <p:spPr>
          <a:xfrm>
            <a:off x="8897149" y="1975242"/>
            <a:ext cx="2570206" cy="3880023"/>
          </a:xfrm>
          <a:prstGeom prst="rect">
            <a:avLst/>
          </a:prstGeom>
        </p:spPr>
      </p:pic>
      <p:sp>
        <p:nvSpPr>
          <p:cNvPr id="20" name="Arrow: Down 19">
            <a:extLst>
              <a:ext uri="{FF2B5EF4-FFF2-40B4-BE49-F238E27FC236}">
                <a16:creationId xmlns:a16="http://schemas.microsoft.com/office/drawing/2014/main" id="{BD2D5EBC-B845-4854-8068-3885C3CA8AE6}"/>
              </a:ext>
            </a:extLst>
          </p:cNvPr>
          <p:cNvSpPr/>
          <p:nvPr/>
        </p:nvSpPr>
        <p:spPr>
          <a:xfrm>
            <a:off x="10796556" y="1352576"/>
            <a:ext cx="311565" cy="52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98E7845B-05ED-41AD-A555-CE1D6B8FE81F}"/>
              </a:ext>
            </a:extLst>
          </p:cNvPr>
          <p:cNvSpPr txBox="1">
            <a:spLocks/>
          </p:cNvSpPr>
          <p:nvPr/>
        </p:nvSpPr>
        <p:spPr>
          <a:xfrm>
            <a:off x="6793379" y="1485568"/>
            <a:ext cx="1146329" cy="3437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Grade</a:t>
            </a:r>
          </a:p>
        </p:txBody>
      </p:sp>
      <p:sp>
        <p:nvSpPr>
          <p:cNvPr id="25" name="Text Placeholder 6">
            <a:extLst>
              <a:ext uri="{FF2B5EF4-FFF2-40B4-BE49-F238E27FC236}">
                <a16:creationId xmlns:a16="http://schemas.microsoft.com/office/drawing/2014/main" id="{9E6EE67B-D0DB-47AC-BBBF-A88B5542D6FC}"/>
              </a:ext>
            </a:extLst>
          </p:cNvPr>
          <p:cNvSpPr txBox="1">
            <a:spLocks/>
          </p:cNvSpPr>
          <p:nvPr/>
        </p:nvSpPr>
        <p:spPr>
          <a:xfrm>
            <a:off x="9093656" y="1002735"/>
            <a:ext cx="1964575" cy="7409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Neighborhood school</a:t>
            </a:r>
          </a:p>
        </p:txBody>
      </p:sp>
      <p:grpSp>
        <p:nvGrpSpPr>
          <p:cNvPr id="18" name="Group 17">
            <a:extLst>
              <a:ext uri="{FF2B5EF4-FFF2-40B4-BE49-F238E27FC236}">
                <a16:creationId xmlns:a16="http://schemas.microsoft.com/office/drawing/2014/main" id="{2776ACA2-BAAB-4B7B-A820-EB125E7AC9A9}"/>
              </a:ext>
            </a:extLst>
          </p:cNvPr>
          <p:cNvGrpSpPr/>
          <p:nvPr/>
        </p:nvGrpSpPr>
        <p:grpSpPr>
          <a:xfrm>
            <a:off x="11552251" y="6394894"/>
            <a:ext cx="619433" cy="463106"/>
            <a:chOff x="11405419" y="6243489"/>
            <a:chExt cx="619433" cy="463106"/>
          </a:xfrm>
        </p:grpSpPr>
        <p:sp>
          <p:nvSpPr>
            <p:cNvPr id="21" name="Oval 20">
              <a:extLst>
                <a:ext uri="{FF2B5EF4-FFF2-40B4-BE49-F238E27FC236}">
                  <a16:creationId xmlns:a16="http://schemas.microsoft.com/office/drawing/2014/main" id="{610C1332-429D-40FF-B812-25B4223DF37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31CEAB0-261F-4E9E-AC8A-DC00EBF466DA}"/>
                </a:ext>
              </a:extLst>
            </p:cNvPr>
            <p:cNvSpPr txBox="1"/>
            <p:nvPr/>
          </p:nvSpPr>
          <p:spPr>
            <a:xfrm>
              <a:off x="11474895" y="6290376"/>
              <a:ext cx="480479" cy="369332"/>
            </a:xfrm>
            <a:prstGeom prst="rect">
              <a:avLst/>
            </a:prstGeom>
            <a:noFill/>
          </p:spPr>
          <p:txBody>
            <a:bodyPr wrap="square" rtlCol="0">
              <a:spAutoFit/>
            </a:bodyPr>
            <a:lstStyle/>
            <a:p>
              <a:r>
                <a:rPr lang="en-US" b="1" dirty="0"/>
                <a:t>34</a:t>
              </a:r>
            </a:p>
          </p:txBody>
        </p:sp>
      </p:grpSp>
    </p:spTree>
    <p:extLst>
      <p:ext uri="{BB962C8B-B14F-4D97-AF65-F5344CB8AC3E}">
        <p14:creationId xmlns:p14="http://schemas.microsoft.com/office/powerpoint/2010/main" val="3687650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77496" y="1024888"/>
            <a:ext cx="5200783" cy="461665"/>
          </a:xfrm>
          <a:prstGeom prst="rect">
            <a:avLst/>
          </a:prstGeom>
          <a:solidFill>
            <a:schemeClr val="bg1"/>
          </a:solid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Look for unexpected blank values </a:t>
            </a:r>
          </a:p>
        </p:txBody>
      </p:sp>
      <p:sp>
        <p:nvSpPr>
          <p:cNvPr id="10" name="Text Placeholder 3">
            <a:extLst>
              <a:ext uri="{FF2B5EF4-FFF2-40B4-BE49-F238E27FC236}">
                <a16:creationId xmlns:a16="http://schemas.microsoft.com/office/drawing/2014/main" id="{B30DE2D6-9650-4EEA-AA06-D2DBE41EBE34}"/>
              </a:ext>
            </a:extLst>
          </p:cNvPr>
          <p:cNvSpPr txBox="1">
            <a:spLocks/>
          </p:cNvSpPr>
          <p:nvPr/>
        </p:nvSpPr>
        <p:spPr>
          <a:xfrm>
            <a:off x="3570892" y="220523"/>
            <a:ext cx="4213991" cy="439994"/>
          </a:xfrm>
          <a:prstGeom prst="rect">
            <a:avLst/>
          </a:prstGeom>
          <a:ln w="3175">
            <a:solidFill>
              <a:schemeClr val="tx1"/>
            </a:solidFill>
          </a:ln>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Data Quality Checks</a:t>
            </a:r>
          </a:p>
        </p:txBody>
      </p:sp>
      <p:sp>
        <p:nvSpPr>
          <p:cNvPr id="13" name="Text Placeholder 6">
            <a:extLst>
              <a:ext uri="{FF2B5EF4-FFF2-40B4-BE49-F238E27FC236}">
                <a16:creationId xmlns:a16="http://schemas.microsoft.com/office/drawing/2014/main" id="{9D544715-19BE-4AE4-B8C0-CD9EAFD8FEF7}"/>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4" name="TextBox 13">
            <a:extLst>
              <a:ext uri="{FF2B5EF4-FFF2-40B4-BE49-F238E27FC236}">
                <a16:creationId xmlns:a16="http://schemas.microsoft.com/office/drawing/2014/main" id="{99939F9F-04BD-4125-965D-5DDC16239221}"/>
              </a:ext>
            </a:extLst>
          </p:cNvPr>
          <p:cNvSpPr txBox="1"/>
          <p:nvPr/>
        </p:nvSpPr>
        <p:spPr>
          <a:xfrm>
            <a:off x="4047726" y="701676"/>
            <a:ext cx="3260322"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Projected Reports</a:t>
            </a:r>
          </a:p>
        </p:txBody>
      </p:sp>
      <p:sp>
        <p:nvSpPr>
          <p:cNvPr id="15" name="Text Placeholder 6">
            <a:extLst>
              <a:ext uri="{FF2B5EF4-FFF2-40B4-BE49-F238E27FC236}">
                <a16:creationId xmlns:a16="http://schemas.microsoft.com/office/drawing/2014/main" id="{6ADC8679-8517-4FCA-ABA3-38D36C5510B3}"/>
              </a:ext>
            </a:extLst>
          </p:cNvPr>
          <p:cNvSpPr txBox="1">
            <a:spLocks/>
          </p:cNvSpPr>
          <p:nvPr/>
        </p:nvSpPr>
        <p:spPr>
          <a:xfrm>
            <a:off x="101591" y="1558514"/>
            <a:ext cx="1964575" cy="3402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All Services</a:t>
            </a:r>
          </a:p>
        </p:txBody>
      </p:sp>
      <p:sp>
        <p:nvSpPr>
          <p:cNvPr id="16" name="Arrow: Down 15">
            <a:extLst>
              <a:ext uri="{FF2B5EF4-FFF2-40B4-BE49-F238E27FC236}">
                <a16:creationId xmlns:a16="http://schemas.microsoft.com/office/drawing/2014/main" id="{C39CCDA4-0FA3-4231-9216-FC10C3C28030}"/>
              </a:ext>
            </a:extLst>
          </p:cNvPr>
          <p:cNvSpPr/>
          <p:nvPr/>
        </p:nvSpPr>
        <p:spPr>
          <a:xfrm>
            <a:off x="1953281" y="1728627"/>
            <a:ext cx="196645" cy="321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096F6B4-777A-464A-85D8-D8B8EA71C854}"/>
              </a:ext>
            </a:extLst>
          </p:cNvPr>
          <p:cNvSpPr/>
          <p:nvPr/>
        </p:nvSpPr>
        <p:spPr>
          <a:xfrm>
            <a:off x="5041475" y="1612984"/>
            <a:ext cx="236463" cy="52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BD2D5EBC-B845-4854-8068-3885C3CA8AE6}"/>
              </a:ext>
            </a:extLst>
          </p:cNvPr>
          <p:cNvSpPr/>
          <p:nvPr/>
        </p:nvSpPr>
        <p:spPr>
          <a:xfrm>
            <a:off x="7966714" y="1660388"/>
            <a:ext cx="311565" cy="52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98E7845B-05ED-41AD-A555-CE1D6B8FE81F}"/>
              </a:ext>
            </a:extLst>
          </p:cNvPr>
          <p:cNvSpPr txBox="1">
            <a:spLocks/>
          </p:cNvSpPr>
          <p:nvPr/>
        </p:nvSpPr>
        <p:spPr>
          <a:xfrm>
            <a:off x="3439820" y="1486553"/>
            <a:ext cx="1357563" cy="607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Race Ethnicity</a:t>
            </a:r>
          </a:p>
        </p:txBody>
      </p:sp>
      <p:sp>
        <p:nvSpPr>
          <p:cNvPr id="25" name="Text Placeholder 6">
            <a:extLst>
              <a:ext uri="{FF2B5EF4-FFF2-40B4-BE49-F238E27FC236}">
                <a16:creationId xmlns:a16="http://schemas.microsoft.com/office/drawing/2014/main" id="{9E6EE67B-D0DB-47AC-BBBF-A88B5542D6FC}"/>
              </a:ext>
            </a:extLst>
          </p:cNvPr>
          <p:cNvSpPr txBox="1">
            <a:spLocks/>
          </p:cNvSpPr>
          <p:nvPr/>
        </p:nvSpPr>
        <p:spPr>
          <a:xfrm>
            <a:off x="5931776" y="1842108"/>
            <a:ext cx="1964575" cy="3498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Gender</a:t>
            </a:r>
          </a:p>
        </p:txBody>
      </p:sp>
      <p:pic>
        <p:nvPicPr>
          <p:cNvPr id="3" name="Picture 2">
            <a:extLst>
              <a:ext uri="{FF2B5EF4-FFF2-40B4-BE49-F238E27FC236}">
                <a16:creationId xmlns:a16="http://schemas.microsoft.com/office/drawing/2014/main" id="{E4C98575-5AEB-49A7-9189-9FDBC2E1743D}"/>
              </a:ext>
            </a:extLst>
          </p:cNvPr>
          <p:cNvPicPr>
            <a:picLocks noChangeAspect="1"/>
          </p:cNvPicPr>
          <p:nvPr/>
        </p:nvPicPr>
        <p:blipFill>
          <a:blip r:embed="rId3"/>
          <a:stretch>
            <a:fillRect/>
          </a:stretch>
        </p:blipFill>
        <p:spPr>
          <a:xfrm>
            <a:off x="264814" y="2256675"/>
            <a:ext cx="2140410" cy="3957185"/>
          </a:xfrm>
          <a:prstGeom prst="rect">
            <a:avLst/>
          </a:prstGeom>
        </p:spPr>
      </p:pic>
      <p:pic>
        <p:nvPicPr>
          <p:cNvPr id="6" name="Picture 5">
            <a:extLst>
              <a:ext uri="{FF2B5EF4-FFF2-40B4-BE49-F238E27FC236}">
                <a16:creationId xmlns:a16="http://schemas.microsoft.com/office/drawing/2014/main" id="{E52A0AEB-26B7-4BC3-BA52-BD59BF2E7D29}"/>
              </a:ext>
            </a:extLst>
          </p:cNvPr>
          <p:cNvPicPr>
            <a:picLocks noChangeAspect="1"/>
          </p:cNvPicPr>
          <p:nvPr/>
        </p:nvPicPr>
        <p:blipFill>
          <a:blip r:embed="rId4"/>
          <a:stretch>
            <a:fillRect/>
          </a:stretch>
        </p:blipFill>
        <p:spPr>
          <a:xfrm>
            <a:off x="2661907" y="2243302"/>
            <a:ext cx="3194438" cy="3812989"/>
          </a:xfrm>
          <a:prstGeom prst="rect">
            <a:avLst/>
          </a:prstGeom>
        </p:spPr>
      </p:pic>
      <p:pic>
        <p:nvPicPr>
          <p:cNvPr id="9" name="Picture 8">
            <a:extLst>
              <a:ext uri="{FF2B5EF4-FFF2-40B4-BE49-F238E27FC236}">
                <a16:creationId xmlns:a16="http://schemas.microsoft.com/office/drawing/2014/main" id="{B2B1CE1D-B5A9-4B9B-A02E-234501E81DBF}"/>
              </a:ext>
            </a:extLst>
          </p:cNvPr>
          <p:cNvPicPr>
            <a:picLocks noChangeAspect="1"/>
          </p:cNvPicPr>
          <p:nvPr/>
        </p:nvPicPr>
        <p:blipFill>
          <a:blip r:embed="rId5"/>
          <a:stretch>
            <a:fillRect/>
          </a:stretch>
        </p:blipFill>
        <p:spPr>
          <a:xfrm>
            <a:off x="9249384" y="2194299"/>
            <a:ext cx="2471805" cy="4086514"/>
          </a:xfrm>
          <a:prstGeom prst="rect">
            <a:avLst/>
          </a:prstGeom>
        </p:spPr>
      </p:pic>
      <p:sp>
        <p:nvSpPr>
          <p:cNvPr id="21" name="Arrow: Down 20">
            <a:extLst>
              <a:ext uri="{FF2B5EF4-FFF2-40B4-BE49-F238E27FC236}">
                <a16:creationId xmlns:a16="http://schemas.microsoft.com/office/drawing/2014/main" id="{F073C488-3955-4DA6-9150-124234458FF4}"/>
              </a:ext>
            </a:extLst>
          </p:cNvPr>
          <p:cNvSpPr/>
          <p:nvPr/>
        </p:nvSpPr>
        <p:spPr>
          <a:xfrm>
            <a:off x="11155790" y="1526416"/>
            <a:ext cx="311565" cy="528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6">
            <a:extLst>
              <a:ext uri="{FF2B5EF4-FFF2-40B4-BE49-F238E27FC236}">
                <a16:creationId xmlns:a16="http://schemas.microsoft.com/office/drawing/2014/main" id="{C8A907B0-EC6E-4043-AC7B-704CC3613AC1}"/>
              </a:ext>
            </a:extLst>
          </p:cNvPr>
          <p:cNvSpPr txBox="1">
            <a:spLocks/>
          </p:cNvSpPr>
          <p:nvPr/>
        </p:nvSpPr>
        <p:spPr>
          <a:xfrm>
            <a:off x="9032413" y="1486553"/>
            <a:ext cx="1964575" cy="6350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Invalid settings “Z”</a:t>
            </a:r>
          </a:p>
        </p:txBody>
      </p:sp>
      <p:pic>
        <p:nvPicPr>
          <p:cNvPr id="18" name="Picture 17">
            <a:extLst>
              <a:ext uri="{FF2B5EF4-FFF2-40B4-BE49-F238E27FC236}">
                <a16:creationId xmlns:a16="http://schemas.microsoft.com/office/drawing/2014/main" id="{3F671308-FEB9-41E0-93F8-E7D4E832CB74}"/>
              </a:ext>
            </a:extLst>
          </p:cNvPr>
          <p:cNvPicPr>
            <a:picLocks noChangeAspect="1"/>
          </p:cNvPicPr>
          <p:nvPr/>
        </p:nvPicPr>
        <p:blipFill>
          <a:blip r:embed="rId6"/>
          <a:stretch>
            <a:fillRect/>
          </a:stretch>
        </p:blipFill>
        <p:spPr>
          <a:xfrm>
            <a:off x="6264254" y="2141126"/>
            <a:ext cx="2644609" cy="4086513"/>
          </a:xfrm>
          <a:prstGeom prst="rect">
            <a:avLst/>
          </a:prstGeom>
        </p:spPr>
      </p:pic>
      <p:grpSp>
        <p:nvGrpSpPr>
          <p:cNvPr id="19" name="Group 18">
            <a:extLst>
              <a:ext uri="{FF2B5EF4-FFF2-40B4-BE49-F238E27FC236}">
                <a16:creationId xmlns:a16="http://schemas.microsoft.com/office/drawing/2014/main" id="{46EB990D-5876-4274-8B9D-F01EBC764BA9}"/>
              </a:ext>
            </a:extLst>
          </p:cNvPr>
          <p:cNvGrpSpPr/>
          <p:nvPr/>
        </p:nvGrpSpPr>
        <p:grpSpPr>
          <a:xfrm>
            <a:off x="11572567" y="6386297"/>
            <a:ext cx="619433" cy="463106"/>
            <a:chOff x="11405419" y="6243489"/>
            <a:chExt cx="619433" cy="463106"/>
          </a:xfrm>
        </p:grpSpPr>
        <p:sp>
          <p:nvSpPr>
            <p:cNvPr id="23" name="Oval 22">
              <a:extLst>
                <a:ext uri="{FF2B5EF4-FFF2-40B4-BE49-F238E27FC236}">
                  <a16:creationId xmlns:a16="http://schemas.microsoft.com/office/drawing/2014/main" id="{13AAB403-F92F-466D-B6E9-9957FBBFAD9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663D8B3-734C-4EB7-BE71-D11131473530}"/>
                </a:ext>
              </a:extLst>
            </p:cNvPr>
            <p:cNvSpPr txBox="1"/>
            <p:nvPr/>
          </p:nvSpPr>
          <p:spPr>
            <a:xfrm>
              <a:off x="11474895" y="6290376"/>
              <a:ext cx="480479" cy="369332"/>
            </a:xfrm>
            <a:prstGeom prst="rect">
              <a:avLst/>
            </a:prstGeom>
            <a:noFill/>
          </p:spPr>
          <p:txBody>
            <a:bodyPr wrap="square" rtlCol="0">
              <a:spAutoFit/>
            </a:bodyPr>
            <a:lstStyle/>
            <a:p>
              <a:r>
                <a:rPr lang="en-US" b="1" dirty="0"/>
                <a:t>35</a:t>
              </a:r>
            </a:p>
          </p:txBody>
        </p:sp>
      </p:grpSp>
    </p:spTree>
    <p:extLst>
      <p:ext uri="{BB962C8B-B14F-4D97-AF65-F5344CB8AC3E}">
        <p14:creationId xmlns:p14="http://schemas.microsoft.com/office/powerpoint/2010/main" val="3054897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00019" y="1306603"/>
            <a:ext cx="6050360" cy="461665"/>
          </a:xfrm>
          <a:prstGeom prst="rect">
            <a:avLst/>
          </a:prstGeom>
          <a:solidFill>
            <a:schemeClr val="bg1"/>
          </a:solid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Look for DD students older than age 9</a:t>
            </a:r>
          </a:p>
        </p:txBody>
      </p:sp>
      <p:sp>
        <p:nvSpPr>
          <p:cNvPr id="10" name="Text Placeholder 3">
            <a:extLst>
              <a:ext uri="{FF2B5EF4-FFF2-40B4-BE49-F238E27FC236}">
                <a16:creationId xmlns:a16="http://schemas.microsoft.com/office/drawing/2014/main" id="{B30DE2D6-9650-4EEA-AA06-D2DBE41EBE34}"/>
              </a:ext>
            </a:extLst>
          </p:cNvPr>
          <p:cNvSpPr txBox="1">
            <a:spLocks/>
          </p:cNvSpPr>
          <p:nvPr/>
        </p:nvSpPr>
        <p:spPr>
          <a:xfrm>
            <a:off x="3570892" y="220523"/>
            <a:ext cx="4213991" cy="439994"/>
          </a:xfrm>
          <a:prstGeom prst="rect">
            <a:avLst/>
          </a:prstGeom>
          <a:ln w="3175">
            <a:solidFill>
              <a:schemeClr val="tx1"/>
            </a:solidFill>
          </a:ln>
        </p:spPr>
        <p:txBody>
          <a:bodyPr>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Data Quality Checks</a:t>
            </a:r>
          </a:p>
        </p:txBody>
      </p:sp>
      <p:sp>
        <p:nvSpPr>
          <p:cNvPr id="13" name="Text Placeholder 6">
            <a:extLst>
              <a:ext uri="{FF2B5EF4-FFF2-40B4-BE49-F238E27FC236}">
                <a16:creationId xmlns:a16="http://schemas.microsoft.com/office/drawing/2014/main" id="{9D544715-19BE-4AE4-B8C0-CD9EAFD8FEF7}"/>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4" name="TextBox 13">
            <a:extLst>
              <a:ext uri="{FF2B5EF4-FFF2-40B4-BE49-F238E27FC236}">
                <a16:creationId xmlns:a16="http://schemas.microsoft.com/office/drawing/2014/main" id="{99939F9F-04BD-4125-965D-5DDC16239221}"/>
              </a:ext>
            </a:extLst>
          </p:cNvPr>
          <p:cNvSpPr txBox="1"/>
          <p:nvPr/>
        </p:nvSpPr>
        <p:spPr>
          <a:xfrm>
            <a:off x="3472835" y="796790"/>
            <a:ext cx="4702379" cy="461665"/>
          </a:xfrm>
          <a:prstGeom prst="rect">
            <a:avLst/>
          </a:prstGeom>
          <a:solidFill>
            <a:schemeClr val="bg1"/>
          </a:solidFill>
        </p:spPr>
        <p:txBody>
          <a:bodyPr wrap="square" rtlCol="0">
            <a:spAutoFit/>
          </a:bodyPr>
          <a:lstStyle/>
          <a:p>
            <a:r>
              <a:rPr lang="en-US" sz="2400" dirty="0">
                <a:latin typeface="Arial" panose="020B0604020202020204" pitchFamily="34" charset="0"/>
                <a:cs typeface="Arial" panose="020B0604020202020204" pitchFamily="34" charset="0"/>
              </a:rPr>
              <a:t>Projected December 1 Report</a:t>
            </a:r>
          </a:p>
        </p:txBody>
      </p:sp>
      <p:sp>
        <p:nvSpPr>
          <p:cNvPr id="25" name="Text Placeholder 6">
            <a:extLst>
              <a:ext uri="{FF2B5EF4-FFF2-40B4-BE49-F238E27FC236}">
                <a16:creationId xmlns:a16="http://schemas.microsoft.com/office/drawing/2014/main" id="{9E6EE67B-D0DB-47AC-BBBF-A88B5542D6FC}"/>
              </a:ext>
            </a:extLst>
          </p:cNvPr>
          <p:cNvSpPr txBox="1">
            <a:spLocks/>
          </p:cNvSpPr>
          <p:nvPr/>
        </p:nvSpPr>
        <p:spPr>
          <a:xfrm>
            <a:off x="9598110" y="1245964"/>
            <a:ext cx="2327349" cy="3498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Disability = DD</a:t>
            </a:r>
          </a:p>
        </p:txBody>
      </p:sp>
      <p:pic>
        <p:nvPicPr>
          <p:cNvPr id="4" name="Picture 3">
            <a:extLst>
              <a:ext uri="{FF2B5EF4-FFF2-40B4-BE49-F238E27FC236}">
                <a16:creationId xmlns:a16="http://schemas.microsoft.com/office/drawing/2014/main" id="{8195F5AF-1729-4DC4-BD31-C3ABCA2C08B9}"/>
              </a:ext>
            </a:extLst>
          </p:cNvPr>
          <p:cNvPicPr>
            <a:picLocks noChangeAspect="1"/>
          </p:cNvPicPr>
          <p:nvPr/>
        </p:nvPicPr>
        <p:blipFill>
          <a:blip r:embed="rId3"/>
          <a:stretch>
            <a:fillRect/>
          </a:stretch>
        </p:blipFill>
        <p:spPr>
          <a:xfrm>
            <a:off x="886265" y="2415021"/>
            <a:ext cx="9875520" cy="3686689"/>
          </a:xfrm>
          <a:prstGeom prst="rect">
            <a:avLst/>
          </a:prstGeom>
        </p:spPr>
      </p:pic>
      <p:sp>
        <p:nvSpPr>
          <p:cNvPr id="20" name="Arrow: Down 19">
            <a:extLst>
              <a:ext uri="{FF2B5EF4-FFF2-40B4-BE49-F238E27FC236}">
                <a16:creationId xmlns:a16="http://schemas.microsoft.com/office/drawing/2014/main" id="{BD2D5EBC-B845-4854-8068-3885C3CA8AE6}"/>
              </a:ext>
            </a:extLst>
          </p:cNvPr>
          <p:cNvSpPr/>
          <p:nvPr/>
        </p:nvSpPr>
        <p:spPr>
          <a:xfrm>
            <a:off x="10214055" y="1790487"/>
            <a:ext cx="311565" cy="776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7096F6B4-777A-464A-85D8-D8B8EA71C854}"/>
              </a:ext>
            </a:extLst>
          </p:cNvPr>
          <p:cNvSpPr/>
          <p:nvPr/>
        </p:nvSpPr>
        <p:spPr>
          <a:xfrm>
            <a:off x="9050379" y="1704985"/>
            <a:ext cx="311565" cy="9477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6">
            <a:extLst>
              <a:ext uri="{FF2B5EF4-FFF2-40B4-BE49-F238E27FC236}">
                <a16:creationId xmlns:a16="http://schemas.microsoft.com/office/drawing/2014/main" id="{98E7845B-05ED-41AD-A555-CE1D6B8FE81F}"/>
              </a:ext>
            </a:extLst>
          </p:cNvPr>
          <p:cNvSpPr txBox="1">
            <a:spLocks/>
          </p:cNvSpPr>
          <p:nvPr/>
        </p:nvSpPr>
        <p:spPr>
          <a:xfrm>
            <a:off x="7403631" y="1840456"/>
            <a:ext cx="1646748" cy="607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December 1 age</a:t>
            </a:r>
          </a:p>
        </p:txBody>
      </p:sp>
      <p:grpSp>
        <p:nvGrpSpPr>
          <p:cNvPr id="15" name="Group 14">
            <a:extLst>
              <a:ext uri="{FF2B5EF4-FFF2-40B4-BE49-F238E27FC236}">
                <a16:creationId xmlns:a16="http://schemas.microsoft.com/office/drawing/2014/main" id="{B8A8B98B-63F8-42AD-9373-048BF5BA019C}"/>
              </a:ext>
            </a:extLst>
          </p:cNvPr>
          <p:cNvGrpSpPr/>
          <p:nvPr/>
        </p:nvGrpSpPr>
        <p:grpSpPr>
          <a:xfrm>
            <a:off x="11552251" y="6394894"/>
            <a:ext cx="619433" cy="463106"/>
            <a:chOff x="11405419" y="6243489"/>
            <a:chExt cx="619433" cy="463106"/>
          </a:xfrm>
        </p:grpSpPr>
        <p:sp>
          <p:nvSpPr>
            <p:cNvPr id="16" name="Oval 15">
              <a:extLst>
                <a:ext uri="{FF2B5EF4-FFF2-40B4-BE49-F238E27FC236}">
                  <a16:creationId xmlns:a16="http://schemas.microsoft.com/office/drawing/2014/main" id="{5D8E6012-1C81-43E3-9764-B0500E7D9C9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65D9EB0-A809-4E0B-9FC0-239743132784}"/>
                </a:ext>
              </a:extLst>
            </p:cNvPr>
            <p:cNvSpPr txBox="1"/>
            <p:nvPr/>
          </p:nvSpPr>
          <p:spPr>
            <a:xfrm>
              <a:off x="11474895" y="6290376"/>
              <a:ext cx="480479" cy="369332"/>
            </a:xfrm>
            <a:prstGeom prst="rect">
              <a:avLst/>
            </a:prstGeom>
            <a:noFill/>
          </p:spPr>
          <p:txBody>
            <a:bodyPr wrap="square" rtlCol="0">
              <a:spAutoFit/>
            </a:bodyPr>
            <a:lstStyle/>
            <a:p>
              <a:r>
                <a:rPr lang="en-US" b="1" dirty="0"/>
                <a:t>36</a:t>
              </a:r>
            </a:p>
          </p:txBody>
        </p:sp>
      </p:grpSp>
    </p:spTree>
    <p:extLst>
      <p:ext uri="{BB962C8B-B14F-4D97-AF65-F5344CB8AC3E}">
        <p14:creationId xmlns:p14="http://schemas.microsoft.com/office/powerpoint/2010/main" val="230335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4761"/>
            <a:ext cx="8636000" cy="779700"/>
          </a:xfrm>
        </p:spPr>
        <p:txBody>
          <a:bodyPr/>
          <a:lstStyle/>
          <a:p>
            <a:r>
              <a:rPr lang="en-US" dirty="0"/>
              <a:t>Check for Duplicate records</a:t>
            </a:r>
          </a:p>
        </p:txBody>
      </p:sp>
      <p:pic>
        <p:nvPicPr>
          <p:cNvPr id="4" name="Picture 3"/>
          <p:cNvPicPr>
            <a:picLocks noChangeAspect="1"/>
          </p:cNvPicPr>
          <p:nvPr/>
        </p:nvPicPr>
        <p:blipFill>
          <a:blip r:embed="rId2"/>
          <a:stretch>
            <a:fillRect/>
          </a:stretch>
        </p:blipFill>
        <p:spPr>
          <a:xfrm>
            <a:off x="101600" y="2004119"/>
            <a:ext cx="8432800" cy="4238631"/>
          </a:xfrm>
          <a:prstGeom prst="rect">
            <a:avLst/>
          </a:prstGeom>
        </p:spPr>
      </p:pic>
      <p:sp>
        <p:nvSpPr>
          <p:cNvPr id="8" name="Down Arrow 7"/>
          <p:cNvSpPr/>
          <p:nvPr/>
        </p:nvSpPr>
        <p:spPr>
          <a:xfrm>
            <a:off x="711200" y="4038600"/>
            <a:ext cx="304800" cy="1016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Content Placeholder 2"/>
          <p:cNvSpPr>
            <a:spLocks noGrp="1"/>
          </p:cNvSpPr>
          <p:nvPr>
            <p:ph idx="1"/>
          </p:nvPr>
        </p:nvSpPr>
        <p:spPr>
          <a:xfrm>
            <a:off x="8997452" y="1537652"/>
            <a:ext cx="3169712" cy="4103688"/>
          </a:xfrm>
        </p:spPr>
        <p:txBody>
          <a:bodyPr/>
          <a:lstStyle/>
          <a:p>
            <a:pPr marL="304792" indent="-304792">
              <a:buAutoNum type="arabicPeriod"/>
            </a:pPr>
            <a:r>
              <a:rPr lang="en-US" sz="2133" dirty="0">
                <a:latin typeface="Times New Roman" panose="02020603050405020304" pitchFamily="18" charset="0"/>
                <a:cs typeface="Times New Roman" panose="02020603050405020304" pitchFamily="18" charset="0"/>
              </a:rPr>
              <a:t>Highlight KIDS ID numbers</a:t>
            </a:r>
          </a:p>
          <a:p>
            <a:pPr marL="304792" indent="-304792">
              <a:buAutoNum type="arabicPeriod"/>
            </a:pPr>
            <a:r>
              <a:rPr lang="en-US" sz="2133" dirty="0">
                <a:latin typeface="Times New Roman" panose="02020603050405020304" pitchFamily="18" charset="0"/>
                <a:cs typeface="Times New Roman" panose="02020603050405020304" pitchFamily="18" charset="0"/>
              </a:rPr>
              <a:t>Select Data Tab</a:t>
            </a:r>
          </a:p>
          <a:p>
            <a:pPr marL="304792" indent="-304792">
              <a:buAutoNum type="arabicPeriod"/>
            </a:pPr>
            <a:r>
              <a:rPr lang="en-US" sz="2133" dirty="0">
                <a:latin typeface="Times New Roman" panose="02020603050405020304" pitchFamily="18" charset="0"/>
                <a:cs typeface="Times New Roman" panose="02020603050405020304" pitchFamily="18" charset="0"/>
              </a:rPr>
              <a:t>Remove Duplicates, Warning Box</a:t>
            </a:r>
          </a:p>
          <a:p>
            <a:pPr marL="304792" indent="-304792">
              <a:buAutoNum type="arabicPeriod"/>
            </a:pPr>
            <a:r>
              <a:rPr lang="en-US" sz="2133" dirty="0">
                <a:latin typeface="Times New Roman" panose="02020603050405020304" pitchFamily="18" charset="0"/>
                <a:cs typeface="Times New Roman" panose="02020603050405020304" pitchFamily="18" charset="0"/>
              </a:rPr>
              <a:t>Keep Current Selection</a:t>
            </a:r>
          </a:p>
          <a:p>
            <a:pPr marL="304792" indent="-304792">
              <a:buAutoNum type="arabicPeriod"/>
            </a:pPr>
            <a:r>
              <a:rPr lang="en-US" sz="2133" dirty="0">
                <a:latin typeface="Times New Roman" panose="02020603050405020304" pitchFamily="18" charset="0"/>
                <a:cs typeface="Times New Roman" panose="02020603050405020304" pitchFamily="18" charset="0"/>
              </a:rPr>
              <a:t>Click Remove Duplicates</a:t>
            </a:r>
          </a:p>
        </p:txBody>
      </p:sp>
      <p:sp>
        <p:nvSpPr>
          <p:cNvPr id="10" name="Down Arrow 9"/>
          <p:cNvSpPr/>
          <p:nvPr/>
        </p:nvSpPr>
        <p:spPr>
          <a:xfrm>
            <a:off x="8248073" y="889000"/>
            <a:ext cx="304800" cy="1016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Down Arrow 10"/>
          <p:cNvSpPr/>
          <p:nvPr/>
        </p:nvSpPr>
        <p:spPr>
          <a:xfrm>
            <a:off x="3251200" y="988119"/>
            <a:ext cx="304800" cy="1016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Down Arrow 11"/>
          <p:cNvSpPr/>
          <p:nvPr/>
        </p:nvSpPr>
        <p:spPr>
          <a:xfrm rot="5400000">
            <a:off x="5127713" y="4771823"/>
            <a:ext cx="67135" cy="1016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Dodecagon 12"/>
          <p:cNvSpPr/>
          <p:nvPr/>
        </p:nvSpPr>
        <p:spPr>
          <a:xfrm>
            <a:off x="8582224" y="889000"/>
            <a:ext cx="609600" cy="4064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14" name="Dodecagon 13"/>
          <p:cNvSpPr/>
          <p:nvPr/>
        </p:nvSpPr>
        <p:spPr>
          <a:xfrm>
            <a:off x="2626925" y="1254119"/>
            <a:ext cx="609600" cy="4064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sp>
        <p:nvSpPr>
          <p:cNvPr id="15" name="Dodecagon 14"/>
          <p:cNvSpPr/>
          <p:nvPr/>
        </p:nvSpPr>
        <p:spPr>
          <a:xfrm>
            <a:off x="558800" y="3442875"/>
            <a:ext cx="609600" cy="4064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sp>
        <p:nvSpPr>
          <p:cNvPr id="16" name="Dodecagon 15"/>
          <p:cNvSpPr/>
          <p:nvPr/>
        </p:nvSpPr>
        <p:spPr>
          <a:xfrm>
            <a:off x="4856479" y="4668055"/>
            <a:ext cx="609600" cy="4064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4</a:t>
            </a:r>
          </a:p>
        </p:txBody>
      </p:sp>
      <p:sp>
        <p:nvSpPr>
          <p:cNvPr id="17" name="Dodecagon 16"/>
          <p:cNvSpPr/>
          <p:nvPr/>
        </p:nvSpPr>
        <p:spPr>
          <a:xfrm>
            <a:off x="5994400" y="5322439"/>
            <a:ext cx="609600" cy="4064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sp>
        <p:nvSpPr>
          <p:cNvPr id="20" name="Text Placeholder 6">
            <a:extLst>
              <a:ext uri="{FF2B5EF4-FFF2-40B4-BE49-F238E27FC236}">
                <a16:creationId xmlns:a16="http://schemas.microsoft.com/office/drawing/2014/main" id="{EDE779A4-ECEC-4549-9293-6B5A6F69EE79}"/>
              </a:ext>
            </a:extLst>
          </p:cNvPr>
          <p:cNvSpPr txBox="1">
            <a:spLocks/>
          </p:cNvSpPr>
          <p:nvPr/>
        </p:nvSpPr>
        <p:spPr>
          <a:xfrm>
            <a:off x="220357" y="296711"/>
            <a:ext cx="1146328" cy="318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21" name="Title 1">
            <a:extLst>
              <a:ext uri="{FF2B5EF4-FFF2-40B4-BE49-F238E27FC236}">
                <a16:creationId xmlns:a16="http://schemas.microsoft.com/office/drawing/2014/main" id="{11EC678F-74CD-4DCD-A2BA-D6953E5BE0F3}"/>
              </a:ext>
            </a:extLst>
          </p:cNvPr>
          <p:cNvSpPr txBox="1">
            <a:spLocks/>
          </p:cNvSpPr>
          <p:nvPr/>
        </p:nvSpPr>
        <p:spPr>
          <a:xfrm>
            <a:off x="3977460" y="938659"/>
            <a:ext cx="3768077" cy="744584"/>
          </a:xfrm>
          <a:prstGeom prst="rect">
            <a:avLst/>
          </a:prstGeom>
          <a:ln w="38100">
            <a:solidFill>
              <a:schemeClr val="tx1"/>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t>Find Duplicates</a:t>
            </a:r>
          </a:p>
        </p:txBody>
      </p:sp>
      <p:grpSp>
        <p:nvGrpSpPr>
          <p:cNvPr id="18" name="Group 17">
            <a:extLst>
              <a:ext uri="{FF2B5EF4-FFF2-40B4-BE49-F238E27FC236}">
                <a16:creationId xmlns:a16="http://schemas.microsoft.com/office/drawing/2014/main" id="{3B36F34A-F7EC-4026-B3C6-4242F549A4DD}"/>
              </a:ext>
            </a:extLst>
          </p:cNvPr>
          <p:cNvGrpSpPr/>
          <p:nvPr/>
        </p:nvGrpSpPr>
        <p:grpSpPr>
          <a:xfrm>
            <a:off x="11547731" y="6414053"/>
            <a:ext cx="619433" cy="463106"/>
            <a:chOff x="11405419" y="6243489"/>
            <a:chExt cx="619433" cy="463106"/>
          </a:xfrm>
        </p:grpSpPr>
        <p:sp>
          <p:nvSpPr>
            <p:cNvPr id="22" name="Oval 21">
              <a:extLst>
                <a:ext uri="{FF2B5EF4-FFF2-40B4-BE49-F238E27FC236}">
                  <a16:creationId xmlns:a16="http://schemas.microsoft.com/office/drawing/2014/main" id="{A1F7653E-75F6-4B74-914F-556FE6AAACAD}"/>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2001DE8-3704-496C-B986-EAADCE8C2726}"/>
                </a:ext>
              </a:extLst>
            </p:cNvPr>
            <p:cNvSpPr txBox="1"/>
            <p:nvPr/>
          </p:nvSpPr>
          <p:spPr>
            <a:xfrm>
              <a:off x="11474895" y="6290376"/>
              <a:ext cx="480479" cy="369332"/>
            </a:xfrm>
            <a:prstGeom prst="rect">
              <a:avLst/>
            </a:prstGeom>
            <a:noFill/>
          </p:spPr>
          <p:txBody>
            <a:bodyPr wrap="square" rtlCol="0">
              <a:spAutoFit/>
            </a:bodyPr>
            <a:lstStyle/>
            <a:p>
              <a:r>
                <a:rPr lang="en-US" b="1" dirty="0"/>
                <a:t>37</a:t>
              </a:r>
            </a:p>
          </p:txBody>
        </p:sp>
      </p:grpSp>
    </p:spTree>
    <p:extLst>
      <p:ext uri="{BB962C8B-B14F-4D97-AF65-F5344CB8AC3E}">
        <p14:creationId xmlns:p14="http://schemas.microsoft.com/office/powerpoint/2010/main" val="2821462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0551" y="106657"/>
            <a:ext cx="10119360" cy="779700"/>
          </a:xfrm>
        </p:spPr>
        <p:txBody>
          <a:bodyPr/>
          <a:lstStyle/>
          <a:p>
            <a:r>
              <a:rPr lang="en-US" dirty="0"/>
              <a:t>Check for Duplicate records</a:t>
            </a:r>
          </a:p>
        </p:txBody>
      </p:sp>
      <p:sp>
        <p:nvSpPr>
          <p:cNvPr id="9" name="Content Placeholder 2"/>
          <p:cNvSpPr>
            <a:spLocks noGrp="1"/>
          </p:cNvSpPr>
          <p:nvPr>
            <p:ph idx="1"/>
          </p:nvPr>
        </p:nvSpPr>
        <p:spPr>
          <a:xfrm>
            <a:off x="391651" y="5464331"/>
            <a:ext cx="4978400" cy="643535"/>
          </a:xfrm>
        </p:spPr>
        <p:txBody>
          <a:bodyPr>
            <a:normAutofit lnSpcReduction="10000"/>
          </a:bodyPr>
          <a:lstStyle/>
          <a:p>
            <a:r>
              <a:rPr lang="en-US" sz="2133" dirty="0">
                <a:latin typeface="Times New Roman" panose="02020603050405020304" pitchFamily="18" charset="0"/>
                <a:cs typeface="Times New Roman" panose="02020603050405020304" pitchFamily="18" charset="0"/>
              </a:rPr>
              <a:t>Pop-Up Alert identifies the number of Duplicates, if any </a:t>
            </a:r>
          </a:p>
        </p:txBody>
      </p:sp>
      <p:pic>
        <p:nvPicPr>
          <p:cNvPr id="3" name="Picture 2"/>
          <p:cNvPicPr>
            <a:picLocks noChangeAspect="1"/>
          </p:cNvPicPr>
          <p:nvPr/>
        </p:nvPicPr>
        <p:blipFill>
          <a:blip r:embed="rId2"/>
          <a:stretch>
            <a:fillRect/>
          </a:stretch>
        </p:blipFill>
        <p:spPr>
          <a:xfrm>
            <a:off x="60443" y="1558797"/>
            <a:ext cx="6196137" cy="3634427"/>
          </a:xfrm>
          <a:prstGeom prst="rect">
            <a:avLst/>
          </a:prstGeom>
        </p:spPr>
      </p:pic>
      <p:pic>
        <p:nvPicPr>
          <p:cNvPr id="5" name="Picture 4"/>
          <p:cNvPicPr>
            <a:picLocks noChangeAspect="1"/>
          </p:cNvPicPr>
          <p:nvPr/>
        </p:nvPicPr>
        <p:blipFill>
          <a:blip r:embed="rId3"/>
          <a:stretch>
            <a:fillRect/>
          </a:stretch>
        </p:blipFill>
        <p:spPr>
          <a:xfrm>
            <a:off x="6299201" y="2392608"/>
            <a:ext cx="4064000" cy="3889975"/>
          </a:xfrm>
          <a:prstGeom prst="rect">
            <a:avLst/>
          </a:prstGeom>
        </p:spPr>
      </p:pic>
      <p:sp>
        <p:nvSpPr>
          <p:cNvPr id="7" name="Oval 6"/>
          <p:cNvSpPr/>
          <p:nvPr/>
        </p:nvSpPr>
        <p:spPr>
          <a:xfrm>
            <a:off x="6766231" y="2360288"/>
            <a:ext cx="508000" cy="643799"/>
          </a:xfrm>
          <a:prstGeom prst="ellipse">
            <a:avLst/>
          </a:prstGeom>
          <a:noFill/>
          <a:ln w="57150">
            <a:solidFill>
              <a:srgbClr val="F632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ight Arrow 14"/>
          <p:cNvSpPr/>
          <p:nvPr/>
        </p:nvSpPr>
        <p:spPr>
          <a:xfrm rot="5400000">
            <a:off x="6488465" y="1860843"/>
            <a:ext cx="894773" cy="1687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Right Arrow 9"/>
          <p:cNvSpPr/>
          <p:nvPr/>
        </p:nvSpPr>
        <p:spPr>
          <a:xfrm rot="16200000">
            <a:off x="3451069" y="4782950"/>
            <a:ext cx="842500" cy="190005"/>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Text Placeholder 6">
            <a:extLst>
              <a:ext uri="{FF2B5EF4-FFF2-40B4-BE49-F238E27FC236}">
                <a16:creationId xmlns:a16="http://schemas.microsoft.com/office/drawing/2014/main" id="{7F8BA7A6-8D5C-438A-BEB5-CAE77C924B09}"/>
              </a:ext>
            </a:extLst>
          </p:cNvPr>
          <p:cNvSpPr txBox="1">
            <a:spLocks/>
          </p:cNvSpPr>
          <p:nvPr/>
        </p:nvSpPr>
        <p:spPr>
          <a:xfrm>
            <a:off x="220357" y="296711"/>
            <a:ext cx="1146328" cy="318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4" name="TextBox 3">
            <a:extLst>
              <a:ext uri="{FF2B5EF4-FFF2-40B4-BE49-F238E27FC236}">
                <a16:creationId xmlns:a16="http://schemas.microsoft.com/office/drawing/2014/main" id="{C1FE6514-65E1-4C0C-A03E-C70FC8D42CD0}"/>
              </a:ext>
            </a:extLst>
          </p:cNvPr>
          <p:cNvSpPr txBox="1"/>
          <p:nvPr/>
        </p:nvSpPr>
        <p:spPr>
          <a:xfrm>
            <a:off x="7407621" y="1096783"/>
            <a:ext cx="221225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Reverse the Remove Duplicate Action  and put the Duplicates back in the report</a:t>
            </a:r>
            <a:endParaRPr lang="en-US" dirty="0"/>
          </a:p>
        </p:txBody>
      </p:sp>
      <p:grpSp>
        <p:nvGrpSpPr>
          <p:cNvPr id="13" name="Group 12">
            <a:extLst>
              <a:ext uri="{FF2B5EF4-FFF2-40B4-BE49-F238E27FC236}">
                <a16:creationId xmlns:a16="http://schemas.microsoft.com/office/drawing/2014/main" id="{B5D8EED3-6605-405D-8C44-09FD263BDBAF}"/>
              </a:ext>
            </a:extLst>
          </p:cNvPr>
          <p:cNvGrpSpPr/>
          <p:nvPr/>
        </p:nvGrpSpPr>
        <p:grpSpPr>
          <a:xfrm>
            <a:off x="11572567" y="6394894"/>
            <a:ext cx="619433" cy="463106"/>
            <a:chOff x="11405419" y="6243489"/>
            <a:chExt cx="619433" cy="463106"/>
          </a:xfrm>
        </p:grpSpPr>
        <p:sp>
          <p:nvSpPr>
            <p:cNvPr id="14" name="Oval 13">
              <a:extLst>
                <a:ext uri="{FF2B5EF4-FFF2-40B4-BE49-F238E27FC236}">
                  <a16:creationId xmlns:a16="http://schemas.microsoft.com/office/drawing/2014/main" id="{E28506A3-1C9C-4A5D-AF77-7D2C742EDACD}"/>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D816611-AE4D-4BC3-BF91-619E8C901DC5}"/>
                </a:ext>
              </a:extLst>
            </p:cNvPr>
            <p:cNvSpPr txBox="1"/>
            <p:nvPr/>
          </p:nvSpPr>
          <p:spPr>
            <a:xfrm>
              <a:off x="11474895" y="6290376"/>
              <a:ext cx="480479" cy="369332"/>
            </a:xfrm>
            <a:prstGeom prst="rect">
              <a:avLst/>
            </a:prstGeom>
            <a:noFill/>
          </p:spPr>
          <p:txBody>
            <a:bodyPr wrap="square" rtlCol="0">
              <a:spAutoFit/>
            </a:bodyPr>
            <a:lstStyle/>
            <a:p>
              <a:r>
                <a:rPr lang="en-US" b="1" dirty="0"/>
                <a:t>38</a:t>
              </a:r>
            </a:p>
          </p:txBody>
        </p:sp>
      </p:grpSp>
    </p:spTree>
    <p:extLst>
      <p:ext uri="{BB962C8B-B14F-4D97-AF65-F5344CB8AC3E}">
        <p14:creationId xmlns:p14="http://schemas.microsoft.com/office/powerpoint/2010/main" val="12873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8642" y="1701801"/>
            <a:ext cx="11933359" cy="4419113"/>
          </a:xfrm>
          <a:prstGeom prst="rect">
            <a:avLst/>
          </a:prstGeom>
        </p:spPr>
      </p:pic>
      <p:sp>
        <p:nvSpPr>
          <p:cNvPr id="3" name="Title 2"/>
          <p:cNvSpPr>
            <a:spLocks noGrp="1"/>
          </p:cNvSpPr>
          <p:nvPr>
            <p:ph type="title"/>
          </p:nvPr>
        </p:nvSpPr>
        <p:spPr>
          <a:xfrm>
            <a:off x="2072640" y="65939"/>
            <a:ext cx="10119360" cy="779700"/>
          </a:xfrm>
          <a:ln>
            <a:noFill/>
          </a:ln>
        </p:spPr>
        <p:txBody>
          <a:bodyPr/>
          <a:lstStyle/>
          <a:p>
            <a:r>
              <a:rPr lang="en-US" dirty="0"/>
              <a:t>Find Duplicate records</a:t>
            </a:r>
          </a:p>
        </p:txBody>
      </p:sp>
      <p:sp>
        <p:nvSpPr>
          <p:cNvPr id="5" name="Down Arrow 4"/>
          <p:cNvSpPr/>
          <p:nvPr/>
        </p:nvSpPr>
        <p:spPr>
          <a:xfrm>
            <a:off x="914400" y="4749800"/>
            <a:ext cx="406400" cy="508000"/>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Down Arrow 5"/>
          <p:cNvSpPr/>
          <p:nvPr/>
        </p:nvSpPr>
        <p:spPr>
          <a:xfrm>
            <a:off x="1117600" y="1193800"/>
            <a:ext cx="203200" cy="406400"/>
          </a:xfrm>
          <a:prstGeom prst="downArrow">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pic>
        <p:nvPicPr>
          <p:cNvPr id="8" name="Picture 7"/>
          <p:cNvPicPr>
            <a:picLocks noChangeAspect="1"/>
          </p:cNvPicPr>
          <p:nvPr/>
        </p:nvPicPr>
        <p:blipFill>
          <a:blip r:embed="rId3"/>
          <a:stretch>
            <a:fillRect/>
          </a:stretch>
        </p:blipFill>
        <p:spPr>
          <a:xfrm>
            <a:off x="8331200" y="1175135"/>
            <a:ext cx="284504" cy="447079"/>
          </a:xfrm>
          <a:prstGeom prst="rect">
            <a:avLst/>
          </a:prstGeom>
        </p:spPr>
      </p:pic>
      <p:sp>
        <p:nvSpPr>
          <p:cNvPr id="10" name="Down Arrow 9"/>
          <p:cNvSpPr/>
          <p:nvPr/>
        </p:nvSpPr>
        <p:spPr>
          <a:xfrm rot="16200000">
            <a:off x="7620000" y="2616200"/>
            <a:ext cx="152400" cy="762000"/>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1" name="Down Arrow 10"/>
          <p:cNvSpPr/>
          <p:nvPr/>
        </p:nvSpPr>
        <p:spPr>
          <a:xfrm>
            <a:off x="10972800" y="5003801"/>
            <a:ext cx="203200" cy="664713"/>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12" name="Oval 11"/>
          <p:cNvSpPr/>
          <p:nvPr/>
        </p:nvSpPr>
        <p:spPr>
          <a:xfrm>
            <a:off x="7914652" y="1970235"/>
            <a:ext cx="1117600" cy="89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Dodecagon 12"/>
          <p:cNvSpPr/>
          <p:nvPr/>
        </p:nvSpPr>
        <p:spPr>
          <a:xfrm>
            <a:off x="812800" y="3632200"/>
            <a:ext cx="609600" cy="4064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a:t>
            </a:r>
          </a:p>
        </p:txBody>
      </p:sp>
      <p:sp>
        <p:nvSpPr>
          <p:cNvPr id="14" name="Dodecagon 13"/>
          <p:cNvSpPr/>
          <p:nvPr/>
        </p:nvSpPr>
        <p:spPr>
          <a:xfrm>
            <a:off x="8168652" y="560104"/>
            <a:ext cx="609600" cy="406400"/>
          </a:xfrm>
          <a:prstGeom prst="dodecagon">
            <a:avLst/>
          </a:prstGeom>
          <a:solidFill>
            <a:srgbClr val="E57D3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sp>
        <p:nvSpPr>
          <p:cNvPr id="15" name="Dodecagon 14"/>
          <p:cNvSpPr/>
          <p:nvPr/>
        </p:nvSpPr>
        <p:spPr>
          <a:xfrm>
            <a:off x="10769600" y="6019313"/>
            <a:ext cx="609600" cy="406400"/>
          </a:xfrm>
          <a:prstGeom prst="dodecagon">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3</a:t>
            </a:r>
          </a:p>
        </p:txBody>
      </p:sp>
      <p:sp>
        <p:nvSpPr>
          <p:cNvPr id="17" name="Text Placeholder 6">
            <a:extLst>
              <a:ext uri="{FF2B5EF4-FFF2-40B4-BE49-F238E27FC236}">
                <a16:creationId xmlns:a16="http://schemas.microsoft.com/office/drawing/2014/main" id="{D9B011A5-A197-4176-A655-DF234B107CFB}"/>
              </a:ext>
            </a:extLst>
          </p:cNvPr>
          <p:cNvSpPr txBox="1">
            <a:spLocks/>
          </p:cNvSpPr>
          <p:nvPr/>
        </p:nvSpPr>
        <p:spPr>
          <a:xfrm>
            <a:off x="220357" y="296711"/>
            <a:ext cx="1146328" cy="318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grpSp>
        <p:nvGrpSpPr>
          <p:cNvPr id="18" name="Group 17">
            <a:extLst>
              <a:ext uri="{FF2B5EF4-FFF2-40B4-BE49-F238E27FC236}">
                <a16:creationId xmlns:a16="http://schemas.microsoft.com/office/drawing/2014/main" id="{1C656AED-7455-4E7B-82C1-C1784157DE43}"/>
              </a:ext>
            </a:extLst>
          </p:cNvPr>
          <p:cNvGrpSpPr/>
          <p:nvPr/>
        </p:nvGrpSpPr>
        <p:grpSpPr>
          <a:xfrm>
            <a:off x="11542418" y="6371553"/>
            <a:ext cx="619433" cy="463106"/>
            <a:chOff x="11405419" y="6243489"/>
            <a:chExt cx="619433" cy="463106"/>
          </a:xfrm>
        </p:grpSpPr>
        <p:sp>
          <p:nvSpPr>
            <p:cNvPr id="19" name="Oval 18">
              <a:extLst>
                <a:ext uri="{FF2B5EF4-FFF2-40B4-BE49-F238E27FC236}">
                  <a16:creationId xmlns:a16="http://schemas.microsoft.com/office/drawing/2014/main" id="{D464D537-EB44-4719-8259-A381A46EC28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2DBF19D-E380-41D2-AB84-336999E3E615}"/>
                </a:ext>
              </a:extLst>
            </p:cNvPr>
            <p:cNvSpPr txBox="1"/>
            <p:nvPr/>
          </p:nvSpPr>
          <p:spPr>
            <a:xfrm>
              <a:off x="11474895" y="6290376"/>
              <a:ext cx="480479" cy="369332"/>
            </a:xfrm>
            <a:prstGeom prst="rect">
              <a:avLst/>
            </a:prstGeom>
            <a:noFill/>
          </p:spPr>
          <p:txBody>
            <a:bodyPr wrap="square" rtlCol="0">
              <a:spAutoFit/>
            </a:bodyPr>
            <a:lstStyle/>
            <a:p>
              <a:r>
                <a:rPr lang="en-US" b="1" dirty="0"/>
                <a:t>39</a:t>
              </a:r>
            </a:p>
          </p:txBody>
        </p:sp>
      </p:grpSp>
    </p:spTree>
    <p:extLst>
      <p:ext uri="{BB962C8B-B14F-4D97-AF65-F5344CB8AC3E}">
        <p14:creationId xmlns:p14="http://schemas.microsoft.com/office/powerpoint/2010/main" val="141427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EB6EAD-B92B-48ED-9356-6A53C75A3045}"/>
              </a:ext>
            </a:extLst>
          </p:cNvPr>
          <p:cNvSpPr>
            <a:spLocks noGrp="1"/>
          </p:cNvSpPr>
          <p:nvPr>
            <p:ph type="title"/>
          </p:nvPr>
        </p:nvSpPr>
        <p:spPr>
          <a:xfrm>
            <a:off x="1893456" y="423334"/>
            <a:ext cx="8340436" cy="1500187"/>
          </a:xfrm>
        </p:spPr>
        <p:txBody>
          <a:bodyPr/>
          <a:lstStyle/>
          <a:p>
            <a:r>
              <a:rPr lang="en-US" dirty="0"/>
              <a:t>Agenda</a:t>
            </a:r>
          </a:p>
        </p:txBody>
      </p:sp>
      <p:sp>
        <p:nvSpPr>
          <p:cNvPr id="2" name="Text Placeholder 1">
            <a:extLst>
              <a:ext uri="{FF2B5EF4-FFF2-40B4-BE49-F238E27FC236}">
                <a16:creationId xmlns:a16="http://schemas.microsoft.com/office/drawing/2014/main" id="{557AE20F-EEEC-4501-8FF1-5CFEBF64125D}"/>
              </a:ext>
            </a:extLst>
          </p:cNvPr>
          <p:cNvSpPr>
            <a:spLocks noGrp="1"/>
          </p:cNvSpPr>
          <p:nvPr>
            <p:ph type="body" idx="1"/>
          </p:nvPr>
        </p:nvSpPr>
        <p:spPr>
          <a:xfrm>
            <a:off x="1893456" y="3246268"/>
            <a:ext cx="8340436" cy="2328622"/>
          </a:xfrm>
        </p:spPr>
        <p:txBody>
          <a:bodyPr>
            <a:normAutofit/>
          </a:bodyPr>
          <a:lstStyle/>
          <a:p>
            <a:r>
              <a:rPr lang="en-US" b="1" dirty="0">
                <a:latin typeface="Arial" panose="020B0604020202020204" pitchFamily="34" charset="0"/>
                <a:cs typeface="Arial" panose="020B0604020202020204" pitchFamily="34" charset="0"/>
              </a:rPr>
              <a:t>Workshop History</a:t>
            </a:r>
          </a:p>
          <a:p>
            <a:r>
              <a:rPr lang="en-US" b="1" dirty="0">
                <a:latin typeface="Arial" panose="020B0604020202020204" pitchFamily="34" charset="0"/>
                <a:cs typeface="Arial" panose="020B0604020202020204" pitchFamily="34" charset="0"/>
              </a:rPr>
              <a:t>2021 Updates &amp; Data Dictionary Requirements</a:t>
            </a:r>
          </a:p>
          <a:p>
            <a:r>
              <a:rPr lang="en-US" b="1" dirty="0">
                <a:latin typeface="Arial" panose="020B0604020202020204" pitchFamily="34" charset="0"/>
                <a:cs typeface="Arial" panose="020B0604020202020204" pitchFamily="34" charset="0"/>
              </a:rPr>
              <a:t>Data Quality &amp; Timely and Accurate </a:t>
            </a:r>
          </a:p>
          <a:p>
            <a:r>
              <a:rPr lang="en-US" b="1" dirty="0">
                <a:latin typeface="Arial" panose="020B0604020202020204" pitchFamily="34" charset="0"/>
                <a:cs typeface="Arial" panose="020B0604020202020204" pitchFamily="34" charset="0"/>
              </a:rPr>
              <a:t>Tips &amp; Reminders</a:t>
            </a:r>
          </a:p>
        </p:txBody>
      </p:sp>
      <p:grpSp>
        <p:nvGrpSpPr>
          <p:cNvPr id="5" name="Group 4">
            <a:extLst>
              <a:ext uri="{FF2B5EF4-FFF2-40B4-BE49-F238E27FC236}">
                <a16:creationId xmlns:a16="http://schemas.microsoft.com/office/drawing/2014/main" id="{BCD7E0E9-232E-4B80-B0A1-412C8B6A0AB5}"/>
              </a:ext>
            </a:extLst>
          </p:cNvPr>
          <p:cNvGrpSpPr/>
          <p:nvPr/>
        </p:nvGrpSpPr>
        <p:grpSpPr>
          <a:xfrm>
            <a:off x="11670890" y="6425380"/>
            <a:ext cx="491613" cy="432620"/>
            <a:chOff x="11533239" y="6292645"/>
            <a:chExt cx="491613" cy="432620"/>
          </a:xfrm>
        </p:grpSpPr>
        <p:sp>
          <p:nvSpPr>
            <p:cNvPr id="6" name="Oval 5">
              <a:extLst>
                <a:ext uri="{FF2B5EF4-FFF2-40B4-BE49-F238E27FC236}">
                  <a16:creationId xmlns:a16="http://schemas.microsoft.com/office/drawing/2014/main" id="{EEAFDD78-08EE-4D15-B2D6-76C36019380E}"/>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FCECCE2-A9C3-46B9-AFFD-C87C53590D94}"/>
                </a:ext>
              </a:extLst>
            </p:cNvPr>
            <p:cNvSpPr txBox="1"/>
            <p:nvPr/>
          </p:nvSpPr>
          <p:spPr>
            <a:xfrm>
              <a:off x="11641394" y="6343954"/>
              <a:ext cx="314632" cy="369332"/>
            </a:xfrm>
            <a:prstGeom prst="rect">
              <a:avLst/>
            </a:prstGeom>
            <a:noFill/>
          </p:spPr>
          <p:txBody>
            <a:bodyPr wrap="square" rtlCol="0">
              <a:spAutoFit/>
            </a:bodyPr>
            <a:lstStyle/>
            <a:p>
              <a:r>
                <a:rPr lang="en-US" b="1" dirty="0"/>
                <a:t>4</a:t>
              </a:r>
            </a:p>
          </p:txBody>
        </p:sp>
      </p:grpSp>
    </p:spTree>
    <p:extLst>
      <p:ext uri="{BB962C8B-B14F-4D97-AF65-F5344CB8AC3E}">
        <p14:creationId xmlns:p14="http://schemas.microsoft.com/office/powerpoint/2010/main" val="2733733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97001"/>
            <a:ext cx="5588000" cy="4431983"/>
          </a:xfrm>
        </p:spPr>
        <p:txBody>
          <a:bodyPr/>
          <a:lstStyle/>
          <a:p>
            <a:r>
              <a:rPr lang="en-US" u="sng" dirty="0"/>
              <a:t>Remove Duplicate records found</a:t>
            </a:r>
          </a:p>
          <a:p>
            <a:endParaRPr lang="en-US" sz="1067" dirty="0"/>
          </a:p>
          <a:p>
            <a:r>
              <a:rPr lang="en-US" dirty="0"/>
              <a:t>Note: Active Records &amp; Inactive Records for the same student represents a duplicate</a:t>
            </a:r>
          </a:p>
          <a:p>
            <a:endParaRPr lang="en-US" sz="1067" dirty="0"/>
          </a:p>
          <a:p>
            <a:r>
              <a:rPr lang="en-US" dirty="0"/>
              <a:t>Delete Duplicates and retain a single record</a:t>
            </a:r>
          </a:p>
        </p:txBody>
      </p:sp>
      <p:sp>
        <p:nvSpPr>
          <p:cNvPr id="2" name="Title 1"/>
          <p:cNvSpPr>
            <a:spLocks noGrp="1"/>
          </p:cNvSpPr>
          <p:nvPr>
            <p:ph type="title"/>
          </p:nvPr>
        </p:nvSpPr>
        <p:spPr>
          <a:xfrm>
            <a:off x="1635432" y="145769"/>
            <a:ext cx="10119360" cy="779700"/>
          </a:xfrm>
        </p:spPr>
        <p:txBody>
          <a:bodyPr/>
          <a:lstStyle/>
          <a:p>
            <a:r>
              <a:rPr lang="en-US" dirty="0"/>
              <a:t>Duplicate records are Highlighted</a:t>
            </a:r>
          </a:p>
        </p:txBody>
      </p:sp>
      <p:pic>
        <p:nvPicPr>
          <p:cNvPr id="5" name="Picture 4"/>
          <p:cNvPicPr>
            <a:picLocks noChangeAspect="1"/>
          </p:cNvPicPr>
          <p:nvPr/>
        </p:nvPicPr>
        <p:blipFill>
          <a:blip r:embed="rId2"/>
          <a:stretch>
            <a:fillRect/>
          </a:stretch>
        </p:blipFill>
        <p:spPr>
          <a:xfrm>
            <a:off x="6197600" y="1193800"/>
            <a:ext cx="5710083" cy="4228693"/>
          </a:xfrm>
          <a:prstGeom prst="rect">
            <a:avLst/>
          </a:prstGeom>
        </p:spPr>
      </p:pic>
      <p:sp>
        <p:nvSpPr>
          <p:cNvPr id="6" name="Right Arrow 5"/>
          <p:cNvSpPr/>
          <p:nvPr/>
        </p:nvSpPr>
        <p:spPr>
          <a:xfrm>
            <a:off x="4368800" y="4953000"/>
            <a:ext cx="18288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7" name="Dodecagon 6"/>
          <p:cNvSpPr/>
          <p:nvPr/>
        </p:nvSpPr>
        <p:spPr>
          <a:xfrm>
            <a:off x="9347200" y="4241800"/>
            <a:ext cx="609600" cy="406400"/>
          </a:xfrm>
          <a:prstGeom prst="dodecag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a:t>
            </a:r>
          </a:p>
        </p:txBody>
      </p:sp>
      <p:sp>
        <p:nvSpPr>
          <p:cNvPr id="9" name="Text Placeholder 6">
            <a:extLst>
              <a:ext uri="{FF2B5EF4-FFF2-40B4-BE49-F238E27FC236}">
                <a16:creationId xmlns:a16="http://schemas.microsoft.com/office/drawing/2014/main" id="{099D69A4-7F5A-4DF7-A66C-C659E639B3B8}"/>
              </a:ext>
            </a:extLst>
          </p:cNvPr>
          <p:cNvSpPr txBox="1">
            <a:spLocks/>
          </p:cNvSpPr>
          <p:nvPr/>
        </p:nvSpPr>
        <p:spPr>
          <a:xfrm>
            <a:off x="220357" y="296711"/>
            <a:ext cx="1146328" cy="318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grpSp>
        <p:nvGrpSpPr>
          <p:cNvPr id="10" name="Group 9">
            <a:extLst>
              <a:ext uri="{FF2B5EF4-FFF2-40B4-BE49-F238E27FC236}">
                <a16:creationId xmlns:a16="http://schemas.microsoft.com/office/drawing/2014/main" id="{16E93B8E-AF68-4811-8F81-0669FF13ACAB}"/>
              </a:ext>
            </a:extLst>
          </p:cNvPr>
          <p:cNvGrpSpPr/>
          <p:nvPr/>
        </p:nvGrpSpPr>
        <p:grpSpPr>
          <a:xfrm>
            <a:off x="11572567" y="6394894"/>
            <a:ext cx="619433" cy="463106"/>
            <a:chOff x="11405419" y="6243489"/>
            <a:chExt cx="619433" cy="463106"/>
          </a:xfrm>
        </p:grpSpPr>
        <p:sp>
          <p:nvSpPr>
            <p:cNvPr id="11" name="Oval 10">
              <a:extLst>
                <a:ext uri="{FF2B5EF4-FFF2-40B4-BE49-F238E27FC236}">
                  <a16:creationId xmlns:a16="http://schemas.microsoft.com/office/drawing/2014/main" id="{E4166B14-7858-476E-BB08-DDAE359014F9}"/>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40AA5D4-4590-4DC8-81B2-DDC4E10A4169}"/>
                </a:ext>
              </a:extLst>
            </p:cNvPr>
            <p:cNvSpPr txBox="1"/>
            <p:nvPr/>
          </p:nvSpPr>
          <p:spPr>
            <a:xfrm>
              <a:off x="11474895" y="6290376"/>
              <a:ext cx="480479" cy="369332"/>
            </a:xfrm>
            <a:prstGeom prst="rect">
              <a:avLst/>
            </a:prstGeom>
            <a:noFill/>
          </p:spPr>
          <p:txBody>
            <a:bodyPr wrap="square" rtlCol="0">
              <a:spAutoFit/>
            </a:bodyPr>
            <a:lstStyle/>
            <a:p>
              <a:r>
                <a:rPr lang="en-US" b="1" dirty="0"/>
                <a:t>40</a:t>
              </a:r>
            </a:p>
          </p:txBody>
        </p:sp>
      </p:grpSp>
    </p:spTree>
    <p:extLst>
      <p:ext uri="{BB962C8B-B14F-4D97-AF65-F5344CB8AC3E}">
        <p14:creationId xmlns:p14="http://schemas.microsoft.com/office/powerpoint/2010/main" val="103049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57A63-EB2E-492B-8260-CC5032A9515D}"/>
              </a:ext>
            </a:extLst>
          </p:cNvPr>
          <p:cNvSpPr>
            <a:spLocks noGrp="1"/>
          </p:cNvSpPr>
          <p:nvPr>
            <p:ph type="title"/>
          </p:nvPr>
        </p:nvSpPr>
        <p:spPr>
          <a:xfrm>
            <a:off x="3810961" y="252061"/>
            <a:ext cx="4817012" cy="749774"/>
          </a:xfrm>
        </p:spPr>
        <p:txBody>
          <a:bodyPr/>
          <a:lstStyle/>
          <a:p>
            <a:r>
              <a:rPr lang="en-US" dirty="0"/>
              <a:t>Report Review</a:t>
            </a:r>
          </a:p>
        </p:txBody>
      </p:sp>
      <p:sp>
        <p:nvSpPr>
          <p:cNvPr id="11" name="Title 1">
            <a:extLst>
              <a:ext uri="{FF2B5EF4-FFF2-40B4-BE49-F238E27FC236}">
                <a16:creationId xmlns:a16="http://schemas.microsoft.com/office/drawing/2014/main" id="{E198A8FF-74A7-4BE6-9D79-D3E52BF2C3A4}"/>
              </a:ext>
            </a:extLst>
          </p:cNvPr>
          <p:cNvSpPr txBox="1">
            <a:spLocks/>
          </p:cNvSpPr>
          <p:nvPr/>
        </p:nvSpPr>
        <p:spPr>
          <a:xfrm>
            <a:off x="1698002" y="967749"/>
            <a:ext cx="8647221" cy="7445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t>Find Duplicates</a:t>
            </a:r>
          </a:p>
        </p:txBody>
      </p:sp>
      <p:cxnSp>
        <p:nvCxnSpPr>
          <p:cNvPr id="14" name="Straight Arrow Connector 13">
            <a:extLst>
              <a:ext uri="{FF2B5EF4-FFF2-40B4-BE49-F238E27FC236}">
                <a16:creationId xmlns:a16="http://schemas.microsoft.com/office/drawing/2014/main" id="{59D1F872-B545-470E-9077-F77A3BA458EB}"/>
              </a:ext>
            </a:extLst>
          </p:cNvPr>
          <p:cNvCxnSpPr>
            <a:cxnSpLocks/>
          </p:cNvCxnSpPr>
          <p:nvPr/>
        </p:nvCxnSpPr>
        <p:spPr>
          <a:xfrm>
            <a:off x="667406" y="5119997"/>
            <a:ext cx="874054"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8160BB9-4012-4C21-86AF-622C1C2B97EB}"/>
              </a:ext>
            </a:extLst>
          </p:cNvPr>
          <p:cNvPicPr>
            <a:picLocks noChangeAspect="1"/>
          </p:cNvPicPr>
          <p:nvPr/>
        </p:nvPicPr>
        <p:blipFill>
          <a:blip r:embed="rId2"/>
          <a:stretch>
            <a:fillRect/>
          </a:stretch>
        </p:blipFill>
        <p:spPr>
          <a:xfrm>
            <a:off x="1698002" y="2075368"/>
            <a:ext cx="9513946" cy="3814883"/>
          </a:xfrm>
          <a:prstGeom prst="rect">
            <a:avLst/>
          </a:prstGeom>
        </p:spPr>
      </p:pic>
      <p:grpSp>
        <p:nvGrpSpPr>
          <p:cNvPr id="6" name="Group 5">
            <a:extLst>
              <a:ext uri="{FF2B5EF4-FFF2-40B4-BE49-F238E27FC236}">
                <a16:creationId xmlns:a16="http://schemas.microsoft.com/office/drawing/2014/main" id="{71ACC1D7-661A-4CCB-8CA3-72B44A8705D6}"/>
              </a:ext>
            </a:extLst>
          </p:cNvPr>
          <p:cNvGrpSpPr/>
          <p:nvPr/>
        </p:nvGrpSpPr>
        <p:grpSpPr>
          <a:xfrm>
            <a:off x="11571915" y="6394894"/>
            <a:ext cx="619433" cy="463106"/>
            <a:chOff x="11405419" y="6243489"/>
            <a:chExt cx="619433" cy="463106"/>
          </a:xfrm>
        </p:grpSpPr>
        <p:sp>
          <p:nvSpPr>
            <p:cNvPr id="7" name="Oval 6">
              <a:extLst>
                <a:ext uri="{FF2B5EF4-FFF2-40B4-BE49-F238E27FC236}">
                  <a16:creationId xmlns:a16="http://schemas.microsoft.com/office/drawing/2014/main" id="{AD58093E-1776-472D-9CCC-40B2ADE166DE}"/>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DCFA26-9951-452C-97C9-781DDB3AC642}"/>
                </a:ext>
              </a:extLst>
            </p:cNvPr>
            <p:cNvSpPr txBox="1"/>
            <p:nvPr/>
          </p:nvSpPr>
          <p:spPr>
            <a:xfrm>
              <a:off x="11474895" y="6290376"/>
              <a:ext cx="480479" cy="369332"/>
            </a:xfrm>
            <a:prstGeom prst="rect">
              <a:avLst/>
            </a:prstGeom>
            <a:noFill/>
          </p:spPr>
          <p:txBody>
            <a:bodyPr wrap="square" rtlCol="0">
              <a:spAutoFit/>
            </a:bodyPr>
            <a:lstStyle/>
            <a:p>
              <a:r>
                <a:rPr lang="en-US" b="1" dirty="0"/>
                <a:t>41</a:t>
              </a:r>
            </a:p>
          </p:txBody>
        </p:sp>
      </p:grpSp>
    </p:spTree>
    <p:extLst>
      <p:ext uri="{BB962C8B-B14F-4D97-AF65-F5344CB8AC3E}">
        <p14:creationId xmlns:p14="http://schemas.microsoft.com/office/powerpoint/2010/main" val="223273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57A63-EB2E-492B-8260-CC5032A9515D}"/>
              </a:ext>
            </a:extLst>
          </p:cNvPr>
          <p:cNvSpPr>
            <a:spLocks noGrp="1"/>
          </p:cNvSpPr>
          <p:nvPr>
            <p:ph type="title"/>
          </p:nvPr>
        </p:nvSpPr>
        <p:spPr>
          <a:xfrm>
            <a:off x="3810961" y="252061"/>
            <a:ext cx="4817012" cy="749774"/>
          </a:xfrm>
        </p:spPr>
        <p:txBody>
          <a:bodyPr/>
          <a:lstStyle/>
          <a:p>
            <a:r>
              <a:rPr lang="en-US" dirty="0"/>
              <a:t>Report Review</a:t>
            </a:r>
          </a:p>
        </p:txBody>
      </p:sp>
      <p:sp>
        <p:nvSpPr>
          <p:cNvPr id="11" name="Title 1">
            <a:extLst>
              <a:ext uri="{FF2B5EF4-FFF2-40B4-BE49-F238E27FC236}">
                <a16:creationId xmlns:a16="http://schemas.microsoft.com/office/drawing/2014/main" id="{E198A8FF-74A7-4BE6-9D79-D3E52BF2C3A4}"/>
              </a:ext>
            </a:extLst>
          </p:cNvPr>
          <p:cNvSpPr txBox="1">
            <a:spLocks/>
          </p:cNvSpPr>
          <p:nvPr/>
        </p:nvSpPr>
        <p:spPr>
          <a:xfrm>
            <a:off x="3810961" y="1090285"/>
            <a:ext cx="4088324" cy="7445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t>Exit Status Report</a:t>
            </a:r>
          </a:p>
        </p:txBody>
      </p:sp>
      <p:sp>
        <p:nvSpPr>
          <p:cNvPr id="12" name="Title 1">
            <a:extLst>
              <a:ext uri="{FF2B5EF4-FFF2-40B4-BE49-F238E27FC236}">
                <a16:creationId xmlns:a16="http://schemas.microsoft.com/office/drawing/2014/main" id="{A9DF7EB3-DF3F-4994-83D9-AC7D49C41699}"/>
              </a:ext>
            </a:extLst>
          </p:cNvPr>
          <p:cNvSpPr txBox="1">
            <a:spLocks/>
          </p:cNvSpPr>
          <p:nvPr/>
        </p:nvSpPr>
        <p:spPr>
          <a:xfrm>
            <a:off x="1458179" y="5279489"/>
            <a:ext cx="8793887" cy="5998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a:solidFill>
                  <a:srgbClr val="FF0000"/>
                </a:solidFill>
              </a:rPr>
              <a:t>Evidence that reported basis of exit should be changed to “T”</a:t>
            </a:r>
          </a:p>
        </p:txBody>
      </p:sp>
      <p:pic>
        <p:nvPicPr>
          <p:cNvPr id="13" name="Picture 12">
            <a:extLst>
              <a:ext uri="{FF2B5EF4-FFF2-40B4-BE49-F238E27FC236}">
                <a16:creationId xmlns:a16="http://schemas.microsoft.com/office/drawing/2014/main" id="{D1578036-6197-41ED-9509-A08326517CAA}"/>
              </a:ext>
            </a:extLst>
          </p:cNvPr>
          <p:cNvPicPr>
            <a:picLocks noChangeAspect="1"/>
          </p:cNvPicPr>
          <p:nvPr/>
        </p:nvPicPr>
        <p:blipFill>
          <a:blip r:embed="rId2"/>
          <a:stretch>
            <a:fillRect/>
          </a:stretch>
        </p:blipFill>
        <p:spPr>
          <a:xfrm>
            <a:off x="442912" y="2107066"/>
            <a:ext cx="11306175" cy="2667000"/>
          </a:xfrm>
          <a:prstGeom prst="rect">
            <a:avLst/>
          </a:prstGeom>
        </p:spPr>
      </p:pic>
      <p:cxnSp>
        <p:nvCxnSpPr>
          <p:cNvPr id="14" name="Straight Arrow Connector 13">
            <a:extLst>
              <a:ext uri="{FF2B5EF4-FFF2-40B4-BE49-F238E27FC236}">
                <a16:creationId xmlns:a16="http://schemas.microsoft.com/office/drawing/2014/main" id="{59D1F872-B545-470E-9077-F77A3BA458EB}"/>
              </a:ext>
            </a:extLst>
          </p:cNvPr>
          <p:cNvCxnSpPr>
            <a:cxnSpLocks/>
          </p:cNvCxnSpPr>
          <p:nvPr/>
        </p:nvCxnSpPr>
        <p:spPr>
          <a:xfrm>
            <a:off x="6374523" y="2107066"/>
            <a:ext cx="0" cy="77006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91C458B-1CAC-4806-AB33-A48C9664419E}"/>
              </a:ext>
            </a:extLst>
          </p:cNvPr>
          <p:cNvCxnSpPr>
            <a:cxnSpLocks/>
          </p:cNvCxnSpPr>
          <p:nvPr/>
        </p:nvCxnSpPr>
        <p:spPr>
          <a:xfrm>
            <a:off x="10586565" y="1750266"/>
            <a:ext cx="1" cy="1126867"/>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B487D42-3BF6-4CD0-A940-28CE9EC4B815}"/>
              </a:ext>
            </a:extLst>
          </p:cNvPr>
          <p:cNvGrpSpPr/>
          <p:nvPr/>
        </p:nvGrpSpPr>
        <p:grpSpPr>
          <a:xfrm>
            <a:off x="11572567" y="6398163"/>
            <a:ext cx="619433" cy="463106"/>
            <a:chOff x="11405419" y="6243489"/>
            <a:chExt cx="619433" cy="463106"/>
          </a:xfrm>
        </p:grpSpPr>
        <p:sp>
          <p:nvSpPr>
            <p:cNvPr id="10" name="Oval 9">
              <a:extLst>
                <a:ext uri="{FF2B5EF4-FFF2-40B4-BE49-F238E27FC236}">
                  <a16:creationId xmlns:a16="http://schemas.microsoft.com/office/drawing/2014/main" id="{89AD3802-5C50-4194-A9B0-478940DAC0EF}"/>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593D0E4-5DA8-47C4-B60C-083E4CEF8170}"/>
                </a:ext>
              </a:extLst>
            </p:cNvPr>
            <p:cNvSpPr txBox="1"/>
            <p:nvPr/>
          </p:nvSpPr>
          <p:spPr>
            <a:xfrm>
              <a:off x="11474895" y="6290376"/>
              <a:ext cx="480479" cy="369332"/>
            </a:xfrm>
            <a:prstGeom prst="rect">
              <a:avLst/>
            </a:prstGeom>
            <a:noFill/>
          </p:spPr>
          <p:txBody>
            <a:bodyPr wrap="square" rtlCol="0">
              <a:spAutoFit/>
            </a:bodyPr>
            <a:lstStyle/>
            <a:p>
              <a:r>
                <a:rPr lang="en-US" b="1" dirty="0"/>
                <a:t>42</a:t>
              </a:r>
            </a:p>
          </p:txBody>
        </p:sp>
      </p:grpSp>
    </p:spTree>
    <p:extLst>
      <p:ext uri="{BB962C8B-B14F-4D97-AF65-F5344CB8AC3E}">
        <p14:creationId xmlns:p14="http://schemas.microsoft.com/office/powerpoint/2010/main" val="72651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57A63-EB2E-492B-8260-CC5032A9515D}"/>
              </a:ext>
            </a:extLst>
          </p:cNvPr>
          <p:cNvSpPr>
            <a:spLocks noGrp="1"/>
          </p:cNvSpPr>
          <p:nvPr>
            <p:ph type="title"/>
          </p:nvPr>
        </p:nvSpPr>
        <p:spPr>
          <a:xfrm>
            <a:off x="3810961" y="252061"/>
            <a:ext cx="4817012" cy="749774"/>
          </a:xfrm>
        </p:spPr>
        <p:txBody>
          <a:bodyPr/>
          <a:lstStyle/>
          <a:p>
            <a:r>
              <a:rPr lang="en-US" dirty="0"/>
              <a:t>Report Review</a:t>
            </a:r>
          </a:p>
        </p:txBody>
      </p:sp>
      <p:sp>
        <p:nvSpPr>
          <p:cNvPr id="11" name="Title 1">
            <a:extLst>
              <a:ext uri="{FF2B5EF4-FFF2-40B4-BE49-F238E27FC236}">
                <a16:creationId xmlns:a16="http://schemas.microsoft.com/office/drawing/2014/main" id="{E198A8FF-74A7-4BE6-9D79-D3E52BF2C3A4}"/>
              </a:ext>
            </a:extLst>
          </p:cNvPr>
          <p:cNvSpPr txBox="1">
            <a:spLocks/>
          </p:cNvSpPr>
          <p:nvPr/>
        </p:nvSpPr>
        <p:spPr>
          <a:xfrm>
            <a:off x="1772389" y="841140"/>
            <a:ext cx="8647221" cy="7445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t>Pre-Finalization Notice</a:t>
            </a:r>
          </a:p>
        </p:txBody>
      </p:sp>
      <p:pic>
        <p:nvPicPr>
          <p:cNvPr id="1026" name="Picture 2" descr="image001">
            <a:extLst>
              <a:ext uri="{FF2B5EF4-FFF2-40B4-BE49-F238E27FC236}">
                <a16:creationId xmlns:a16="http://schemas.microsoft.com/office/drawing/2014/main" id="{7AB83DEE-8A54-457A-B445-3754981E6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076" y="1585724"/>
            <a:ext cx="7500359" cy="237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2">
            <a:extLst>
              <a:ext uri="{FF2B5EF4-FFF2-40B4-BE49-F238E27FC236}">
                <a16:creationId xmlns:a16="http://schemas.microsoft.com/office/drawing/2014/main" id="{9C18442E-F9C7-414E-A218-5597EB51C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1076" y="3959483"/>
            <a:ext cx="8013821" cy="229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5BA04AD0-B6CE-47B9-B68F-D763468C6EAA}"/>
              </a:ext>
            </a:extLst>
          </p:cNvPr>
          <p:cNvSpPr/>
          <p:nvPr/>
        </p:nvSpPr>
        <p:spPr>
          <a:xfrm>
            <a:off x="861761" y="3469648"/>
            <a:ext cx="667983" cy="250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6C2D15A-D7CC-4056-90AC-95CE0111AE78}"/>
              </a:ext>
            </a:extLst>
          </p:cNvPr>
          <p:cNvSpPr/>
          <p:nvPr/>
        </p:nvSpPr>
        <p:spPr>
          <a:xfrm>
            <a:off x="861762" y="5809957"/>
            <a:ext cx="667983" cy="250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6F27937-E86A-4119-84A2-8F17D51E6D4C}"/>
              </a:ext>
            </a:extLst>
          </p:cNvPr>
          <p:cNvGrpSpPr/>
          <p:nvPr/>
        </p:nvGrpSpPr>
        <p:grpSpPr>
          <a:xfrm>
            <a:off x="11572567" y="6394894"/>
            <a:ext cx="619433" cy="463106"/>
            <a:chOff x="11405419" y="6243489"/>
            <a:chExt cx="619433" cy="463106"/>
          </a:xfrm>
        </p:grpSpPr>
        <p:sp>
          <p:nvSpPr>
            <p:cNvPr id="10" name="Oval 9">
              <a:extLst>
                <a:ext uri="{FF2B5EF4-FFF2-40B4-BE49-F238E27FC236}">
                  <a16:creationId xmlns:a16="http://schemas.microsoft.com/office/drawing/2014/main" id="{AF9BFE06-E282-41AF-96ED-EF27FB06BFC8}"/>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19BC4E-EC66-4498-BC26-7D29B6B5ACA4}"/>
                </a:ext>
              </a:extLst>
            </p:cNvPr>
            <p:cNvSpPr txBox="1"/>
            <p:nvPr/>
          </p:nvSpPr>
          <p:spPr>
            <a:xfrm>
              <a:off x="11474895" y="6290376"/>
              <a:ext cx="480479" cy="369332"/>
            </a:xfrm>
            <a:prstGeom prst="rect">
              <a:avLst/>
            </a:prstGeom>
            <a:noFill/>
          </p:spPr>
          <p:txBody>
            <a:bodyPr wrap="square" rtlCol="0">
              <a:spAutoFit/>
            </a:bodyPr>
            <a:lstStyle/>
            <a:p>
              <a:r>
                <a:rPr lang="en-US" b="1" dirty="0"/>
                <a:t>43</a:t>
              </a:r>
            </a:p>
          </p:txBody>
        </p:sp>
      </p:grpSp>
    </p:spTree>
    <p:extLst>
      <p:ext uri="{BB962C8B-B14F-4D97-AF65-F5344CB8AC3E}">
        <p14:creationId xmlns:p14="http://schemas.microsoft.com/office/powerpoint/2010/main" val="2147895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57A63-EB2E-492B-8260-CC5032A9515D}"/>
              </a:ext>
            </a:extLst>
          </p:cNvPr>
          <p:cNvSpPr>
            <a:spLocks noGrp="1"/>
          </p:cNvSpPr>
          <p:nvPr>
            <p:ph type="title"/>
          </p:nvPr>
        </p:nvSpPr>
        <p:spPr>
          <a:xfrm>
            <a:off x="3810961" y="252061"/>
            <a:ext cx="4817012" cy="749774"/>
          </a:xfrm>
        </p:spPr>
        <p:txBody>
          <a:bodyPr/>
          <a:lstStyle/>
          <a:p>
            <a:r>
              <a:rPr lang="en-US" dirty="0"/>
              <a:t>Report Review</a:t>
            </a:r>
          </a:p>
        </p:txBody>
      </p:sp>
      <p:sp>
        <p:nvSpPr>
          <p:cNvPr id="11" name="Title 1">
            <a:extLst>
              <a:ext uri="{FF2B5EF4-FFF2-40B4-BE49-F238E27FC236}">
                <a16:creationId xmlns:a16="http://schemas.microsoft.com/office/drawing/2014/main" id="{E198A8FF-74A7-4BE6-9D79-D3E52BF2C3A4}"/>
              </a:ext>
            </a:extLst>
          </p:cNvPr>
          <p:cNvSpPr txBox="1">
            <a:spLocks/>
          </p:cNvSpPr>
          <p:nvPr/>
        </p:nvSpPr>
        <p:spPr>
          <a:xfrm>
            <a:off x="1532172" y="874787"/>
            <a:ext cx="8647221" cy="7445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3600" dirty="0"/>
              <a:t>Discipline Incident Report – No Service</a:t>
            </a:r>
          </a:p>
        </p:txBody>
      </p:sp>
      <p:pic>
        <p:nvPicPr>
          <p:cNvPr id="2" name="Picture 1">
            <a:extLst>
              <a:ext uri="{FF2B5EF4-FFF2-40B4-BE49-F238E27FC236}">
                <a16:creationId xmlns:a16="http://schemas.microsoft.com/office/drawing/2014/main" id="{1DFA5987-7CC6-4BF0-B8D8-718D518024B3}"/>
              </a:ext>
            </a:extLst>
          </p:cNvPr>
          <p:cNvPicPr>
            <a:picLocks noChangeAspect="1"/>
          </p:cNvPicPr>
          <p:nvPr/>
        </p:nvPicPr>
        <p:blipFill>
          <a:blip r:embed="rId2"/>
          <a:stretch>
            <a:fillRect/>
          </a:stretch>
        </p:blipFill>
        <p:spPr>
          <a:xfrm>
            <a:off x="131459" y="2358955"/>
            <a:ext cx="11929082" cy="2153264"/>
          </a:xfrm>
          <a:prstGeom prst="rect">
            <a:avLst/>
          </a:prstGeom>
        </p:spPr>
      </p:pic>
      <p:sp>
        <p:nvSpPr>
          <p:cNvPr id="3" name="Arrow: Down 2">
            <a:extLst>
              <a:ext uri="{FF2B5EF4-FFF2-40B4-BE49-F238E27FC236}">
                <a16:creationId xmlns:a16="http://schemas.microsoft.com/office/drawing/2014/main" id="{8E056A37-0881-40D7-96DE-E659A12835BB}"/>
              </a:ext>
            </a:extLst>
          </p:cNvPr>
          <p:cNvSpPr/>
          <p:nvPr/>
        </p:nvSpPr>
        <p:spPr>
          <a:xfrm>
            <a:off x="10268459" y="2213066"/>
            <a:ext cx="403656" cy="884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D938DC2A-39C6-45BC-803E-0783E8B836DD}"/>
              </a:ext>
            </a:extLst>
          </p:cNvPr>
          <p:cNvSpPr/>
          <p:nvPr/>
        </p:nvSpPr>
        <p:spPr>
          <a:xfrm>
            <a:off x="11414719" y="2264509"/>
            <a:ext cx="403656" cy="884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23209356-16A3-421C-972B-5A4179DC6DF1}"/>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FY2020</a:t>
            </a:r>
          </a:p>
        </p:txBody>
      </p:sp>
      <p:sp>
        <p:nvSpPr>
          <p:cNvPr id="19" name="Title 1">
            <a:extLst>
              <a:ext uri="{FF2B5EF4-FFF2-40B4-BE49-F238E27FC236}">
                <a16:creationId xmlns:a16="http://schemas.microsoft.com/office/drawing/2014/main" id="{0D808619-060F-4A09-9DE4-DA05B68D173F}"/>
              </a:ext>
            </a:extLst>
          </p:cNvPr>
          <p:cNvSpPr txBox="1">
            <a:spLocks/>
          </p:cNvSpPr>
          <p:nvPr/>
        </p:nvSpPr>
        <p:spPr>
          <a:xfrm>
            <a:off x="1519885" y="1628608"/>
            <a:ext cx="8793887" cy="5998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algn="ctr"/>
            <a:r>
              <a:rPr lang="en-US" sz="2200" dirty="0">
                <a:solidFill>
                  <a:srgbClr val="FF0000"/>
                </a:solidFill>
              </a:rPr>
              <a:t>Discipline incidences do not align with service line data</a:t>
            </a:r>
          </a:p>
        </p:txBody>
      </p:sp>
      <p:sp>
        <p:nvSpPr>
          <p:cNvPr id="20" name="Title 1">
            <a:extLst>
              <a:ext uri="{FF2B5EF4-FFF2-40B4-BE49-F238E27FC236}">
                <a16:creationId xmlns:a16="http://schemas.microsoft.com/office/drawing/2014/main" id="{A505E3EE-6C52-465E-BF03-46CE95B6FEAD}"/>
              </a:ext>
            </a:extLst>
          </p:cNvPr>
          <p:cNvSpPr txBox="1">
            <a:spLocks/>
          </p:cNvSpPr>
          <p:nvPr/>
        </p:nvSpPr>
        <p:spPr>
          <a:xfrm>
            <a:off x="7387167" y="5284881"/>
            <a:ext cx="4994518" cy="698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200" dirty="0">
                <a:solidFill>
                  <a:srgbClr val="FF0000"/>
                </a:solidFill>
              </a:rPr>
              <a:t>No Disability on incident date</a:t>
            </a:r>
          </a:p>
        </p:txBody>
      </p:sp>
      <p:sp>
        <p:nvSpPr>
          <p:cNvPr id="21" name="Title 1">
            <a:extLst>
              <a:ext uri="{FF2B5EF4-FFF2-40B4-BE49-F238E27FC236}">
                <a16:creationId xmlns:a16="http://schemas.microsoft.com/office/drawing/2014/main" id="{7F726E38-8654-41C4-82FB-DAEBE6ABBDD6}"/>
              </a:ext>
            </a:extLst>
          </p:cNvPr>
          <p:cNvSpPr txBox="1">
            <a:spLocks/>
          </p:cNvSpPr>
          <p:nvPr/>
        </p:nvSpPr>
        <p:spPr>
          <a:xfrm>
            <a:off x="6448826" y="4658108"/>
            <a:ext cx="4590862" cy="6983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r>
              <a:rPr lang="en-US" sz="2200" dirty="0">
                <a:solidFill>
                  <a:srgbClr val="FF0000"/>
                </a:solidFill>
              </a:rPr>
              <a:t>No services on incident date</a:t>
            </a:r>
          </a:p>
        </p:txBody>
      </p:sp>
      <p:grpSp>
        <p:nvGrpSpPr>
          <p:cNvPr id="12" name="Group 11">
            <a:extLst>
              <a:ext uri="{FF2B5EF4-FFF2-40B4-BE49-F238E27FC236}">
                <a16:creationId xmlns:a16="http://schemas.microsoft.com/office/drawing/2014/main" id="{A2871B7F-7D55-400A-9178-29480075D293}"/>
              </a:ext>
            </a:extLst>
          </p:cNvPr>
          <p:cNvGrpSpPr/>
          <p:nvPr/>
        </p:nvGrpSpPr>
        <p:grpSpPr>
          <a:xfrm>
            <a:off x="11572567" y="6378433"/>
            <a:ext cx="619433" cy="463106"/>
            <a:chOff x="11405419" y="6243489"/>
            <a:chExt cx="619433" cy="463106"/>
          </a:xfrm>
        </p:grpSpPr>
        <p:sp>
          <p:nvSpPr>
            <p:cNvPr id="13" name="Oval 12">
              <a:extLst>
                <a:ext uri="{FF2B5EF4-FFF2-40B4-BE49-F238E27FC236}">
                  <a16:creationId xmlns:a16="http://schemas.microsoft.com/office/drawing/2014/main" id="{828B14C4-7C8B-409C-920E-C36A62A0C518}"/>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1056AF2-DE06-4F10-9C40-D0A321C9ACB3}"/>
                </a:ext>
              </a:extLst>
            </p:cNvPr>
            <p:cNvSpPr txBox="1"/>
            <p:nvPr/>
          </p:nvSpPr>
          <p:spPr>
            <a:xfrm>
              <a:off x="11474895" y="6290376"/>
              <a:ext cx="480479" cy="369332"/>
            </a:xfrm>
            <a:prstGeom prst="rect">
              <a:avLst/>
            </a:prstGeom>
            <a:noFill/>
          </p:spPr>
          <p:txBody>
            <a:bodyPr wrap="square" rtlCol="0">
              <a:spAutoFit/>
            </a:bodyPr>
            <a:lstStyle/>
            <a:p>
              <a:r>
                <a:rPr lang="en-US" b="1" dirty="0"/>
                <a:t>44</a:t>
              </a:r>
            </a:p>
          </p:txBody>
        </p:sp>
      </p:grpSp>
    </p:spTree>
    <p:extLst>
      <p:ext uri="{BB962C8B-B14F-4D97-AF65-F5344CB8AC3E}">
        <p14:creationId xmlns:p14="http://schemas.microsoft.com/office/powerpoint/2010/main" val="3048386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3" name="Text Placeholder 2">
            <a:extLst>
              <a:ext uri="{FF2B5EF4-FFF2-40B4-BE49-F238E27FC236}">
                <a16:creationId xmlns:a16="http://schemas.microsoft.com/office/drawing/2014/main" id="{760DF830-F34E-46D2-B931-F72F21E46D63}"/>
              </a:ext>
            </a:extLst>
          </p:cNvPr>
          <p:cNvSpPr txBox="1">
            <a:spLocks/>
          </p:cNvSpPr>
          <p:nvPr/>
        </p:nvSpPr>
        <p:spPr>
          <a:xfrm>
            <a:off x="1432783" y="1104388"/>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720213" y="1842679"/>
            <a:ext cx="10751573" cy="4117412"/>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457200">
              <a:buFont typeface="+mj-lt"/>
              <a:buAutoNum type="alphaLcParenR"/>
            </a:pPr>
            <a:r>
              <a:rPr lang="en-US" sz="2000" dirty="0">
                <a:latin typeface="Arial" panose="020B0604020202020204" pitchFamily="34" charset="0"/>
                <a:cs typeface="Arial" panose="020B0604020202020204" pitchFamily="34" charset="0"/>
              </a:rPr>
              <a:t>Verification 0203 – 			Qualified student excluded from December 1 count</a:t>
            </a:r>
          </a:p>
          <a:p>
            <a:pPr marL="548640" indent="-457200">
              <a:buFont typeface="+mj-lt"/>
              <a:buAutoNum type="alphaLcParenR"/>
            </a:pPr>
            <a:r>
              <a:rPr lang="en-US" sz="2000" dirty="0">
                <a:latin typeface="Arial" panose="020B0604020202020204" pitchFamily="34" charset="0"/>
                <a:cs typeface="Arial" panose="020B0604020202020204" pitchFamily="34" charset="0"/>
              </a:rPr>
              <a:t>Verification 0210 - 			Unqualified student included in December 1 count</a:t>
            </a:r>
          </a:p>
          <a:p>
            <a:pPr marL="548640" indent="-457200">
              <a:buFont typeface="+mj-lt"/>
              <a:buAutoNum type="alphaLcParenR"/>
            </a:pPr>
            <a:r>
              <a:rPr lang="en-US" sz="2000" dirty="0">
                <a:latin typeface="Arial" panose="020B0604020202020204" pitchFamily="34" charset="0"/>
                <a:cs typeface="Arial" panose="020B0604020202020204" pitchFamily="34" charset="0"/>
              </a:rPr>
              <a:t>Verification 0220 – 			Contradicting Disabilities</a:t>
            </a:r>
          </a:p>
          <a:p>
            <a:pPr marL="548640" indent="-457200">
              <a:buFont typeface="+mj-lt"/>
              <a:buAutoNum type="alphaLcParenR"/>
            </a:pPr>
            <a:r>
              <a:rPr lang="en-US" sz="2000" dirty="0">
                <a:latin typeface="Arial" panose="020B0604020202020204" pitchFamily="34" charset="0"/>
                <a:cs typeface="Arial" panose="020B0604020202020204" pitchFamily="34" charset="0"/>
              </a:rPr>
              <a:t>Verification 0221 – 			Contradicting Responsible schools</a:t>
            </a:r>
          </a:p>
          <a:p>
            <a:pPr marL="548640" indent="-457200">
              <a:buFont typeface="+mj-lt"/>
              <a:buAutoNum type="alphaLcParenR"/>
            </a:pPr>
            <a:r>
              <a:rPr lang="en-US" sz="2000" dirty="0">
                <a:latin typeface="Arial" panose="020B0604020202020204" pitchFamily="34" charset="0"/>
                <a:cs typeface="Arial" panose="020B0604020202020204" pitchFamily="34" charset="0"/>
              </a:rPr>
              <a:t>Verification 0224 – 			Changed December 1 / OSEP data</a:t>
            </a:r>
          </a:p>
          <a:p>
            <a:pPr marL="548640" indent="-457200">
              <a:buFont typeface="+mj-lt"/>
              <a:buAutoNum type="alphaLcParenR"/>
            </a:pPr>
            <a:r>
              <a:rPr lang="en-US" sz="2000" dirty="0">
                <a:latin typeface="Arial" panose="020B0604020202020204" pitchFamily="34" charset="0"/>
                <a:cs typeface="Arial" panose="020B0604020202020204" pitchFamily="34" charset="0"/>
              </a:rPr>
              <a:t>Unresolved Exit Report – 		Missing student exits</a:t>
            </a:r>
          </a:p>
          <a:p>
            <a:pPr marL="548640" indent="-457200">
              <a:buFont typeface="+mj-lt"/>
              <a:buAutoNum type="alphaLcParenR"/>
            </a:pPr>
            <a:r>
              <a:rPr lang="en-US" sz="2000" dirty="0">
                <a:latin typeface="Arial" panose="020B0604020202020204" pitchFamily="34" charset="0"/>
                <a:cs typeface="Arial" panose="020B0604020202020204" pitchFamily="34" charset="0"/>
              </a:rPr>
              <a:t>Unresolved Exit Status Report –	Exiting Status needs updating</a:t>
            </a:r>
          </a:p>
          <a:p>
            <a:pPr marL="548640" indent="-457200">
              <a:buFont typeface="+mj-lt"/>
              <a:buAutoNum type="alphaLcParenR"/>
            </a:pPr>
            <a:r>
              <a:rPr lang="en-US" sz="2000" dirty="0">
                <a:latin typeface="Arial" panose="020B0604020202020204" pitchFamily="34" charset="0"/>
                <a:cs typeface="Arial" panose="020B0604020202020204" pitchFamily="34" charset="0"/>
              </a:rPr>
              <a:t>Verification 0148 – 			Incomplete data</a:t>
            </a:r>
          </a:p>
          <a:p>
            <a:pPr marL="548640" indent="-457200">
              <a:buFont typeface="+mj-lt"/>
              <a:buAutoNum type="alphaLcParenR"/>
            </a:pPr>
            <a:r>
              <a:rPr lang="en-US" sz="2000" dirty="0">
                <a:latin typeface="Arial" panose="020B0604020202020204" pitchFamily="34" charset="0"/>
                <a:cs typeface="Arial" panose="020B0604020202020204" pitchFamily="34" charset="0"/>
              </a:rPr>
              <a:t>OSS / Expulsions services not reported on 12-1 service lines – Incorrect Service Location</a:t>
            </a:r>
          </a:p>
          <a:p>
            <a:pPr marL="43434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53B1A6C2-75DB-43BB-BCB9-E562CDA38B9D}"/>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grpSp>
        <p:nvGrpSpPr>
          <p:cNvPr id="7" name="Group 6">
            <a:extLst>
              <a:ext uri="{FF2B5EF4-FFF2-40B4-BE49-F238E27FC236}">
                <a16:creationId xmlns:a16="http://schemas.microsoft.com/office/drawing/2014/main" id="{98AF1DBF-4A63-481C-BCD1-22A020F74284}"/>
              </a:ext>
            </a:extLst>
          </p:cNvPr>
          <p:cNvGrpSpPr/>
          <p:nvPr/>
        </p:nvGrpSpPr>
        <p:grpSpPr>
          <a:xfrm>
            <a:off x="11542418" y="6394894"/>
            <a:ext cx="619433" cy="463106"/>
            <a:chOff x="11405419" y="6243489"/>
            <a:chExt cx="619433" cy="463106"/>
          </a:xfrm>
        </p:grpSpPr>
        <p:sp>
          <p:nvSpPr>
            <p:cNvPr id="8" name="Oval 7">
              <a:extLst>
                <a:ext uri="{FF2B5EF4-FFF2-40B4-BE49-F238E27FC236}">
                  <a16:creationId xmlns:a16="http://schemas.microsoft.com/office/drawing/2014/main" id="{3F30915F-29D9-4319-91DA-6D24E30FD8D0}"/>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E99FE0-4C6A-43AA-964E-BA9001BBD714}"/>
                </a:ext>
              </a:extLst>
            </p:cNvPr>
            <p:cNvSpPr txBox="1"/>
            <p:nvPr/>
          </p:nvSpPr>
          <p:spPr>
            <a:xfrm>
              <a:off x="11474895" y="6290376"/>
              <a:ext cx="480479" cy="369332"/>
            </a:xfrm>
            <a:prstGeom prst="rect">
              <a:avLst/>
            </a:prstGeom>
            <a:noFill/>
          </p:spPr>
          <p:txBody>
            <a:bodyPr wrap="square" rtlCol="0">
              <a:spAutoFit/>
            </a:bodyPr>
            <a:lstStyle/>
            <a:p>
              <a:r>
                <a:rPr lang="en-US" b="1" dirty="0"/>
                <a:t>45</a:t>
              </a:r>
            </a:p>
          </p:txBody>
        </p:sp>
      </p:grpSp>
    </p:spTree>
    <p:extLst>
      <p:ext uri="{BB962C8B-B14F-4D97-AF65-F5344CB8AC3E}">
        <p14:creationId xmlns:p14="http://schemas.microsoft.com/office/powerpoint/2010/main" val="748413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D723B4-6493-45BC-BDFA-5DC88AE3456A}"/>
              </a:ext>
            </a:extLst>
          </p:cNvPr>
          <p:cNvPicPr>
            <a:picLocks noChangeAspect="1"/>
          </p:cNvPicPr>
          <p:nvPr/>
        </p:nvPicPr>
        <p:blipFill>
          <a:blip r:embed="rId2"/>
          <a:stretch>
            <a:fillRect/>
          </a:stretch>
        </p:blipFill>
        <p:spPr>
          <a:xfrm>
            <a:off x="165065" y="1531082"/>
            <a:ext cx="6415035" cy="2349866"/>
          </a:xfrm>
          <a:prstGeom prst="rect">
            <a:avLst/>
          </a:prstGeom>
        </p:spPr>
      </p:pic>
      <p:sp>
        <p:nvSpPr>
          <p:cNvPr id="17" name="Text Placeholder 9">
            <a:extLst>
              <a:ext uri="{FF2B5EF4-FFF2-40B4-BE49-F238E27FC236}">
                <a16:creationId xmlns:a16="http://schemas.microsoft.com/office/drawing/2014/main" id="{952F8E5B-7BC5-4504-9DF7-B2030DCA6F80}"/>
              </a:ext>
            </a:extLst>
          </p:cNvPr>
          <p:cNvSpPr txBox="1">
            <a:spLocks/>
          </p:cNvSpPr>
          <p:nvPr/>
        </p:nvSpPr>
        <p:spPr>
          <a:xfrm>
            <a:off x="7392621" y="1638802"/>
            <a:ext cx="4179945" cy="1110436"/>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dirty="0">
                <a:latin typeface="Arial" panose="020B0604020202020204" pitchFamily="34" charset="0"/>
                <a:cs typeface="Arial" panose="020B0604020202020204" pitchFamily="34" charset="0"/>
              </a:rPr>
              <a:t>a) 0203 - Qualified student excluded from December 1 </a:t>
            </a:r>
            <a:r>
              <a:rPr lang="en-US" sz="2000" dirty="0">
                <a:latin typeface="Arial" panose="020B0604020202020204" pitchFamily="34" charset="0"/>
                <a:cs typeface="Arial" panose="020B0604020202020204" pitchFamily="34" charset="0"/>
              </a:rPr>
              <a:t>count</a:t>
            </a:r>
          </a:p>
          <a:p>
            <a:pPr marL="1074420" lvl="1" indent="-34290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E69AE245-AC4D-46C0-8CF4-E2D208C7D923}"/>
              </a:ext>
            </a:extLst>
          </p:cNvPr>
          <p:cNvPicPr>
            <a:picLocks noChangeAspect="1"/>
          </p:cNvPicPr>
          <p:nvPr/>
        </p:nvPicPr>
        <p:blipFill>
          <a:blip r:embed="rId3"/>
          <a:stretch>
            <a:fillRect/>
          </a:stretch>
        </p:blipFill>
        <p:spPr>
          <a:xfrm>
            <a:off x="7119460" y="2846343"/>
            <a:ext cx="4568489" cy="941017"/>
          </a:xfrm>
          <a:prstGeom prst="rect">
            <a:avLst/>
          </a:prstGeom>
        </p:spPr>
      </p:pic>
      <p:sp>
        <p:nvSpPr>
          <p:cNvPr id="19" name="Arrow: Up 18">
            <a:extLst>
              <a:ext uri="{FF2B5EF4-FFF2-40B4-BE49-F238E27FC236}">
                <a16:creationId xmlns:a16="http://schemas.microsoft.com/office/drawing/2014/main" id="{1D1681B3-3063-4D07-9E2E-2BB1DA423542}"/>
              </a:ext>
            </a:extLst>
          </p:cNvPr>
          <p:cNvSpPr/>
          <p:nvPr/>
        </p:nvSpPr>
        <p:spPr>
          <a:xfrm rot="10800000">
            <a:off x="10205887" y="2484921"/>
            <a:ext cx="192264" cy="4866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0E8C31F8-6837-4DE7-91D9-D5CFF3A35453}"/>
              </a:ext>
            </a:extLst>
          </p:cNvPr>
          <p:cNvSpPr/>
          <p:nvPr/>
        </p:nvSpPr>
        <p:spPr>
          <a:xfrm rot="14187850" flipH="1">
            <a:off x="6632579" y="2188999"/>
            <a:ext cx="154140" cy="13702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id="{7460732A-CB90-4547-B67C-05574D33C4F7}"/>
              </a:ext>
            </a:extLst>
          </p:cNvPr>
          <p:cNvSpPr txBox="1">
            <a:spLocks/>
          </p:cNvSpPr>
          <p:nvPr/>
        </p:nvSpPr>
        <p:spPr>
          <a:xfrm>
            <a:off x="654731" y="4177134"/>
            <a:ext cx="4144646" cy="941017"/>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000" dirty="0">
                <a:latin typeface="Arial" panose="020B0604020202020204" pitchFamily="34" charset="0"/>
                <a:cs typeface="Arial" panose="020B0604020202020204" pitchFamily="34" charset="0"/>
              </a:rPr>
              <a:t>b) 0210 - Unqualified student included in December 1 count</a:t>
            </a:r>
          </a:p>
          <a:p>
            <a:pPr marL="1074420" lvl="1" indent="-342900"/>
            <a:endParaRPr lang="en-US" sz="2000"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22EA9D46-9DA1-4C6E-9552-F38B4CC19C1A}"/>
              </a:ext>
            </a:extLst>
          </p:cNvPr>
          <p:cNvPicPr>
            <a:picLocks noChangeAspect="1"/>
          </p:cNvPicPr>
          <p:nvPr/>
        </p:nvPicPr>
        <p:blipFill>
          <a:blip r:embed="rId4"/>
          <a:stretch>
            <a:fillRect/>
          </a:stretch>
        </p:blipFill>
        <p:spPr>
          <a:xfrm>
            <a:off x="5077483" y="4323226"/>
            <a:ext cx="2583531" cy="648832"/>
          </a:xfrm>
          <a:prstGeom prst="rect">
            <a:avLst/>
          </a:prstGeom>
        </p:spPr>
      </p:pic>
      <p:pic>
        <p:nvPicPr>
          <p:cNvPr id="24" name="Picture 23">
            <a:extLst>
              <a:ext uri="{FF2B5EF4-FFF2-40B4-BE49-F238E27FC236}">
                <a16:creationId xmlns:a16="http://schemas.microsoft.com/office/drawing/2014/main" id="{73FAD312-CC0C-4831-AC31-58047AD4CCF3}"/>
              </a:ext>
            </a:extLst>
          </p:cNvPr>
          <p:cNvPicPr>
            <a:picLocks noChangeAspect="1"/>
          </p:cNvPicPr>
          <p:nvPr/>
        </p:nvPicPr>
        <p:blipFill>
          <a:blip r:embed="rId5"/>
          <a:stretch>
            <a:fillRect/>
          </a:stretch>
        </p:blipFill>
        <p:spPr>
          <a:xfrm>
            <a:off x="7661014" y="4347925"/>
            <a:ext cx="4530986" cy="721238"/>
          </a:xfrm>
          <a:prstGeom prst="rect">
            <a:avLst/>
          </a:prstGeom>
        </p:spPr>
      </p:pic>
      <p:pic>
        <p:nvPicPr>
          <p:cNvPr id="27" name="Picture 26">
            <a:extLst>
              <a:ext uri="{FF2B5EF4-FFF2-40B4-BE49-F238E27FC236}">
                <a16:creationId xmlns:a16="http://schemas.microsoft.com/office/drawing/2014/main" id="{C5836851-0ECB-4B26-BD4C-6E4917B946A7}"/>
              </a:ext>
            </a:extLst>
          </p:cNvPr>
          <p:cNvPicPr>
            <a:picLocks noChangeAspect="1"/>
          </p:cNvPicPr>
          <p:nvPr/>
        </p:nvPicPr>
        <p:blipFill>
          <a:blip r:embed="rId6"/>
          <a:stretch>
            <a:fillRect/>
          </a:stretch>
        </p:blipFill>
        <p:spPr>
          <a:xfrm>
            <a:off x="464946" y="5253670"/>
            <a:ext cx="4733592" cy="1036882"/>
          </a:xfrm>
          <a:prstGeom prst="rect">
            <a:avLst/>
          </a:prstGeom>
        </p:spPr>
      </p:pic>
      <p:sp>
        <p:nvSpPr>
          <p:cNvPr id="26" name="Arrow: Up 25">
            <a:extLst>
              <a:ext uri="{FF2B5EF4-FFF2-40B4-BE49-F238E27FC236}">
                <a16:creationId xmlns:a16="http://schemas.microsoft.com/office/drawing/2014/main" id="{96B26F38-7248-4B6A-A499-A936933D3949}"/>
              </a:ext>
            </a:extLst>
          </p:cNvPr>
          <p:cNvSpPr/>
          <p:nvPr/>
        </p:nvSpPr>
        <p:spPr>
          <a:xfrm flipH="1">
            <a:off x="11386588" y="5118151"/>
            <a:ext cx="301361" cy="9410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1448887D-3606-42B6-8AFA-D4C41B6D4A4F}"/>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sp>
        <p:nvSpPr>
          <p:cNvPr id="16" name="Text Placeholder 2">
            <a:extLst>
              <a:ext uri="{FF2B5EF4-FFF2-40B4-BE49-F238E27FC236}">
                <a16:creationId xmlns:a16="http://schemas.microsoft.com/office/drawing/2014/main" id="{4B1BEDE8-9581-43C1-8D65-2669876BF799}"/>
              </a:ext>
            </a:extLst>
          </p:cNvPr>
          <p:cNvSpPr txBox="1">
            <a:spLocks/>
          </p:cNvSpPr>
          <p:nvPr/>
        </p:nvSpPr>
        <p:spPr>
          <a:xfrm>
            <a:off x="1491777" y="837581"/>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23" name="Arrow: Up 22">
            <a:extLst>
              <a:ext uri="{FF2B5EF4-FFF2-40B4-BE49-F238E27FC236}">
                <a16:creationId xmlns:a16="http://schemas.microsoft.com/office/drawing/2014/main" id="{1B3A57FE-06D2-4233-9FCC-F49CEA5AA0B2}"/>
              </a:ext>
            </a:extLst>
          </p:cNvPr>
          <p:cNvSpPr/>
          <p:nvPr/>
        </p:nvSpPr>
        <p:spPr>
          <a:xfrm rot="10800000" flipH="1">
            <a:off x="4416309" y="4758667"/>
            <a:ext cx="301361" cy="9410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6B9924B-1308-42B0-BC39-0C8FAAE74D59}"/>
              </a:ext>
            </a:extLst>
          </p:cNvPr>
          <p:cNvGrpSpPr/>
          <p:nvPr/>
        </p:nvGrpSpPr>
        <p:grpSpPr>
          <a:xfrm>
            <a:off x="11572567" y="6394894"/>
            <a:ext cx="619433" cy="463106"/>
            <a:chOff x="11405419" y="6243489"/>
            <a:chExt cx="619433" cy="463106"/>
          </a:xfrm>
        </p:grpSpPr>
        <p:sp>
          <p:nvSpPr>
            <p:cNvPr id="28" name="Oval 27">
              <a:extLst>
                <a:ext uri="{FF2B5EF4-FFF2-40B4-BE49-F238E27FC236}">
                  <a16:creationId xmlns:a16="http://schemas.microsoft.com/office/drawing/2014/main" id="{AC834CD8-8368-4080-9B56-994D922CE1F4}"/>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CF4740E-3C2B-4FC1-9519-BCEFF47CEC0E}"/>
                </a:ext>
              </a:extLst>
            </p:cNvPr>
            <p:cNvSpPr txBox="1"/>
            <p:nvPr/>
          </p:nvSpPr>
          <p:spPr>
            <a:xfrm>
              <a:off x="11474895" y="6290376"/>
              <a:ext cx="480479" cy="369332"/>
            </a:xfrm>
            <a:prstGeom prst="rect">
              <a:avLst/>
            </a:prstGeom>
            <a:noFill/>
          </p:spPr>
          <p:txBody>
            <a:bodyPr wrap="square" rtlCol="0">
              <a:spAutoFit/>
            </a:bodyPr>
            <a:lstStyle/>
            <a:p>
              <a:r>
                <a:rPr lang="en-US" b="1" dirty="0"/>
                <a:t>46</a:t>
              </a:r>
            </a:p>
          </p:txBody>
        </p:sp>
      </p:grpSp>
    </p:spTree>
    <p:extLst>
      <p:ext uri="{BB962C8B-B14F-4D97-AF65-F5344CB8AC3E}">
        <p14:creationId xmlns:p14="http://schemas.microsoft.com/office/powerpoint/2010/main" val="2756326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7" name="Text Placeholder 2">
            <a:extLst>
              <a:ext uri="{FF2B5EF4-FFF2-40B4-BE49-F238E27FC236}">
                <a16:creationId xmlns:a16="http://schemas.microsoft.com/office/drawing/2014/main" id="{60513994-1624-4EE2-AEA4-ADC4845C57F7}"/>
              </a:ext>
            </a:extLst>
          </p:cNvPr>
          <p:cNvSpPr txBox="1">
            <a:spLocks/>
          </p:cNvSpPr>
          <p:nvPr/>
        </p:nvSpPr>
        <p:spPr>
          <a:xfrm>
            <a:off x="1435468" y="717223"/>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9" name="Text Placeholder 9">
            <a:extLst>
              <a:ext uri="{FF2B5EF4-FFF2-40B4-BE49-F238E27FC236}">
                <a16:creationId xmlns:a16="http://schemas.microsoft.com/office/drawing/2014/main" id="{80D84318-8BB9-448B-981C-8CE6DE3F8072}"/>
              </a:ext>
            </a:extLst>
          </p:cNvPr>
          <p:cNvSpPr txBox="1">
            <a:spLocks/>
          </p:cNvSpPr>
          <p:nvPr/>
        </p:nvSpPr>
        <p:spPr>
          <a:xfrm>
            <a:off x="1304363" y="1195447"/>
            <a:ext cx="6895740" cy="1174544"/>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0"/>
              </a:spcAft>
            </a:pPr>
            <a:r>
              <a:rPr lang="en-US" dirty="0"/>
              <a:t>c) </a:t>
            </a:r>
            <a:r>
              <a:rPr lang="en-US" sz="1800" dirty="0">
                <a:latin typeface="Arial" panose="020B0604020202020204" pitchFamily="34" charset="0"/>
                <a:cs typeface="Arial" panose="020B0604020202020204" pitchFamily="34" charset="0"/>
              </a:rPr>
              <a:t>Disability flags</a:t>
            </a:r>
          </a:p>
          <a:p>
            <a:pPr marL="1074420" lvl="1" indent="-342900">
              <a:spcAft>
                <a:spcPts val="0"/>
              </a:spcAft>
            </a:pPr>
            <a:r>
              <a:rPr lang="en-US" sz="1800" dirty="0">
                <a:latin typeface="Arial" panose="020B0604020202020204" pitchFamily="34" charset="0"/>
                <a:cs typeface="Arial" panose="020B0604020202020204" pitchFamily="34" charset="0"/>
              </a:rPr>
              <a:t>Multiple Disability for same period of time – 0220</a:t>
            </a:r>
          </a:p>
          <a:p>
            <a:pPr marL="1074420" lvl="1" indent="-342900">
              <a:spcAft>
                <a:spcPts val="0"/>
              </a:spcAft>
            </a:pPr>
            <a:r>
              <a:rPr lang="en-US" sz="1800" dirty="0">
                <a:latin typeface="Arial" panose="020B0604020202020204" pitchFamily="34" charset="0"/>
                <a:cs typeface="Arial" panose="020B0604020202020204" pitchFamily="34" charset="0"/>
              </a:rPr>
              <a:t>December 1 disability changes – 0224</a:t>
            </a:r>
          </a:p>
          <a:p>
            <a:pPr marL="1074420" lvl="1" indent="-342900"/>
            <a:endParaRPr lang="en-US" dirty="0"/>
          </a:p>
          <a:p>
            <a:pPr marL="434340" indent="-342900">
              <a:buFont typeface="Arial" panose="020B0604020202020204" pitchFamily="34" charset="0"/>
              <a:buChar char="•"/>
            </a:pPr>
            <a:endParaRPr lang="en-US" dirty="0"/>
          </a:p>
          <a:p>
            <a:endParaRPr lang="en-US" dirty="0"/>
          </a:p>
        </p:txBody>
      </p:sp>
      <p:sp>
        <p:nvSpPr>
          <p:cNvPr id="15" name="Text Placeholder 9">
            <a:extLst>
              <a:ext uri="{FF2B5EF4-FFF2-40B4-BE49-F238E27FC236}">
                <a16:creationId xmlns:a16="http://schemas.microsoft.com/office/drawing/2014/main" id="{68B430D9-BB1B-421D-AF88-5BA065A33DAC}"/>
              </a:ext>
            </a:extLst>
          </p:cNvPr>
          <p:cNvSpPr txBox="1">
            <a:spLocks/>
          </p:cNvSpPr>
          <p:nvPr/>
        </p:nvSpPr>
        <p:spPr>
          <a:xfrm>
            <a:off x="1304363" y="2546459"/>
            <a:ext cx="8233435" cy="1440010"/>
          </a:xfrm>
          <a:prstGeom prst="rect">
            <a:avLst/>
          </a:prstGeom>
          <a:ln>
            <a:solidFill>
              <a:srgbClr val="FF0000"/>
            </a:solidFill>
          </a:ln>
        </p:spPr>
        <p:txBody>
          <a:bodyPr wrap="none">
            <a:normAutofit/>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0"/>
              </a:spcAft>
            </a:pPr>
            <a:r>
              <a:rPr lang="en-US" dirty="0"/>
              <a:t>d) </a:t>
            </a:r>
            <a:r>
              <a:rPr lang="en-US" sz="2000" dirty="0">
                <a:latin typeface="Arial" panose="020B0604020202020204" pitchFamily="34" charset="0"/>
                <a:cs typeface="Arial" panose="020B0604020202020204" pitchFamily="34" charset="0"/>
              </a:rPr>
              <a:t>Responsible school flags</a:t>
            </a:r>
          </a:p>
          <a:p>
            <a:pPr marL="1074420" lvl="1" indent="-342900">
              <a:spcAft>
                <a:spcPts val="0"/>
              </a:spcAft>
            </a:pPr>
            <a:r>
              <a:rPr lang="en-US" sz="2000" kern="800" dirty="0">
                <a:latin typeface="Arial" panose="020B0604020202020204" pitchFamily="34" charset="0"/>
                <a:cs typeface="Arial" panose="020B0604020202020204" pitchFamily="34" charset="0"/>
              </a:rPr>
              <a:t>Triggers verification 0176</a:t>
            </a:r>
          </a:p>
          <a:p>
            <a:pPr marL="1074420" lvl="1" indent="-342900">
              <a:spcAft>
                <a:spcPts val="0"/>
              </a:spcAft>
            </a:pPr>
            <a:r>
              <a:rPr lang="en-US" sz="2000" kern="800" dirty="0">
                <a:latin typeface="Arial" panose="020B0604020202020204" pitchFamily="34" charset="0"/>
                <a:cs typeface="Arial" panose="020B0604020202020204" pitchFamily="34" charset="0"/>
              </a:rPr>
              <a:t>Multiple Responsible Schools for same period of time  - 0221</a:t>
            </a:r>
          </a:p>
          <a:p>
            <a:pPr marL="1074420" lvl="1" indent="-342900">
              <a:spcAft>
                <a:spcPts val="0"/>
              </a:spcAft>
            </a:pPr>
            <a:r>
              <a:rPr lang="en-US" sz="2000" kern="800" dirty="0">
                <a:latin typeface="Arial" panose="020B0604020202020204" pitchFamily="34" charset="0"/>
                <a:cs typeface="Arial" panose="020B0604020202020204" pitchFamily="34" charset="0"/>
              </a:rPr>
              <a:t>December 1 responsible school changes</a:t>
            </a:r>
          </a:p>
        </p:txBody>
      </p:sp>
      <p:sp>
        <p:nvSpPr>
          <p:cNvPr id="8" name="Text Placeholder 2">
            <a:extLst>
              <a:ext uri="{FF2B5EF4-FFF2-40B4-BE49-F238E27FC236}">
                <a16:creationId xmlns:a16="http://schemas.microsoft.com/office/drawing/2014/main" id="{2AD941C3-43D4-4FC6-9D1A-A73C5E541258}"/>
              </a:ext>
            </a:extLst>
          </p:cNvPr>
          <p:cNvSpPr txBox="1">
            <a:spLocks/>
          </p:cNvSpPr>
          <p:nvPr/>
        </p:nvSpPr>
        <p:spPr>
          <a:xfrm>
            <a:off x="4092407" y="244777"/>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sp>
        <p:nvSpPr>
          <p:cNvPr id="10" name="Text Placeholder 9">
            <a:extLst>
              <a:ext uri="{FF2B5EF4-FFF2-40B4-BE49-F238E27FC236}">
                <a16:creationId xmlns:a16="http://schemas.microsoft.com/office/drawing/2014/main" id="{481B30C9-62D5-42F3-BBDA-A31840D242FC}"/>
              </a:ext>
            </a:extLst>
          </p:cNvPr>
          <p:cNvSpPr txBox="1">
            <a:spLocks/>
          </p:cNvSpPr>
          <p:nvPr/>
        </p:nvSpPr>
        <p:spPr>
          <a:xfrm>
            <a:off x="1304363" y="4135458"/>
            <a:ext cx="3444618" cy="434499"/>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e) </a:t>
            </a:r>
            <a:r>
              <a:rPr lang="en-US" sz="2000" u="sng" dirty="0">
                <a:latin typeface="Arial" panose="020B0604020202020204" pitchFamily="34" charset="0"/>
                <a:cs typeface="Arial" panose="020B0604020202020204" pitchFamily="34" charset="0"/>
              </a:rPr>
              <a:t>Verification 0224 report</a:t>
            </a:r>
          </a:p>
        </p:txBody>
      </p:sp>
      <p:sp>
        <p:nvSpPr>
          <p:cNvPr id="3" name="Arrow: Left 2">
            <a:extLst>
              <a:ext uri="{FF2B5EF4-FFF2-40B4-BE49-F238E27FC236}">
                <a16:creationId xmlns:a16="http://schemas.microsoft.com/office/drawing/2014/main" id="{68B73357-2B29-45C0-8CB3-B71594D9F7B4}"/>
              </a:ext>
            </a:extLst>
          </p:cNvPr>
          <p:cNvSpPr/>
          <p:nvPr/>
        </p:nvSpPr>
        <p:spPr>
          <a:xfrm>
            <a:off x="7978877" y="5971440"/>
            <a:ext cx="1209368" cy="3386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E0DE90-6AB2-4B15-A2B8-878B1FD97EB3}"/>
              </a:ext>
            </a:extLst>
          </p:cNvPr>
          <p:cNvPicPr>
            <a:picLocks noChangeAspect="1"/>
          </p:cNvPicPr>
          <p:nvPr/>
        </p:nvPicPr>
        <p:blipFill>
          <a:blip r:embed="rId2"/>
          <a:stretch>
            <a:fillRect/>
          </a:stretch>
        </p:blipFill>
        <p:spPr>
          <a:xfrm>
            <a:off x="1650180" y="4592224"/>
            <a:ext cx="6197602" cy="1798735"/>
          </a:xfrm>
          <a:prstGeom prst="rect">
            <a:avLst/>
          </a:prstGeom>
        </p:spPr>
      </p:pic>
      <p:grpSp>
        <p:nvGrpSpPr>
          <p:cNvPr id="11" name="Group 10">
            <a:extLst>
              <a:ext uri="{FF2B5EF4-FFF2-40B4-BE49-F238E27FC236}">
                <a16:creationId xmlns:a16="http://schemas.microsoft.com/office/drawing/2014/main" id="{3A52E21E-A5BA-42CE-8262-E40AE0841573}"/>
              </a:ext>
            </a:extLst>
          </p:cNvPr>
          <p:cNvGrpSpPr/>
          <p:nvPr/>
        </p:nvGrpSpPr>
        <p:grpSpPr>
          <a:xfrm>
            <a:off x="11572567" y="6390959"/>
            <a:ext cx="619433" cy="463106"/>
            <a:chOff x="11405419" y="6243489"/>
            <a:chExt cx="619433" cy="463106"/>
          </a:xfrm>
        </p:grpSpPr>
        <p:sp>
          <p:nvSpPr>
            <p:cNvPr id="13" name="Oval 12">
              <a:extLst>
                <a:ext uri="{FF2B5EF4-FFF2-40B4-BE49-F238E27FC236}">
                  <a16:creationId xmlns:a16="http://schemas.microsoft.com/office/drawing/2014/main" id="{77AEF0AA-C3B7-4FDE-8976-1E51FD50D41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A050792-DA03-4656-9CCA-553080EE44DD}"/>
                </a:ext>
              </a:extLst>
            </p:cNvPr>
            <p:cNvSpPr txBox="1"/>
            <p:nvPr/>
          </p:nvSpPr>
          <p:spPr>
            <a:xfrm>
              <a:off x="11474895" y="6290376"/>
              <a:ext cx="480479" cy="369332"/>
            </a:xfrm>
            <a:prstGeom prst="rect">
              <a:avLst/>
            </a:prstGeom>
            <a:noFill/>
          </p:spPr>
          <p:txBody>
            <a:bodyPr wrap="square" rtlCol="0">
              <a:spAutoFit/>
            </a:bodyPr>
            <a:lstStyle/>
            <a:p>
              <a:r>
                <a:rPr lang="en-US" b="1" dirty="0"/>
                <a:t>47</a:t>
              </a:r>
            </a:p>
          </p:txBody>
        </p:sp>
      </p:grpSp>
    </p:spTree>
    <p:extLst>
      <p:ext uri="{BB962C8B-B14F-4D97-AF65-F5344CB8AC3E}">
        <p14:creationId xmlns:p14="http://schemas.microsoft.com/office/powerpoint/2010/main" val="2297163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E87A-2F6D-48C8-9357-15AF18351F21}"/>
              </a:ext>
            </a:extLst>
          </p:cNvPr>
          <p:cNvSpPr>
            <a:spLocks noGrp="1"/>
          </p:cNvSpPr>
          <p:nvPr>
            <p:ph type="title"/>
          </p:nvPr>
        </p:nvSpPr>
        <p:spPr>
          <a:xfrm>
            <a:off x="669594" y="336650"/>
            <a:ext cx="5185516" cy="652363"/>
          </a:xfrm>
        </p:spPr>
        <p:txBody>
          <a:bodyPr>
            <a:normAutofit/>
          </a:bodyPr>
          <a:lstStyle/>
          <a:p>
            <a:pPr algn="ctr"/>
            <a:r>
              <a:rPr lang="en-US" dirty="0"/>
              <a:t>Private / Parochial Status </a:t>
            </a:r>
          </a:p>
        </p:txBody>
      </p:sp>
      <p:sp>
        <p:nvSpPr>
          <p:cNvPr id="4" name="Text Placeholder 3">
            <a:extLst>
              <a:ext uri="{FF2B5EF4-FFF2-40B4-BE49-F238E27FC236}">
                <a16:creationId xmlns:a16="http://schemas.microsoft.com/office/drawing/2014/main" id="{E0D89D4A-9A6C-490E-B38F-E3479DCD421D}"/>
              </a:ext>
            </a:extLst>
          </p:cNvPr>
          <p:cNvSpPr>
            <a:spLocks noGrp="1"/>
          </p:cNvSpPr>
          <p:nvPr>
            <p:ph type="body" sz="half" idx="2"/>
          </p:nvPr>
        </p:nvSpPr>
        <p:spPr>
          <a:xfrm>
            <a:off x="669594" y="4451483"/>
            <a:ext cx="6714613" cy="1528401"/>
          </a:xfrm>
          <a:ln>
            <a:solidFill>
              <a:srgbClr val="FF0000"/>
            </a:solidFill>
          </a:ln>
        </p:spPr>
        <p:txBody>
          <a:bodyPr>
            <a:normAutofit lnSpcReduction="10000"/>
          </a:bodyPr>
          <a:lstStyle/>
          <a:p>
            <a:r>
              <a:rPr lang="en-US" sz="2000" dirty="0">
                <a:latin typeface="Arial" panose="020B0604020202020204" pitchFamily="34" charset="0"/>
                <a:cs typeface="Arial" panose="020B0604020202020204" pitchFamily="34" charset="0"/>
              </a:rPr>
              <a:t>Solution - </a:t>
            </a:r>
            <a:r>
              <a:rPr lang="en-US" sz="2000" u="sng" dirty="0">
                <a:latin typeface="Arial" panose="020B0604020202020204" pitchFamily="34" charset="0"/>
                <a:cs typeface="Arial" panose="020B0604020202020204" pitchFamily="34" charset="0"/>
              </a:rPr>
              <a:t>Keep Private / Parochial status all school year</a:t>
            </a:r>
          </a:p>
          <a:p>
            <a:pPr marL="342900" indent="-342900">
              <a:buFontTx/>
              <a:buChar char="-"/>
            </a:pPr>
            <a:r>
              <a:rPr lang="en-US" sz="2000" dirty="0">
                <a:latin typeface="Arial" panose="020B0604020202020204" pitchFamily="34" charset="0"/>
                <a:cs typeface="Arial" panose="020B0604020202020204" pitchFamily="34" charset="0"/>
              </a:rPr>
              <a:t>Educational environment = PP</a:t>
            </a:r>
          </a:p>
          <a:p>
            <a:pPr marL="342900" indent="-342900">
              <a:buFontTx/>
              <a:buChar char="-"/>
            </a:pPr>
            <a:r>
              <a:rPr lang="en-US" sz="2000" dirty="0">
                <a:latin typeface="Arial" panose="020B0604020202020204" pitchFamily="34" charset="0"/>
                <a:cs typeface="Arial" panose="020B0604020202020204" pitchFamily="34" charset="0"/>
              </a:rPr>
              <a:t>Exits not reported to OSEP</a:t>
            </a:r>
          </a:p>
          <a:p>
            <a:pPr marL="342900" indent="-342900">
              <a:buFontTx/>
              <a:buChar char="-"/>
            </a:pPr>
            <a:r>
              <a:rPr lang="en-US" sz="2000" dirty="0">
                <a:latin typeface="Arial" panose="020B0604020202020204" pitchFamily="34" charset="0"/>
                <a:cs typeface="Arial" panose="020B0604020202020204" pitchFamily="34" charset="0"/>
              </a:rPr>
              <a:t>Discipline removals not reported to OSEP</a:t>
            </a:r>
          </a:p>
        </p:txBody>
      </p:sp>
      <p:pic>
        <p:nvPicPr>
          <p:cNvPr id="13" name="Picture 12">
            <a:extLst>
              <a:ext uri="{FF2B5EF4-FFF2-40B4-BE49-F238E27FC236}">
                <a16:creationId xmlns:a16="http://schemas.microsoft.com/office/drawing/2014/main" id="{94EE8DC1-7032-4B5C-8BEB-1BEAA8DADE93}"/>
              </a:ext>
            </a:extLst>
          </p:cNvPr>
          <p:cNvPicPr>
            <a:picLocks noChangeAspect="1"/>
          </p:cNvPicPr>
          <p:nvPr/>
        </p:nvPicPr>
        <p:blipFill>
          <a:blip r:embed="rId2"/>
          <a:stretch>
            <a:fillRect/>
          </a:stretch>
        </p:blipFill>
        <p:spPr>
          <a:xfrm>
            <a:off x="252114" y="1846983"/>
            <a:ext cx="7272789" cy="2341559"/>
          </a:xfrm>
          <a:prstGeom prst="rect">
            <a:avLst/>
          </a:prstGeom>
        </p:spPr>
      </p:pic>
      <p:sp>
        <p:nvSpPr>
          <p:cNvPr id="14" name="Text Placeholder 3">
            <a:extLst>
              <a:ext uri="{FF2B5EF4-FFF2-40B4-BE49-F238E27FC236}">
                <a16:creationId xmlns:a16="http://schemas.microsoft.com/office/drawing/2014/main" id="{4F7EDB17-E05C-4C0B-8E1C-85108F9BAF74}"/>
              </a:ext>
            </a:extLst>
          </p:cNvPr>
          <p:cNvSpPr txBox="1">
            <a:spLocks/>
          </p:cNvSpPr>
          <p:nvPr/>
        </p:nvSpPr>
        <p:spPr>
          <a:xfrm>
            <a:off x="6788304" y="167478"/>
            <a:ext cx="5185516" cy="652363"/>
          </a:xfrm>
          <a:prstGeom prst="rect">
            <a:avLst/>
          </a:prstGeom>
          <a:ln>
            <a:solidFill>
              <a:srgbClr val="FF0000"/>
            </a:solid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Found on Projected reports under Neighborhood organization</a:t>
            </a:r>
          </a:p>
        </p:txBody>
      </p:sp>
      <p:sp>
        <p:nvSpPr>
          <p:cNvPr id="15" name="Text Placeholder 3">
            <a:extLst>
              <a:ext uri="{FF2B5EF4-FFF2-40B4-BE49-F238E27FC236}">
                <a16:creationId xmlns:a16="http://schemas.microsoft.com/office/drawing/2014/main" id="{B6A1303E-6D91-4C4D-9929-D108131B4A45}"/>
              </a:ext>
            </a:extLst>
          </p:cNvPr>
          <p:cNvSpPr txBox="1">
            <a:spLocks/>
          </p:cNvSpPr>
          <p:nvPr/>
        </p:nvSpPr>
        <p:spPr>
          <a:xfrm>
            <a:off x="252114" y="1339233"/>
            <a:ext cx="6115230" cy="359185"/>
          </a:xfrm>
          <a:prstGeom prst="rect">
            <a:avLst/>
          </a:prstGeom>
          <a:ln>
            <a:solidFill>
              <a:srgbClr val="FF000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Student Profile – Identified by Neighborhood school</a:t>
            </a:r>
          </a:p>
        </p:txBody>
      </p:sp>
      <p:pic>
        <p:nvPicPr>
          <p:cNvPr id="3" name="Picture 2">
            <a:extLst>
              <a:ext uri="{FF2B5EF4-FFF2-40B4-BE49-F238E27FC236}">
                <a16:creationId xmlns:a16="http://schemas.microsoft.com/office/drawing/2014/main" id="{A1BBBD51-AD30-4E2E-9EAE-A68748586825}"/>
              </a:ext>
            </a:extLst>
          </p:cNvPr>
          <p:cNvPicPr>
            <a:picLocks noChangeAspect="1"/>
          </p:cNvPicPr>
          <p:nvPr/>
        </p:nvPicPr>
        <p:blipFill>
          <a:blip r:embed="rId3"/>
          <a:stretch>
            <a:fillRect/>
          </a:stretch>
        </p:blipFill>
        <p:spPr>
          <a:xfrm>
            <a:off x="7901656" y="1106129"/>
            <a:ext cx="3317133" cy="5031189"/>
          </a:xfrm>
          <a:prstGeom prst="rect">
            <a:avLst/>
          </a:prstGeom>
        </p:spPr>
      </p:pic>
      <p:sp>
        <p:nvSpPr>
          <p:cNvPr id="16" name="Arrow: Down 15">
            <a:extLst>
              <a:ext uri="{FF2B5EF4-FFF2-40B4-BE49-F238E27FC236}">
                <a16:creationId xmlns:a16="http://schemas.microsoft.com/office/drawing/2014/main" id="{E06661BA-2A02-4CCC-84FA-14F165547FF1}"/>
              </a:ext>
            </a:extLst>
          </p:cNvPr>
          <p:cNvSpPr/>
          <p:nvPr/>
        </p:nvSpPr>
        <p:spPr>
          <a:xfrm rot="2523612">
            <a:off x="10022817" y="2176564"/>
            <a:ext cx="161808" cy="25048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E3426F9-6C48-4F41-83F0-9C97D7556E8D}"/>
              </a:ext>
            </a:extLst>
          </p:cNvPr>
          <p:cNvGrpSpPr/>
          <p:nvPr/>
        </p:nvGrpSpPr>
        <p:grpSpPr>
          <a:xfrm>
            <a:off x="11572567" y="6385067"/>
            <a:ext cx="619433" cy="463106"/>
            <a:chOff x="11405419" y="6243489"/>
            <a:chExt cx="619433" cy="463106"/>
          </a:xfrm>
        </p:grpSpPr>
        <p:sp>
          <p:nvSpPr>
            <p:cNvPr id="10" name="Oval 9">
              <a:extLst>
                <a:ext uri="{FF2B5EF4-FFF2-40B4-BE49-F238E27FC236}">
                  <a16:creationId xmlns:a16="http://schemas.microsoft.com/office/drawing/2014/main" id="{B3D5A931-4DCC-4024-8946-5A3C01CAC8EF}"/>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5AE559-34D1-4235-9B82-55599236CAC6}"/>
                </a:ext>
              </a:extLst>
            </p:cNvPr>
            <p:cNvSpPr txBox="1"/>
            <p:nvPr/>
          </p:nvSpPr>
          <p:spPr>
            <a:xfrm>
              <a:off x="11474895" y="6290376"/>
              <a:ext cx="480479" cy="369332"/>
            </a:xfrm>
            <a:prstGeom prst="rect">
              <a:avLst/>
            </a:prstGeom>
            <a:noFill/>
          </p:spPr>
          <p:txBody>
            <a:bodyPr wrap="square" rtlCol="0">
              <a:spAutoFit/>
            </a:bodyPr>
            <a:lstStyle/>
            <a:p>
              <a:r>
                <a:rPr lang="en-US" b="1" dirty="0"/>
                <a:t>48</a:t>
              </a:r>
            </a:p>
          </p:txBody>
        </p:sp>
      </p:grpSp>
    </p:spTree>
    <p:extLst>
      <p:ext uri="{BB962C8B-B14F-4D97-AF65-F5344CB8AC3E}">
        <p14:creationId xmlns:p14="http://schemas.microsoft.com/office/powerpoint/2010/main" val="348997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E87A-2F6D-48C8-9357-15AF18351F21}"/>
              </a:ext>
            </a:extLst>
          </p:cNvPr>
          <p:cNvSpPr>
            <a:spLocks noGrp="1"/>
          </p:cNvSpPr>
          <p:nvPr>
            <p:ph type="title"/>
          </p:nvPr>
        </p:nvSpPr>
        <p:spPr>
          <a:xfrm>
            <a:off x="669594" y="336650"/>
            <a:ext cx="5185516" cy="652363"/>
          </a:xfrm>
        </p:spPr>
        <p:txBody>
          <a:bodyPr>
            <a:normAutofit/>
          </a:bodyPr>
          <a:lstStyle/>
          <a:p>
            <a:pPr algn="ctr"/>
            <a:r>
              <a:rPr lang="en-US" dirty="0"/>
              <a:t>Grade level status</a:t>
            </a:r>
          </a:p>
        </p:txBody>
      </p:sp>
      <p:sp>
        <p:nvSpPr>
          <p:cNvPr id="4" name="Text Placeholder 3">
            <a:extLst>
              <a:ext uri="{FF2B5EF4-FFF2-40B4-BE49-F238E27FC236}">
                <a16:creationId xmlns:a16="http://schemas.microsoft.com/office/drawing/2014/main" id="{E0D89D4A-9A6C-490E-B38F-E3479DCD421D}"/>
              </a:ext>
            </a:extLst>
          </p:cNvPr>
          <p:cNvSpPr>
            <a:spLocks noGrp="1"/>
          </p:cNvSpPr>
          <p:nvPr>
            <p:ph type="body" sz="half" idx="2"/>
          </p:nvPr>
        </p:nvSpPr>
        <p:spPr>
          <a:xfrm>
            <a:off x="326987" y="3549785"/>
            <a:ext cx="5870730" cy="652362"/>
          </a:xfrm>
          <a:ln>
            <a:solidFill>
              <a:srgbClr val="FF0000"/>
            </a:solidFill>
          </a:ln>
        </p:spPr>
        <p:txBody>
          <a:bodyPr>
            <a:noAutofit/>
          </a:bodyPr>
          <a:lstStyle/>
          <a:p>
            <a:r>
              <a:rPr lang="en-US" sz="2000" dirty="0">
                <a:latin typeface="Arial" panose="020B0604020202020204" pitchFamily="34" charset="0"/>
                <a:cs typeface="Arial" panose="020B0604020202020204" pitchFamily="34" charset="0"/>
              </a:rPr>
              <a:t>Preschool Grade listed when December 1 data finalized. Preschool environment = TM</a:t>
            </a:r>
          </a:p>
        </p:txBody>
      </p:sp>
      <p:sp>
        <p:nvSpPr>
          <p:cNvPr id="14" name="Text Placeholder 3">
            <a:extLst>
              <a:ext uri="{FF2B5EF4-FFF2-40B4-BE49-F238E27FC236}">
                <a16:creationId xmlns:a16="http://schemas.microsoft.com/office/drawing/2014/main" id="{4F7EDB17-E05C-4C0B-8E1C-85108F9BAF74}"/>
              </a:ext>
            </a:extLst>
          </p:cNvPr>
          <p:cNvSpPr txBox="1">
            <a:spLocks/>
          </p:cNvSpPr>
          <p:nvPr/>
        </p:nvSpPr>
        <p:spPr>
          <a:xfrm>
            <a:off x="6548284" y="3539087"/>
            <a:ext cx="5316729" cy="652363"/>
          </a:xfrm>
          <a:prstGeom prst="rect">
            <a:avLst/>
          </a:prstGeom>
          <a:ln>
            <a:solidFill>
              <a:srgbClr val="FF0000"/>
            </a:solidFill>
          </a:ln>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Grade level changed before the end of the school year. School age environment = RR</a:t>
            </a:r>
          </a:p>
        </p:txBody>
      </p:sp>
      <p:sp>
        <p:nvSpPr>
          <p:cNvPr id="15" name="Text Placeholder 3">
            <a:extLst>
              <a:ext uri="{FF2B5EF4-FFF2-40B4-BE49-F238E27FC236}">
                <a16:creationId xmlns:a16="http://schemas.microsoft.com/office/drawing/2014/main" id="{B6A1303E-6D91-4C4D-9929-D108131B4A45}"/>
              </a:ext>
            </a:extLst>
          </p:cNvPr>
          <p:cNvSpPr txBox="1">
            <a:spLocks/>
          </p:cNvSpPr>
          <p:nvPr/>
        </p:nvSpPr>
        <p:spPr>
          <a:xfrm>
            <a:off x="1056532" y="1356595"/>
            <a:ext cx="6115230" cy="359185"/>
          </a:xfrm>
          <a:prstGeom prst="rect">
            <a:avLst/>
          </a:prstGeom>
          <a:ln>
            <a:solidFill>
              <a:srgbClr val="FF0000"/>
            </a:solid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Student Profile – Identified by SPED Grade Indicator</a:t>
            </a:r>
          </a:p>
        </p:txBody>
      </p:sp>
      <p:pic>
        <p:nvPicPr>
          <p:cNvPr id="6" name="Picture 5">
            <a:extLst>
              <a:ext uri="{FF2B5EF4-FFF2-40B4-BE49-F238E27FC236}">
                <a16:creationId xmlns:a16="http://schemas.microsoft.com/office/drawing/2014/main" id="{D4176C45-9C41-4046-B0AF-7A571130686C}"/>
              </a:ext>
            </a:extLst>
          </p:cNvPr>
          <p:cNvPicPr>
            <a:picLocks noChangeAspect="1"/>
          </p:cNvPicPr>
          <p:nvPr/>
        </p:nvPicPr>
        <p:blipFill>
          <a:blip r:embed="rId2"/>
          <a:stretch>
            <a:fillRect/>
          </a:stretch>
        </p:blipFill>
        <p:spPr>
          <a:xfrm>
            <a:off x="6548284" y="1949175"/>
            <a:ext cx="4910001" cy="1382701"/>
          </a:xfrm>
          <a:prstGeom prst="rect">
            <a:avLst/>
          </a:prstGeom>
        </p:spPr>
      </p:pic>
      <p:pic>
        <p:nvPicPr>
          <p:cNvPr id="7" name="Picture 6">
            <a:extLst>
              <a:ext uri="{FF2B5EF4-FFF2-40B4-BE49-F238E27FC236}">
                <a16:creationId xmlns:a16="http://schemas.microsoft.com/office/drawing/2014/main" id="{5049571D-4A7E-4A45-AC57-DC82246F99BD}"/>
              </a:ext>
            </a:extLst>
          </p:cNvPr>
          <p:cNvPicPr>
            <a:picLocks noChangeAspect="1"/>
          </p:cNvPicPr>
          <p:nvPr/>
        </p:nvPicPr>
        <p:blipFill>
          <a:blip r:embed="rId3"/>
          <a:stretch>
            <a:fillRect/>
          </a:stretch>
        </p:blipFill>
        <p:spPr>
          <a:xfrm>
            <a:off x="553236" y="1833201"/>
            <a:ext cx="4910001" cy="1524758"/>
          </a:xfrm>
          <a:prstGeom prst="rect">
            <a:avLst/>
          </a:prstGeom>
        </p:spPr>
      </p:pic>
      <p:pic>
        <p:nvPicPr>
          <p:cNvPr id="8" name="Picture 7">
            <a:extLst>
              <a:ext uri="{FF2B5EF4-FFF2-40B4-BE49-F238E27FC236}">
                <a16:creationId xmlns:a16="http://schemas.microsoft.com/office/drawing/2014/main" id="{477ED96F-89BA-442D-ACBB-1D1F525771C6}"/>
              </a:ext>
            </a:extLst>
          </p:cNvPr>
          <p:cNvPicPr>
            <a:picLocks noChangeAspect="1"/>
          </p:cNvPicPr>
          <p:nvPr/>
        </p:nvPicPr>
        <p:blipFill>
          <a:blip r:embed="rId4"/>
          <a:stretch>
            <a:fillRect/>
          </a:stretch>
        </p:blipFill>
        <p:spPr>
          <a:xfrm>
            <a:off x="2906520" y="4202147"/>
            <a:ext cx="6378960" cy="1361063"/>
          </a:xfrm>
          <a:prstGeom prst="rect">
            <a:avLst/>
          </a:prstGeom>
        </p:spPr>
      </p:pic>
      <p:sp>
        <p:nvSpPr>
          <p:cNvPr id="17" name="Text Placeholder 3">
            <a:extLst>
              <a:ext uri="{FF2B5EF4-FFF2-40B4-BE49-F238E27FC236}">
                <a16:creationId xmlns:a16="http://schemas.microsoft.com/office/drawing/2014/main" id="{2932153B-0FCE-4DBE-B6BE-2FF07B40D635}"/>
              </a:ext>
            </a:extLst>
          </p:cNvPr>
          <p:cNvSpPr txBox="1">
            <a:spLocks/>
          </p:cNvSpPr>
          <p:nvPr/>
        </p:nvSpPr>
        <p:spPr>
          <a:xfrm>
            <a:off x="2906520" y="5800577"/>
            <a:ext cx="6378960" cy="414995"/>
          </a:xfrm>
          <a:prstGeom prst="rect">
            <a:avLst/>
          </a:prstGeom>
          <a:ln>
            <a:solidFill>
              <a:srgbClr val="FF0000"/>
            </a:solidFill>
          </a:ln>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Solution – Keep the same grade level all school year</a:t>
            </a:r>
          </a:p>
        </p:txBody>
      </p:sp>
      <p:sp>
        <p:nvSpPr>
          <p:cNvPr id="9" name="Star: 5 Points 8">
            <a:extLst>
              <a:ext uri="{FF2B5EF4-FFF2-40B4-BE49-F238E27FC236}">
                <a16:creationId xmlns:a16="http://schemas.microsoft.com/office/drawing/2014/main" id="{26E0AAFE-5D2B-426C-8E6D-D9DC15D35BFD}"/>
              </a:ext>
            </a:extLst>
          </p:cNvPr>
          <p:cNvSpPr/>
          <p:nvPr/>
        </p:nvSpPr>
        <p:spPr>
          <a:xfrm>
            <a:off x="2374492" y="5800577"/>
            <a:ext cx="473036" cy="4149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5DEE8872-D858-4158-A394-9D34FB4F3835}"/>
              </a:ext>
            </a:extLst>
          </p:cNvPr>
          <p:cNvSpPr/>
          <p:nvPr/>
        </p:nvSpPr>
        <p:spPr>
          <a:xfrm>
            <a:off x="9428590" y="5745479"/>
            <a:ext cx="473036" cy="4149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2AB6087-5115-471F-9337-E00363000FE5}"/>
              </a:ext>
            </a:extLst>
          </p:cNvPr>
          <p:cNvGrpSpPr/>
          <p:nvPr/>
        </p:nvGrpSpPr>
        <p:grpSpPr>
          <a:xfrm>
            <a:off x="11530715" y="6370878"/>
            <a:ext cx="619433" cy="463106"/>
            <a:chOff x="11405419" y="6243489"/>
            <a:chExt cx="619433" cy="463106"/>
          </a:xfrm>
        </p:grpSpPr>
        <p:sp>
          <p:nvSpPr>
            <p:cNvPr id="13" name="Oval 12">
              <a:extLst>
                <a:ext uri="{FF2B5EF4-FFF2-40B4-BE49-F238E27FC236}">
                  <a16:creationId xmlns:a16="http://schemas.microsoft.com/office/drawing/2014/main" id="{ADFD14CC-CA45-4F84-95CF-33A80B35DCB1}"/>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DE1167-CE3C-4BD5-AF4D-B1943E37C3C5}"/>
                </a:ext>
              </a:extLst>
            </p:cNvPr>
            <p:cNvSpPr txBox="1"/>
            <p:nvPr/>
          </p:nvSpPr>
          <p:spPr>
            <a:xfrm>
              <a:off x="11474895" y="6290376"/>
              <a:ext cx="480479" cy="369332"/>
            </a:xfrm>
            <a:prstGeom prst="rect">
              <a:avLst/>
            </a:prstGeom>
            <a:noFill/>
          </p:spPr>
          <p:txBody>
            <a:bodyPr wrap="square" rtlCol="0">
              <a:spAutoFit/>
            </a:bodyPr>
            <a:lstStyle/>
            <a:p>
              <a:r>
                <a:rPr lang="en-US" b="1" dirty="0"/>
                <a:t>49</a:t>
              </a:r>
            </a:p>
          </p:txBody>
        </p:sp>
      </p:grpSp>
    </p:spTree>
    <p:extLst>
      <p:ext uri="{BB962C8B-B14F-4D97-AF65-F5344CB8AC3E}">
        <p14:creationId xmlns:p14="http://schemas.microsoft.com/office/powerpoint/2010/main" val="25207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p:txBody>
          <a:bodyPr/>
          <a:lstStyle/>
          <a:p>
            <a:r>
              <a:rPr lang="en-US" dirty="0"/>
              <a:t>Workshop History</a:t>
            </a:r>
          </a:p>
        </p:txBody>
      </p:sp>
      <p:sp>
        <p:nvSpPr>
          <p:cNvPr id="3" name="Text Placeholder 2">
            <a:extLst>
              <a:ext uri="{FF2B5EF4-FFF2-40B4-BE49-F238E27FC236}">
                <a16:creationId xmlns:a16="http://schemas.microsoft.com/office/drawing/2014/main" id="{A0C60913-7C21-4B47-8602-47055DB23E34}"/>
              </a:ext>
            </a:extLst>
          </p:cNvPr>
          <p:cNvSpPr>
            <a:spLocks noGrp="1"/>
          </p:cNvSpPr>
          <p:nvPr>
            <p:ph type="body" idx="1"/>
          </p:nvPr>
        </p:nvSpPr>
        <p:spPr>
          <a:xfrm>
            <a:off x="1893456" y="3136562"/>
            <a:ext cx="8340436" cy="1500187"/>
          </a:xfrm>
        </p:spPr>
        <p:txBody>
          <a:bodyPr>
            <a:normAutofit/>
          </a:bodyPr>
          <a:lstStyle/>
          <a:p>
            <a:r>
              <a:rPr lang="en-US" sz="2800" b="1" dirty="0">
                <a:latin typeface="Arial" panose="020B0604020202020204" pitchFamily="34" charset="0"/>
                <a:cs typeface="Arial" panose="020B0604020202020204" pitchFamily="34" charset="0"/>
              </a:rPr>
              <a:t>FY 2016 – FY2021</a:t>
            </a:r>
          </a:p>
        </p:txBody>
      </p:sp>
      <p:grpSp>
        <p:nvGrpSpPr>
          <p:cNvPr id="4" name="Group 3">
            <a:extLst>
              <a:ext uri="{FF2B5EF4-FFF2-40B4-BE49-F238E27FC236}">
                <a16:creationId xmlns:a16="http://schemas.microsoft.com/office/drawing/2014/main" id="{61FB4D79-410C-4D38-9961-2C001E37BBEA}"/>
              </a:ext>
            </a:extLst>
          </p:cNvPr>
          <p:cNvGrpSpPr/>
          <p:nvPr/>
        </p:nvGrpSpPr>
        <p:grpSpPr>
          <a:xfrm>
            <a:off x="11690555" y="6425380"/>
            <a:ext cx="491613" cy="432620"/>
            <a:chOff x="11533239" y="6292645"/>
            <a:chExt cx="491613" cy="432620"/>
          </a:xfrm>
        </p:grpSpPr>
        <p:sp>
          <p:nvSpPr>
            <p:cNvPr id="5" name="Oval 4">
              <a:extLst>
                <a:ext uri="{FF2B5EF4-FFF2-40B4-BE49-F238E27FC236}">
                  <a16:creationId xmlns:a16="http://schemas.microsoft.com/office/drawing/2014/main" id="{126BCDB0-30E1-4F87-ADB8-75A97033C80D}"/>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B779F36-B665-4FEF-964C-AE240BA0EB24}"/>
                </a:ext>
              </a:extLst>
            </p:cNvPr>
            <p:cNvSpPr txBox="1"/>
            <p:nvPr/>
          </p:nvSpPr>
          <p:spPr>
            <a:xfrm>
              <a:off x="11641394" y="6343954"/>
              <a:ext cx="314632" cy="369332"/>
            </a:xfrm>
            <a:prstGeom prst="rect">
              <a:avLst/>
            </a:prstGeom>
            <a:noFill/>
          </p:spPr>
          <p:txBody>
            <a:bodyPr wrap="square" rtlCol="0">
              <a:spAutoFit/>
            </a:bodyPr>
            <a:lstStyle/>
            <a:p>
              <a:r>
                <a:rPr lang="en-US" b="1" dirty="0"/>
                <a:t>5</a:t>
              </a:r>
            </a:p>
          </p:txBody>
        </p:sp>
      </p:grpSp>
    </p:spTree>
    <p:extLst>
      <p:ext uri="{BB962C8B-B14F-4D97-AF65-F5344CB8AC3E}">
        <p14:creationId xmlns:p14="http://schemas.microsoft.com/office/powerpoint/2010/main" val="3972889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330404" y="1793503"/>
            <a:ext cx="3301400" cy="891369"/>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8738" lvl="1" indent="0">
              <a:buNone/>
            </a:pPr>
            <a:r>
              <a:rPr lang="en-US" sz="1800" dirty="0">
                <a:latin typeface="Arial" panose="020B0604020202020204" pitchFamily="34" charset="0"/>
                <a:cs typeface="Arial" panose="020B0604020202020204" pitchFamily="34" charset="0"/>
              </a:rPr>
              <a:t>f) </a:t>
            </a:r>
            <a:r>
              <a:rPr lang="en-US" sz="1800" u="sng" dirty="0">
                <a:latin typeface="Arial" panose="020B0604020202020204" pitchFamily="34" charset="0"/>
                <a:cs typeface="Arial" panose="020B0604020202020204" pitchFamily="34" charset="0"/>
              </a:rPr>
              <a:t>Unresolved Exit Report</a:t>
            </a:r>
          </a:p>
          <a:p>
            <a:pPr marL="738188" lvl="1" indent="0">
              <a:buNone/>
            </a:pPr>
            <a:r>
              <a:rPr lang="en-US" sz="1800" dirty="0">
                <a:latin typeface="Arial" panose="020B0604020202020204" pitchFamily="34" charset="0"/>
                <a:cs typeface="Arial" panose="020B0604020202020204" pitchFamily="34" charset="0"/>
              </a:rPr>
              <a:t>Exit status is missing</a:t>
            </a:r>
          </a:p>
          <a:p>
            <a:pPr marL="58738" lvl="1" indent="0">
              <a:buNone/>
            </a:pPr>
            <a:endParaRPr lang="en-US" sz="1800" dirty="0">
              <a:latin typeface="Arial" panose="020B0604020202020204" pitchFamily="34" charset="0"/>
              <a:cs typeface="Arial" panose="020B0604020202020204" pitchFamily="34" charset="0"/>
            </a:endParaRPr>
          </a:p>
          <a:p>
            <a:pPr marL="1074420" lvl="1" indent="-342900"/>
            <a:endParaRPr lang="en-US" sz="1800"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19CE5B66-3F49-4D93-94A5-AADD26B5F39C}"/>
              </a:ext>
            </a:extLst>
          </p:cNvPr>
          <p:cNvSpPr txBox="1">
            <a:spLocks/>
          </p:cNvSpPr>
          <p:nvPr/>
        </p:nvSpPr>
        <p:spPr>
          <a:xfrm>
            <a:off x="388373" y="2908528"/>
            <a:ext cx="4130575" cy="891369"/>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000" dirty="0">
                <a:latin typeface="Arial" panose="020B0604020202020204" pitchFamily="34" charset="0"/>
                <a:cs typeface="Arial" panose="020B0604020202020204" pitchFamily="34" charset="0"/>
              </a:rPr>
              <a:t>g) </a:t>
            </a:r>
            <a:r>
              <a:rPr lang="en-US" sz="2000" u="sng" dirty="0">
                <a:latin typeface="Arial" panose="020B0604020202020204" pitchFamily="34" charset="0"/>
                <a:cs typeface="Arial" panose="020B0604020202020204" pitchFamily="34" charset="0"/>
              </a:rPr>
              <a:t>Exit Status report</a:t>
            </a:r>
          </a:p>
          <a:p>
            <a:pPr marL="280988" lvl="1" indent="0">
              <a:buNone/>
            </a:pPr>
            <a:r>
              <a:rPr lang="en-US" sz="2000" dirty="0">
                <a:latin typeface="Arial" panose="020B0604020202020204" pitchFamily="34" charset="0"/>
                <a:cs typeface="Arial" panose="020B0604020202020204" pitchFamily="34" charset="0"/>
              </a:rPr>
              <a:t>Evidence of in-state transfer “T”</a:t>
            </a:r>
          </a:p>
          <a:p>
            <a:pPr marL="43434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B2E2CDA3-7D31-4729-B140-F8A06CF2A754}"/>
              </a:ext>
            </a:extLst>
          </p:cNvPr>
          <p:cNvSpPr txBox="1">
            <a:spLocks/>
          </p:cNvSpPr>
          <p:nvPr/>
        </p:nvSpPr>
        <p:spPr>
          <a:xfrm>
            <a:off x="1401098" y="875550"/>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13" name="Text Placeholder 2">
            <a:extLst>
              <a:ext uri="{FF2B5EF4-FFF2-40B4-BE49-F238E27FC236}">
                <a16:creationId xmlns:a16="http://schemas.microsoft.com/office/drawing/2014/main" id="{52073A81-8DB2-4A77-9DFA-2B27C9C74DC8}"/>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pic>
        <p:nvPicPr>
          <p:cNvPr id="7" name="Picture 6">
            <a:extLst>
              <a:ext uri="{FF2B5EF4-FFF2-40B4-BE49-F238E27FC236}">
                <a16:creationId xmlns:a16="http://schemas.microsoft.com/office/drawing/2014/main" id="{FB94CC18-A371-4A79-B615-7CADE5A4EFE7}"/>
              </a:ext>
            </a:extLst>
          </p:cNvPr>
          <p:cNvPicPr>
            <a:picLocks noChangeAspect="1"/>
          </p:cNvPicPr>
          <p:nvPr/>
        </p:nvPicPr>
        <p:blipFill>
          <a:blip r:embed="rId3"/>
          <a:stretch>
            <a:fillRect/>
          </a:stretch>
        </p:blipFill>
        <p:spPr>
          <a:xfrm>
            <a:off x="4650546" y="1378881"/>
            <a:ext cx="7284679" cy="2611984"/>
          </a:xfrm>
          <a:prstGeom prst="rect">
            <a:avLst/>
          </a:prstGeom>
        </p:spPr>
      </p:pic>
      <p:sp>
        <p:nvSpPr>
          <p:cNvPr id="5" name="Arrow: Up 4">
            <a:extLst>
              <a:ext uri="{FF2B5EF4-FFF2-40B4-BE49-F238E27FC236}">
                <a16:creationId xmlns:a16="http://schemas.microsoft.com/office/drawing/2014/main" id="{EC4DFC58-531E-4871-B59A-1B40DC793640}"/>
              </a:ext>
            </a:extLst>
          </p:cNvPr>
          <p:cNvSpPr/>
          <p:nvPr/>
        </p:nvSpPr>
        <p:spPr>
          <a:xfrm rot="10800000">
            <a:off x="10412362" y="2168012"/>
            <a:ext cx="176980" cy="7595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49ED2736-4613-4E68-9AFA-5D812FD3AD09}"/>
              </a:ext>
            </a:extLst>
          </p:cNvPr>
          <p:cNvSpPr/>
          <p:nvPr/>
        </p:nvSpPr>
        <p:spPr>
          <a:xfrm rot="10800000">
            <a:off x="11626647" y="2579896"/>
            <a:ext cx="176980" cy="332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711073-479A-4817-B369-0992B2591D53}"/>
              </a:ext>
            </a:extLst>
          </p:cNvPr>
          <p:cNvPicPr>
            <a:picLocks noChangeAspect="1"/>
          </p:cNvPicPr>
          <p:nvPr/>
        </p:nvPicPr>
        <p:blipFill>
          <a:blip r:embed="rId4"/>
          <a:stretch>
            <a:fillRect/>
          </a:stretch>
        </p:blipFill>
        <p:spPr>
          <a:xfrm>
            <a:off x="722672" y="4082307"/>
            <a:ext cx="11212554" cy="2155650"/>
          </a:xfrm>
          <a:prstGeom prst="rect">
            <a:avLst/>
          </a:prstGeom>
        </p:spPr>
      </p:pic>
      <p:sp>
        <p:nvSpPr>
          <p:cNvPr id="17" name="Arrow: Up 16">
            <a:extLst>
              <a:ext uri="{FF2B5EF4-FFF2-40B4-BE49-F238E27FC236}">
                <a16:creationId xmlns:a16="http://schemas.microsoft.com/office/drawing/2014/main" id="{56C77D36-F64B-40A3-A9BB-C22BA96A6C55}"/>
              </a:ext>
            </a:extLst>
          </p:cNvPr>
          <p:cNvSpPr/>
          <p:nvPr/>
        </p:nvSpPr>
        <p:spPr>
          <a:xfrm rot="10800000">
            <a:off x="6656439" y="4163659"/>
            <a:ext cx="176980" cy="7595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BA227AFE-C802-4BFC-B542-0B276965A90C}"/>
              </a:ext>
            </a:extLst>
          </p:cNvPr>
          <p:cNvSpPr/>
          <p:nvPr/>
        </p:nvSpPr>
        <p:spPr>
          <a:xfrm rot="8663429">
            <a:off x="8882419" y="4078489"/>
            <a:ext cx="176980" cy="7595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A122D71-080A-42AF-9EC3-EEAD155EF1F8}"/>
              </a:ext>
            </a:extLst>
          </p:cNvPr>
          <p:cNvGrpSpPr/>
          <p:nvPr/>
        </p:nvGrpSpPr>
        <p:grpSpPr>
          <a:xfrm>
            <a:off x="11572567" y="6394894"/>
            <a:ext cx="619433" cy="463106"/>
            <a:chOff x="11405419" y="6243489"/>
            <a:chExt cx="619433" cy="463106"/>
          </a:xfrm>
        </p:grpSpPr>
        <p:sp>
          <p:nvSpPr>
            <p:cNvPr id="20" name="Oval 19">
              <a:extLst>
                <a:ext uri="{FF2B5EF4-FFF2-40B4-BE49-F238E27FC236}">
                  <a16:creationId xmlns:a16="http://schemas.microsoft.com/office/drawing/2014/main" id="{24F6B2BD-0329-45B4-A168-BBCC43BDA6E2}"/>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1A9B793-6D8E-4AA6-85EC-E2A1935F40D8}"/>
                </a:ext>
              </a:extLst>
            </p:cNvPr>
            <p:cNvSpPr txBox="1"/>
            <p:nvPr/>
          </p:nvSpPr>
          <p:spPr>
            <a:xfrm>
              <a:off x="11474895" y="6290376"/>
              <a:ext cx="480479" cy="369332"/>
            </a:xfrm>
            <a:prstGeom prst="rect">
              <a:avLst/>
            </a:prstGeom>
            <a:noFill/>
          </p:spPr>
          <p:txBody>
            <a:bodyPr wrap="square" rtlCol="0">
              <a:spAutoFit/>
            </a:bodyPr>
            <a:lstStyle/>
            <a:p>
              <a:r>
                <a:rPr lang="en-US" b="1" dirty="0"/>
                <a:t>50</a:t>
              </a:r>
            </a:p>
          </p:txBody>
        </p:sp>
      </p:grpSp>
    </p:spTree>
    <p:extLst>
      <p:ext uri="{BB962C8B-B14F-4D97-AF65-F5344CB8AC3E}">
        <p14:creationId xmlns:p14="http://schemas.microsoft.com/office/powerpoint/2010/main" val="1086205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3" name="Text Placeholder 2">
            <a:extLst>
              <a:ext uri="{FF2B5EF4-FFF2-40B4-BE49-F238E27FC236}">
                <a16:creationId xmlns:a16="http://schemas.microsoft.com/office/drawing/2014/main" id="{760DF830-F34E-46D2-B931-F72F21E46D63}"/>
              </a:ext>
            </a:extLst>
          </p:cNvPr>
          <p:cNvSpPr txBox="1">
            <a:spLocks/>
          </p:cNvSpPr>
          <p:nvPr/>
        </p:nvSpPr>
        <p:spPr>
          <a:xfrm>
            <a:off x="1411789" y="823203"/>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factors in Timely &amp; Accurate reporting </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190860" y="1369968"/>
            <a:ext cx="4248405" cy="531812"/>
          </a:xfrm>
          <a:prstGeom prst="rect">
            <a:avLst/>
          </a:prstGeom>
          <a:ln>
            <a:solidFill>
              <a:srgbClr val="FF0000"/>
            </a:solidFill>
          </a:ln>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38188" lvl="1" indent="-679450">
              <a:buNone/>
            </a:pPr>
            <a:r>
              <a:rPr lang="en-US" sz="2000" dirty="0">
                <a:latin typeface="Arial" panose="020B0604020202020204" pitchFamily="34" charset="0"/>
                <a:cs typeface="Arial" panose="020B0604020202020204" pitchFamily="34" charset="0"/>
              </a:rPr>
              <a:t>h) </a:t>
            </a:r>
            <a:r>
              <a:rPr lang="en-US" sz="2000" u="sng" dirty="0">
                <a:latin typeface="Arial" panose="020B0604020202020204" pitchFamily="34" charset="0"/>
                <a:cs typeface="Arial" panose="020B0604020202020204" pitchFamily="34" charset="0"/>
              </a:rPr>
              <a:t>Incomplete school year data</a:t>
            </a:r>
          </a:p>
          <a:p>
            <a:pPr marL="1074420" lvl="1" indent="-342900"/>
            <a:endParaRPr lang="en-US" sz="2000"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7A8BBD53-8A47-4EBC-9F20-113DAB0A9907}"/>
              </a:ext>
            </a:extLst>
          </p:cNvPr>
          <p:cNvSpPr txBox="1">
            <a:spLocks/>
          </p:cNvSpPr>
          <p:nvPr/>
        </p:nvSpPr>
        <p:spPr>
          <a:xfrm>
            <a:off x="2761793" y="1971323"/>
            <a:ext cx="5148776"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Projected EOY report</a:t>
            </a:r>
          </a:p>
        </p:txBody>
      </p:sp>
      <p:sp>
        <p:nvSpPr>
          <p:cNvPr id="9" name="Text Placeholder 9">
            <a:extLst>
              <a:ext uri="{FF2B5EF4-FFF2-40B4-BE49-F238E27FC236}">
                <a16:creationId xmlns:a16="http://schemas.microsoft.com/office/drawing/2014/main" id="{E549A928-FE01-4B03-8D46-A6BF62011B03}"/>
              </a:ext>
            </a:extLst>
          </p:cNvPr>
          <p:cNvSpPr txBox="1">
            <a:spLocks/>
          </p:cNvSpPr>
          <p:nvPr/>
        </p:nvSpPr>
        <p:spPr>
          <a:xfrm>
            <a:off x="9366180" y="1393128"/>
            <a:ext cx="2575106" cy="891921"/>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8738" lvl="1" indent="0">
              <a:buNone/>
            </a:pPr>
            <a:r>
              <a:rPr lang="en-US" sz="2000" dirty="0">
                <a:latin typeface="Arial" panose="020B0604020202020204" pitchFamily="34" charset="0"/>
                <a:cs typeface="Arial" panose="020B0604020202020204" pitchFamily="34" charset="0"/>
              </a:rPr>
              <a:t>Services stop before the end of school</a:t>
            </a:r>
          </a:p>
          <a:p>
            <a:pPr marL="1074420" lvl="1" indent="-342900"/>
            <a:endParaRPr lang="en-US" sz="2000"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19CE5B66-3F49-4D93-94A5-AADD26B5F39C}"/>
              </a:ext>
            </a:extLst>
          </p:cNvPr>
          <p:cNvSpPr txBox="1">
            <a:spLocks/>
          </p:cNvSpPr>
          <p:nvPr/>
        </p:nvSpPr>
        <p:spPr>
          <a:xfrm>
            <a:off x="6632917" y="5794863"/>
            <a:ext cx="4360985" cy="605283"/>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indent="0">
              <a:buNone/>
            </a:pPr>
            <a:r>
              <a:rPr lang="en-US" sz="2000" dirty="0">
                <a:latin typeface="Arial" panose="020B0604020202020204" pitchFamily="34" charset="0"/>
                <a:cs typeface="Arial" panose="020B0604020202020204" pitchFamily="34" charset="0"/>
              </a:rPr>
              <a:t>No Exit Date / Active status</a:t>
            </a:r>
          </a:p>
          <a:p>
            <a:pPr marL="1074420" lvl="1" indent="-342900"/>
            <a:endParaRPr lang="en-US" sz="2000"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37C2A02-8838-43CE-86C2-5D38EC494C87}"/>
              </a:ext>
            </a:extLst>
          </p:cNvPr>
          <p:cNvPicPr>
            <a:picLocks noChangeAspect="1"/>
          </p:cNvPicPr>
          <p:nvPr/>
        </p:nvPicPr>
        <p:blipFill>
          <a:blip r:embed="rId3"/>
          <a:stretch>
            <a:fillRect/>
          </a:stretch>
        </p:blipFill>
        <p:spPr>
          <a:xfrm>
            <a:off x="190860" y="2505777"/>
            <a:ext cx="10043575" cy="2987731"/>
          </a:xfrm>
          <a:prstGeom prst="rect">
            <a:avLst/>
          </a:prstGeom>
        </p:spPr>
      </p:pic>
      <p:sp>
        <p:nvSpPr>
          <p:cNvPr id="5" name="Arrow: Up 4">
            <a:extLst>
              <a:ext uri="{FF2B5EF4-FFF2-40B4-BE49-F238E27FC236}">
                <a16:creationId xmlns:a16="http://schemas.microsoft.com/office/drawing/2014/main" id="{C4453436-327B-4BE8-AF95-CDF0DE5732EF}"/>
              </a:ext>
            </a:extLst>
          </p:cNvPr>
          <p:cNvSpPr/>
          <p:nvPr/>
        </p:nvSpPr>
        <p:spPr>
          <a:xfrm>
            <a:off x="9514119" y="5360215"/>
            <a:ext cx="182879" cy="4968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83605E0F-DFA4-4509-B6AA-7226669CCD6F}"/>
              </a:ext>
            </a:extLst>
          </p:cNvPr>
          <p:cNvSpPr/>
          <p:nvPr/>
        </p:nvSpPr>
        <p:spPr>
          <a:xfrm>
            <a:off x="7785214" y="5289094"/>
            <a:ext cx="182879" cy="4968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Up 6">
            <a:extLst>
              <a:ext uri="{FF2B5EF4-FFF2-40B4-BE49-F238E27FC236}">
                <a16:creationId xmlns:a16="http://schemas.microsoft.com/office/drawing/2014/main" id="{18F237B8-E0B0-4FC2-B184-DA5D37D882E4}"/>
              </a:ext>
            </a:extLst>
          </p:cNvPr>
          <p:cNvSpPr/>
          <p:nvPr/>
        </p:nvSpPr>
        <p:spPr>
          <a:xfrm rot="10800000">
            <a:off x="8584037" y="1536447"/>
            <a:ext cx="782141" cy="84676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817B7EB2-F75C-45C2-BEBA-01BE04BCA656}"/>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grpSp>
        <p:nvGrpSpPr>
          <p:cNvPr id="17" name="Group 16">
            <a:extLst>
              <a:ext uri="{FF2B5EF4-FFF2-40B4-BE49-F238E27FC236}">
                <a16:creationId xmlns:a16="http://schemas.microsoft.com/office/drawing/2014/main" id="{EBDF0BD9-D42E-4899-8B84-61DF47E64E2D}"/>
              </a:ext>
            </a:extLst>
          </p:cNvPr>
          <p:cNvGrpSpPr/>
          <p:nvPr/>
        </p:nvGrpSpPr>
        <p:grpSpPr>
          <a:xfrm>
            <a:off x="11572567" y="6400146"/>
            <a:ext cx="619433" cy="463106"/>
            <a:chOff x="11405417" y="6243489"/>
            <a:chExt cx="619433" cy="463106"/>
          </a:xfrm>
        </p:grpSpPr>
        <p:sp>
          <p:nvSpPr>
            <p:cNvPr id="18" name="Oval 17">
              <a:extLst>
                <a:ext uri="{FF2B5EF4-FFF2-40B4-BE49-F238E27FC236}">
                  <a16:creationId xmlns:a16="http://schemas.microsoft.com/office/drawing/2014/main" id="{B865253F-E046-4D6A-A312-79FFE02631A3}"/>
                </a:ext>
              </a:extLst>
            </p:cNvPr>
            <p:cNvSpPr/>
            <p:nvPr/>
          </p:nvSpPr>
          <p:spPr>
            <a:xfrm>
              <a:off x="11405417"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52C311E-93FB-48D6-814F-715091DA2A17}"/>
                </a:ext>
              </a:extLst>
            </p:cNvPr>
            <p:cNvSpPr txBox="1"/>
            <p:nvPr/>
          </p:nvSpPr>
          <p:spPr>
            <a:xfrm>
              <a:off x="11474895" y="6290376"/>
              <a:ext cx="480479" cy="369332"/>
            </a:xfrm>
            <a:prstGeom prst="rect">
              <a:avLst/>
            </a:prstGeom>
            <a:noFill/>
          </p:spPr>
          <p:txBody>
            <a:bodyPr wrap="square" rtlCol="0">
              <a:spAutoFit/>
            </a:bodyPr>
            <a:lstStyle/>
            <a:p>
              <a:r>
                <a:rPr lang="en-US" b="1" dirty="0"/>
                <a:t>51</a:t>
              </a:r>
            </a:p>
          </p:txBody>
        </p:sp>
      </p:grpSp>
    </p:spTree>
    <p:extLst>
      <p:ext uri="{BB962C8B-B14F-4D97-AF65-F5344CB8AC3E}">
        <p14:creationId xmlns:p14="http://schemas.microsoft.com/office/powerpoint/2010/main" val="1830779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791007" y="1748792"/>
            <a:ext cx="3807325" cy="129200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74420" lvl="1" indent="-342900"/>
            <a:r>
              <a:rPr lang="en-US" dirty="0">
                <a:latin typeface="Arial" panose="020B0604020202020204" pitchFamily="34" charset="0"/>
                <a:cs typeface="Arial" panose="020B0604020202020204" pitchFamily="34" charset="0"/>
              </a:rPr>
              <a:t>Incorrect</a:t>
            </a:r>
            <a:r>
              <a:rPr lang="en-US" dirty="0">
                <a:latin typeface="+mj-lt"/>
              </a:rPr>
              <a:t> building </a:t>
            </a:r>
            <a:r>
              <a:rPr lang="en-US" dirty="0">
                <a:latin typeface="+mj-lt"/>
                <a:cs typeface="Arial" panose="020B0604020202020204" pitchFamily="34" charset="0"/>
              </a:rPr>
              <a:t>triggering</a:t>
            </a:r>
            <a:r>
              <a:rPr lang="en-US" dirty="0">
                <a:latin typeface="+mj-lt"/>
              </a:rPr>
              <a:t> 0176</a:t>
            </a:r>
          </a:p>
          <a:p>
            <a:pPr marL="1074420" lvl="1" indent="-342900"/>
            <a:endParaRPr lang="en-US" dirty="0">
              <a:latin typeface="+mj-lt"/>
            </a:endParaRPr>
          </a:p>
          <a:p>
            <a:pPr marL="434340" indent="-342900">
              <a:buFont typeface="Arial" panose="020B0604020202020204" pitchFamily="34" charset="0"/>
              <a:buChar char="•"/>
            </a:pPr>
            <a:endParaRPr lang="en-US" dirty="0">
              <a:latin typeface="+mj-lt"/>
            </a:endParaRPr>
          </a:p>
          <a:p>
            <a:endParaRPr lang="en-US" dirty="0">
              <a:latin typeface="+mj-lt"/>
            </a:endParaRPr>
          </a:p>
        </p:txBody>
      </p:sp>
      <p:sp>
        <p:nvSpPr>
          <p:cNvPr id="6" name="Text Placeholder 2">
            <a:extLst>
              <a:ext uri="{FF2B5EF4-FFF2-40B4-BE49-F238E27FC236}">
                <a16:creationId xmlns:a16="http://schemas.microsoft.com/office/drawing/2014/main" id="{7A8BBD53-8A47-4EBC-9F20-113DAB0A9907}"/>
              </a:ext>
            </a:extLst>
          </p:cNvPr>
          <p:cNvSpPr txBox="1">
            <a:spLocks/>
          </p:cNvSpPr>
          <p:nvPr/>
        </p:nvSpPr>
        <p:spPr>
          <a:xfrm>
            <a:off x="5809957" y="1760534"/>
            <a:ext cx="5148776"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View on the Student List page </a:t>
            </a:r>
          </a:p>
        </p:txBody>
      </p:sp>
      <p:pic>
        <p:nvPicPr>
          <p:cNvPr id="3" name="Picture 2">
            <a:extLst>
              <a:ext uri="{FF2B5EF4-FFF2-40B4-BE49-F238E27FC236}">
                <a16:creationId xmlns:a16="http://schemas.microsoft.com/office/drawing/2014/main" id="{5B6758F4-5E28-43A3-95F5-928545E0A525}"/>
              </a:ext>
            </a:extLst>
          </p:cNvPr>
          <p:cNvPicPr>
            <a:picLocks noChangeAspect="1"/>
          </p:cNvPicPr>
          <p:nvPr/>
        </p:nvPicPr>
        <p:blipFill>
          <a:blip r:embed="rId3"/>
          <a:stretch>
            <a:fillRect/>
          </a:stretch>
        </p:blipFill>
        <p:spPr>
          <a:xfrm>
            <a:off x="5613009" y="2375888"/>
            <a:ext cx="5964702" cy="3082377"/>
          </a:xfrm>
          <a:prstGeom prst="rect">
            <a:avLst/>
          </a:prstGeom>
        </p:spPr>
      </p:pic>
      <p:sp>
        <p:nvSpPr>
          <p:cNvPr id="9" name="Text Placeholder 9">
            <a:extLst>
              <a:ext uri="{FF2B5EF4-FFF2-40B4-BE49-F238E27FC236}">
                <a16:creationId xmlns:a16="http://schemas.microsoft.com/office/drawing/2014/main" id="{E549A928-FE01-4B03-8D46-A6BF62011B03}"/>
              </a:ext>
            </a:extLst>
          </p:cNvPr>
          <p:cNvSpPr txBox="1">
            <a:spLocks/>
          </p:cNvSpPr>
          <p:nvPr/>
        </p:nvSpPr>
        <p:spPr>
          <a:xfrm>
            <a:off x="791007" y="4443417"/>
            <a:ext cx="3807325" cy="129200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74420" lvl="1" indent="-342900"/>
            <a:r>
              <a:rPr lang="en-US" dirty="0">
                <a:latin typeface="Arial" panose="020B0604020202020204" pitchFamily="34" charset="0"/>
                <a:cs typeface="Arial" panose="020B0604020202020204" pitchFamily="34" charset="0"/>
              </a:rPr>
              <a:t>December responsible school changes – 0224</a:t>
            </a:r>
          </a:p>
          <a:p>
            <a:pPr marL="1074420" lvl="1" indent="-34290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19CE5B66-3F49-4D93-94A5-AADD26B5F39C}"/>
              </a:ext>
            </a:extLst>
          </p:cNvPr>
          <p:cNvSpPr txBox="1">
            <a:spLocks/>
          </p:cNvSpPr>
          <p:nvPr/>
        </p:nvSpPr>
        <p:spPr>
          <a:xfrm>
            <a:off x="791007" y="3040800"/>
            <a:ext cx="3807325" cy="129200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74420" lvl="1" indent="-342900"/>
            <a:r>
              <a:rPr lang="en-US" dirty="0">
                <a:latin typeface="+mj-lt"/>
              </a:rPr>
              <a:t>Multiple Disability for same period of time  - 0221</a:t>
            </a:r>
          </a:p>
          <a:p>
            <a:pPr marL="1074420" lvl="1" indent="-342900"/>
            <a:endParaRPr lang="en-US" dirty="0">
              <a:latin typeface="+mj-lt"/>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mj-lt"/>
            </a:endParaRPr>
          </a:p>
        </p:txBody>
      </p:sp>
      <p:sp>
        <p:nvSpPr>
          <p:cNvPr id="4" name="Frame 3">
            <a:extLst>
              <a:ext uri="{FF2B5EF4-FFF2-40B4-BE49-F238E27FC236}">
                <a16:creationId xmlns:a16="http://schemas.microsoft.com/office/drawing/2014/main" id="{DB5246EE-9C91-4708-831B-05003A3F1367}"/>
              </a:ext>
            </a:extLst>
          </p:cNvPr>
          <p:cNvSpPr/>
          <p:nvPr/>
        </p:nvSpPr>
        <p:spPr>
          <a:xfrm>
            <a:off x="5809957" y="3263705"/>
            <a:ext cx="801858"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2">
            <a:extLst>
              <a:ext uri="{FF2B5EF4-FFF2-40B4-BE49-F238E27FC236}">
                <a16:creationId xmlns:a16="http://schemas.microsoft.com/office/drawing/2014/main" id="{B2E2CDA3-7D31-4729-B140-F8A06CF2A754}"/>
              </a:ext>
            </a:extLst>
          </p:cNvPr>
          <p:cNvSpPr txBox="1">
            <a:spLocks/>
          </p:cNvSpPr>
          <p:nvPr/>
        </p:nvSpPr>
        <p:spPr>
          <a:xfrm>
            <a:off x="1432783" y="1104388"/>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13" name="Text Placeholder 2">
            <a:extLst>
              <a:ext uri="{FF2B5EF4-FFF2-40B4-BE49-F238E27FC236}">
                <a16:creationId xmlns:a16="http://schemas.microsoft.com/office/drawing/2014/main" id="{52073A81-8DB2-4A77-9DFA-2B27C9C74DC8}"/>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grpSp>
        <p:nvGrpSpPr>
          <p:cNvPr id="11" name="Group 10">
            <a:extLst>
              <a:ext uri="{FF2B5EF4-FFF2-40B4-BE49-F238E27FC236}">
                <a16:creationId xmlns:a16="http://schemas.microsoft.com/office/drawing/2014/main" id="{8178EAB9-2010-4380-BF87-D50B6BA6C0E4}"/>
              </a:ext>
            </a:extLst>
          </p:cNvPr>
          <p:cNvGrpSpPr/>
          <p:nvPr/>
        </p:nvGrpSpPr>
        <p:grpSpPr>
          <a:xfrm>
            <a:off x="11572567" y="6394894"/>
            <a:ext cx="619433" cy="463106"/>
            <a:chOff x="11405419" y="6243489"/>
            <a:chExt cx="619433" cy="463106"/>
          </a:xfrm>
        </p:grpSpPr>
        <p:sp>
          <p:nvSpPr>
            <p:cNvPr id="16" name="Oval 15">
              <a:extLst>
                <a:ext uri="{FF2B5EF4-FFF2-40B4-BE49-F238E27FC236}">
                  <a16:creationId xmlns:a16="http://schemas.microsoft.com/office/drawing/2014/main" id="{8539BE26-F1CF-4249-B38D-E2154C6B75D0}"/>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A92443-DB12-4EC5-A5F7-2A9B698A7BFA}"/>
                </a:ext>
              </a:extLst>
            </p:cNvPr>
            <p:cNvSpPr txBox="1"/>
            <p:nvPr/>
          </p:nvSpPr>
          <p:spPr>
            <a:xfrm>
              <a:off x="11474895" y="6290376"/>
              <a:ext cx="480479" cy="369332"/>
            </a:xfrm>
            <a:prstGeom prst="rect">
              <a:avLst/>
            </a:prstGeom>
            <a:noFill/>
          </p:spPr>
          <p:txBody>
            <a:bodyPr wrap="square" rtlCol="0">
              <a:spAutoFit/>
            </a:bodyPr>
            <a:lstStyle/>
            <a:p>
              <a:r>
                <a:rPr lang="en-US" b="1" dirty="0"/>
                <a:t>52</a:t>
              </a:r>
            </a:p>
          </p:txBody>
        </p:sp>
      </p:grpSp>
    </p:spTree>
    <p:extLst>
      <p:ext uri="{BB962C8B-B14F-4D97-AF65-F5344CB8AC3E}">
        <p14:creationId xmlns:p14="http://schemas.microsoft.com/office/powerpoint/2010/main" val="987351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B2E2CDA3-7D31-4729-B140-F8A06CF2A754}"/>
              </a:ext>
            </a:extLst>
          </p:cNvPr>
          <p:cNvSpPr txBox="1">
            <a:spLocks/>
          </p:cNvSpPr>
          <p:nvPr/>
        </p:nvSpPr>
        <p:spPr>
          <a:xfrm>
            <a:off x="1748501" y="414500"/>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13" name="Text Placeholder 2">
            <a:extLst>
              <a:ext uri="{FF2B5EF4-FFF2-40B4-BE49-F238E27FC236}">
                <a16:creationId xmlns:a16="http://schemas.microsoft.com/office/drawing/2014/main" id="{52073A81-8DB2-4A77-9DFA-2B27C9C74DC8}"/>
              </a:ext>
            </a:extLst>
          </p:cNvPr>
          <p:cNvSpPr txBox="1">
            <a:spLocks/>
          </p:cNvSpPr>
          <p:nvPr/>
        </p:nvSpPr>
        <p:spPr>
          <a:xfrm>
            <a:off x="4092406" y="33861"/>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sp>
        <p:nvSpPr>
          <p:cNvPr id="16" name="Text Placeholder 2">
            <a:extLst>
              <a:ext uri="{FF2B5EF4-FFF2-40B4-BE49-F238E27FC236}">
                <a16:creationId xmlns:a16="http://schemas.microsoft.com/office/drawing/2014/main" id="{FE50AB3B-8CB2-4861-B648-CADFD6844B8A}"/>
              </a:ext>
            </a:extLst>
          </p:cNvPr>
          <p:cNvSpPr txBox="1">
            <a:spLocks/>
          </p:cNvSpPr>
          <p:nvPr/>
        </p:nvSpPr>
        <p:spPr>
          <a:xfrm>
            <a:off x="1860031" y="856553"/>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Service location for Disciplinary removals</a:t>
            </a:r>
          </a:p>
        </p:txBody>
      </p:sp>
      <p:sp>
        <p:nvSpPr>
          <p:cNvPr id="10" name="Text Placeholder 9">
            <a:extLst>
              <a:ext uri="{FF2B5EF4-FFF2-40B4-BE49-F238E27FC236}">
                <a16:creationId xmlns:a16="http://schemas.microsoft.com/office/drawing/2014/main" id="{19CE5B66-3F49-4D93-94A5-AADD26B5F39C}"/>
              </a:ext>
            </a:extLst>
          </p:cNvPr>
          <p:cNvSpPr txBox="1">
            <a:spLocks/>
          </p:cNvSpPr>
          <p:nvPr/>
        </p:nvSpPr>
        <p:spPr>
          <a:xfrm>
            <a:off x="1696852" y="5333589"/>
            <a:ext cx="10367329" cy="440617"/>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2800" dirty="0">
                <a:latin typeface="Arial" panose="020B0604020202020204" pitchFamily="34" charset="0"/>
                <a:cs typeface="Arial" panose="020B0604020202020204" pitchFamily="34" charset="0"/>
              </a:rPr>
              <a:t>The length (days) of removed impact the December 1 service location </a:t>
            </a:r>
          </a:p>
        </p:txBody>
      </p:sp>
      <p:pic>
        <p:nvPicPr>
          <p:cNvPr id="7" name="Picture 6">
            <a:extLst>
              <a:ext uri="{FF2B5EF4-FFF2-40B4-BE49-F238E27FC236}">
                <a16:creationId xmlns:a16="http://schemas.microsoft.com/office/drawing/2014/main" id="{C945673D-32B0-43B7-8D6B-AC354ACB8C95}"/>
              </a:ext>
            </a:extLst>
          </p:cNvPr>
          <p:cNvPicPr>
            <a:picLocks noChangeAspect="1"/>
          </p:cNvPicPr>
          <p:nvPr/>
        </p:nvPicPr>
        <p:blipFill>
          <a:blip r:embed="rId3"/>
          <a:stretch>
            <a:fillRect/>
          </a:stretch>
        </p:blipFill>
        <p:spPr>
          <a:xfrm>
            <a:off x="727532" y="1960682"/>
            <a:ext cx="10367329" cy="2583656"/>
          </a:xfrm>
          <a:prstGeom prst="rect">
            <a:avLst/>
          </a:prstGeom>
        </p:spPr>
      </p:pic>
      <p:sp>
        <p:nvSpPr>
          <p:cNvPr id="8" name="Arrow: Up 7">
            <a:extLst>
              <a:ext uri="{FF2B5EF4-FFF2-40B4-BE49-F238E27FC236}">
                <a16:creationId xmlns:a16="http://schemas.microsoft.com/office/drawing/2014/main" id="{2E5202F4-22FC-4958-A3BB-4FA0292FDAFD}"/>
              </a:ext>
            </a:extLst>
          </p:cNvPr>
          <p:cNvSpPr/>
          <p:nvPr/>
        </p:nvSpPr>
        <p:spPr>
          <a:xfrm>
            <a:off x="9428961" y="4577481"/>
            <a:ext cx="221226" cy="5586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C68A94F8-1434-4783-A6A1-CBE346BB2751}"/>
              </a:ext>
            </a:extLst>
          </p:cNvPr>
          <p:cNvSpPr txBox="1">
            <a:spLocks/>
          </p:cNvSpPr>
          <p:nvPr/>
        </p:nvSpPr>
        <p:spPr>
          <a:xfrm>
            <a:off x="1087357" y="1333359"/>
            <a:ext cx="10007504" cy="411889"/>
          </a:xfrm>
          <a:prstGeom prst="rect">
            <a:avLst/>
          </a:prstGeom>
          <a:ln>
            <a:solidFill>
              <a:schemeClr val="accent5"/>
            </a:solidFill>
          </a:ln>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0000"/>
                </a:solidFill>
                <a:latin typeface="Arial" panose="020B0604020202020204" pitchFamily="34" charset="0"/>
                <a:cs typeface="Arial" panose="020B0604020202020204" pitchFamily="34" charset="0"/>
              </a:rPr>
              <a:t>January - Crosscheck fall incidences of long term removals</a:t>
            </a:r>
          </a:p>
        </p:txBody>
      </p:sp>
      <p:sp>
        <p:nvSpPr>
          <p:cNvPr id="11" name="Arrow: Up 10">
            <a:extLst>
              <a:ext uri="{FF2B5EF4-FFF2-40B4-BE49-F238E27FC236}">
                <a16:creationId xmlns:a16="http://schemas.microsoft.com/office/drawing/2014/main" id="{8CF76886-65F8-4F28-9559-464580BF2BE4}"/>
              </a:ext>
            </a:extLst>
          </p:cNvPr>
          <p:cNvSpPr/>
          <p:nvPr/>
        </p:nvSpPr>
        <p:spPr>
          <a:xfrm>
            <a:off x="8101780" y="4577481"/>
            <a:ext cx="221226" cy="5586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C9A86F57-C0A9-4D6D-B5E2-3E2EC2A6FB9E}"/>
              </a:ext>
            </a:extLst>
          </p:cNvPr>
          <p:cNvSpPr/>
          <p:nvPr/>
        </p:nvSpPr>
        <p:spPr>
          <a:xfrm>
            <a:off x="4567085" y="4611459"/>
            <a:ext cx="221226" cy="5586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FB043512-761E-479C-B6A1-352B55B0BE6B}"/>
              </a:ext>
            </a:extLst>
          </p:cNvPr>
          <p:cNvGrpSpPr/>
          <p:nvPr/>
        </p:nvGrpSpPr>
        <p:grpSpPr>
          <a:xfrm>
            <a:off x="11572567" y="6394894"/>
            <a:ext cx="619433" cy="463106"/>
            <a:chOff x="11405419" y="6243489"/>
            <a:chExt cx="619433" cy="463106"/>
          </a:xfrm>
        </p:grpSpPr>
        <p:sp>
          <p:nvSpPr>
            <p:cNvPr id="17" name="Oval 16">
              <a:extLst>
                <a:ext uri="{FF2B5EF4-FFF2-40B4-BE49-F238E27FC236}">
                  <a16:creationId xmlns:a16="http://schemas.microsoft.com/office/drawing/2014/main" id="{F0424295-42F0-4E81-945F-9A618BDA917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D1DDF1-3843-4761-8036-85B94F377117}"/>
                </a:ext>
              </a:extLst>
            </p:cNvPr>
            <p:cNvSpPr txBox="1"/>
            <p:nvPr/>
          </p:nvSpPr>
          <p:spPr>
            <a:xfrm>
              <a:off x="11474895" y="6290376"/>
              <a:ext cx="480479" cy="369332"/>
            </a:xfrm>
            <a:prstGeom prst="rect">
              <a:avLst/>
            </a:prstGeom>
            <a:noFill/>
          </p:spPr>
          <p:txBody>
            <a:bodyPr wrap="square" rtlCol="0">
              <a:spAutoFit/>
            </a:bodyPr>
            <a:lstStyle/>
            <a:p>
              <a:r>
                <a:rPr lang="en-US" b="1" dirty="0"/>
                <a:t>53</a:t>
              </a:r>
            </a:p>
          </p:txBody>
        </p:sp>
      </p:grpSp>
    </p:spTree>
    <p:extLst>
      <p:ext uri="{BB962C8B-B14F-4D97-AF65-F5344CB8AC3E}">
        <p14:creationId xmlns:p14="http://schemas.microsoft.com/office/powerpoint/2010/main" val="4195731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B2E2CDA3-7D31-4729-B140-F8A06CF2A754}"/>
              </a:ext>
            </a:extLst>
          </p:cNvPr>
          <p:cNvSpPr txBox="1">
            <a:spLocks/>
          </p:cNvSpPr>
          <p:nvPr/>
        </p:nvSpPr>
        <p:spPr>
          <a:xfrm>
            <a:off x="1748502" y="549342"/>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factors in Timely &amp; Accurate reporting </a:t>
            </a:r>
          </a:p>
        </p:txBody>
      </p:sp>
      <p:sp>
        <p:nvSpPr>
          <p:cNvPr id="13" name="Text Placeholder 2">
            <a:extLst>
              <a:ext uri="{FF2B5EF4-FFF2-40B4-BE49-F238E27FC236}">
                <a16:creationId xmlns:a16="http://schemas.microsoft.com/office/drawing/2014/main" id="{52073A81-8DB2-4A77-9DFA-2B27C9C74DC8}"/>
              </a:ext>
            </a:extLst>
          </p:cNvPr>
          <p:cNvSpPr txBox="1">
            <a:spLocks/>
          </p:cNvSpPr>
          <p:nvPr/>
        </p:nvSpPr>
        <p:spPr>
          <a:xfrm>
            <a:off x="4077658" y="141830"/>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sp>
        <p:nvSpPr>
          <p:cNvPr id="16" name="Text Placeholder 2">
            <a:extLst>
              <a:ext uri="{FF2B5EF4-FFF2-40B4-BE49-F238E27FC236}">
                <a16:creationId xmlns:a16="http://schemas.microsoft.com/office/drawing/2014/main" id="{FE50AB3B-8CB2-4861-B648-CADFD6844B8A}"/>
              </a:ext>
            </a:extLst>
          </p:cNvPr>
          <p:cNvSpPr txBox="1">
            <a:spLocks/>
          </p:cNvSpPr>
          <p:nvPr/>
        </p:nvSpPr>
        <p:spPr>
          <a:xfrm>
            <a:off x="1733753" y="987632"/>
            <a:ext cx="8102330"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Service location for Disciplinary removals</a:t>
            </a:r>
          </a:p>
        </p:txBody>
      </p:sp>
      <p:sp>
        <p:nvSpPr>
          <p:cNvPr id="10" name="Text Placeholder 9">
            <a:extLst>
              <a:ext uri="{FF2B5EF4-FFF2-40B4-BE49-F238E27FC236}">
                <a16:creationId xmlns:a16="http://schemas.microsoft.com/office/drawing/2014/main" id="{19CE5B66-3F49-4D93-94A5-AADD26B5F39C}"/>
              </a:ext>
            </a:extLst>
          </p:cNvPr>
          <p:cNvSpPr txBox="1">
            <a:spLocks/>
          </p:cNvSpPr>
          <p:nvPr/>
        </p:nvSpPr>
        <p:spPr>
          <a:xfrm>
            <a:off x="9710937" y="1703100"/>
            <a:ext cx="1902541" cy="964361"/>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800" dirty="0">
                <a:latin typeface="Arial" panose="020B0604020202020204" pitchFamily="34" charset="0"/>
                <a:cs typeface="Arial" panose="020B0604020202020204" pitchFamily="34" charset="0"/>
              </a:rPr>
              <a:t>Out of school location</a:t>
            </a:r>
          </a:p>
        </p:txBody>
      </p:sp>
      <p:sp>
        <p:nvSpPr>
          <p:cNvPr id="11" name="Text Placeholder 9">
            <a:extLst>
              <a:ext uri="{FF2B5EF4-FFF2-40B4-BE49-F238E27FC236}">
                <a16:creationId xmlns:a16="http://schemas.microsoft.com/office/drawing/2014/main" id="{211AD653-4D6A-4227-9C01-298C31E30100}"/>
              </a:ext>
            </a:extLst>
          </p:cNvPr>
          <p:cNvSpPr txBox="1">
            <a:spLocks/>
          </p:cNvSpPr>
          <p:nvPr/>
        </p:nvSpPr>
        <p:spPr>
          <a:xfrm>
            <a:off x="9710937" y="3102711"/>
            <a:ext cx="1902541" cy="964361"/>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800" dirty="0">
                <a:latin typeface="Arial" panose="020B0604020202020204" pitchFamily="34" charset="0"/>
                <a:cs typeface="Arial" panose="020B0604020202020204" pitchFamily="34" charset="0"/>
              </a:rPr>
              <a:t>Out of school location</a:t>
            </a:r>
          </a:p>
        </p:txBody>
      </p:sp>
      <p:pic>
        <p:nvPicPr>
          <p:cNvPr id="9" name="Picture 8">
            <a:extLst>
              <a:ext uri="{FF2B5EF4-FFF2-40B4-BE49-F238E27FC236}">
                <a16:creationId xmlns:a16="http://schemas.microsoft.com/office/drawing/2014/main" id="{B977BC14-DF5F-425C-B57B-39C4B8F05D4F}"/>
              </a:ext>
            </a:extLst>
          </p:cNvPr>
          <p:cNvPicPr>
            <a:picLocks noChangeAspect="1"/>
          </p:cNvPicPr>
          <p:nvPr/>
        </p:nvPicPr>
        <p:blipFill>
          <a:blip r:embed="rId3"/>
          <a:stretch>
            <a:fillRect/>
          </a:stretch>
        </p:blipFill>
        <p:spPr>
          <a:xfrm>
            <a:off x="791501" y="4437080"/>
            <a:ext cx="9355392" cy="1347151"/>
          </a:xfrm>
          <a:prstGeom prst="rect">
            <a:avLst/>
          </a:prstGeom>
        </p:spPr>
      </p:pic>
      <p:pic>
        <p:nvPicPr>
          <p:cNvPr id="17" name="Picture 16">
            <a:extLst>
              <a:ext uri="{FF2B5EF4-FFF2-40B4-BE49-F238E27FC236}">
                <a16:creationId xmlns:a16="http://schemas.microsoft.com/office/drawing/2014/main" id="{9EB4A489-8ED0-4259-B86B-0B641C752AD1}"/>
              </a:ext>
            </a:extLst>
          </p:cNvPr>
          <p:cNvPicPr>
            <a:picLocks noChangeAspect="1"/>
          </p:cNvPicPr>
          <p:nvPr/>
        </p:nvPicPr>
        <p:blipFill>
          <a:blip r:embed="rId4"/>
          <a:stretch>
            <a:fillRect/>
          </a:stretch>
        </p:blipFill>
        <p:spPr>
          <a:xfrm>
            <a:off x="578522" y="1601033"/>
            <a:ext cx="8551278" cy="1413196"/>
          </a:xfrm>
          <a:prstGeom prst="rect">
            <a:avLst/>
          </a:prstGeom>
        </p:spPr>
      </p:pic>
      <p:pic>
        <p:nvPicPr>
          <p:cNvPr id="18" name="Picture 17">
            <a:extLst>
              <a:ext uri="{FF2B5EF4-FFF2-40B4-BE49-F238E27FC236}">
                <a16:creationId xmlns:a16="http://schemas.microsoft.com/office/drawing/2014/main" id="{CE36C74B-9BAC-40DF-A6EA-41312B371C80}"/>
              </a:ext>
            </a:extLst>
          </p:cNvPr>
          <p:cNvPicPr>
            <a:picLocks noChangeAspect="1"/>
          </p:cNvPicPr>
          <p:nvPr/>
        </p:nvPicPr>
        <p:blipFill>
          <a:blip r:embed="rId5"/>
          <a:stretch>
            <a:fillRect/>
          </a:stretch>
        </p:blipFill>
        <p:spPr>
          <a:xfrm>
            <a:off x="647389" y="3005856"/>
            <a:ext cx="8696632" cy="1413196"/>
          </a:xfrm>
          <a:prstGeom prst="rect">
            <a:avLst/>
          </a:prstGeom>
        </p:spPr>
      </p:pic>
      <p:sp>
        <p:nvSpPr>
          <p:cNvPr id="19" name="Arrow: Up 18">
            <a:extLst>
              <a:ext uri="{FF2B5EF4-FFF2-40B4-BE49-F238E27FC236}">
                <a16:creationId xmlns:a16="http://schemas.microsoft.com/office/drawing/2014/main" id="{684280B1-6439-47A3-9EA2-67223DBA0AD1}"/>
              </a:ext>
            </a:extLst>
          </p:cNvPr>
          <p:cNvSpPr/>
          <p:nvPr/>
        </p:nvSpPr>
        <p:spPr>
          <a:xfrm rot="16200000">
            <a:off x="9321022" y="3082453"/>
            <a:ext cx="221226" cy="5586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C90B4C60-024B-4BD6-8F97-B34336589BA1}"/>
              </a:ext>
            </a:extLst>
          </p:cNvPr>
          <p:cNvSpPr/>
          <p:nvPr/>
        </p:nvSpPr>
        <p:spPr>
          <a:xfrm rot="16200000" flipH="1">
            <a:off x="9308341" y="4229170"/>
            <a:ext cx="246588" cy="10036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id="{2E5202F4-22FC-4958-A3BB-4FA0292FDAFD}"/>
              </a:ext>
            </a:extLst>
          </p:cNvPr>
          <p:cNvSpPr/>
          <p:nvPr/>
        </p:nvSpPr>
        <p:spPr>
          <a:xfrm rot="16200000">
            <a:off x="9312218" y="1651307"/>
            <a:ext cx="204422" cy="5930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FA232628-94E0-433B-85E8-1F20686739EE}"/>
              </a:ext>
            </a:extLst>
          </p:cNvPr>
          <p:cNvSpPr txBox="1">
            <a:spLocks/>
          </p:cNvSpPr>
          <p:nvPr/>
        </p:nvSpPr>
        <p:spPr>
          <a:xfrm>
            <a:off x="9813959" y="4486050"/>
            <a:ext cx="1902541" cy="964361"/>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2800" dirty="0">
                <a:latin typeface="Arial" panose="020B0604020202020204" pitchFamily="34" charset="0"/>
                <a:cs typeface="Arial" panose="020B0604020202020204" pitchFamily="34" charset="0"/>
              </a:rPr>
              <a:t>In school location</a:t>
            </a:r>
          </a:p>
        </p:txBody>
      </p:sp>
      <p:grpSp>
        <p:nvGrpSpPr>
          <p:cNvPr id="14" name="Group 13">
            <a:extLst>
              <a:ext uri="{FF2B5EF4-FFF2-40B4-BE49-F238E27FC236}">
                <a16:creationId xmlns:a16="http://schemas.microsoft.com/office/drawing/2014/main" id="{9FE6EA00-F30F-4C11-9D6D-3A9D16BBDFE5}"/>
              </a:ext>
            </a:extLst>
          </p:cNvPr>
          <p:cNvGrpSpPr/>
          <p:nvPr/>
        </p:nvGrpSpPr>
        <p:grpSpPr>
          <a:xfrm>
            <a:off x="11572567" y="6394894"/>
            <a:ext cx="619433" cy="463106"/>
            <a:chOff x="11405419" y="6243489"/>
            <a:chExt cx="619433" cy="463106"/>
          </a:xfrm>
        </p:grpSpPr>
        <p:sp>
          <p:nvSpPr>
            <p:cNvPr id="21" name="Oval 20">
              <a:extLst>
                <a:ext uri="{FF2B5EF4-FFF2-40B4-BE49-F238E27FC236}">
                  <a16:creationId xmlns:a16="http://schemas.microsoft.com/office/drawing/2014/main" id="{70EB70E8-8CD6-4BB8-93F7-65E8DAC3694D}"/>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6EF8316-4F8A-4532-937F-6815714C3028}"/>
                </a:ext>
              </a:extLst>
            </p:cNvPr>
            <p:cNvSpPr txBox="1"/>
            <p:nvPr/>
          </p:nvSpPr>
          <p:spPr>
            <a:xfrm>
              <a:off x="11474895" y="6290376"/>
              <a:ext cx="480479" cy="369332"/>
            </a:xfrm>
            <a:prstGeom prst="rect">
              <a:avLst/>
            </a:prstGeom>
            <a:noFill/>
          </p:spPr>
          <p:txBody>
            <a:bodyPr wrap="square" rtlCol="0">
              <a:spAutoFit/>
            </a:bodyPr>
            <a:lstStyle/>
            <a:p>
              <a:r>
                <a:rPr lang="en-US" b="1" dirty="0"/>
                <a:t>54</a:t>
              </a:r>
            </a:p>
          </p:txBody>
        </p:sp>
      </p:grpSp>
    </p:spTree>
    <p:extLst>
      <p:ext uri="{BB962C8B-B14F-4D97-AF65-F5344CB8AC3E}">
        <p14:creationId xmlns:p14="http://schemas.microsoft.com/office/powerpoint/2010/main" val="999956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3" name="Text Placeholder 2">
            <a:extLst>
              <a:ext uri="{FF2B5EF4-FFF2-40B4-BE49-F238E27FC236}">
                <a16:creationId xmlns:a16="http://schemas.microsoft.com/office/drawing/2014/main" id="{760DF830-F34E-46D2-B931-F72F21E46D63}"/>
              </a:ext>
            </a:extLst>
          </p:cNvPr>
          <p:cNvSpPr txBox="1">
            <a:spLocks/>
          </p:cNvSpPr>
          <p:nvPr/>
        </p:nvSpPr>
        <p:spPr>
          <a:xfrm>
            <a:off x="1202863" y="776589"/>
            <a:ext cx="9265164"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Timely Submissions</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320269" y="1228758"/>
            <a:ext cx="6705600" cy="356446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Initial Submission</a:t>
            </a:r>
          </a:p>
          <a:p>
            <a:pPr marL="1074420" lvl="1" indent="-342900"/>
            <a:r>
              <a:rPr lang="en-US" dirty="0">
                <a:latin typeface="Arial" panose="020B0604020202020204" pitchFamily="34" charset="0"/>
                <a:cs typeface="Arial" panose="020B0604020202020204" pitchFamily="34" charset="0"/>
              </a:rPr>
              <a:t>September 1 = Target date for Initial submission</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Begin Year set up complete</a:t>
            </a:r>
          </a:p>
          <a:p>
            <a:pPr marL="1074420" lvl="1" indent="-342900"/>
            <a:r>
              <a:rPr lang="en-US" dirty="0">
                <a:latin typeface="Arial" panose="020B0604020202020204" pitchFamily="34" charset="0"/>
                <a:cs typeface="Arial" panose="020B0604020202020204" pitchFamily="34" charset="0"/>
              </a:rPr>
              <a:t>September 15</a:t>
            </a:r>
          </a:p>
          <a:p>
            <a:pPr marL="1543050" lvl="2" indent="-342900"/>
            <a:r>
              <a:rPr lang="en-US" dirty="0">
                <a:latin typeface="Arial" panose="020B0604020202020204" pitchFamily="34" charset="0"/>
                <a:cs typeface="Arial" panose="020B0604020202020204" pitchFamily="34" charset="0"/>
              </a:rPr>
              <a:t>Calendars</a:t>
            </a:r>
          </a:p>
          <a:p>
            <a:pPr marL="1543050" lvl="2" indent="-342900"/>
            <a:r>
              <a:rPr lang="en-US" dirty="0">
                <a:latin typeface="Arial" panose="020B0604020202020204" pitchFamily="34" charset="0"/>
                <a:cs typeface="Arial" panose="020B0604020202020204" pitchFamily="34" charset="0"/>
              </a:rPr>
              <a:t>Settings</a:t>
            </a:r>
          </a:p>
          <a:p>
            <a:pPr marL="1543050" lvl="2" indent="-342900"/>
            <a:r>
              <a:rPr lang="en-US" dirty="0">
                <a:latin typeface="Arial" panose="020B0604020202020204" pitchFamily="34" charset="0"/>
                <a:cs typeface="Arial" panose="020B0604020202020204" pitchFamily="34" charset="0"/>
              </a:rPr>
              <a:t>Providers</a:t>
            </a:r>
          </a:p>
          <a:p>
            <a:pPr marL="1543050" lvl="2" indent="-342900"/>
            <a:r>
              <a:rPr lang="en-US" dirty="0">
                <a:latin typeface="Arial" panose="020B0604020202020204" pitchFamily="34" charset="0"/>
                <a:cs typeface="Arial" panose="020B0604020202020204" pitchFamily="34" charset="0"/>
              </a:rPr>
              <a:t>Students</a:t>
            </a:r>
          </a:p>
          <a:p>
            <a:pPr marL="434340" indent="-34290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5939A4B0-5AB7-4982-99F2-398A2A6EB302}"/>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sp>
        <p:nvSpPr>
          <p:cNvPr id="7" name="Text Placeholder 9">
            <a:extLst>
              <a:ext uri="{FF2B5EF4-FFF2-40B4-BE49-F238E27FC236}">
                <a16:creationId xmlns:a16="http://schemas.microsoft.com/office/drawing/2014/main" id="{AF7DED6F-5339-4E4B-856A-5BDE53EEDDEE}"/>
              </a:ext>
            </a:extLst>
          </p:cNvPr>
          <p:cNvSpPr txBox="1">
            <a:spLocks/>
          </p:cNvSpPr>
          <p:nvPr/>
        </p:nvSpPr>
        <p:spPr>
          <a:xfrm>
            <a:off x="7674798" y="1228758"/>
            <a:ext cx="3548726" cy="4165961"/>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Indicator 11</a:t>
            </a:r>
          </a:p>
          <a:p>
            <a:pPr marL="1074420" lvl="1" indent="-342900"/>
            <a:r>
              <a:rPr lang="en-US" dirty="0">
                <a:latin typeface="Arial" panose="020B0604020202020204" pitchFamily="34" charset="0"/>
                <a:cs typeface="Arial" panose="020B0604020202020204" pitchFamily="34" charset="0"/>
              </a:rPr>
              <a:t>September 15</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Indicator 12</a:t>
            </a:r>
          </a:p>
          <a:p>
            <a:pPr marL="1074420" lvl="1" indent="-342900"/>
            <a:r>
              <a:rPr lang="en-US" dirty="0">
                <a:latin typeface="Arial" panose="020B0604020202020204" pitchFamily="34" charset="0"/>
                <a:cs typeface="Arial" panose="020B0604020202020204" pitchFamily="34" charset="0"/>
              </a:rPr>
              <a:t>September 23</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Indicator 13</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	June 1</a:t>
            </a:r>
          </a:p>
          <a:p>
            <a:pPr marL="434340" indent="-34290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Discipline</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	June 30</a:t>
            </a:r>
          </a:p>
          <a:p>
            <a:pPr marL="434340" indent="-34290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FB0C179A-D9D5-4FB6-ABC7-E4AD7407876B}"/>
              </a:ext>
            </a:extLst>
          </p:cNvPr>
          <p:cNvGrpSpPr/>
          <p:nvPr/>
        </p:nvGrpSpPr>
        <p:grpSpPr>
          <a:xfrm>
            <a:off x="11572567" y="6394894"/>
            <a:ext cx="619433" cy="463106"/>
            <a:chOff x="11405419" y="6243489"/>
            <a:chExt cx="619433" cy="463106"/>
          </a:xfrm>
        </p:grpSpPr>
        <p:sp>
          <p:nvSpPr>
            <p:cNvPr id="9" name="Oval 8">
              <a:extLst>
                <a:ext uri="{FF2B5EF4-FFF2-40B4-BE49-F238E27FC236}">
                  <a16:creationId xmlns:a16="http://schemas.microsoft.com/office/drawing/2014/main" id="{6A4E2CF1-5AF4-4D4D-BBC3-89D04207C1BE}"/>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EE8236-5BD2-4A2E-8154-A87E008046AB}"/>
                </a:ext>
              </a:extLst>
            </p:cNvPr>
            <p:cNvSpPr txBox="1"/>
            <p:nvPr/>
          </p:nvSpPr>
          <p:spPr>
            <a:xfrm>
              <a:off x="11474895" y="6290376"/>
              <a:ext cx="480479" cy="369332"/>
            </a:xfrm>
            <a:prstGeom prst="rect">
              <a:avLst/>
            </a:prstGeom>
            <a:noFill/>
          </p:spPr>
          <p:txBody>
            <a:bodyPr wrap="square" rtlCol="0">
              <a:spAutoFit/>
            </a:bodyPr>
            <a:lstStyle/>
            <a:p>
              <a:r>
                <a:rPr lang="en-US" b="1" dirty="0"/>
                <a:t>55</a:t>
              </a:r>
            </a:p>
          </p:txBody>
        </p:sp>
      </p:grpSp>
    </p:spTree>
    <p:extLst>
      <p:ext uri="{BB962C8B-B14F-4D97-AF65-F5344CB8AC3E}">
        <p14:creationId xmlns:p14="http://schemas.microsoft.com/office/powerpoint/2010/main" val="6432241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3" name="Text Placeholder 2">
            <a:extLst>
              <a:ext uri="{FF2B5EF4-FFF2-40B4-BE49-F238E27FC236}">
                <a16:creationId xmlns:a16="http://schemas.microsoft.com/office/drawing/2014/main" id="{760DF830-F34E-46D2-B931-F72F21E46D63}"/>
              </a:ext>
            </a:extLst>
          </p:cNvPr>
          <p:cNvSpPr txBox="1">
            <a:spLocks/>
          </p:cNvSpPr>
          <p:nvPr/>
        </p:nvSpPr>
        <p:spPr>
          <a:xfrm>
            <a:off x="1589649" y="1384239"/>
            <a:ext cx="9265164"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What MIS does not factor in Timely &amp; Accurate reporting </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2482645" y="2411385"/>
            <a:ext cx="6705600" cy="3482978"/>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Non-public Equivalency Data</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Catastrophic Aid data</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Gifted only Student data</a:t>
            </a: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a16="http://schemas.microsoft.com/office/drawing/2014/main" id="{5939A4B0-5AB7-4982-99F2-398A2A6EB302}"/>
              </a:ext>
            </a:extLst>
          </p:cNvPr>
          <p:cNvSpPr txBox="1">
            <a:spLocks/>
          </p:cNvSpPr>
          <p:nvPr/>
        </p:nvSpPr>
        <p:spPr>
          <a:xfrm>
            <a:off x="4092407" y="347775"/>
            <a:ext cx="3414521"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rial" panose="020B0604020202020204" pitchFamily="34" charset="0"/>
                <a:cs typeface="Arial" panose="020B0604020202020204" pitchFamily="34" charset="0"/>
              </a:rPr>
              <a:t>Data Quality </a:t>
            </a:r>
          </a:p>
        </p:txBody>
      </p:sp>
      <p:grpSp>
        <p:nvGrpSpPr>
          <p:cNvPr id="7" name="Group 6">
            <a:extLst>
              <a:ext uri="{FF2B5EF4-FFF2-40B4-BE49-F238E27FC236}">
                <a16:creationId xmlns:a16="http://schemas.microsoft.com/office/drawing/2014/main" id="{C9D3AF84-EFCE-4494-A399-A8249B754F7C}"/>
              </a:ext>
            </a:extLst>
          </p:cNvPr>
          <p:cNvGrpSpPr/>
          <p:nvPr/>
        </p:nvGrpSpPr>
        <p:grpSpPr>
          <a:xfrm>
            <a:off x="11572567" y="6394894"/>
            <a:ext cx="619433" cy="463106"/>
            <a:chOff x="11405419" y="6243489"/>
            <a:chExt cx="619433" cy="463106"/>
          </a:xfrm>
        </p:grpSpPr>
        <p:sp>
          <p:nvSpPr>
            <p:cNvPr id="8" name="Oval 7">
              <a:extLst>
                <a:ext uri="{FF2B5EF4-FFF2-40B4-BE49-F238E27FC236}">
                  <a16:creationId xmlns:a16="http://schemas.microsoft.com/office/drawing/2014/main" id="{DFCA2A6D-15A5-4DCD-88CC-8EE5CD160E32}"/>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DC54B1-81D8-4636-9880-4E3914B1723B}"/>
                </a:ext>
              </a:extLst>
            </p:cNvPr>
            <p:cNvSpPr txBox="1"/>
            <p:nvPr/>
          </p:nvSpPr>
          <p:spPr>
            <a:xfrm>
              <a:off x="11474895" y="6290376"/>
              <a:ext cx="480479" cy="369332"/>
            </a:xfrm>
            <a:prstGeom prst="rect">
              <a:avLst/>
            </a:prstGeom>
            <a:noFill/>
          </p:spPr>
          <p:txBody>
            <a:bodyPr wrap="square" rtlCol="0">
              <a:spAutoFit/>
            </a:bodyPr>
            <a:lstStyle/>
            <a:p>
              <a:r>
                <a:rPr lang="en-US" b="1" dirty="0"/>
                <a:t>56</a:t>
              </a:r>
            </a:p>
          </p:txBody>
        </p:sp>
      </p:grpSp>
    </p:spTree>
    <p:extLst>
      <p:ext uri="{BB962C8B-B14F-4D97-AF65-F5344CB8AC3E}">
        <p14:creationId xmlns:p14="http://schemas.microsoft.com/office/powerpoint/2010/main" val="292559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2">
            <a:extLst>
              <a:ext uri="{FF2B5EF4-FFF2-40B4-BE49-F238E27FC236}">
                <a16:creationId xmlns:a16="http://schemas.microsoft.com/office/drawing/2014/main" id="{E9D5439D-338E-4CAB-B87E-F0F866421989}"/>
              </a:ext>
            </a:extLst>
          </p:cNvPr>
          <p:cNvSpPr txBox="1">
            <a:spLocks/>
          </p:cNvSpPr>
          <p:nvPr/>
        </p:nvSpPr>
        <p:spPr>
          <a:xfrm>
            <a:off x="2134829" y="117987"/>
            <a:ext cx="9064113" cy="3604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sz="3200"/>
              <a:t>Timely and Accurate Data Quality Scoresheet</a:t>
            </a:r>
            <a:endParaRPr lang="en-US" sz="3200" dirty="0"/>
          </a:p>
        </p:txBody>
      </p:sp>
      <p:grpSp>
        <p:nvGrpSpPr>
          <p:cNvPr id="30" name="Group 29">
            <a:extLst>
              <a:ext uri="{FF2B5EF4-FFF2-40B4-BE49-F238E27FC236}">
                <a16:creationId xmlns:a16="http://schemas.microsoft.com/office/drawing/2014/main" id="{499B66CE-5383-4321-AABA-5BF43BCD801D}"/>
              </a:ext>
            </a:extLst>
          </p:cNvPr>
          <p:cNvGrpSpPr/>
          <p:nvPr/>
        </p:nvGrpSpPr>
        <p:grpSpPr>
          <a:xfrm>
            <a:off x="11572567" y="6394894"/>
            <a:ext cx="619433" cy="463106"/>
            <a:chOff x="11405419" y="6243489"/>
            <a:chExt cx="619433" cy="463106"/>
          </a:xfrm>
        </p:grpSpPr>
        <p:sp>
          <p:nvSpPr>
            <p:cNvPr id="31" name="Oval 30">
              <a:extLst>
                <a:ext uri="{FF2B5EF4-FFF2-40B4-BE49-F238E27FC236}">
                  <a16:creationId xmlns:a16="http://schemas.microsoft.com/office/drawing/2014/main" id="{21E4DFF2-7B9F-4A66-88BD-D8065D1DC773}"/>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EC258AE-F362-41C2-B165-5CE3812B5FB6}"/>
                </a:ext>
              </a:extLst>
            </p:cNvPr>
            <p:cNvSpPr txBox="1"/>
            <p:nvPr/>
          </p:nvSpPr>
          <p:spPr>
            <a:xfrm>
              <a:off x="11474895" y="6290376"/>
              <a:ext cx="480479" cy="369332"/>
            </a:xfrm>
            <a:prstGeom prst="rect">
              <a:avLst/>
            </a:prstGeom>
            <a:noFill/>
          </p:spPr>
          <p:txBody>
            <a:bodyPr wrap="square" rtlCol="0">
              <a:spAutoFit/>
            </a:bodyPr>
            <a:lstStyle/>
            <a:p>
              <a:r>
                <a:rPr lang="en-US" b="1" dirty="0"/>
                <a:t>57</a:t>
              </a:r>
            </a:p>
          </p:txBody>
        </p:sp>
      </p:grpSp>
      <p:pic>
        <p:nvPicPr>
          <p:cNvPr id="10" name="Picture 9">
            <a:extLst>
              <a:ext uri="{FF2B5EF4-FFF2-40B4-BE49-F238E27FC236}">
                <a16:creationId xmlns:a16="http://schemas.microsoft.com/office/drawing/2014/main" id="{123F65BD-9486-4949-8066-86ED72D99215}"/>
              </a:ext>
            </a:extLst>
          </p:cNvPr>
          <p:cNvPicPr>
            <a:picLocks noChangeAspect="1"/>
          </p:cNvPicPr>
          <p:nvPr/>
        </p:nvPicPr>
        <p:blipFill>
          <a:blip r:embed="rId2"/>
          <a:stretch>
            <a:fillRect/>
          </a:stretch>
        </p:blipFill>
        <p:spPr>
          <a:xfrm>
            <a:off x="2330245" y="494828"/>
            <a:ext cx="5909188" cy="4427373"/>
          </a:xfrm>
          <a:prstGeom prst="rect">
            <a:avLst/>
          </a:prstGeom>
        </p:spPr>
      </p:pic>
      <p:pic>
        <p:nvPicPr>
          <p:cNvPr id="11" name="Picture 10">
            <a:extLst>
              <a:ext uri="{FF2B5EF4-FFF2-40B4-BE49-F238E27FC236}">
                <a16:creationId xmlns:a16="http://schemas.microsoft.com/office/drawing/2014/main" id="{849E5675-9794-4E85-A2C0-F20B50FC8F7D}"/>
              </a:ext>
            </a:extLst>
          </p:cNvPr>
          <p:cNvPicPr>
            <a:picLocks noChangeAspect="1"/>
          </p:cNvPicPr>
          <p:nvPr/>
        </p:nvPicPr>
        <p:blipFill>
          <a:blip r:embed="rId3"/>
          <a:stretch>
            <a:fillRect/>
          </a:stretch>
        </p:blipFill>
        <p:spPr>
          <a:xfrm>
            <a:off x="2330244" y="4938600"/>
            <a:ext cx="5909189" cy="1776345"/>
          </a:xfrm>
          <a:prstGeom prst="rect">
            <a:avLst/>
          </a:prstGeom>
        </p:spPr>
      </p:pic>
    </p:spTree>
    <p:extLst>
      <p:ext uri="{BB962C8B-B14F-4D97-AF65-F5344CB8AC3E}">
        <p14:creationId xmlns:p14="http://schemas.microsoft.com/office/powerpoint/2010/main" val="266078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5A99F59-AE55-48E0-9B4D-6E6C6329BD4A}"/>
              </a:ext>
            </a:extLst>
          </p:cNvPr>
          <p:cNvSpPr>
            <a:spLocks noGrp="1"/>
          </p:cNvSpPr>
          <p:nvPr>
            <p:ph type="title"/>
          </p:nvPr>
        </p:nvSpPr>
        <p:spPr>
          <a:xfrm>
            <a:off x="2134829" y="117987"/>
            <a:ext cx="9064113" cy="360442"/>
          </a:xfrm>
        </p:spPr>
        <p:txBody>
          <a:bodyPr>
            <a:noAutofit/>
          </a:bodyPr>
          <a:lstStyle/>
          <a:p>
            <a:r>
              <a:rPr lang="en-US" sz="3200" dirty="0"/>
              <a:t>Timely and Accurate Data Quality Scoresheet</a:t>
            </a:r>
          </a:p>
        </p:txBody>
      </p:sp>
      <p:sp>
        <p:nvSpPr>
          <p:cNvPr id="6" name="Text Placeholder 9">
            <a:extLst>
              <a:ext uri="{FF2B5EF4-FFF2-40B4-BE49-F238E27FC236}">
                <a16:creationId xmlns:a16="http://schemas.microsoft.com/office/drawing/2014/main" id="{FC0C3C73-2F06-4D84-9F8C-B86FB52AEC8C}"/>
              </a:ext>
            </a:extLst>
          </p:cNvPr>
          <p:cNvSpPr txBox="1">
            <a:spLocks/>
          </p:cNvSpPr>
          <p:nvPr/>
        </p:nvSpPr>
        <p:spPr>
          <a:xfrm>
            <a:off x="5692877" y="963287"/>
            <a:ext cx="6302478" cy="509338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Stakeholder Input</a:t>
            </a:r>
          </a:p>
          <a:p>
            <a:pPr marL="1074420" lvl="1" indent="-342900"/>
            <a:r>
              <a:rPr lang="en-US" dirty="0">
                <a:latin typeface="Arial" panose="020B0604020202020204" pitchFamily="34" charset="0"/>
                <a:cs typeface="Arial" panose="020B0604020202020204" pitchFamily="34" charset="0"/>
              </a:rPr>
              <a:t>Send Questions and Feedback to KSDE</a:t>
            </a:r>
          </a:p>
          <a:p>
            <a:pPr marL="1543050" lvl="2" indent="-342900"/>
            <a:r>
              <a:rPr lang="en-US" dirty="0">
                <a:latin typeface="Arial" panose="020B0604020202020204" pitchFamily="34" charset="0"/>
                <a:cs typeface="Arial" panose="020B0604020202020204" pitchFamily="34" charset="0"/>
              </a:rPr>
              <a:t>Submit input in writing</a:t>
            </a:r>
          </a:p>
          <a:p>
            <a:pPr marL="1543050" lvl="2" indent="-342900"/>
            <a:r>
              <a:rPr lang="en-US" dirty="0">
                <a:latin typeface="Arial" panose="020B0604020202020204" pitchFamily="34" charset="0"/>
                <a:cs typeface="Arial" panose="020B0604020202020204" pitchFamily="34" charset="0"/>
              </a:rPr>
              <a:t>Input collected through - </a:t>
            </a:r>
          </a:p>
          <a:p>
            <a:pPr marL="1943100" lvl="3" indent="-342900"/>
            <a:r>
              <a:rPr lang="en-US" dirty="0">
                <a:latin typeface="Arial" panose="020B0604020202020204" pitchFamily="34" charset="0"/>
                <a:cs typeface="Arial" panose="020B0604020202020204" pitchFamily="34" charset="0"/>
              </a:rPr>
              <a:t>September 4, 2020</a:t>
            </a:r>
          </a:p>
          <a:p>
            <a:pPr marL="1943100" lvl="3" indent="-342900"/>
            <a:r>
              <a:rPr lang="en-US" dirty="0">
                <a:latin typeface="Arial" panose="020B0604020202020204" pitchFamily="34" charset="0"/>
                <a:cs typeface="Arial" panose="020B0604020202020204" pitchFamily="34" charset="0"/>
              </a:rPr>
              <a:t>Noon Deadline</a:t>
            </a:r>
          </a:p>
          <a:p>
            <a:pPr marL="1074420" lvl="1" indent="-342900"/>
            <a:r>
              <a:rPr lang="en-US" dirty="0">
                <a:latin typeface="Arial" panose="020B0604020202020204" pitchFamily="34" charset="0"/>
                <a:cs typeface="Arial" panose="020B0604020202020204" pitchFamily="34" charset="0"/>
              </a:rPr>
              <a:t>Final Version will be introduced in September 2020</a:t>
            </a:r>
          </a:p>
          <a:p>
            <a:pPr marL="1074420" lvl="1" indent="-342900"/>
            <a:r>
              <a:rPr lang="en-US" dirty="0">
                <a:latin typeface="Arial" panose="020B0604020202020204" pitchFamily="34" charset="0"/>
                <a:cs typeface="Arial" panose="020B0604020202020204" pitchFamily="34" charset="0"/>
              </a:rPr>
              <a:t>Data Quality to be measured beginning in FY2021 under new format</a:t>
            </a:r>
          </a:p>
          <a:p>
            <a:pPr marL="434340" indent="-342900"/>
            <a:endParaRPr lang="en-US" dirty="0">
              <a:latin typeface="Arial" panose="020B0604020202020204" pitchFamily="34" charset="0"/>
              <a:cs typeface="Arial" panose="020B0604020202020204" pitchFamily="34" charset="0"/>
            </a:endParaRPr>
          </a:p>
          <a:p>
            <a:pPr marL="434340"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400CC74-0334-4469-9C35-10636BA3A500}"/>
              </a:ext>
            </a:extLst>
          </p:cNvPr>
          <p:cNvGrpSpPr/>
          <p:nvPr/>
        </p:nvGrpSpPr>
        <p:grpSpPr>
          <a:xfrm>
            <a:off x="11572567" y="6394894"/>
            <a:ext cx="619433" cy="463106"/>
            <a:chOff x="11405419" y="6243489"/>
            <a:chExt cx="619433" cy="463106"/>
          </a:xfrm>
        </p:grpSpPr>
        <p:sp>
          <p:nvSpPr>
            <p:cNvPr id="8" name="Oval 7">
              <a:extLst>
                <a:ext uri="{FF2B5EF4-FFF2-40B4-BE49-F238E27FC236}">
                  <a16:creationId xmlns:a16="http://schemas.microsoft.com/office/drawing/2014/main" id="{38D9D4F8-8F49-4D84-93D0-6CA34528B063}"/>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EEF030-92D4-400C-B1CF-4E65B5CF5508}"/>
                </a:ext>
              </a:extLst>
            </p:cNvPr>
            <p:cNvSpPr txBox="1"/>
            <p:nvPr/>
          </p:nvSpPr>
          <p:spPr>
            <a:xfrm>
              <a:off x="11474895" y="6290376"/>
              <a:ext cx="480479" cy="369332"/>
            </a:xfrm>
            <a:prstGeom prst="rect">
              <a:avLst/>
            </a:prstGeom>
            <a:noFill/>
          </p:spPr>
          <p:txBody>
            <a:bodyPr wrap="square" rtlCol="0">
              <a:spAutoFit/>
            </a:bodyPr>
            <a:lstStyle/>
            <a:p>
              <a:r>
                <a:rPr lang="en-US" b="1" dirty="0"/>
                <a:t>58</a:t>
              </a:r>
            </a:p>
          </p:txBody>
        </p:sp>
      </p:grpSp>
      <p:graphicFrame>
        <p:nvGraphicFramePr>
          <p:cNvPr id="2" name="Object 1">
            <a:extLst>
              <a:ext uri="{FF2B5EF4-FFF2-40B4-BE49-F238E27FC236}">
                <a16:creationId xmlns:a16="http://schemas.microsoft.com/office/drawing/2014/main" id="{EB20C3C6-5E12-484C-9401-E589F672BD1A}"/>
              </a:ext>
            </a:extLst>
          </p:cNvPr>
          <p:cNvGraphicFramePr>
            <a:graphicFrameLocks noChangeAspect="1"/>
          </p:cNvGraphicFramePr>
          <p:nvPr>
            <p:extLst>
              <p:ext uri="{D42A27DB-BD31-4B8C-83A1-F6EECF244321}">
                <p14:modId xmlns:p14="http://schemas.microsoft.com/office/powerpoint/2010/main" val="2878095081"/>
              </p:ext>
            </p:extLst>
          </p:nvPr>
        </p:nvGraphicFramePr>
        <p:xfrm>
          <a:off x="98425" y="383457"/>
          <a:ext cx="5122504" cy="5751871"/>
        </p:xfrm>
        <a:graphic>
          <a:graphicData uri="http://schemas.openxmlformats.org/presentationml/2006/ole">
            <mc:AlternateContent xmlns:mc="http://schemas.openxmlformats.org/markup-compatibility/2006">
              <mc:Choice xmlns:v="urn:schemas-microsoft-com:vml" Requires="v">
                <p:oleObj spid="_x0000_s2079" name="Document" r:id="rId3" imgW="5956042" imgH="8420488" progId="Word.Document.12">
                  <p:embed/>
                </p:oleObj>
              </mc:Choice>
              <mc:Fallback>
                <p:oleObj name="Document" r:id="rId3" imgW="5956042" imgH="8420488" progId="Word.Document.12">
                  <p:embed/>
                  <p:pic>
                    <p:nvPicPr>
                      <p:cNvPr id="0" name=""/>
                      <p:cNvPicPr/>
                      <p:nvPr/>
                    </p:nvPicPr>
                    <p:blipFill>
                      <a:blip r:embed="rId4"/>
                      <a:stretch>
                        <a:fillRect/>
                      </a:stretch>
                    </p:blipFill>
                    <p:spPr>
                      <a:xfrm>
                        <a:off x="98425" y="383457"/>
                        <a:ext cx="5122504" cy="5751871"/>
                      </a:xfrm>
                      <a:prstGeom prst="rect">
                        <a:avLst/>
                      </a:prstGeom>
                    </p:spPr>
                  </p:pic>
                </p:oleObj>
              </mc:Fallback>
            </mc:AlternateContent>
          </a:graphicData>
        </a:graphic>
      </p:graphicFrame>
    </p:spTree>
    <p:extLst>
      <p:ext uri="{BB962C8B-B14F-4D97-AF65-F5344CB8AC3E}">
        <p14:creationId xmlns:p14="http://schemas.microsoft.com/office/powerpoint/2010/main" val="3468664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a:xfrm>
            <a:off x="280219" y="423334"/>
            <a:ext cx="11430000" cy="2713228"/>
          </a:xfrm>
        </p:spPr>
        <p:txBody>
          <a:bodyPr/>
          <a:lstStyle/>
          <a:p>
            <a:r>
              <a:rPr lang="en-US" b="1" dirty="0"/>
              <a:t>Tips &amp; Reminders</a:t>
            </a:r>
          </a:p>
        </p:txBody>
      </p:sp>
      <p:grpSp>
        <p:nvGrpSpPr>
          <p:cNvPr id="3" name="Group 2">
            <a:extLst>
              <a:ext uri="{FF2B5EF4-FFF2-40B4-BE49-F238E27FC236}">
                <a16:creationId xmlns:a16="http://schemas.microsoft.com/office/drawing/2014/main" id="{B795F6A5-8C54-46F3-AE09-238E61AF5662}"/>
              </a:ext>
            </a:extLst>
          </p:cNvPr>
          <p:cNvGrpSpPr/>
          <p:nvPr/>
        </p:nvGrpSpPr>
        <p:grpSpPr>
          <a:xfrm>
            <a:off x="11572567" y="6394894"/>
            <a:ext cx="619433" cy="463106"/>
            <a:chOff x="11405419" y="6243489"/>
            <a:chExt cx="619433" cy="463106"/>
          </a:xfrm>
        </p:grpSpPr>
        <p:sp>
          <p:nvSpPr>
            <p:cNvPr id="4" name="Oval 3">
              <a:extLst>
                <a:ext uri="{FF2B5EF4-FFF2-40B4-BE49-F238E27FC236}">
                  <a16:creationId xmlns:a16="http://schemas.microsoft.com/office/drawing/2014/main" id="{CDAF29AC-0411-499A-BB97-B779CEEEF2A5}"/>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E058A6-CB14-4856-976C-F98240D1F98C}"/>
                </a:ext>
              </a:extLst>
            </p:cNvPr>
            <p:cNvSpPr txBox="1"/>
            <p:nvPr/>
          </p:nvSpPr>
          <p:spPr>
            <a:xfrm>
              <a:off x="11474895" y="6290376"/>
              <a:ext cx="480479" cy="369332"/>
            </a:xfrm>
            <a:prstGeom prst="rect">
              <a:avLst/>
            </a:prstGeom>
            <a:noFill/>
          </p:spPr>
          <p:txBody>
            <a:bodyPr wrap="square" rtlCol="0">
              <a:spAutoFit/>
            </a:bodyPr>
            <a:lstStyle/>
            <a:p>
              <a:r>
                <a:rPr lang="en-US" b="1" dirty="0"/>
                <a:t>59</a:t>
              </a:r>
            </a:p>
          </p:txBody>
        </p:sp>
      </p:grpSp>
    </p:spTree>
    <p:extLst>
      <p:ext uri="{BB962C8B-B14F-4D97-AF65-F5344CB8AC3E}">
        <p14:creationId xmlns:p14="http://schemas.microsoft.com/office/powerpoint/2010/main" val="173135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89E09-0A12-4909-A877-0F0555732355}"/>
              </a:ext>
            </a:extLst>
          </p:cNvPr>
          <p:cNvSpPr>
            <a:spLocks noGrp="1"/>
          </p:cNvSpPr>
          <p:nvPr>
            <p:ph type="title"/>
          </p:nvPr>
        </p:nvSpPr>
        <p:spPr>
          <a:xfrm>
            <a:off x="3093397" y="218034"/>
            <a:ext cx="5629838" cy="490695"/>
          </a:xfrm>
          <a:ln w="3175">
            <a:solidFill>
              <a:schemeClr val="tx1"/>
            </a:solidFill>
          </a:ln>
        </p:spPr>
        <p:txBody>
          <a:bodyPr anchor="t">
            <a:normAutofit fontScale="90000"/>
          </a:bodyPr>
          <a:lstStyle/>
          <a:p>
            <a:pPr algn="ctr"/>
            <a:r>
              <a:rPr lang="en-US" dirty="0"/>
              <a:t>My car doesn't start</a:t>
            </a:r>
          </a:p>
        </p:txBody>
      </p:sp>
      <p:pic>
        <p:nvPicPr>
          <p:cNvPr id="9" name="Picture Placeholder 8">
            <a:extLst>
              <a:ext uri="{FF2B5EF4-FFF2-40B4-BE49-F238E27FC236}">
                <a16:creationId xmlns:a16="http://schemas.microsoft.com/office/drawing/2014/main" id="{71D3E702-D20F-4AF4-B4A9-7E7E065B386E}"/>
              </a:ext>
            </a:extLst>
          </p:cNvPr>
          <p:cNvPicPr>
            <a:picLocks noGrp="1" noChangeAspect="1"/>
          </p:cNvPicPr>
          <p:nvPr>
            <p:ph type="pic" idx="1"/>
          </p:nvPr>
        </p:nvPicPr>
        <p:blipFill>
          <a:blip r:embed="rId2"/>
          <a:srcRect l="16204" r="16204"/>
          <a:stretch>
            <a:fillRect/>
          </a:stretch>
        </p:blipFill>
        <p:spPr>
          <a:xfrm>
            <a:off x="2349039" y="787845"/>
            <a:ext cx="7914966" cy="5606773"/>
          </a:xfrm>
          <a:prstGeom prst="rect">
            <a:avLst/>
          </a:prstGeom>
        </p:spPr>
      </p:pic>
      <p:sp>
        <p:nvSpPr>
          <p:cNvPr id="7" name="Text Placeholder 6">
            <a:extLst>
              <a:ext uri="{FF2B5EF4-FFF2-40B4-BE49-F238E27FC236}">
                <a16:creationId xmlns:a16="http://schemas.microsoft.com/office/drawing/2014/main" id="{9849F29D-8F1C-4077-B2B0-48EC9F374836}"/>
              </a:ext>
            </a:extLst>
          </p:cNvPr>
          <p:cNvSpPr>
            <a:spLocks noGrp="1"/>
          </p:cNvSpPr>
          <p:nvPr>
            <p:ph type="body" sz="half" idx="2"/>
          </p:nvPr>
        </p:nvSpPr>
        <p:spPr>
          <a:xfrm>
            <a:off x="274434" y="4748981"/>
            <a:ext cx="1882876" cy="1238864"/>
          </a:xfrm>
        </p:spPr>
        <p:txBody>
          <a:bodyPr>
            <a:noAutofit/>
          </a:bodyPr>
          <a:lstStyle/>
          <a:p>
            <a:pPr algn="ctr"/>
            <a:r>
              <a:rPr lang="en-US" sz="3600" b="1" u="sng" dirty="0">
                <a:latin typeface="Arial" panose="020B0604020202020204" pitchFamily="34" charset="0"/>
                <a:cs typeface="Arial" panose="020B0604020202020204" pitchFamily="34" charset="0"/>
              </a:rPr>
              <a:t>OK, Tell my why</a:t>
            </a:r>
          </a:p>
        </p:txBody>
      </p:sp>
      <p:sp>
        <p:nvSpPr>
          <p:cNvPr id="10" name="Text Placeholder 6">
            <a:extLst>
              <a:ext uri="{FF2B5EF4-FFF2-40B4-BE49-F238E27FC236}">
                <a16:creationId xmlns:a16="http://schemas.microsoft.com/office/drawing/2014/main" id="{8C877048-061E-4D54-8ECC-E4DF41700478}"/>
              </a:ext>
            </a:extLst>
          </p:cNvPr>
          <p:cNvSpPr txBox="1">
            <a:spLocks/>
          </p:cNvSpPr>
          <p:nvPr/>
        </p:nvSpPr>
        <p:spPr>
          <a:xfrm>
            <a:off x="164743" y="1058196"/>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 2017</a:t>
            </a:r>
          </a:p>
        </p:txBody>
      </p:sp>
      <p:grpSp>
        <p:nvGrpSpPr>
          <p:cNvPr id="6" name="Group 5">
            <a:extLst>
              <a:ext uri="{FF2B5EF4-FFF2-40B4-BE49-F238E27FC236}">
                <a16:creationId xmlns:a16="http://schemas.microsoft.com/office/drawing/2014/main" id="{D1A2B80D-25D2-470E-9F8F-56D35B1447A8}"/>
              </a:ext>
            </a:extLst>
          </p:cNvPr>
          <p:cNvGrpSpPr/>
          <p:nvPr/>
        </p:nvGrpSpPr>
        <p:grpSpPr>
          <a:xfrm>
            <a:off x="11680723" y="6425380"/>
            <a:ext cx="491613" cy="432620"/>
            <a:chOff x="11533239" y="6292645"/>
            <a:chExt cx="491613" cy="432620"/>
          </a:xfrm>
        </p:grpSpPr>
        <p:sp>
          <p:nvSpPr>
            <p:cNvPr id="8" name="Oval 7">
              <a:extLst>
                <a:ext uri="{FF2B5EF4-FFF2-40B4-BE49-F238E27FC236}">
                  <a16:creationId xmlns:a16="http://schemas.microsoft.com/office/drawing/2014/main" id="{BD6D11A0-DDE3-406A-9167-959BA0F37551}"/>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932D32-DE10-47BC-B49F-09D9028182CA}"/>
                </a:ext>
              </a:extLst>
            </p:cNvPr>
            <p:cNvSpPr txBox="1"/>
            <p:nvPr/>
          </p:nvSpPr>
          <p:spPr>
            <a:xfrm>
              <a:off x="11641394" y="6343954"/>
              <a:ext cx="314632" cy="369332"/>
            </a:xfrm>
            <a:prstGeom prst="rect">
              <a:avLst/>
            </a:prstGeom>
            <a:noFill/>
          </p:spPr>
          <p:txBody>
            <a:bodyPr wrap="square" rtlCol="0">
              <a:spAutoFit/>
            </a:bodyPr>
            <a:lstStyle/>
            <a:p>
              <a:r>
                <a:rPr lang="en-US" b="1" dirty="0"/>
                <a:t>6</a:t>
              </a:r>
            </a:p>
          </p:txBody>
        </p:sp>
      </p:grpSp>
    </p:spTree>
    <p:extLst>
      <p:ext uri="{BB962C8B-B14F-4D97-AF65-F5344CB8AC3E}">
        <p14:creationId xmlns:p14="http://schemas.microsoft.com/office/powerpoint/2010/main" val="4264609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EA68-097C-4AD9-BEF1-B8D1DB1CA7B4}"/>
              </a:ext>
            </a:extLst>
          </p:cNvPr>
          <p:cNvSpPr>
            <a:spLocks noGrp="1"/>
          </p:cNvSpPr>
          <p:nvPr>
            <p:ph type="title"/>
          </p:nvPr>
        </p:nvSpPr>
        <p:spPr>
          <a:xfrm>
            <a:off x="754189" y="668877"/>
            <a:ext cx="11150651" cy="612058"/>
          </a:xfrm>
        </p:spPr>
        <p:txBody>
          <a:bodyPr>
            <a:normAutofit/>
          </a:bodyPr>
          <a:lstStyle/>
          <a:p>
            <a:pPr algn="ctr"/>
            <a:r>
              <a:rPr lang="en-US" dirty="0">
                <a:latin typeface="Arial" panose="020B0604020202020204" pitchFamily="34" charset="0"/>
                <a:cs typeface="Arial" panose="020B0604020202020204" pitchFamily="34" charset="0"/>
              </a:rPr>
              <a:t>How to avoid Duplicate records resulting from Importing</a:t>
            </a:r>
          </a:p>
        </p:txBody>
      </p:sp>
      <p:sp>
        <p:nvSpPr>
          <p:cNvPr id="4" name="Text Placeholder 3">
            <a:extLst>
              <a:ext uri="{FF2B5EF4-FFF2-40B4-BE49-F238E27FC236}">
                <a16:creationId xmlns:a16="http://schemas.microsoft.com/office/drawing/2014/main" id="{8FC92CD5-8A71-4E69-AA0E-E80B74B2648F}"/>
              </a:ext>
            </a:extLst>
          </p:cNvPr>
          <p:cNvSpPr>
            <a:spLocks noGrp="1"/>
          </p:cNvSpPr>
          <p:nvPr>
            <p:ph type="body" sz="half" idx="2"/>
          </p:nvPr>
        </p:nvSpPr>
        <p:spPr>
          <a:xfrm>
            <a:off x="1393068" y="1503031"/>
            <a:ext cx="9872892" cy="2381865"/>
          </a:xfrm>
        </p:spPr>
        <p:txBody>
          <a:bodyPr>
            <a:normAutofit lnSpcReduction="10000"/>
          </a:bodyPr>
          <a:lstStyle/>
          <a:p>
            <a:r>
              <a:rPr lang="en-US" sz="2800" dirty="0">
                <a:latin typeface="Arial" panose="020B0604020202020204" pitchFamily="34" charset="0"/>
                <a:cs typeface="Arial" panose="020B0604020202020204" pitchFamily="34" charset="0"/>
              </a:rPr>
              <a:t>Students with existing SPEDPro records</a:t>
            </a:r>
          </a:p>
          <a:p>
            <a:r>
              <a:rPr lang="en-US" sz="2800" dirty="0">
                <a:latin typeface="Arial" panose="020B0604020202020204" pitchFamily="34" charset="0"/>
                <a:cs typeface="Arial" panose="020B0604020202020204" pitchFamily="34" charset="0"/>
              </a:rPr>
              <a:t>	Change in responsible schools</a:t>
            </a:r>
          </a:p>
          <a:p>
            <a:r>
              <a:rPr lang="en-US" sz="2800" dirty="0">
                <a:latin typeface="Arial" panose="020B0604020202020204" pitchFamily="34" charset="0"/>
                <a:cs typeface="Arial" panose="020B0604020202020204" pitchFamily="34" charset="0"/>
              </a:rPr>
              <a:t>	Students who move between Coop member districts</a:t>
            </a:r>
          </a:p>
          <a:p>
            <a:r>
              <a:rPr lang="en-US" sz="2800" dirty="0">
                <a:latin typeface="Arial" panose="020B0604020202020204" pitchFamily="34" charset="0"/>
                <a:cs typeface="Arial" panose="020B0604020202020204" pitchFamily="34" charset="0"/>
              </a:rPr>
              <a:t>	Change in Assign Child count organization </a:t>
            </a:r>
          </a:p>
          <a:p>
            <a:r>
              <a:rPr lang="en-US" sz="2800" dirty="0">
                <a:latin typeface="Arial" panose="020B0604020202020204" pitchFamily="34" charset="0"/>
                <a:cs typeface="Arial" panose="020B0604020202020204" pitchFamily="34" charset="0"/>
              </a:rPr>
              <a:t>	Students who exit and return</a:t>
            </a:r>
          </a:p>
        </p:txBody>
      </p:sp>
      <p:sp>
        <p:nvSpPr>
          <p:cNvPr id="6" name="Text Placeholder 3">
            <a:extLst>
              <a:ext uri="{FF2B5EF4-FFF2-40B4-BE49-F238E27FC236}">
                <a16:creationId xmlns:a16="http://schemas.microsoft.com/office/drawing/2014/main" id="{A1CE5707-59C6-4172-8466-9F6E8BFD3754}"/>
              </a:ext>
            </a:extLst>
          </p:cNvPr>
          <p:cNvSpPr txBox="1">
            <a:spLocks/>
          </p:cNvSpPr>
          <p:nvPr/>
        </p:nvSpPr>
        <p:spPr>
          <a:xfrm>
            <a:off x="987704" y="4106992"/>
            <a:ext cx="10683619" cy="1355981"/>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Solution –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Delete original student profile before importing new student record</a:t>
            </a:r>
          </a:p>
        </p:txBody>
      </p:sp>
      <p:sp>
        <p:nvSpPr>
          <p:cNvPr id="7" name="Text Placeholder 6">
            <a:extLst>
              <a:ext uri="{FF2B5EF4-FFF2-40B4-BE49-F238E27FC236}">
                <a16:creationId xmlns:a16="http://schemas.microsoft.com/office/drawing/2014/main" id="{E001782D-D5A8-498D-9BAF-1BD0B7E5601D}"/>
              </a:ext>
            </a:extLst>
          </p:cNvPr>
          <p:cNvSpPr txBox="1">
            <a:spLocks/>
          </p:cNvSpPr>
          <p:nvPr/>
        </p:nvSpPr>
        <p:spPr>
          <a:xfrm>
            <a:off x="246741" y="55080"/>
            <a:ext cx="1146328" cy="5318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grpSp>
        <p:nvGrpSpPr>
          <p:cNvPr id="8" name="Group 7">
            <a:extLst>
              <a:ext uri="{FF2B5EF4-FFF2-40B4-BE49-F238E27FC236}">
                <a16:creationId xmlns:a16="http://schemas.microsoft.com/office/drawing/2014/main" id="{C7540D64-601F-493D-B129-41294A52DCF4}"/>
              </a:ext>
            </a:extLst>
          </p:cNvPr>
          <p:cNvGrpSpPr/>
          <p:nvPr/>
        </p:nvGrpSpPr>
        <p:grpSpPr>
          <a:xfrm>
            <a:off x="11572567" y="6394894"/>
            <a:ext cx="619433" cy="463106"/>
            <a:chOff x="11405419" y="6243489"/>
            <a:chExt cx="619433" cy="463106"/>
          </a:xfrm>
        </p:grpSpPr>
        <p:sp>
          <p:nvSpPr>
            <p:cNvPr id="9" name="Oval 8">
              <a:extLst>
                <a:ext uri="{FF2B5EF4-FFF2-40B4-BE49-F238E27FC236}">
                  <a16:creationId xmlns:a16="http://schemas.microsoft.com/office/drawing/2014/main" id="{AB0561B8-2A5D-4544-9BFB-250328183675}"/>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B5FD01-5D2A-4F16-BD29-E6AAD02A7731}"/>
                </a:ext>
              </a:extLst>
            </p:cNvPr>
            <p:cNvSpPr txBox="1"/>
            <p:nvPr/>
          </p:nvSpPr>
          <p:spPr>
            <a:xfrm>
              <a:off x="11474895" y="6290376"/>
              <a:ext cx="480479" cy="369332"/>
            </a:xfrm>
            <a:prstGeom prst="rect">
              <a:avLst/>
            </a:prstGeom>
            <a:noFill/>
          </p:spPr>
          <p:txBody>
            <a:bodyPr wrap="square" rtlCol="0">
              <a:spAutoFit/>
            </a:bodyPr>
            <a:lstStyle/>
            <a:p>
              <a:r>
                <a:rPr lang="en-US" b="1" dirty="0"/>
                <a:t>60</a:t>
              </a:r>
            </a:p>
          </p:txBody>
        </p:sp>
      </p:grpSp>
    </p:spTree>
    <p:extLst>
      <p:ext uri="{BB962C8B-B14F-4D97-AF65-F5344CB8AC3E}">
        <p14:creationId xmlns:p14="http://schemas.microsoft.com/office/powerpoint/2010/main" val="14845106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60D61F38-F4DD-4B84-87E7-E6B91C406276}"/>
              </a:ext>
            </a:extLst>
          </p:cNvPr>
          <p:cNvSpPr txBox="1">
            <a:spLocks noGrp="1"/>
          </p:cNvSpPr>
          <p:nvPr>
            <p:ph type="title"/>
          </p:nvPr>
        </p:nvSpPr>
        <p:spPr>
          <a:xfrm>
            <a:off x="724252" y="457201"/>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FY2020</a:t>
            </a:r>
          </a:p>
        </p:txBody>
      </p:sp>
      <p:pic>
        <p:nvPicPr>
          <p:cNvPr id="24" name="Picture 23">
            <a:extLst>
              <a:ext uri="{FF2B5EF4-FFF2-40B4-BE49-F238E27FC236}">
                <a16:creationId xmlns:a16="http://schemas.microsoft.com/office/drawing/2014/main" id="{DF5484B3-3437-46CC-8D54-8F8679365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3306" y="2531000"/>
            <a:ext cx="3608361" cy="3681503"/>
          </a:xfrm>
          <a:prstGeom prst="rect">
            <a:avLst/>
          </a:prstGeom>
        </p:spPr>
      </p:pic>
      <p:pic>
        <p:nvPicPr>
          <p:cNvPr id="25" name="Picture 24">
            <a:extLst>
              <a:ext uri="{FF2B5EF4-FFF2-40B4-BE49-F238E27FC236}">
                <a16:creationId xmlns:a16="http://schemas.microsoft.com/office/drawing/2014/main" id="{F128A1C9-C20B-48A4-902F-7F88E118F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94" y="2503096"/>
            <a:ext cx="3908465" cy="3542455"/>
          </a:xfrm>
          <a:prstGeom prst="rect">
            <a:avLst/>
          </a:prstGeom>
        </p:spPr>
      </p:pic>
      <p:sp>
        <p:nvSpPr>
          <p:cNvPr id="32" name="Title 1">
            <a:extLst>
              <a:ext uri="{FF2B5EF4-FFF2-40B4-BE49-F238E27FC236}">
                <a16:creationId xmlns:a16="http://schemas.microsoft.com/office/drawing/2014/main" id="{41E6836D-E8AB-4BFB-BE53-87C749DFA913}"/>
              </a:ext>
            </a:extLst>
          </p:cNvPr>
          <p:cNvSpPr txBox="1">
            <a:spLocks/>
          </p:cNvSpPr>
          <p:nvPr/>
        </p:nvSpPr>
        <p:spPr>
          <a:xfrm>
            <a:off x="2296357" y="1217802"/>
            <a:ext cx="7599286" cy="744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1284B"/>
                </a:solidFill>
                <a:latin typeface="Arial Black" panose="020B0A040201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11284B"/>
                </a:solidFill>
                <a:effectLst/>
                <a:uLnTx/>
                <a:uFillTx/>
                <a:latin typeface="Arial Black" panose="020B0A04020102020204" pitchFamily="34" charset="0"/>
                <a:ea typeface="+mj-ea"/>
                <a:cs typeface="Arial" panose="020B0604020202020204" pitchFamily="34" charset="0"/>
              </a:rPr>
              <a:t>Projected Dec 1 &amp; EOY </a:t>
            </a:r>
          </a:p>
        </p:txBody>
      </p:sp>
      <p:pic>
        <p:nvPicPr>
          <p:cNvPr id="38" name="Picture 37">
            <a:extLst>
              <a:ext uri="{FF2B5EF4-FFF2-40B4-BE49-F238E27FC236}">
                <a16:creationId xmlns:a16="http://schemas.microsoft.com/office/drawing/2014/main" id="{43D3F8DA-86DE-424B-9CD1-206946887D0B}"/>
              </a:ext>
            </a:extLst>
          </p:cNvPr>
          <p:cNvPicPr>
            <a:picLocks noChangeAspect="1"/>
          </p:cNvPicPr>
          <p:nvPr/>
        </p:nvPicPr>
        <p:blipFill>
          <a:blip r:embed="rId4"/>
          <a:stretch>
            <a:fillRect/>
          </a:stretch>
        </p:blipFill>
        <p:spPr>
          <a:xfrm>
            <a:off x="4294239" y="303981"/>
            <a:ext cx="3895682" cy="859611"/>
          </a:xfrm>
          <a:prstGeom prst="rect">
            <a:avLst/>
          </a:prstGeom>
        </p:spPr>
      </p:pic>
      <p:sp>
        <p:nvSpPr>
          <p:cNvPr id="7" name="Arrow: Left 6">
            <a:extLst>
              <a:ext uri="{FF2B5EF4-FFF2-40B4-BE49-F238E27FC236}">
                <a16:creationId xmlns:a16="http://schemas.microsoft.com/office/drawing/2014/main" id="{FC18DE6E-7607-40D0-84ED-1EC70C244D3A}"/>
              </a:ext>
            </a:extLst>
          </p:cNvPr>
          <p:cNvSpPr/>
          <p:nvPr/>
        </p:nvSpPr>
        <p:spPr>
          <a:xfrm>
            <a:off x="4489717" y="5668618"/>
            <a:ext cx="778412" cy="185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Left 38">
            <a:extLst>
              <a:ext uri="{FF2B5EF4-FFF2-40B4-BE49-F238E27FC236}">
                <a16:creationId xmlns:a16="http://schemas.microsoft.com/office/drawing/2014/main" id="{B2A22F44-0C7B-45FB-9664-4C1C178983A7}"/>
              </a:ext>
            </a:extLst>
          </p:cNvPr>
          <p:cNvSpPr/>
          <p:nvPr/>
        </p:nvSpPr>
        <p:spPr>
          <a:xfrm rot="16200000">
            <a:off x="3252264" y="1935183"/>
            <a:ext cx="778412" cy="185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6036184-05B8-40B4-81E6-12DE3F80F6B6}"/>
              </a:ext>
            </a:extLst>
          </p:cNvPr>
          <p:cNvSpPr txBox="1"/>
          <p:nvPr/>
        </p:nvSpPr>
        <p:spPr>
          <a:xfrm>
            <a:off x="4489717" y="2225003"/>
            <a:ext cx="2840931" cy="1477328"/>
          </a:xfrm>
          <a:prstGeom prst="rect">
            <a:avLst/>
          </a:prstGeom>
          <a:noFill/>
          <a:ln w="28575">
            <a:solidFill>
              <a:srgbClr val="FF0000"/>
            </a:solidFill>
          </a:ln>
        </p:spPr>
        <p:txBody>
          <a:bodyPr wrap="square" rtlCol="0">
            <a:spAutoFit/>
          </a:bodyPr>
          <a:lstStyle/>
          <a:p>
            <a:pPr algn="ctr"/>
            <a:r>
              <a:rPr lang="en-US" b="1" dirty="0"/>
              <a:t>Check grade level for unexpected age</a:t>
            </a:r>
          </a:p>
          <a:p>
            <a:pPr algn="ctr"/>
            <a:endParaRPr lang="en-US" b="1" dirty="0"/>
          </a:p>
          <a:p>
            <a:pPr algn="ctr"/>
            <a:r>
              <a:rPr lang="en-US" b="1" dirty="0"/>
              <a:t>Check age for unexpected grade</a:t>
            </a:r>
          </a:p>
        </p:txBody>
      </p:sp>
      <p:sp>
        <p:nvSpPr>
          <p:cNvPr id="42" name="Arrow: Left 41">
            <a:extLst>
              <a:ext uri="{FF2B5EF4-FFF2-40B4-BE49-F238E27FC236}">
                <a16:creationId xmlns:a16="http://schemas.microsoft.com/office/drawing/2014/main" id="{0FE4C280-BF18-41DF-8FF8-2FAA592A5AB3}"/>
              </a:ext>
            </a:extLst>
          </p:cNvPr>
          <p:cNvSpPr/>
          <p:nvPr/>
        </p:nvSpPr>
        <p:spPr>
          <a:xfrm rot="16200000">
            <a:off x="8068506" y="1886481"/>
            <a:ext cx="778412" cy="185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 42">
            <a:extLst>
              <a:ext uri="{FF2B5EF4-FFF2-40B4-BE49-F238E27FC236}">
                <a16:creationId xmlns:a16="http://schemas.microsoft.com/office/drawing/2014/main" id="{C4E2F2E1-8A39-4544-BC66-940126BFF6C2}"/>
              </a:ext>
            </a:extLst>
          </p:cNvPr>
          <p:cNvSpPr/>
          <p:nvPr/>
        </p:nvSpPr>
        <p:spPr>
          <a:xfrm>
            <a:off x="11144325" y="5859912"/>
            <a:ext cx="778412" cy="1856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7CD4274-0C99-4FB2-AF0D-735B9298BE9C}"/>
              </a:ext>
            </a:extLst>
          </p:cNvPr>
          <p:cNvSpPr txBox="1"/>
          <p:nvPr/>
        </p:nvSpPr>
        <p:spPr>
          <a:xfrm>
            <a:off x="4878922" y="3928673"/>
            <a:ext cx="2062519" cy="923330"/>
          </a:xfrm>
          <a:prstGeom prst="rect">
            <a:avLst/>
          </a:prstGeom>
          <a:noFill/>
          <a:ln w="28575">
            <a:solidFill>
              <a:srgbClr val="FF0000"/>
            </a:solidFill>
          </a:ln>
        </p:spPr>
        <p:txBody>
          <a:bodyPr wrap="square" rtlCol="0">
            <a:spAutoFit/>
          </a:bodyPr>
          <a:lstStyle/>
          <a:p>
            <a:pPr algn="ctr"/>
            <a:r>
              <a:rPr lang="en-US" b="1" dirty="0"/>
              <a:t>Correcting later can trigger verification 0224</a:t>
            </a:r>
          </a:p>
        </p:txBody>
      </p:sp>
      <p:grpSp>
        <p:nvGrpSpPr>
          <p:cNvPr id="13" name="Group 12">
            <a:extLst>
              <a:ext uri="{FF2B5EF4-FFF2-40B4-BE49-F238E27FC236}">
                <a16:creationId xmlns:a16="http://schemas.microsoft.com/office/drawing/2014/main" id="{83F64051-AA2F-4B29-8F47-FA65D6AB08CE}"/>
              </a:ext>
            </a:extLst>
          </p:cNvPr>
          <p:cNvGrpSpPr/>
          <p:nvPr/>
        </p:nvGrpSpPr>
        <p:grpSpPr>
          <a:xfrm>
            <a:off x="11533531" y="6394894"/>
            <a:ext cx="619433" cy="463106"/>
            <a:chOff x="11405419" y="6243489"/>
            <a:chExt cx="619433" cy="463106"/>
          </a:xfrm>
        </p:grpSpPr>
        <p:sp>
          <p:nvSpPr>
            <p:cNvPr id="14" name="Oval 13">
              <a:extLst>
                <a:ext uri="{FF2B5EF4-FFF2-40B4-BE49-F238E27FC236}">
                  <a16:creationId xmlns:a16="http://schemas.microsoft.com/office/drawing/2014/main" id="{034E3FC5-5714-4E12-B0F8-BE2D1786673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6487808-DDB1-4F57-8AF7-CD14171FAEB8}"/>
                </a:ext>
              </a:extLst>
            </p:cNvPr>
            <p:cNvSpPr txBox="1"/>
            <p:nvPr/>
          </p:nvSpPr>
          <p:spPr>
            <a:xfrm>
              <a:off x="11474895" y="6290376"/>
              <a:ext cx="480479" cy="369332"/>
            </a:xfrm>
            <a:prstGeom prst="rect">
              <a:avLst/>
            </a:prstGeom>
            <a:noFill/>
          </p:spPr>
          <p:txBody>
            <a:bodyPr wrap="square" rtlCol="0">
              <a:spAutoFit/>
            </a:bodyPr>
            <a:lstStyle/>
            <a:p>
              <a:r>
                <a:rPr lang="en-US" b="1" dirty="0"/>
                <a:t>61</a:t>
              </a:r>
            </a:p>
          </p:txBody>
        </p:sp>
      </p:grpSp>
    </p:spTree>
    <p:extLst>
      <p:ext uri="{BB962C8B-B14F-4D97-AF65-F5344CB8AC3E}">
        <p14:creationId xmlns:p14="http://schemas.microsoft.com/office/powerpoint/2010/main" val="1337320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A73CB-B9FB-4CED-846C-3A900B3889FE}"/>
              </a:ext>
            </a:extLst>
          </p:cNvPr>
          <p:cNvPicPr>
            <a:picLocks noChangeAspect="1"/>
          </p:cNvPicPr>
          <p:nvPr/>
        </p:nvPicPr>
        <p:blipFill>
          <a:blip r:embed="rId2"/>
          <a:stretch>
            <a:fillRect/>
          </a:stretch>
        </p:blipFill>
        <p:spPr>
          <a:xfrm>
            <a:off x="4148159" y="76806"/>
            <a:ext cx="3895682" cy="859611"/>
          </a:xfrm>
          <a:prstGeom prst="rect">
            <a:avLst/>
          </a:prstGeom>
        </p:spPr>
      </p:pic>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5" name="TextBox 14">
            <a:extLst>
              <a:ext uri="{FF2B5EF4-FFF2-40B4-BE49-F238E27FC236}">
                <a16:creationId xmlns:a16="http://schemas.microsoft.com/office/drawing/2014/main" id="{1D912A79-9ED9-412C-BE44-5003CD01B129}"/>
              </a:ext>
            </a:extLst>
          </p:cNvPr>
          <p:cNvSpPr txBox="1"/>
          <p:nvPr/>
        </p:nvSpPr>
        <p:spPr>
          <a:xfrm>
            <a:off x="684746" y="2187284"/>
            <a:ext cx="3581400" cy="1200329"/>
          </a:xfrm>
          <a:prstGeom prst="rect">
            <a:avLst/>
          </a:prstGeom>
          <a:solidFill>
            <a:schemeClr val="bg1"/>
          </a:solidFill>
        </p:spPr>
        <p:txBody>
          <a:bodyPr wrap="square" rtlCol="0">
            <a:spAutoFit/>
          </a:bodyPr>
          <a:lstStyle/>
          <a:p>
            <a:pPr algn="ctr"/>
            <a:r>
              <a:rPr lang="en-US" sz="2400" b="1" dirty="0">
                <a:latin typeface="Arial" panose="020B0604020202020204" pitchFamily="34" charset="0"/>
                <a:cs typeface="Arial" panose="020B0604020202020204" pitchFamily="34" charset="0"/>
              </a:rPr>
              <a:t>Responsible building has no values listed to choose</a:t>
            </a:r>
          </a:p>
        </p:txBody>
      </p:sp>
      <p:sp>
        <p:nvSpPr>
          <p:cNvPr id="16" name="Text Placeholder 4">
            <a:extLst>
              <a:ext uri="{FF2B5EF4-FFF2-40B4-BE49-F238E27FC236}">
                <a16:creationId xmlns:a16="http://schemas.microsoft.com/office/drawing/2014/main" id="{8B4441DB-8DE6-412F-8257-C5A3661034F1}"/>
              </a:ext>
            </a:extLst>
          </p:cNvPr>
          <p:cNvSpPr>
            <a:spLocks noGrp="1"/>
          </p:cNvSpPr>
          <p:nvPr>
            <p:ph type="body" sz="half" idx="2"/>
          </p:nvPr>
        </p:nvSpPr>
        <p:spPr>
          <a:xfrm>
            <a:off x="1135336" y="4141896"/>
            <a:ext cx="2788841" cy="1280706"/>
          </a:xfrm>
        </p:spPr>
        <p:txBody>
          <a:bodyPr>
            <a:noAutofit/>
          </a:bodyPr>
          <a:lstStyle/>
          <a:p>
            <a:r>
              <a:rPr lang="en-US" sz="2400" dirty="0">
                <a:latin typeface="Times New Roman" panose="02020603050405020304" pitchFamily="18" charset="0"/>
                <a:cs typeface="Times New Roman" panose="02020603050405020304" pitchFamily="18" charset="0"/>
              </a:rPr>
              <a:t>Contact local KIDS administrator to request submission of KIDS records</a:t>
            </a:r>
          </a:p>
        </p:txBody>
      </p:sp>
      <p:pic>
        <p:nvPicPr>
          <p:cNvPr id="17" name="Content Placeholder 2">
            <a:extLst>
              <a:ext uri="{FF2B5EF4-FFF2-40B4-BE49-F238E27FC236}">
                <a16:creationId xmlns:a16="http://schemas.microsoft.com/office/drawing/2014/main" id="{06A70F5C-FF0B-452F-B189-943C8DAA20E1}"/>
              </a:ext>
            </a:extLst>
          </p:cNvPr>
          <p:cNvPicPr>
            <a:picLocks noChangeAspect="1"/>
          </p:cNvPicPr>
          <p:nvPr/>
        </p:nvPicPr>
        <p:blipFill>
          <a:blip r:embed="rId3"/>
          <a:stretch>
            <a:fillRect/>
          </a:stretch>
        </p:blipFill>
        <p:spPr>
          <a:xfrm>
            <a:off x="4867421" y="838812"/>
            <a:ext cx="5683348" cy="5308797"/>
          </a:xfrm>
          <a:prstGeom prst="rect">
            <a:avLst/>
          </a:prstGeom>
          <a:noFill/>
        </p:spPr>
      </p:pic>
      <p:sp>
        <p:nvSpPr>
          <p:cNvPr id="18" name="Right Arrow 7">
            <a:extLst>
              <a:ext uri="{FF2B5EF4-FFF2-40B4-BE49-F238E27FC236}">
                <a16:creationId xmlns:a16="http://schemas.microsoft.com/office/drawing/2014/main" id="{02F2D73B-5AF9-4853-ACB7-0D160AF4670B}"/>
              </a:ext>
            </a:extLst>
          </p:cNvPr>
          <p:cNvSpPr/>
          <p:nvPr/>
        </p:nvSpPr>
        <p:spPr>
          <a:xfrm>
            <a:off x="4266146" y="2611274"/>
            <a:ext cx="2798295" cy="1761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a:extLst>
              <a:ext uri="{FF2B5EF4-FFF2-40B4-BE49-F238E27FC236}">
                <a16:creationId xmlns:a16="http://schemas.microsoft.com/office/drawing/2014/main" id="{C611DDFD-2864-4FD7-8F1D-9AC294D60501}"/>
              </a:ext>
            </a:extLst>
          </p:cNvPr>
          <p:cNvSpPr txBox="1">
            <a:spLocks/>
          </p:cNvSpPr>
          <p:nvPr/>
        </p:nvSpPr>
        <p:spPr>
          <a:xfrm>
            <a:off x="1337188" y="1435398"/>
            <a:ext cx="2788841" cy="5318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Verification 0176</a:t>
            </a:r>
          </a:p>
        </p:txBody>
      </p:sp>
      <p:grpSp>
        <p:nvGrpSpPr>
          <p:cNvPr id="9" name="Group 8">
            <a:extLst>
              <a:ext uri="{FF2B5EF4-FFF2-40B4-BE49-F238E27FC236}">
                <a16:creationId xmlns:a16="http://schemas.microsoft.com/office/drawing/2014/main" id="{963E16EF-AFD1-4379-AB45-A53A6722F51A}"/>
              </a:ext>
            </a:extLst>
          </p:cNvPr>
          <p:cNvGrpSpPr/>
          <p:nvPr/>
        </p:nvGrpSpPr>
        <p:grpSpPr>
          <a:xfrm>
            <a:off x="11572567" y="6394894"/>
            <a:ext cx="619433" cy="463106"/>
            <a:chOff x="11405419" y="6243489"/>
            <a:chExt cx="619433" cy="463106"/>
          </a:xfrm>
        </p:grpSpPr>
        <p:sp>
          <p:nvSpPr>
            <p:cNvPr id="10" name="Oval 9">
              <a:extLst>
                <a:ext uri="{FF2B5EF4-FFF2-40B4-BE49-F238E27FC236}">
                  <a16:creationId xmlns:a16="http://schemas.microsoft.com/office/drawing/2014/main" id="{1A9E79A0-B550-4C93-8E6C-98C9FFC38136}"/>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DDB9C3-6804-4E79-8AAB-50E884BCFDA9}"/>
                </a:ext>
              </a:extLst>
            </p:cNvPr>
            <p:cNvSpPr txBox="1"/>
            <p:nvPr/>
          </p:nvSpPr>
          <p:spPr>
            <a:xfrm>
              <a:off x="11474895" y="6290376"/>
              <a:ext cx="480479" cy="369332"/>
            </a:xfrm>
            <a:prstGeom prst="rect">
              <a:avLst/>
            </a:prstGeom>
            <a:noFill/>
          </p:spPr>
          <p:txBody>
            <a:bodyPr wrap="square" rtlCol="0">
              <a:spAutoFit/>
            </a:bodyPr>
            <a:lstStyle/>
            <a:p>
              <a:r>
                <a:rPr lang="en-US" b="1" dirty="0"/>
                <a:t>62</a:t>
              </a:r>
            </a:p>
          </p:txBody>
        </p:sp>
      </p:grpSp>
    </p:spTree>
    <p:extLst>
      <p:ext uri="{BB962C8B-B14F-4D97-AF65-F5344CB8AC3E}">
        <p14:creationId xmlns:p14="http://schemas.microsoft.com/office/powerpoint/2010/main" val="1979627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21CEC10-EC5A-4EEB-9E47-0E222A6A6A3B}"/>
              </a:ext>
            </a:extLst>
          </p:cNvPr>
          <p:cNvPicPr>
            <a:picLocks noChangeAspect="1"/>
          </p:cNvPicPr>
          <p:nvPr/>
        </p:nvPicPr>
        <p:blipFill>
          <a:blip r:embed="rId2"/>
          <a:stretch>
            <a:fillRect/>
          </a:stretch>
        </p:blipFill>
        <p:spPr>
          <a:xfrm>
            <a:off x="537251" y="2585194"/>
            <a:ext cx="11300086" cy="1968053"/>
          </a:xfrm>
          <a:prstGeom prst="rect">
            <a:avLst/>
          </a:prstGeom>
        </p:spPr>
      </p:pic>
      <p:pic>
        <p:nvPicPr>
          <p:cNvPr id="11" name="Picture 10">
            <a:extLst>
              <a:ext uri="{FF2B5EF4-FFF2-40B4-BE49-F238E27FC236}">
                <a16:creationId xmlns:a16="http://schemas.microsoft.com/office/drawing/2014/main" id="{275A73CB-B9FB-4CED-846C-3A900B3889FE}"/>
              </a:ext>
            </a:extLst>
          </p:cNvPr>
          <p:cNvPicPr>
            <a:picLocks noChangeAspect="1"/>
          </p:cNvPicPr>
          <p:nvPr/>
        </p:nvPicPr>
        <p:blipFill>
          <a:blip r:embed="rId3"/>
          <a:stretch>
            <a:fillRect/>
          </a:stretch>
        </p:blipFill>
        <p:spPr>
          <a:xfrm>
            <a:off x="4148159" y="76806"/>
            <a:ext cx="3895682" cy="859611"/>
          </a:xfrm>
          <a:prstGeom prst="rect">
            <a:avLst/>
          </a:prstGeom>
        </p:spPr>
      </p:pic>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sp>
        <p:nvSpPr>
          <p:cNvPr id="13" name="TextBox 12">
            <a:extLst>
              <a:ext uri="{FF2B5EF4-FFF2-40B4-BE49-F238E27FC236}">
                <a16:creationId xmlns:a16="http://schemas.microsoft.com/office/drawing/2014/main" id="{E70472FF-7147-483D-A74D-93071367B8B0}"/>
              </a:ext>
            </a:extLst>
          </p:cNvPr>
          <p:cNvSpPr txBox="1"/>
          <p:nvPr/>
        </p:nvSpPr>
        <p:spPr>
          <a:xfrm>
            <a:off x="715119" y="1121355"/>
            <a:ext cx="5683571" cy="1200329"/>
          </a:xfrm>
          <a:prstGeom prst="rect">
            <a:avLst/>
          </a:prstGeom>
          <a:solidFill>
            <a:schemeClr val="bg1"/>
          </a:solidFill>
        </p:spPr>
        <p:txBody>
          <a:bodyPr wrap="square" rtlCol="0">
            <a:spAutoFit/>
          </a:bodyPr>
          <a:lstStyle/>
          <a:p>
            <a:pPr algn="ctr"/>
            <a:r>
              <a:rPr lang="en-US" sz="2400" b="1" dirty="0"/>
              <a:t>Gifted students who exit IDEA services must have and exit date and exit status</a:t>
            </a:r>
          </a:p>
          <a:p>
            <a:pPr algn="ctr"/>
            <a:r>
              <a:rPr lang="en-US" sz="2400" b="1" u="sng" dirty="0">
                <a:solidFill>
                  <a:srgbClr val="E57D3C"/>
                </a:solidFill>
              </a:rPr>
              <a:t>In-service topic</a:t>
            </a:r>
          </a:p>
        </p:txBody>
      </p:sp>
      <p:pic>
        <p:nvPicPr>
          <p:cNvPr id="20" name="Picture 19">
            <a:extLst>
              <a:ext uri="{FF2B5EF4-FFF2-40B4-BE49-F238E27FC236}">
                <a16:creationId xmlns:a16="http://schemas.microsoft.com/office/drawing/2014/main" id="{A24462DE-615D-491B-9434-D849DD336B1D}"/>
              </a:ext>
            </a:extLst>
          </p:cNvPr>
          <p:cNvPicPr>
            <a:picLocks noChangeAspect="1"/>
          </p:cNvPicPr>
          <p:nvPr/>
        </p:nvPicPr>
        <p:blipFill>
          <a:blip r:embed="rId4"/>
          <a:stretch>
            <a:fillRect/>
          </a:stretch>
        </p:blipFill>
        <p:spPr>
          <a:xfrm>
            <a:off x="2653717" y="4905348"/>
            <a:ext cx="4343400" cy="1179211"/>
          </a:xfrm>
          <a:prstGeom prst="rect">
            <a:avLst/>
          </a:prstGeom>
        </p:spPr>
      </p:pic>
      <p:sp>
        <p:nvSpPr>
          <p:cNvPr id="21" name="TextBox 20">
            <a:extLst>
              <a:ext uri="{FF2B5EF4-FFF2-40B4-BE49-F238E27FC236}">
                <a16:creationId xmlns:a16="http://schemas.microsoft.com/office/drawing/2014/main" id="{0632E618-AE08-4709-AE22-A3FE16967543}"/>
              </a:ext>
            </a:extLst>
          </p:cNvPr>
          <p:cNvSpPr txBox="1"/>
          <p:nvPr/>
        </p:nvSpPr>
        <p:spPr>
          <a:xfrm>
            <a:off x="7528235" y="1175602"/>
            <a:ext cx="3700204" cy="923330"/>
          </a:xfrm>
          <a:prstGeom prst="rect">
            <a:avLst/>
          </a:prstGeom>
          <a:noFill/>
          <a:ln w="28575">
            <a:solidFill>
              <a:srgbClr val="FF0000"/>
            </a:solidFill>
          </a:ln>
        </p:spPr>
        <p:txBody>
          <a:bodyPr wrap="square" rtlCol="0">
            <a:spAutoFit/>
          </a:bodyPr>
          <a:lstStyle/>
          <a:p>
            <a:pPr algn="ctr"/>
            <a:r>
              <a:rPr lang="en-US" b="1" dirty="0"/>
              <a:t>Student is no longer a child with a disability. Do not miss students who qualify for OSEP Table 4 Exits</a:t>
            </a:r>
          </a:p>
        </p:txBody>
      </p:sp>
      <p:sp>
        <p:nvSpPr>
          <p:cNvPr id="22" name="TextBox 21">
            <a:extLst>
              <a:ext uri="{FF2B5EF4-FFF2-40B4-BE49-F238E27FC236}">
                <a16:creationId xmlns:a16="http://schemas.microsoft.com/office/drawing/2014/main" id="{6CED3BD7-5C9D-424D-8DD5-5EC2D115F8EC}"/>
              </a:ext>
            </a:extLst>
          </p:cNvPr>
          <p:cNvSpPr txBox="1"/>
          <p:nvPr/>
        </p:nvSpPr>
        <p:spPr>
          <a:xfrm>
            <a:off x="4732422" y="4333781"/>
            <a:ext cx="954569" cy="523220"/>
          </a:xfrm>
          <a:prstGeom prst="rect">
            <a:avLst/>
          </a:prstGeom>
          <a:noFill/>
          <a:ln w="38100">
            <a:solidFill>
              <a:srgbClr val="92D050"/>
            </a:solidFill>
          </a:ln>
        </p:spPr>
        <p:txBody>
          <a:bodyPr wrap="square" rtlCol="0">
            <a:spAutoFit/>
          </a:bodyPr>
          <a:lstStyle/>
          <a:p>
            <a:r>
              <a:rPr lang="en-US" sz="1400" dirty="0"/>
              <a:t>Student Profile</a:t>
            </a:r>
          </a:p>
        </p:txBody>
      </p:sp>
      <p:sp>
        <p:nvSpPr>
          <p:cNvPr id="24" name="Oval 23">
            <a:extLst>
              <a:ext uri="{FF2B5EF4-FFF2-40B4-BE49-F238E27FC236}">
                <a16:creationId xmlns:a16="http://schemas.microsoft.com/office/drawing/2014/main" id="{E5229F9A-46D2-4493-B459-27E3EEAD747F}"/>
              </a:ext>
            </a:extLst>
          </p:cNvPr>
          <p:cNvSpPr/>
          <p:nvPr/>
        </p:nvSpPr>
        <p:spPr>
          <a:xfrm>
            <a:off x="4564157" y="5315953"/>
            <a:ext cx="1834533" cy="7509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12">
            <a:extLst>
              <a:ext uri="{FF2B5EF4-FFF2-40B4-BE49-F238E27FC236}">
                <a16:creationId xmlns:a16="http://schemas.microsoft.com/office/drawing/2014/main" id="{D15451BB-E897-4118-B9DC-935BDA6224C2}"/>
              </a:ext>
            </a:extLst>
          </p:cNvPr>
          <p:cNvSpPr/>
          <p:nvPr/>
        </p:nvSpPr>
        <p:spPr>
          <a:xfrm rot="20022794">
            <a:off x="6266093" y="4652552"/>
            <a:ext cx="4169963" cy="106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2BD378A-E5DF-4D5F-9FCC-758E879584D0}"/>
              </a:ext>
            </a:extLst>
          </p:cNvPr>
          <p:cNvSpPr/>
          <p:nvPr/>
        </p:nvSpPr>
        <p:spPr>
          <a:xfrm>
            <a:off x="10271853" y="3485082"/>
            <a:ext cx="838200" cy="3219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953EBAD-0CAC-4C7D-9384-DF001B482085}"/>
              </a:ext>
            </a:extLst>
          </p:cNvPr>
          <p:cNvSpPr txBox="1"/>
          <p:nvPr/>
        </p:nvSpPr>
        <p:spPr>
          <a:xfrm>
            <a:off x="648353" y="4130289"/>
            <a:ext cx="1945926" cy="1938992"/>
          </a:xfrm>
          <a:prstGeom prst="rect">
            <a:avLst/>
          </a:prstGeom>
          <a:noFill/>
          <a:ln w="28575">
            <a:solidFill>
              <a:srgbClr val="FF0000"/>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Verification 0018 means your data is entered correctly</a:t>
            </a:r>
          </a:p>
        </p:txBody>
      </p:sp>
      <p:sp>
        <p:nvSpPr>
          <p:cNvPr id="29" name="Text Placeholder 4">
            <a:extLst>
              <a:ext uri="{FF2B5EF4-FFF2-40B4-BE49-F238E27FC236}">
                <a16:creationId xmlns:a16="http://schemas.microsoft.com/office/drawing/2014/main" id="{7B267A0A-6BF5-4450-8667-6E94825F2AED}"/>
              </a:ext>
            </a:extLst>
          </p:cNvPr>
          <p:cNvSpPr>
            <a:spLocks noGrp="1"/>
          </p:cNvSpPr>
          <p:nvPr>
            <p:ph type="body" sz="half" idx="2"/>
          </p:nvPr>
        </p:nvSpPr>
        <p:spPr>
          <a:xfrm>
            <a:off x="10103336" y="2257208"/>
            <a:ext cx="1734001" cy="707712"/>
          </a:xfrm>
        </p:spPr>
        <p:txBody>
          <a:bodyPr>
            <a:normAutofit fontScale="85000" lnSpcReduction="20000"/>
          </a:bodyPr>
          <a:lstStyle/>
          <a:p>
            <a:pPr algn="ctr"/>
            <a:r>
              <a:rPr lang="en-US" sz="2000" dirty="0">
                <a:latin typeface="Times New Roman" panose="02020603050405020304" pitchFamily="18" charset="0"/>
                <a:cs typeface="Times New Roman" panose="02020603050405020304" pitchFamily="18" charset="0"/>
              </a:rPr>
              <a:t>SE services ended on 03/04/2017</a:t>
            </a:r>
          </a:p>
        </p:txBody>
      </p:sp>
      <p:grpSp>
        <p:nvGrpSpPr>
          <p:cNvPr id="14" name="Group 13">
            <a:extLst>
              <a:ext uri="{FF2B5EF4-FFF2-40B4-BE49-F238E27FC236}">
                <a16:creationId xmlns:a16="http://schemas.microsoft.com/office/drawing/2014/main" id="{524F2C16-1350-4DF8-AA96-7AF21E2D2152}"/>
              </a:ext>
            </a:extLst>
          </p:cNvPr>
          <p:cNvGrpSpPr/>
          <p:nvPr/>
        </p:nvGrpSpPr>
        <p:grpSpPr>
          <a:xfrm>
            <a:off x="11552201" y="6361852"/>
            <a:ext cx="619433" cy="463106"/>
            <a:chOff x="11405419" y="6243489"/>
            <a:chExt cx="619433" cy="463106"/>
          </a:xfrm>
        </p:grpSpPr>
        <p:sp>
          <p:nvSpPr>
            <p:cNvPr id="15" name="Oval 14">
              <a:extLst>
                <a:ext uri="{FF2B5EF4-FFF2-40B4-BE49-F238E27FC236}">
                  <a16:creationId xmlns:a16="http://schemas.microsoft.com/office/drawing/2014/main" id="{CF8A0450-85F5-45FE-A0A0-3B09E8618580}"/>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265E8C9-FA69-4C0F-874B-2705774A693E}"/>
                </a:ext>
              </a:extLst>
            </p:cNvPr>
            <p:cNvSpPr txBox="1"/>
            <p:nvPr/>
          </p:nvSpPr>
          <p:spPr>
            <a:xfrm>
              <a:off x="11474895" y="6290376"/>
              <a:ext cx="480479" cy="369332"/>
            </a:xfrm>
            <a:prstGeom prst="rect">
              <a:avLst/>
            </a:prstGeom>
            <a:noFill/>
          </p:spPr>
          <p:txBody>
            <a:bodyPr wrap="square" rtlCol="0">
              <a:spAutoFit/>
            </a:bodyPr>
            <a:lstStyle/>
            <a:p>
              <a:r>
                <a:rPr lang="en-US" b="1" dirty="0"/>
                <a:t>63</a:t>
              </a:r>
            </a:p>
          </p:txBody>
        </p:sp>
      </p:grpSp>
    </p:spTree>
    <p:extLst>
      <p:ext uri="{BB962C8B-B14F-4D97-AF65-F5344CB8AC3E}">
        <p14:creationId xmlns:p14="http://schemas.microsoft.com/office/powerpoint/2010/main" val="381016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5A73CB-B9FB-4CED-846C-3A900B3889FE}"/>
              </a:ext>
            </a:extLst>
          </p:cNvPr>
          <p:cNvPicPr>
            <a:picLocks noChangeAspect="1"/>
          </p:cNvPicPr>
          <p:nvPr/>
        </p:nvPicPr>
        <p:blipFill>
          <a:blip r:embed="rId2"/>
          <a:stretch>
            <a:fillRect/>
          </a:stretch>
        </p:blipFill>
        <p:spPr>
          <a:xfrm>
            <a:off x="4148159" y="76806"/>
            <a:ext cx="3895682" cy="859611"/>
          </a:xfrm>
          <a:prstGeom prst="rect">
            <a:avLst/>
          </a:prstGeom>
        </p:spPr>
      </p:pic>
      <p:sp>
        <p:nvSpPr>
          <p:cNvPr id="12" name="Text Placeholder 6">
            <a:extLst>
              <a:ext uri="{FF2B5EF4-FFF2-40B4-BE49-F238E27FC236}">
                <a16:creationId xmlns:a16="http://schemas.microsoft.com/office/drawing/2014/main" id="{D5312B11-9796-43DB-864D-1A2A6AD73400}"/>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FY2019</a:t>
            </a:r>
          </a:p>
        </p:txBody>
      </p:sp>
      <p:sp>
        <p:nvSpPr>
          <p:cNvPr id="13" name="Text Placeholder 2">
            <a:extLst>
              <a:ext uri="{FF2B5EF4-FFF2-40B4-BE49-F238E27FC236}">
                <a16:creationId xmlns:a16="http://schemas.microsoft.com/office/drawing/2014/main" id="{760DF830-F34E-46D2-B931-F72F21E46D63}"/>
              </a:ext>
            </a:extLst>
          </p:cNvPr>
          <p:cNvSpPr txBox="1">
            <a:spLocks/>
          </p:cNvSpPr>
          <p:nvPr/>
        </p:nvSpPr>
        <p:spPr>
          <a:xfrm>
            <a:off x="3635477" y="1623389"/>
            <a:ext cx="3817374" cy="411889"/>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Save Imported files</a:t>
            </a:r>
          </a:p>
        </p:txBody>
      </p:sp>
      <p:sp>
        <p:nvSpPr>
          <p:cNvPr id="14" name="Text Placeholder 9">
            <a:extLst>
              <a:ext uri="{FF2B5EF4-FFF2-40B4-BE49-F238E27FC236}">
                <a16:creationId xmlns:a16="http://schemas.microsoft.com/office/drawing/2014/main" id="{741A443D-6347-4CF4-92E4-3A07339E5EB5}"/>
              </a:ext>
            </a:extLst>
          </p:cNvPr>
          <p:cNvSpPr txBox="1">
            <a:spLocks/>
          </p:cNvSpPr>
          <p:nvPr/>
        </p:nvSpPr>
        <p:spPr>
          <a:xfrm>
            <a:off x="2482645" y="2411385"/>
            <a:ext cx="6705600" cy="2549604"/>
          </a:xfrm>
          <a:prstGeom prst="rect">
            <a:avLst/>
          </a:prstGeom>
        </p:spPr>
        <p:txBody>
          <a:bodyPr/>
          <a:lstStyle>
            <a:lvl1pPr marL="91440" indent="0" algn="l" defTabSz="914400" rtl="0" eaLnBrk="1" latinLnBrk="0" hangingPunct="1">
              <a:spcBef>
                <a:spcPts val="0"/>
              </a:spcBef>
              <a:spcAft>
                <a:spcPts val="600"/>
              </a:spcAft>
              <a:buClr>
                <a:schemeClr val="tx2"/>
              </a:buClr>
              <a:buSzPct val="100000"/>
              <a:buFont typeface="Arial" panose="020B0604020202020204" pitchFamily="34" charset="0"/>
              <a:buNone/>
              <a:defRPr sz="2400" kern="1200">
                <a:solidFill>
                  <a:schemeClr val="tx1"/>
                </a:solidFill>
                <a:latin typeface="Arial Narrow" panose="020B0606020202030204" pitchFamily="34" charset="0"/>
                <a:ea typeface="+mn-ea"/>
                <a:cs typeface="+mn-cs"/>
              </a:defRPr>
            </a:lvl1pPr>
            <a:lvl2pPr marL="731520" indent="-274320" algn="l" defTabSz="914400" rtl="0" eaLnBrk="1" latinLnBrk="0" hangingPunct="1">
              <a:spcBef>
                <a:spcPts val="0"/>
              </a:spcBef>
              <a:spcAft>
                <a:spcPts val="600"/>
              </a:spcAft>
              <a:buClr>
                <a:schemeClr val="tx2"/>
              </a:buClr>
              <a:buSzPct val="95000"/>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200150" indent="-285750" algn="l" defTabSz="914400" rtl="0" eaLnBrk="1" latinLnBrk="0" hangingPunct="1">
              <a:spcBef>
                <a:spcPts val="0"/>
              </a:spcBef>
              <a:spcAft>
                <a:spcPts val="600"/>
              </a:spcAft>
              <a:buClr>
                <a:schemeClr val="tx2"/>
              </a:buClr>
              <a:buSzPct val="90000"/>
              <a:buFont typeface="Arial" panose="020B0604020202020204" pitchFamily="34" charset="0"/>
              <a:buChar char="•"/>
              <a:defRPr sz="2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spcAft>
                <a:spcPts val="600"/>
              </a:spcAft>
              <a:buClr>
                <a:schemeClr val="tx2"/>
              </a:buClr>
              <a:buSzPct val="85000"/>
              <a:buFont typeface="Arial" panose="020B0604020202020204" pitchFamily="34" charset="0"/>
              <a:buChar char="•"/>
              <a:defRPr sz="24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spcAft>
                <a:spcPts val="600"/>
              </a:spcAft>
              <a:buClr>
                <a:schemeClr val="tx2"/>
              </a:buClr>
              <a:buSzPct val="80000"/>
              <a:buFont typeface="Arial" panose="020B0604020202020204" pitchFamily="34" charset="0"/>
              <a:buChar char="•"/>
              <a:defRPr sz="24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If questions arise regarding data changes between Preliminary, Final and Subsequent data,  </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It helps to keep a history of records submitted to troubleshoot changes in data over time</a:t>
            </a:r>
          </a:p>
          <a:p>
            <a:pPr marL="434340" indent="-342900">
              <a:buFont typeface="Arial" panose="020B0604020202020204" pitchFamily="34" charset="0"/>
              <a:buChar char="•"/>
            </a:pPr>
            <a:r>
              <a:rPr lang="en-US" dirty="0">
                <a:latin typeface="Arial" panose="020B0604020202020204" pitchFamily="34" charset="0"/>
                <a:cs typeface="Arial" panose="020B0604020202020204" pitchFamily="34" charset="0"/>
              </a:rPr>
              <a:t>Develop a file naming convention and organized system to find and retrieve files easily</a:t>
            </a:r>
          </a:p>
        </p:txBody>
      </p:sp>
      <p:grpSp>
        <p:nvGrpSpPr>
          <p:cNvPr id="6" name="Group 5">
            <a:extLst>
              <a:ext uri="{FF2B5EF4-FFF2-40B4-BE49-F238E27FC236}">
                <a16:creationId xmlns:a16="http://schemas.microsoft.com/office/drawing/2014/main" id="{3CFC9243-E7BF-4B1D-A5AA-DC66B68A9636}"/>
              </a:ext>
            </a:extLst>
          </p:cNvPr>
          <p:cNvGrpSpPr/>
          <p:nvPr/>
        </p:nvGrpSpPr>
        <p:grpSpPr>
          <a:xfrm>
            <a:off x="11572567" y="6394894"/>
            <a:ext cx="619433" cy="463106"/>
            <a:chOff x="11405419" y="6243489"/>
            <a:chExt cx="619433" cy="463106"/>
          </a:xfrm>
        </p:grpSpPr>
        <p:sp>
          <p:nvSpPr>
            <p:cNvPr id="7" name="Oval 6">
              <a:extLst>
                <a:ext uri="{FF2B5EF4-FFF2-40B4-BE49-F238E27FC236}">
                  <a16:creationId xmlns:a16="http://schemas.microsoft.com/office/drawing/2014/main" id="{89A410F8-211B-4D82-98D5-F7D1ABBBF9FB}"/>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E55F1A3-29A4-4DB8-B938-0871BD9A512B}"/>
                </a:ext>
              </a:extLst>
            </p:cNvPr>
            <p:cNvSpPr txBox="1"/>
            <p:nvPr/>
          </p:nvSpPr>
          <p:spPr>
            <a:xfrm>
              <a:off x="11474895" y="6290376"/>
              <a:ext cx="480479" cy="369332"/>
            </a:xfrm>
            <a:prstGeom prst="rect">
              <a:avLst/>
            </a:prstGeom>
            <a:noFill/>
          </p:spPr>
          <p:txBody>
            <a:bodyPr wrap="square" rtlCol="0">
              <a:spAutoFit/>
            </a:bodyPr>
            <a:lstStyle/>
            <a:p>
              <a:r>
                <a:rPr lang="en-US" b="1" dirty="0"/>
                <a:t>64</a:t>
              </a:r>
            </a:p>
          </p:txBody>
        </p:sp>
      </p:grpSp>
    </p:spTree>
    <p:extLst>
      <p:ext uri="{BB962C8B-B14F-4D97-AF65-F5344CB8AC3E}">
        <p14:creationId xmlns:p14="http://schemas.microsoft.com/office/powerpoint/2010/main" val="565802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12B1-D461-4210-A329-831CB9E181CA}"/>
              </a:ext>
            </a:extLst>
          </p:cNvPr>
          <p:cNvSpPr>
            <a:spLocks noGrp="1"/>
          </p:cNvSpPr>
          <p:nvPr>
            <p:ph type="title"/>
          </p:nvPr>
        </p:nvSpPr>
        <p:spPr>
          <a:xfrm>
            <a:off x="839788" y="759654"/>
            <a:ext cx="10515600" cy="754821"/>
          </a:xfrm>
        </p:spPr>
        <p:txBody>
          <a:bodyPr>
            <a:normAutofit/>
          </a:bodyPr>
          <a:lstStyle/>
          <a:p>
            <a:r>
              <a:rPr lang="en-US" sz="4000" dirty="0"/>
              <a:t>Knowing KIDS Data</a:t>
            </a:r>
          </a:p>
        </p:txBody>
      </p:sp>
      <p:sp>
        <p:nvSpPr>
          <p:cNvPr id="3" name="Text Placeholder 2">
            <a:extLst>
              <a:ext uri="{FF2B5EF4-FFF2-40B4-BE49-F238E27FC236}">
                <a16:creationId xmlns:a16="http://schemas.microsoft.com/office/drawing/2014/main" id="{E180EB93-FCC4-4F9B-A0B0-DA67EB1C1DEC}"/>
              </a:ext>
            </a:extLst>
          </p:cNvPr>
          <p:cNvSpPr>
            <a:spLocks noGrp="1"/>
          </p:cNvSpPr>
          <p:nvPr>
            <p:ph type="body" idx="1"/>
          </p:nvPr>
        </p:nvSpPr>
        <p:spPr>
          <a:xfrm>
            <a:off x="927100" y="1514476"/>
            <a:ext cx="5157787" cy="513398"/>
          </a:xfrm>
        </p:spPr>
        <p:txBody>
          <a:bodyPr/>
          <a:lstStyle/>
          <a:p>
            <a:r>
              <a:rPr lang="en-US" dirty="0"/>
              <a:t>KIDS Collection</a:t>
            </a:r>
          </a:p>
        </p:txBody>
      </p:sp>
      <p:sp>
        <p:nvSpPr>
          <p:cNvPr id="4" name="Content Placeholder 3">
            <a:extLst>
              <a:ext uri="{FF2B5EF4-FFF2-40B4-BE49-F238E27FC236}">
                <a16:creationId xmlns:a16="http://schemas.microsoft.com/office/drawing/2014/main" id="{0307FB6E-6A3D-457D-B896-6EC2B1DDC1DC}"/>
              </a:ext>
            </a:extLst>
          </p:cNvPr>
          <p:cNvSpPr>
            <a:spLocks noGrp="1"/>
          </p:cNvSpPr>
          <p:nvPr>
            <p:ph sz="half" idx="2"/>
          </p:nvPr>
        </p:nvSpPr>
        <p:spPr>
          <a:xfrm>
            <a:off x="862013" y="2083563"/>
            <a:ext cx="5157787" cy="4178104"/>
          </a:xfrm>
        </p:spPr>
        <p:txBody>
          <a:bodyPr>
            <a:normAutofit/>
          </a:bodyPr>
          <a:lstStyle/>
          <a:p>
            <a:r>
              <a:rPr lang="en-US" dirty="0"/>
              <a:t>Stores a history of KIDS records</a:t>
            </a:r>
          </a:p>
          <a:p>
            <a:r>
              <a:rPr lang="en-US" dirty="0"/>
              <a:t>Stores KIDS records by school year</a:t>
            </a:r>
          </a:p>
          <a:p>
            <a:r>
              <a:rPr lang="en-US" dirty="0"/>
              <a:t>Stores all KIDS record types</a:t>
            </a:r>
          </a:p>
          <a:p>
            <a:r>
              <a:rPr lang="en-US" dirty="0"/>
              <a:t>Used by SPEDPro’s Student Search “in KIDS” criteria to find student if claimed in current school year</a:t>
            </a:r>
          </a:p>
          <a:p>
            <a:r>
              <a:rPr lang="en-US" dirty="0"/>
              <a:t>Determines demographics populated in SPEDPro</a:t>
            </a:r>
          </a:p>
          <a:p>
            <a:r>
              <a:rPr lang="en-US" dirty="0"/>
              <a:t>Determines student’s responsible school</a:t>
            </a:r>
          </a:p>
        </p:txBody>
      </p:sp>
      <p:sp>
        <p:nvSpPr>
          <p:cNvPr id="5" name="Text Placeholder 4">
            <a:extLst>
              <a:ext uri="{FF2B5EF4-FFF2-40B4-BE49-F238E27FC236}">
                <a16:creationId xmlns:a16="http://schemas.microsoft.com/office/drawing/2014/main" id="{C82F8B8C-D94E-4C35-AA18-6D54E5B81097}"/>
              </a:ext>
            </a:extLst>
          </p:cNvPr>
          <p:cNvSpPr>
            <a:spLocks noGrp="1"/>
          </p:cNvSpPr>
          <p:nvPr>
            <p:ph type="body" sz="quarter" idx="3"/>
          </p:nvPr>
        </p:nvSpPr>
        <p:spPr>
          <a:xfrm>
            <a:off x="6172199" y="1542320"/>
            <a:ext cx="5183188" cy="513398"/>
          </a:xfrm>
        </p:spPr>
        <p:txBody>
          <a:bodyPr/>
          <a:lstStyle/>
          <a:p>
            <a:r>
              <a:rPr lang="en-US" dirty="0"/>
              <a:t>KIDS Assignment</a:t>
            </a:r>
          </a:p>
        </p:txBody>
      </p:sp>
      <p:sp>
        <p:nvSpPr>
          <p:cNvPr id="6" name="Content Placeholder 5">
            <a:extLst>
              <a:ext uri="{FF2B5EF4-FFF2-40B4-BE49-F238E27FC236}">
                <a16:creationId xmlns:a16="http://schemas.microsoft.com/office/drawing/2014/main" id="{B18B549D-4AD2-4DA1-B54D-36CC949E01DD}"/>
              </a:ext>
            </a:extLst>
          </p:cNvPr>
          <p:cNvSpPr>
            <a:spLocks noGrp="1"/>
          </p:cNvSpPr>
          <p:nvPr>
            <p:ph sz="quarter" idx="4"/>
          </p:nvPr>
        </p:nvSpPr>
        <p:spPr>
          <a:xfrm>
            <a:off x="6096000" y="2083563"/>
            <a:ext cx="5183188" cy="3465056"/>
          </a:xfrm>
        </p:spPr>
        <p:txBody>
          <a:bodyPr>
            <a:normAutofit/>
          </a:bodyPr>
          <a:lstStyle/>
          <a:p>
            <a:r>
              <a:rPr lang="en-US" dirty="0"/>
              <a:t>Identifies the KIDS ID Number associated to a student.</a:t>
            </a:r>
          </a:p>
          <a:p>
            <a:endParaRPr lang="en-US" dirty="0"/>
          </a:p>
          <a:p>
            <a:endParaRPr lang="en-US" dirty="0"/>
          </a:p>
        </p:txBody>
      </p:sp>
      <p:pic>
        <p:nvPicPr>
          <p:cNvPr id="7" name="Picture 6">
            <a:extLst>
              <a:ext uri="{FF2B5EF4-FFF2-40B4-BE49-F238E27FC236}">
                <a16:creationId xmlns:a16="http://schemas.microsoft.com/office/drawing/2014/main" id="{4B99208D-9DD0-4297-A0D0-C8F8142D0AF4}"/>
              </a:ext>
            </a:extLst>
          </p:cNvPr>
          <p:cNvPicPr>
            <a:picLocks noChangeAspect="1"/>
          </p:cNvPicPr>
          <p:nvPr/>
        </p:nvPicPr>
        <p:blipFill>
          <a:blip r:embed="rId2"/>
          <a:stretch>
            <a:fillRect/>
          </a:stretch>
        </p:blipFill>
        <p:spPr>
          <a:xfrm>
            <a:off x="4148159" y="76806"/>
            <a:ext cx="3895682" cy="859611"/>
          </a:xfrm>
          <a:prstGeom prst="rect">
            <a:avLst/>
          </a:prstGeom>
        </p:spPr>
      </p:pic>
      <p:sp>
        <p:nvSpPr>
          <p:cNvPr id="8" name="Text Placeholder 6">
            <a:extLst>
              <a:ext uri="{FF2B5EF4-FFF2-40B4-BE49-F238E27FC236}">
                <a16:creationId xmlns:a16="http://schemas.microsoft.com/office/drawing/2014/main" id="{DD7CA551-CEBC-4A53-B380-AE9FDDD89403}"/>
              </a:ext>
            </a:extLst>
          </p:cNvPr>
          <p:cNvSpPr txBox="1">
            <a:spLocks/>
          </p:cNvSpPr>
          <p:nvPr/>
        </p:nvSpPr>
        <p:spPr>
          <a:xfrm>
            <a:off x="190860" y="244777"/>
            <a:ext cx="1146328" cy="531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FY2018</a:t>
            </a:r>
          </a:p>
        </p:txBody>
      </p:sp>
      <p:grpSp>
        <p:nvGrpSpPr>
          <p:cNvPr id="9" name="Group 8">
            <a:extLst>
              <a:ext uri="{FF2B5EF4-FFF2-40B4-BE49-F238E27FC236}">
                <a16:creationId xmlns:a16="http://schemas.microsoft.com/office/drawing/2014/main" id="{6888C320-FEAF-474F-BCBB-E45AC4E965F0}"/>
              </a:ext>
            </a:extLst>
          </p:cNvPr>
          <p:cNvGrpSpPr/>
          <p:nvPr/>
        </p:nvGrpSpPr>
        <p:grpSpPr>
          <a:xfrm>
            <a:off x="11572567" y="6394894"/>
            <a:ext cx="619433" cy="463106"/>
            <a:chOff x="11405419" y="6243489"/>
            <a:chExt cx="619433" cy="463106"/>
          </a:xfrm>
        </p:grpSpPr>
        <p:sp>
          <p:nvSpPr>
            <p:cNvPr id="10" name="Oval 9">
              <a:extLst>
                <a:ext uri="{FF2B5EF4-FFF2-40B4-BE49-F238E27FC236}">
                  <a16:creationId xmlns:a16="http://schemas.microsoft.com/office/drawing/2014/main" id="{567CC780-E6C4-4A2D-A7D5-584665AFA83C}"/>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32D760-EA95-4D4C-8FED-3F8897675BC0}"/>
                </a:ext>
              </a:extLst>
            </p:cNvPr>
            <p:cNvSpPr txBox="1"/>
            <p:nvPr/>
          </p:nvSpPr>
          <p:spPr>
            <a:xfrm>
              <a:off x="11474895" y="6290376"/>
              <a:ext cx="480479" cy="369332"/>
            </a:xfrm>
            <a:prstGeom prst="rect">
              <a:avLst/>
            </a:prstGeom>
            <a:noFill/>
          </p:spPr>
          <p:txBody>
            <a:bodyPr wrap="square" rtlCol="0">
              <a:spAutoFit/>
            </a:bodyPr>
            <a:lstStyle/>
            <a:p>
              <a:r>
                <a:rPr lang="en-US" b="1" dirty="0"/>
                <a:t>65</a:t>
              </a:r>
            </a:p>
          </p:txBody>
        </p:sp>
      </p:grpSp>
    </p:spTree>
    <p:extLst>
      <p:ext uri="{BB962C8B-B14F-4D97-AF65-F5344CB8AC3E}">
        <p14:creationId xmlns:p14="http://schemas.microsoft.com/office/powerpoint/2010/main" val="35904397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dirty="0"/>
              <a:t>Time Line Graph</a:t>
            </a:r>
          </a:p>
        </p:txBody>
      </p:sp>
      <p:pic>
        <p:nvPicPr>
          <p:cNvPr id="7" name="Content Placeholder 6">
            <a:extLst>
              <a:ext uri="{FF2B5EF4-FFF2-40B4-BE49-F238E27FC236}">
                <a16:creationId xmlns:a16="http://schemas.microsoft.com/office/drawing/2014/main" id="{E24C254A-6285-4B98-952B-0AAEE6C8381A}"/>
              </a:ext>
            </a:extLst>
          </p:cNvPr>
          <p:cNvPicPr>
            <a:picLocks noGrp="1" noChangeAspect="1"/>
          </p:cNvPicPr>
          <p:nvPr>
            <p:ph sz="half" idx="2"/>
          </p:nvPr>
        </p:nvPicPr>
        <p:blipFill>
          <a:blip r:embed="rId2"/>
          <a:stretch>
            <a:fillRect/>
          </a:stretch>
        </p:blipFill>
        <p:spPr>
          <a:xfrm>
            <a:off x="751298" y="1553807"/>
            <a:ext cx="9515132" cy="4788000"/>
          </a:xfrm>
          <a:prstGeom prst="rect">
            <a:avLst/>
          </a:prstGeom>
        </p:spPr>
      </p:pic>
      <p:sp>
        <p:nvSpPr>
          <p:cNvPr id="8" name="TextBox 7">
            <a:extLst>
              <a:ext uri="{FF2B5EF4-FFF2-40B4-BE49-F238E27FC236}">
                <a16:creationId xmlns:a16="http://schemas.microsoft.com/office/drawing/2014/main" id="{A4170682-61D7-4966-A667-75D69FB7ACA8}"/>
              </a:ext>
            </a:extLst>
          </p:cNvPr>
          <p:cNvSpPr txBox="1"/>
          <p:nvPr/>
        </p:nvSpPr>
        <p:spPr>
          <a:xfrm>
            <a:off x="349915" y="516193"/>
            <a:ext cx="1150374" cy="400110"/>
          </a:xfrm>
          <a:prstGeom prst="rect">
            <a:avLst/>
          </a:prstGeom>
          <a:noFill/>
        </p:spPr>
        <p:txBody>
          <a:bodyPr wrap="square" rtlCol="0">
            <a:spAutoFit/>
          </a:bodyPr>
          <a:lstStyle/>
          <a:p>
            <a:r>
              <a:rPr lang="en-US" sz="2000" b="1" dirty="0"/>
              <a:t>FY 2016</a:t>
            </a:r>
          </a:p>
        </p:txBody>
      </p:sp>
      <p:grpSp>
        <p:nvGrpSpPr>
          <p:cNvPr id="5" name="Group 4">
            <a:extLst>
              <a:ext uri="{FF2B5EF4-FFF2-40B4-BE49-F238E27FC236}">
                <a16:creationId xmlns:a16="http://schemas.microsoft.com/office/drawing/2014/main" id="{EC437937-0ADD-4DF7-AAA5-B5EBC5B6EDB0}"/>
              </a:ext>
            </a:extLst>
          </p:cNvPr>
          <p:cNvGrpSpPr/>
          <p:nvPr/>
        </p:nvGrpSpPr>
        <p:grpSpPr>
          <a:xfrm>
            <a:off x="11572567" y="6394894"/>
            <a:ext cx="619433" cy="463106"/>
            <a:chOff x="11405419" y="6243489"/>
            <a:chExt cx="619433" cy="463106"/>
          </a:xfrm>
        </p:grpSpPr>
        <p:sp>
          <p:nvSpPr>
            <p:cNvPr id="6" name="Oval 5">
              <a:extLst>
                <a:ext uri="{FF2B5EF4-FFF2-40B4-BE49-F238E27FC236}">
                  <a16:creationId xmlns:a16="http://schemas.microsoft.com/office/drawing/2014/main" id="{16D7A0CB-7C8C-408C-8A2B-555455685B43}"/>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BA0DD8-80AF-4E26-B0AC-2D2C836D4D47}"/>
                </a:ext>
              </a:extLst>
            </p:cNvPr>
            <p:cNvSpPr txBox="1"/>
            <p:nvPr/>
          </p:nvSpPr>
          <p:spPr>
            <a:xfrm>
              <a:off x="11474895" y="6290376"/>
              <a:ext cx="480479" cy="369332"/>
            </a:xfrm>
            <a:prstGeom prst="rect">
              <a:avLst/>
            </a:prstGeom>
            <a:noFill/>
          </p:spPr>
          <p:txBody>
            <a:bodyPr wrap="square" rtlCol="0">
              <a:spAutoFit/>
            </a:bodyPr>
            <a:lstStyle/>
            <a:p>
              <a:r>
                <a:rPr lang="en-US" b="1" dirty="0"/>
                <a:t>66</a:t>
              </a:r>
            </a:p>
          </p:txBody>
        </p:sp>
      </p:grpSp>
    </p:spTree>
    <p:extLst>
      <p:ext uri="{BB962C8B-B14F-4D97-AF65-F5344CB8AC3E}">
        <p14:creationId xmlns:p14="http://schemas.microsoft.com/office/powerpoint/2010/main" val="2943961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b="1" dirty="0">
                <a:latin typeface="Arial" panose="020B0604020202020204" pitchFamily="34" charset="0"/>
                <a:cs typeface="Arial" panose="020B0604020202020204" pitchFamily="34" charset="0"/>
              </a:rPr>
              <a:t>Updated Browser Support</a:t>
            </a:r>
          </a:p>
        </p:txBody>
      </p:sp>
      <p:pic>
        <p:nvPicPr>
          <p:cNvPr id="5" name="Picture 4">
            <a:extLst>
              <a:ext uri="{FF2B5EF4-FFF2-40B4-BE49-F238E27FC236}">
                <a16:creationId xmlns:a16="http://schemas.microsoft.com/office/drawing/2014/main" id="{B83CE569-96B2-4522-A811-755C3A26B4F4}"/>
              </a:ext>
            </a:extLst>
          </p:cNvPr>
          <p:cNvPicPr>
            <a:picLocks noChangeAspect="1"/>
          </p:cNvPicPr>
          <p:nvPr/>
        </p:nvPicPr>
        <p:blipFill>
          <a:blip r:embed="rId2"/>
          <a:stretch>
            <a:fillRect/>
          </a:stretch>
        </p:blipFill>
        <p:spPr>
          <a:xfrm>
            <a:off x="0" y="2197510"/>
            <a:ext cx="12192001" cy="2462980"/>
          </a:xfrm>
          <a:prstGeom prst="rect">
            <a:avLst/>
          </a:prstGeom>
        </p:spPr>
      </p:pic>
      <p:grpSp>
        <p:nvGrpSpPr>
          <p:cNvPr id="4" name="Group 3">
            <a:extLst>
              <a:ext uri="{FF2B5EF4-FFF2-40B4-BE49-F238E27FC236}">
                <a16:creationId xmlns:a16="http://schemas.microsoft.com/office/drawing/2014/main" id="{D6AD14B1-F655-4736-AD0D-A56288A927BB}"/>
              </a:ext>
            </a:extLst>
          </p:cNvPr>
          <p:cNvGrpSpPr/>
          <p:nvPr/>
        </p:nvGrpSpPr>
        <p:grpSpPr>
          <a:xfrm>
            <a:off x="11572567" y="6394894"/>
            <a:ext cx="619433" cy="463106"/>
            <a:chOff x="11405419" y="6243489"/>
            <a:chExt cx="619433" cy="463106"/>
          </a:xfrm>
        </p:grpSpPr>
        <p:sp>
          <p:nvSpPr>
            <p:cNvPr id="6" name="Oval 5">
              <a:extLst>
                <a:ext uri="{FF2B5EF4-FFF2-40B4-BE49-F238E27FC236}">
                  <a16:creationId xmlns:a16="http://schemas.microsoft.com/office/drawing/2014/main" id="{E11425C9-9787-4453-8F8B-58F9D59F0134}"/>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2946E46-801E-4C1D-9FAB-71625A8B0841}"/>
                </a:ext>
              </a:extLst>
            </p:cNvPr>
            <p:cNvSpPr txBox="1"/>
            <p:nvPr/>
          </p:nvSpPr>
          <p:spPr>
            <a:xfrm>
              <a:off x="11474895" y="6290376"/>
              <a:ext cx="480479" cy="369332"/>
            </a:xfrm>
            <a:prstGeom prst="rect">
              <a:avLst/>
            </a:prstGeom>
            <a:noFill/>
          </p:spPr>
          <p:txBody>
            <a:bodyPr wrap="square" rtlCol="0">
              <a:spAutoFit/>
            </a:bodyPr>
            <a:lstStyle/>
            <a:p>
              <a:r>
                <a:rPr lang="en-US" b="1" dirty="0"/>
                <a:t>67</a:t>
              </a:r>
            </a:p>
          </p:txBody>
        </p:sp>
      </p:grpSp>
    </p:spTree>
    <p:extLst>
      <p:ext uri="{BB962C8B-B14F-4D97-AF65-F5344CB8AC3E}">
        <p14:creationId xmlns:p14="http://schemas.microsoft.com/office/powerpoint/2010/main" val="13164713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dirty="0"/>
              <a:t>MIS Exercise</a:t>
            </a:r>
          </a:p>
        </p:txBody>
      </p:sp>
      <p:sp>
        <p:nvSpPr>
          <p:cNvPr id="4" name="Content Placeholder 3">
            <a:extLst>
              <a:ext uri="{FF2B5EF4-FFF2-40B4-BE49-F238E27FC236}">
                <a16:creationId xmlns:a16="http://schemas.microsoft.com/office/drawing/2014/main" id="{260CA53B-1522-476E-AC5C-6F9301AF1715}"/>
              </a:ext>
            </a:extLst>
          </p:cNvPr>
          <p:cNvSpPr>
            <a:spLocks noGrp="1"/>
          </p:cNvSpPr>
          <p:nvPr>
            <p:ph sz="half" idx="2"/>
          </p:nvPr>
        </p:nvSpPr>
        <p:spPr>
          <a:xfrm>
            <a:off x="3069254" y="1595128"/>
            <a:ext cx="5879689" cy="683033"/>
          </a:xfrm>
        </p:spPr>
        <p:txBody>
          <a:bodyPr>
            <a:normAutofit fontScale="85000" lnSpcReduction="10000"/>
          </a:bodyPr>
          <a:lstStyle/>
          <a:p>
            <a:pPr marL="0" indent="0" algn="ctr"/>
            <a:r>
              <a:rPr lang="en-US" sz="3200" dirty="0"/>
              <a:t>Multiple choice reminder questions</a:t>
            </a:r>
          </a:p>
          <a:p>
            <a:endParaRPr lang="en-US" dirty="0"/>
          </a:p>
        </p:txBody>
      </p:sp>
      <p:sp>
        <p:nvSpPr>
          <p:cNvPr id="8" name="Content Placeholder 3">
            <a:extLst>
              <a:ext uri="{FF2B5EF4-FFF2-40B4-BE49-F238E27FC236}">
                <a16:creationId xmlns:a16="http://schemas.microsoft.com/office/drawing/2014/main" id="{39D9B6EE-BBCD-4E3C-B816-B53A30200139}"/>
              </a:ext>
            </a:extLst>
          </p:cNvPr>
          <p:cNvSpPr txBox="1">
            <a:spLocks/>
          </p:cNvSpPr>
          <p:nvPr/>
        </p:nvSpPr>
        <p:spPr>
          <a:xfrm>
            <a:off x="3849471" y="2389238"/>
            <a:ext cx="4319254" cy="568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r>
              <a:rPr lang="en-US" sz="3200" dirty="0"/>
              <a:t>Scavenger Hunt</a:t>
            </a:r>
          </a:p>
          <a:p>
            <a:endParaRPr lang="en-US" dirty="0"/>
          </a:p>
        </p:txBody>
      </p:sp>
      <p:sp>
        <p:nvSpPr>
          <p:cNvPr id="5" name="Content Placeholder 3">
            <a:extLst>
              <a:ext uri="{FF2B5EF4-FFF2-40B4-BE49-F238E27FC236}">
                <a16:creationId xmlns:a16="http://schemas.microsoft.com/office/drawing/2014/main" id="{F4FACAF8-A3F1-40DF-BF2A-B9C0FA5E2AB3}"/>
              </a:ext>
            </a:extLst>
          </p:cNvPr>
          <p:cNvSpPr txBox="1">
            <a:spLocks/>
          </p:cNvSpPr>
          <p:nvPr/>
        </p:nvSpPr>
        <p:spPr>
          <a:xfrm>
            <a:off x="3849471" y="3558967"/>
            <a:ext cx="4319254" cy="683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Exercise review in August </a:t>
            </a:r>
          </a:p>
        </p:txBody>
      </p:sp>
      <p:grpSp>
        <p:nvGrpSpPr>
          <p:cNvPr id="6" name="Group 5">
            <a:extLst>
              <a:ext uri="{FF2B5EF4-FFF2-40B4-BE49-F238E27FC236}">
                <a16:creationId xmlns:a16="http://schemas.microsoft.com/office/drawing/2014/main" id="{0CF9EE22-392B-4CC5-9E31-23029ED8C848}"/>
              </a:ext>
            </a:extLst>
          </p:cNvPr>
          <p:cNvGrpSpPr/>
          <p:nvPr/>
        </p:nvGrpSpPr>
        <p:grpSpPr>
          <a:xfrm>
            <a:off x="11572567" y="6394894"/>
            <a:ext cx="619433" cy="463106"/>
            <a:chOff x="11405419" y="6243489"/>
            <a:chExt cx="619433" cy="463106"/>
          </a:xfrm>
        </p:grpSpPr>
        <p:sp>
          <p:nvSpPr>
            <p:cNvPr id="7" name="Oval 6">
              <a:extLst>
                <a:ext uri="{FF2B5EF4-FFF2-40B4-BE49-F238E27FC236}">
                  <a16:creationId xmlns:a16="http://schemas.microsoft.com/office/drawing/2014/main" id="{2190668A-1766-449B-A8D5-40CC773B3099}"/>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B750F6A-84EF-484A-9F1C-1E5DE3305B41}"/>
                </a:ext>
              </a:extLst>
            </p:cNvPr>
            <p:cNvSpPr txBox="1"/>
            <p:nvPr/>
          </p:nvSpPr>
          <p:spPr>
            <a:xfrm>
              <a:off x="11474895" y="6290376"/>
              <a:ext cx="480479" cy="369332"/>
            </a:xfrm>
            <a:prstGeom prst="rect">
              <a:avLst/>
            </a:prstGeom>
            <a:noFill/>
          </p:spPr>
          <p:txBody>
            <a:bodyPr wrap="square" rtlCol="0">
              <a:spAutoFit/>
            </a:bodyPr>
            <a:lstStyle/>
            <a:p>
              <a:r>
                <a:rPr lang="en-US" b="1" dirty="0"/>
                <a:t>68</a:t>
              </a:r>
            </a:p>
          </p:txBody>
        </p:sp>
      </p:grpSp>
    </p:spTree>
    <p:extLst>
      <p:ext uri="{BB962C8B-B14F-4D97-AF65-F5344CB8AC3E}">
        <p14:creationId xmlns:p14="http://schemas.microsoft.com/office/powerpoint/2010/main" val="1809452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dirty="0"/>
              <a:t>Other Data Presentations</a:t>
            </a:r>
          </a:p>
        </p:txBody>
      </p:sp>
      <p:sp>
        <p:nvSpPr>
          <p:cNvPr id="4" name="Content Placeholder 3">
            <a:extLst>
              <a:ext uri="{FF2B5EF4-FFF2-40B4-BE49-F238E27FC236}">
                <a16:creationId xmlns:a16="http://schemas.microsoft.com/office/drawing/2014/main" id="{260CA53B-1522-476E-AC5C-6F9301AF1715}"/>
              </a:ext>
            </a:extLst>
          </p:cNvPr>
          <p:cNvSpPr>
            <a:spLocks noGrp="1"/>
          </p:cNvSpPr>
          <p:nvPr>
            <p:ph sz="half" idx="2"/>
          </p:nvPr>
        </p:nvSpPr>
        <p:spPr>
          <a:xfrm>
            <a:off x="131867" y="1645596"/>
            <a:ext cx="7704444" cy="3566807"/>
          </a:xfrm>
        </p:spPr>
        <p:txBody>
          <a:bodyPr>
            <a:normAutofit fontScale="70000" lnSpcReduction="20000"/>
          </a:bodyPr>
          <a:lstStyle/>
          <a:p>
            <a:pPr marL="0" indent="0"/>
            <a:endParaRPr lang="en-US" sz="3200" dirty="0"/>
          </a:p>
          <a:p>
            <a:pPr marL="0" indent="0"/>
            <a:r>
              <a:rPr lang="en-US" sz="3200" dirty="0"/>
              <a:t>Discipline Data Reporting</a:t>
            </a:r>
          </a:p>
          <a:p>
            <a:pPr marL="0" indent="0"/>
            <a:r>
              <a:rPr lang="en-US" sz="3200" dirty="0"/>
              <a:t>Emergency Safety Interventions (ESI)Early Childhood data</a:t>
            </a:r>
          </a:p>
          <a:p>
            <a:pPr lvl="1"/>
            <a:r>
              <a:rPr lang="en-US" sz="3200" dirty="0"/>
              <a:t>Indicator 5</a:t>
            </a:r>
          </a:p>
          <a:p>
            <a:pPr lvl="1"/>
            <a:r>
              <a:rPr lang="en-US" sz="3200" dirty="0"/>
              <a:t>Indicator 6</a:t>
            </a:r>
          </a:p>
          <a:p>
            <a:pPr lvl="1"/>
            <a:r>
              <a:rPr lang="en-US" sz="3200" dirty="0"/>
              <a:t>Indicator 7</a:t>
            </a:r>
          </a:p>
          <a:p>
            <a:pPr lvl="1"/>
            <a:r>
              <a:rPr lang="en-US" sz="3200" dirty="0"/>
              <a:t>Indicator 11</a:t>
            </a:r>
          </a:p>
          <a:p>
            <a:pPr lvl="1"/>
            <a:r>
              <a:rPr lang="en-US" sz="3200" dirty="0"/>
              <a:t>Indicator 12</a:t>
            </a:r>
          </a:p>
          <a:p>
            <a:r>
              <a:rPr lang="en-US" sz="3300" dirty="0"/>
              <a:t>Significant Disproportionality</a:t>
            </a:r>
          </a:p>
          <a:p>
            <a:r>
              <a:rPr lang="en-US" sz="3300" dirty="0"/>
              <a:t>Special Education Categorical Aid </a:t>
            </a:r>
          </a:p>
          <a:p>
            <a:endParaRPr lang="en-US" dirty="0"/>
          </a:p>
        </p:txBody>
      </p:sp>
      <p:sp>
        <p:nvSpPr>
          <p:cNvPr id="5" name="Content Placeholder 3">
            <a:extLst>
              <a:ext uri="{FF2B5EF4-FFF2-40B4-BE49-F238E27FC236}">
                <a16:creationId xmlns:a16="http://schemas.microsoft.com/office/drawing/2014/main" id="{F4FACAF8-A3F1-40DF-BF2A-B9C0FA5E2AB3}"/>
              </a:ext>
            </a:extLst>
          </p:cNvPr>
          <p:cNvSpPr txBox="1">
            <a:spLocks/>
          </p:cNvSpPr>
          <p:nvPr/>
        </p:nvSpPr>
        <p:spPr>
          <a:xfrm>
            <a:off x="416425" y="5309419"/>
            <a:ext cx="4319254" cy="6830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Please participate</a:t>
            </a:r>
          </a:p>
          <a:p>
            <a:endParaRPr lang="en-US" dirty="0"/>
          </a:p>
        </p:txBody>
      </p:sp>
      <p:grpSp>
        <p:nvGrpSpPr>
          <p:cNvPr id="6" name="Group 5">
            <a:extLst>
              <a:ext uri="{FF2B5EF4-FFF2-40B4-BE49-F238E27FC236}">
                <a16:creationId xmlns:a16="http://schemas.microsoft.com/office/drawing/2014/main" id="{05344290-00E6-4446-BAA6-1CF793D10947}"/>
              </a:ext>
            </a:extLst>
          </p:cNvPr>
          <p:cNvGrpSpPr/>
          <p:nvPr/>
        </p:nvGrpSpPr>
        <p:grpSpPr>
          <a:xfrm>
            <a:off x="11572567" y="6394894"/>
            <a:ext cx="619433" cy="463106"/>
            <a:chOff x="11405419" y="6243489"/>
            <a:chExt cx="619433" cy="463106"/>
          </a:xfrm>
        </p:grpSpPr>
        <p:sp>
          <p:nvSpPr>
            <p:cNvPr id="7" name="Oval 6">
              <a:extLst>
                <a:ext uri="{FF2B5EF4-FFF2-40B4-BE49-F238E27FC236}">
                  <a16:creationId xmlns:a16="http://schemas.microsoft.com/office/drawing/2014/main" id="{AC923020-4EEC-4902-BFD9-0CE51B88E64A}"/>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E0CE0A-14F0-45A6-828A-FB30CB5EDB80}"/>
                </a:ext>
              </a:extLst>
            </p:cNvPr>
            <p:cNvSpPr txBox="1"/>
            <p:nvPr/>
          </p:nvSpPr>
          <p:spPr>
            <a:xfrm>
              <a:off x="11474895" y="6290376"/>
              <a:ext cx="480479" cy="369332"/>
            </a:xfrm>
            <a:prstGeom prst="rect">
              <a:avLst/>
            </a:prstGeom>
            <a:noFill/>
          </p:spPr>
          <p:txBody>
            <a:bodyPr wrap="square" rtlCol="0">
              <a:spAutoFit/>
            </a:bodyPr>
            <a:lstStyle/>
            <a:p>
              <a:r>
                <a:rPr lang="en-US" b="1" dirty="0"/>
                <a:t>69</a:t>
              </a:r>
            </a:p>
          </p:txBody>
        </p:sp>
      </p:grpSp>
      <p:sp>
        <p:nvSpPr>
          <p:cNvPr id="10" name="Content Placeholder 3">
            <a:extLst>
              <a:ext uri="{FF2B5EF4-FFF2-40B4-BE49-F238E27FC236}">
                <a16:creationId xmlns:a16="http://schemas.microsoft.com/office/drawing/2014/main" id="{854F0A97-EF99-4D3B-B942-8B2FF34184BF}"/>
              </a:ext>
            </a:extLst>
          </p:cNvPr>
          <p:cNvSpPr txBox="1">
            <a:spLocks/>
          </p:cNvSpPr>
          <p:nvPr/>
        </p:nvSpPr>
        <p:spPr>
          <a:xfrm>
            <a:off x="7374194" y="1780324"/>
            <a:ext cx="4748328" cy="4310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u="sng" dirty="0"/>
              <a:t>Document Updates</a:t>
            </a:r>
          </a:p>
          <a:p>
            <a:pPr marL="457200" lvl="1" indent="0"/>
            <a:r>
              <a:rPr lang="en-US" sz="2400" dirty="0"/>
              <a:t>2021 Data Dictionary</a:t>
            </a:r>
          </a:p>
          <a:p>
            <a:pPr marL="457200" lvl="1" indent="0"/>
            <a:r>
              <a:rPr lang="en-US" sz="2400" dirty="0"/>
              <a:t>SPEDPro User Guide </a:t>
            </a:r>
          </a:p>
          <a:p>
            <a:pPr marL="457200" lvl="1" indent="0"/>
            <a:r>
              <a:rPr lang="en-US" sz="2400" dirty="0"/>
              <a:t>Index of Support Documents</a:t>
            </a:r>
          </a:p>
          <a:p>
            <a:pPr marL="457200" lvl="1" indent="0"/>
            <a:r>
              <a:rPr lang="en-US" sz="2400" dirty="0"/>
              <a:t>Directory Session chart</a:t>
            </a:r>
          </a:p>
          <a:p>
            <a:pPr marL="914400" lvl="2" indent="0"/>
            <a:r>
              <a:rPr lang="en-US" sz="2400" dirty="0">
                <a:hlinkClick r:id="rId2"/>
              </a:rPr>
              <a:t>www.KSDE.org</a:t>
            </a:r>
            <a:endParaRPr lang="en-US" sz="2400" dirty="0"/>
          </a:p>
          <a:p>
            <a:pPr marL="1371600" lvl="3" indent="0"/>
            <a:r>
              <a:rPr lang="en-US" sz="2200" dirty="0"/>
              <a:t>MIS and student data page</a:t>
            </a:r>
          </a:p>
        </p:txBody>
      </p:sp>
    </p:spTree>
    <p:extLst>
      <p:ext uri="{BB962C8B-B14F-4D97-AF65-F5344CB8AC3E}">
        <p14:creationId xmlns:p14="http://schemas.microsoft.com/office/powerpoint/2010/main" val="237371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E6DEA37-F092-4FB2-A264-E52791523C2C}"/>
              </a:ext>
            </a:extLst>
          </p:cNvPr>
          <p:cNvSpPr>
            <a:spLocks noGrp="1"/>
          </p:cNvSpPr>
          <p:nvPr>
            <p:ph type="title"/>
          </p:nvPr>
        </p:nvSpPr>
        <p:spPr>
          <a:xfrm>
            <a:off x="2918677" y="128737"/>
            <a:ext cx="5629838" cy="388203"/>
          </a:xfrm>
          <a:ln>
            <a:solidFill>
              <a:srgbClr val="11284A"/>
            </a:solidFill>
          </a:ln>
        </p:spPr>
        <p:txBody>
          <a:bodyPr anchor="t">
            <a:normAutofit fontScale="90000"/>
          </a:bodyPr>
          <a:lstStyle/>
          <a:p>
            <a:pPr algn="ctr"/>
            <a:r>
              <a:rPr lang="en-US" dirty="0"/>
              <a:t>My car doesn't start</a:t>
            </a:r>
          </a:p>
        </p:txBody>
      </p:sp>
      <p:sp>
        <p:nvSpPr>
          <p:cNvPr id="13" name="Content Placeholder 2">
            <a:extLst>
              <a:ext uri="{FF2B5EF4-FFF2-40B4-BE49-F238E27FC236}">
                <a16:creationId xmlns:a16="http://schemas.microsoft.com/office/drawing/2014/main" id="{FFD77FE7-84F2-4AE2-A065-605E243A6065}"/>
              </a:ext>
            </a:extLst>
          </p:cNvPr>
          <p:cNvSpPr txBox="1">
            <a:spLocks/>
          </p:cNvSpPr>
          <p:nvPr/>
        </p:nvSpPr>
        <p:spPr>
          <a:xfrm>
            <a:off x="154912" y="605911"/>
            <a:ext cx="11882178" cy="5514669"/>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3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ctr"/>
            <a:r>
              <a:rPr lang="en-US" altLang="en-US" sz="2800" dirty="0">
                <a:solidFill>
                  <a:srgbClr val="FF0000"/>
                </a:solidFill>
                <a:latin typeface="Arial" panose="020B0604020202020204" pitchFamily="34" charset="0"/>
                <a:cs typeface="Arial" panose="020B0604020202020204" pitchFamily="34" charset="0"/>
              </a:rPr>
              <a:t>What are the details, can you send a screenshot?</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 got a server error!!</a:t>
            </a:r>
          </a:p>
          <a:p>
            <a:pPr marL="914400" lvl="1" indent="-457200"/>
            <a:r>
              <a:rPr lang="en-US" altLang="en-US" dirty="0">
                <a:latin typeface="Arial" panose="020B0604020202020204" pitchFamily="34" charset="0"/>
                <a:cs typeface="Arial" panose="020B0604020202020204" pitchFamily="34" charset="0"/>
              </a:rPr>
              <a:t>	</a:t>
            </a:r>
            <a:r>
              <a:rPr lang="en-US" altLang="en-US" u="sng" dirty="0">
                <a:latin typeface="Arial" panose="020B0604020202020204" pitchFamily="34" charset="0"/>
                <a:cs typeface="Arial" panose="020B0604020202020204" pitchFamily="34" charset="0"/>
              </a:rPr>
              <a:t>On which page, which student? What did you click, select or type?</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 got an import alert!</a:t>
            </a:r>
          </a:p>
          <a:p>
            <a:pPr lvl="1"/>
            <a:r>
              <a:rPr lang="en-US" altLang="en-US" dirty="0">
                <a:latin typeface="Arial" panose="020B0604020202020204" pitchFamily="34" charset="0"/>
                <a:cs typeface="Arial" panose="020B0604020202020204" pitchFamily="34" charset="0"/>
              </a:rPr>
              <a:t>	</a:t>
            </a:r>
            <a:r>
              <a:rPr lang="en-US" altLang="en-US" u="sng" dirty="0">
                <a:latin typeface="Arial" panose="020B0604020202020204" pitchFamily="34" charset="0"/>
                <a:cs typeface="Arial" panose="020B0604020202020204" pitchFamily="34" charset="0"/>
              </a:rPr>
              <a:t>What does the Import alert message say ?</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My buildings are not showing up!</a:t>
            </a:r>
          </a:p>
          <a:p>
            <a:pPr lvl="1"/>
            <a:r>
              <a:rPr lang="en-US" altLang="en-US" dirty="0">
                <a:latin typeface="Arial" panose="020B0604020202020204" pitchFamily="34" charset="0"/>
                <a:cs typeface="Arial" panose="020B0604020202020204" pitchFamily="34" charset="0"/>
              </a:rPr>
              <a:t>	</a:t>
            </a:r>
            <a:r>
              <a:rPr lang="en-US" altLang="en-US" u="sng" dirty="0">
                <a:latin typeface="Arial" panose="020B0604020202020204" pitchFamily="34" charset="0"/>
                <a:cs typeface="Arial" panose="020B0604020202020204" pitchFamily="34" charset="0"/>
              </a:rPr>
              <a:t>Which building doesn’t show up where ?</a:t>
            </a:r>
          </a:p>
          <a:p>
            <a:pPr lvl="2"/>
            <a:r>
              <a:rPr lang="en-US" altLang="en-US" sz="2800" dirty="0">
                <a:latin typeface="Arial" panose="020B0604020202020204" pitchFamily="34" charset="0"/>
                <a:cs typeface="Arial" panose="020B0604020202020204" pitchFamily="34" charset="0"/>
              </a:rPr>
              <a:t>	Neighborhood School – on the student profile?</a:t>
            </a:r>
          </a:p>
          <a:p>
            <a:pPr lvl="2"/>
            <a:r>
              <a:rPr lang="en-US" altLang="en-US" sz="2800" dirty="0">
                <a:latin typeface="Arial" panose="020B0604020202020204" pitchFamily="34" charset="0"/>
                <a:cs typeface="Arial" panose="020B0604020202020204" pitchFamily="34" charset="0"/>
              </a:rPr>
              <a:t>	Responsible school – on a service line?</a:t>
            </a:r>
          </a:p>
          <a:p>
            <a:pPr lvl="2"/>
            <a:r>
              <a:rPr lang="en-US" altLang="en-US" sz="2800" dirty="0">
                <a:latin typeface="Arial" panose="020B0604020202020204" pitchFamily="34" charset="0"/>
                <a:cs typeface="Arial" panose="020B0604020202020204" pitchFamily="34" charset="0"/>
              </a:rPr>
              <a:t>	Service location building – on the building information page?</a:t>
            </a:r>
          </a:p>
          <a:p>
            <a:pPr marL="461963" lvl="2" indent="-457200">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Total Days are showing zero days!</a:t>
            </a:r>
          </a:p>
        </p:txBody>
      </p:sp>
      <p:sp>
        <p:nvSpPr>
          <p:cNvPr id="14" name="Text Placeholder 6">
            <a:extLst>
              <a:ext uri="{FF2B5EF4-FFF2-40B4-BE49-F238E27FC236}">
                <a16:creationId xmlns:a16="http://schemas.microsoft.com/office/drawing/2014/main" id="{EC58CD69-D030-4CEA-9499-D8AACBA17EBD}"/>
              </a:ext>
            </a:extLst>
          </p:cNvPr>
          <p:cNvSpPr txBox="1">
            <a:spLocks/>
          </p:cNvSpPr>
          <p:nvPr/>
        </p:nvSpPr>
        <p:spPr>
          <a:xfrm>
            <a:off x="154910" y="264240"/>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 2017</a:t>
            </a:r>
          </a:p>
        </p:txBody>
      </p:sp>
      <p:grpSp>
        <p:nvGrpSpPr>
          <p:cNvPr id="5" name="Group 4">
            <a:extLst>
              <a:ext uri="{FF2B5EF4-FFF2-40B4-BE49-F238E27FC236}">
                <a16:creationId xmlns:a16="http://schemas.microsoft.com/office/drawing/2014/main" id="{7E1085DF-2A9C-49BA-8D03-5F5A22AF0752}"/>
              </a:ext>
            </a:extLst>
          </p:cNvPr>
          <p:cNvGrpSpPr/>
          <p:nvPr/>
        </p:nvGrpSpPr>
        <p:grpSpPr>
          <a:xfrm>
            <a:off x="11700387" y="6425380"/>
            <a:ext cx="491613" cy="432620"/>
            <a:chOff x="11533239" y="6292645"/>
            <a:chExt cx="491613" cy="432620"/>
          </a:xfrm>
        </p:grpSpPr>
        <p:sp>
          <p:nvSpPr>
            <p:cNvPr id="6" name="Oval 5">
              <a:extLst>
                <a:ext uri="{FF2B5EF4-FFF2-40B4-BE49-F238E27FC236}">
                  <a16:creationId xmlns:a16="http://schemas.microsoft.com/office/drawing/2014/main" id="{321A43C5-9E05-4175-B91D-4FCBC32FC8D5}"/>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F38A2C-846E-432D-B48A-75BA79D3970E}"/>
                </a:ext>
              </a:extLst>
            </p:cNvPr>
            <p:cNvSpPr txBox="1"/>
            <p:nvPr/>
          </p:nvSpPr>
          <p:spPr>
            <a:xfrm>
              <a:off x="11641394" y="6343954"/>
              <a:ext cx="314632" cy="369332"/>
            </a:xfrm>
            <a:prstGeom prst="rect">
              <a:avLst/>
            </a:prstGeom>
            <a:noFill/>
          </p:spPr>
          <p:txBody>
            <a:bodyPr wrap="square" rtlCol="0">
              <a:spAutoFit/>
            </a:bodyPr>
            <a:lstStyle/>
            <a:p>
              <a:r>
                <a:rPr lang="en-US" b="1" dirty="0"/>
                <a:t>7</a:t>
              </a:r>
            </a:p>
          </p:txBody>
        </p:sp>
      </p:grpSp>
    </p:spTree>
    <p:extLst>
      <p:ext uri="{BB962C8B-B14F-4D97-AF65-F5344CB8AC3E}">
        <p14:creationId xmlns:p14="http://schemas.microsoft.com/office/powerpoint/2010/main" val="5363107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C062-C61C-4280-B601-C15A0A7A7A68}"/>
              </a:ext>
            </a:extLst>
          </p:cNvPr>
          <p:cNvSpPr>
            <a:spLocks noGrp="1"/>
          </p:cNvSpPr>
          <p:nvPr>
            <p:ph type="title"/>
          </p:nvPr>
        </p:nvSpPr>
        <p:spPr>
          <a:xfrm>
            <a:off x="751298" y="188145"/>
            <a:ext cx="10515600" cy="1149350"/>
          </a:xfrm>
        </p:spPr>
        <p:txBody>
          <a:bodyPr/>
          <a:lstStyle/>
          <a:p>
            <a:pPr algn="ctr"/>
            <a:r>
              <a:rPr lang="en-US" dirty="0"/>
              <a:t>Follow Up</a:t>
            </a:r>
          </a:p>
        </p:txBody>
      </p:sp>
      <p:sp>
        <p:nvSpPr>
          <p:cNvPr id="4" name="Content Placeholder 3">
            <a:extLst>
              <a:ext uri="{FF2B5EF4-FFF2-40B4-BE49-F238E27FC236}">
                <a16:creationId xmlns:a16="http://schemas.microsoft.com/office/drawing/2014/main" id="{260CA53B-1522-476E-AC5C-6F9301AF1715}"/>
              </a:ext>
            </a:extLst>
          </p:cNvPr>
          <p:cNvSpPr>
            <a:spLocks noGrp="1"/>
          </p:cNvSpPr>
          <p:nvPr>
            <p:ph sz="half" idx="2"/>
          </p:nvPr>
        </p:nvSpPr>
        <p:spPr>
          <a:xfrm>
            <a:off x="3980760" y="1742613"/>
            <a:ext cx="4056677" cy="1015336"/>
          </a:xfrm>
        </p:spPr>
        <p:txBody>
          <a:bodyPr/>
          <a:lstStyle/>
          <a:p>
            <a:pPr algn="ctr"/>
            <a:r>
              <a:rPr lang="en-US" dirty="0"/>
              <a:t>Zoom Meeting</a:t>
            </a:r>
          </a:p>
          <a:p>
            <a:r>
              <a:rPr lang="en-US" dirty="0"/>
              <a:t>August 12, 2020, 1:00 PM</a:t>
            </a:r>
          </a:p>
          <a:p>
            <a:endParaRPr lang="en-US" dirty="0"/>
          </a:p>
          <a:p>
            <a:endParaRPr lang="en-US" dirty="0"/>
          </a:p>
        </p:txBody>
      </p:sp>
      <p:sp>
        <p:nvSpPr>
          <p:cNvPr id="9" name="Content Placeholder 3">
            <a:extLst>
              <a:ext uri="{FF2B5EF4-FFF2-40B4-BE49-F238E27FC236}">
                <a16:creationId xmlns:a16="http://schemas.microsoft.com/office/drawing/2014/main" id="{3AE3C2E9-6540-46A3-9FF9-214716367272}"/>
              </a:ext>
            </a:extLst>
          </p:cNvPr>
          <p:cNvSpPr txBox="1">
            <a:spLocks/>
          </p:cNvSpPr>
          <p:nvPr/>
        </p:nvSpPr>
        <p:spPr>
          <a:xfrm>
            <a:off x="3532380" y="3056036"/>
            <a:ext cx="4953437" cy="14056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dirty="0"/>
              <a:t>Zoom Agenda</a:t>
            </a:r>
          </a:p>
          <a:p>
            <a:pPr lvl="1">
              <a:buFont typeface="Wingdings" panose="05000000000000000000" pitchFamily="2" charset="2"/>
              <a:buChar char="v"/>
            </a:pPr>
            <a:r>
              <a:rPr lang="en-US" dirty="0"/>
              <a:t>Address Workshop Questions</a:t>
            </a:r>
          </a:p>
          <a:p>
            <a:pPr lvl="1">
              <a:buFont typeface="Wingdings" panose="05000000000000000000" pitchFamily="2" charset="2"/>
              <a:buChar char="v"/>
            </a:pPr>
            <a:r>
              <a:rPr lang="en-US" dirty="0"/>
              <a:t>MIS Exercise review </a:t>
            </a:r>
          </a:p>
          <a:p>
            <a:pPr lvl="1">
              <a:buFont typeface="Wingdings" panose="05000000000000000000" pitchFamily="2" charset="2"/>
              <a:buChar char="v"/>
            </a:pPr>
            <a:r>
              <a:rPr lang="en-US" dirty="0"/>
              <a:t>FY2021 Questions</a:t>
            </a:r>
          </a:p>
        </p:txBody>
      </p:sp>
      <p:sp>
        <p:nvSpPr>
          <p:cNvPr id="11" name="Content Placeholder 3">
            <a:extLst>
              <a:ext uri="{FF2B5EF4-FFF2-40B4-BE49-F238E27FC236}">
                <a16:creationId xmlns:a16="http://schemas.microsoft.com/office/drawing/2014/main" id="{9E03ACA0-FA71-4DF2-B03B-C6D0B3D3831F}"/>
              </a:ext>
            </a:extLst>
          </p:cNvPr>
          <p:cNvSpPr txBox="1">
            <a:spLocks/>
          </p:cNvSpPr>
          <p:nvPr/>
        </p:nvSpPr>
        <p:spPr>
          <a:xfrm>
            <a:off x="3437310" y="4759728"/>
            <a:ext cx="5143576" cy="54431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Email Zoom questions </a:t>
            </a:r>
            <a:r>
              <a:rPr lang="en-US"/>
              <a:t>and feedback </a:t>
            </a:r>
            <a:r>
              <a:rPr lang="en-US" dirty="0"/>
              <a:t>to:</a:t>
            </a:r>
          </a:p>
        </p:txBody>
      </p:sp>
      <p:sp>
        <p:nvSpPr>
          <p:cNvPr id="13" name="Content Placeholder 3">
            <a:extLst>
              <a:ext uri="{FF2B5EF4-FFF2-40B4-BE49-F238E27FC236}">
                <a16:creationId xmlns:a16="http://schemas.microsoft.com/office/drawing/2014/main" id="{FFF42E5C-1918-4CD2-9F32-6D2E65861EEB}"/>
              </a:ext>
            </a:extLst>
          </p:cNvPr>
          <p:cNvSpPr txBox="1">
            <a:spLocks/>
          </p:cNvSpPr>
          <p:nvPr/>
        </p:nvSpPr>
        <p:spPr>
          <a:xfrm>
            <a:off x="4344481" y="5329970"/>
            <a:ext cx="3329234" cy="544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u="sng" dirty="0"/>
              <a:t>mvosburgh@ksde.org</a:t>
            </a:r>
          </a:p>
        </p:txBody>
      </p:sp>
      <p:grpSp>
        <p:nvGrpSpPr>
          <p:cNvPr id="7" name="Group 6">
            <a:extLst>
              <a:ext uri="{FF2B5EF4-FFF2-40B4-BE49-F238E27FC236}">
                <a16:creationId xmlns:a16="http://schemas.microsoft.com/office/drawing/2014/main" id="{E425B7C1-D959-447E-B75B-132137D9CFB6}"/>
              </a:ext>
            </a:extLst>
          </p:cNvPr>
          <p:cNvGrpSpPr/>
          <p:nvPr/>
        </p:nvGrpSpPr>
        <p:grpSpPr>
          <a:xfrm>
            <a:off x="11572567" y="6394894"/>
            <a:ext cx="619433" cy="463106"/>
            <a:chOff x="11405419" y="6243489"/>
            <a:chExt cx="619433" cy="463106"/>
          </a:xfrm>
        </p:grpSpPr>
        <p:sp>
          <p:nvSpPr>
            <p:cNvPr id="8" name="Oval 7">
              <a:extLst>
                <a:ext uri="{FF2B5EF4-FFF2-40B4-BE49-F238E27FC236}">
                  <a16:creationId xmlns:a16="http://schemas.microsoft.com/office/drawing/2014/main" id="{BF58F114-DC37-4B5B-A8EA-2EB5E7884FC0}"/>
                </a:ext>
              </a:extLst>
            </p:cNvPr>
            <p:cNvSpPr/>
            <p:nvPr/>
          </p:nvSpPr>
          <p:spPr>
            <a:xfrm>
              <a:off x="11405419" y="6243489"/>
              <a:ext cx="619433" cy="46310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8D73AF-66E2-49B2-AB15-796BF9AFC919}"/>
                </a:ext>
              </a:extLst>
            </p:cNvPr>
            <p:cNvSpPr txBox="1"/>
            <p:nvPr/>
          </p:nvSpPr>
          <p:spPr>
            <a:xfrm>
              <a:off x="11474895" y="6290376"/>
              <a:ext cx="480479" cy="369332"/>
            </a:xfrm>
            <a:prstGeom prst="rect">
              <a:avLst/>
            </a:prstGeom>
            <a:noFill/>
          </p:spPr>
          <p:txBody>
            <a:bodyPr wrap="square" rtlCol="0">
              <a:spAutoFit/>
            </a:bodyPr>
            <a:lstStyle/>
            <a:p>
              <a:r>
                <a:rPr lang="en-US" b="1" dirty="0"/>
                <a:t>70</a:t>
              </a:r>
            </a:p>
          </p:txBody>
        </p:sp>
      </p:grpSp>
    </p:spTree>
    <p:extLst>
      <p:ext uri="{BB962C8B-B14F-4D97-AF65-F5344CB8AC3E}">
        <p14:creationId xmlns:p14="http://schemas.microsoft.com/office/powerpoint/2010/main" val="1365397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10439" y="3429000"/>
            <a:ext cx="4592495" cy="2354046"/>
          </a:xfrm>
          <a:ln>
            <a:noFill/>
          </a:ln>
        </p:spPr>
        <p:txBody>
          <a:bodyPr/>
          <a:lstStyle/>
          <a:p>
            <a:pPr lvl="1"/>
            <a:r>
              <a:rPr lang="en-US" dirty="0"/>
              <a:t>Mason Vosburgh</a:t>
            </a:r>
            <a:br>
              <a:rPr lang="en-US" dirty="0"/>
            </a:br>
            <a:r>
              <a:rPr lang="en-US" dirty="0"/>
              <a:t>Data Coordinator</a:t>
            </a:r>
            <a:br>
              <a:rPr lang="en-US" dirty="0"/>
            </a:br>
            <a:r>
              <a:rPr lang="en-US" dirty="0"/>
              <a:t>SETS</a:t>
            </a:r>
            <a:br>
              <a:rPr lang="en-US" dirty="0"/>
            </a:br>
            <a:r>
              <a:rPr lang="en-US" dirty="0"/>
              <a:t>(785) 296-4945</a:t>
            </a:r>
            <a:br>
              <a:rPr lang="en-US" dirty="0"/>
            </a:br>
            <a:r>
              <a:rPr lang="en-US" dirty="0"/>
              <a:t>mvosburgh</a:t>
            </a:r>
            <a:r>
              <a:rPr lang="en-US" dirty="0">
                <a:hlinkClick r:id="rId2"/>
              </a:rPr>
              <a:t>@ksde.org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E6DEA37-F092-4FB2-A264-E52791523C2C}"/>
              </a:ext>
            </a:extLst>
          </p:cNvPr>
          <p:cNvSpPr>
            <a:spLocks noGrp="1"/>
          </p:cNvSpPr>
          <p:nvPr>
            <p:ph type="title"/>
          </p:nvPr>
        </p:nvSpPr>
        <p:spPr>
          <a:xfrm>
            <a:off x="2918677" y="128737"/>
            <a:ext cx="5629838" cy="477175"/>
          </a:xfrm>
          <a:ln>
            <a:solidFill>
              <a:srgbClr val="11284A"/>
            </a:solidFill>
          </a:ln>
        </p:spPr>
        <p:txBody>
          <a:bodyPr anchor="t">
            <a:normAutofit fontScale="90000"/>
          </a:bodyPr>
          <a:lstStyle/>
          <a:p>
            <a:pPr algn="ctr"/>
            <a:r>
              <a:rPr lang="en-US" dirty="0"/>
              <a:t>My car doesn't start</a:t>
            </a:r>
          </a:p>
        </p:txBody>
      </p:sp>
      <p:sp>
        <p:nvSpPr>
          <p:cNvPr id="13" name="Content Placeholder 2">
            <a:extLst>
              <a:ext uri="{FF2B5EF4-FFF2-40B4-BE49-F238E27FC236}">
                <a16:creationId xmlns:a16="http://schemas.microsoft.com/office/drawing/2014/main" id="{FFD77FE7-84F2-4AE2-A065-605E243A6065}"/>
              </a:ext>
            </a:extLst>
          </p:cNvPr>
          <p:cNvSpPr txBox="1">
            <a:spLocks/>
          </p:cNvSpPr>
          <p:nvPr/>
        </p:nvSpPr>
        <p:spPr>
          <a:xfrm>
            <a:off x="2697457" y="596331"/>
            <a:ext cx="6063091" cy="861746"/>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3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763" lvl="2" algn="ctr">
              <a:buClrTx/>
            </a:pPr>
            <a:r>
              <a:rPr lang="en-US" altLang="en-US" sz="2800" dirty="0">
                <a:latin typeface="Arial" panose="020B0604020202020204" pitchFamily="34" charset="0"/>
                <a:cs typeface="Arial" panose="020B0604020202020204" pitchFamily="34" charset="0"/>
              </a:rPr>
              <a:t>The service line has zero total days?</a:t>
            </a:r>
          </a:p>
        </p:txBody>
      </p:sp>
      <p:sp>
        <p:nvSpPr>
          <p:cNvPr id="14" name="Text Placeholder 6">
            <a:extLst>
              <a:ext uri="{FF2B5EF4-FFF2-40B4-BE49-F238E27FC236}">
                <a16:creationId xmlns:a16="http://schemas.microsoft.com/office/drawing/2014/main" id="{EC58CD69-D030-4CEA-9499-D8AACBA17EBD}"/>
              </a:ext>
            </a:extLst>
          </p:cNvPr>
          <p:cNvSpPr txBox="1">
            <a:spLocks/>
          </p:cNvSpPr>
          <p:nvPr/>
        </p:nvSpPr>
        <p:spPr>
          <a:xfrm>
            <a:off x="154911" y="605912"/>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FY2017</a:t>
            </a:r>
          </a:p>
        </p:txBody>
      </p:sp>
      <p:pic>
        <p:nvPicPr>
          <p:cNvPr id="4" name="Picture 3">
            <a:extLst>
              <a:ext uri="{FF2B5EF4-FFF2-40B4-BE49-F238E27FC236}">
                <a16:creationId xmlns:a16="http://schemas.microsoft.com/office/drawing/2014/main" id="{592D7117-CDC1-4976-BCC6-1A93B0340685}"/>
              </a:ext>
            </a:extLst>
          </p:cNvPr>
          <p:cNvPicPr>
            <a:picLocks noChangeAspect="1"/>
          </p:cNvPicPr>
          <p:nvPr/>
        </p:nvPicPr>
        <p:blipFill>
          <a:blip r:embed="rId2"/>
          <a:stretch>
            <a:fillRect/>
          </a:stretch>
        </p:blipFill>
        <p:spPr>
          <a:xfrm>
            <a:off x="2869893" y="1315168"/>
            <a:ext cx="8913002" cy="1444898"/>
          </a:xfrm>
          <a:prstGeom prst="rect">
            <a:avLst/>
          </a:prstGeom>
        </p:spPr>
      </p:pic>
      <p:sp>
        <p:nvSpPr>
          <p:cNvPr id="5" name="Arrow: Right 4">
            <a:extLst>
              <a:ext uri="{FF2B5EF4-FFF2-40B4-BE49-F238E27FC236}">
                <a16:creationId xmlns:a16="http://schemas.microsoft.com/office/drawing/2014/main" id="{45F4012A-14BE-48EF-9DBF-1F5D656E4FC4}"/>
              </a:ext>
            </a:extLst>
          </p:cNvPr>
          <p:cNvSpPr/>
          <p:nvPr/>
        </p:nvSpPr>
        <p:spPr>
          <a:xfrm>
            <a:off x="2389815" y="2037617"/>
            <a:ext cx="480078" cy="159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25C528AB-2BA4-400C-BA92-B7E0B70EDAB2}"/>
              </a:ext>
            </a:extLst>
          </p:cNvPr>
          <p:cNvSpPr txBox="1">
            <a:spLocks/>
          </p:cNvSpPr>
          <p:nvPr/>
        </p:nvSpPr>
        <p:spPr>
          <a:xfrm>
            <a:off x="185289" y="1458077"/>
            <a:ext cx="1801708" cy="11509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Select the service line</a:t>
            </a:r>
            <a:r>
              <a:rPr lang="en-US" sz="2000" b="1"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B24902EB-3AA9-4D8D-93C1-144E5668A464}"/>
              </a:ext>
            </a:extLst>
          </p:cNvPr>
          <p:cNvPicPr>
            <a:picLocks noChangeAspect="1"/>
          </p:cNvPicPr>
          <p:nvPr/>
        </p:nvPicPr>
        <p:blipFill>
          <a:blip r:embed="rId3"/>
          <a:stretch>
            <a:fillRect/>
          </a:stretch>
        </p:blipFill>
        <p:spPr>
          <a:xfrm>
            <a:off x="5324976" y="2609056"/>
            <a:ext cx="3223539" cy="3680779"/>
          </a:xfrm>
          <a:prstGeom prst="rect">
            <a:avLst/>
          </a:prstGeom>
        </p:spPr>
      </p:pic>
      <p:sp>
        <p:nvSpPr>
          <p:cNvPr id="15" name="Text Placeholder 6">
            <a:extLst>
              <a:ext uri="{FF2B5EF4-FFF2-40B4-BE49-F238E27FC236}">
                <a16:creationId xmlns:a16="http://schemas.microsoft.com/office/drawing/2014/main" id="{FBB0F20A-5DB1-456F-9CEF-9FE864CDBB35}"/>
              </a:ext>
            </a:extLst>
          </p:cNvPr>
          <p:cNvSpPr txBox="1">
            <a:spLocks/>
          </p:cNvSpPr>
          <p:nvPr/>
        </p:nvSpPr>
        <p:spPr>
          <a:xfrm>
            <a:off x="2869893" y="4881678"/>
            <a:ext cx="1801708" cy="10688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Click Building info button. </a:t>
            </a:r>
          </a:p>
        </p:txBody>
      </p:sp>
      <p:sp>
        <p:nvSpPr>
          <p:cNvPr id="16" name="Arrow: Right 15">
            <a:extLst>
              <a:ext uri="{FF2B5EF4-FFF2-40B4-BE49-F238E27FC236}">
                <a16:creationId xmlns:a16="http://schemas.microsoft.com/office/drawing/2014/main" id="{18A82CD9-F38F-4D06-9A5D-39097BA026FB}"/>
              </a:ext>
            </a:extLst>
          </p:cNvPr>
          <p:cNvSpPr/>
          <p:nvPr/>
        </p:nvSpPr>
        <p:spPr>
          <a:xfrm>
            <a:off x="4826643" y="5870604"/>
            <a:ext cx="480078" cy="159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Connector 1">
            <a:extLst>
              <a:ext uri="{FF2B5EF4-FFF2-40B4-BE49-F238E27FC236}">
                <a16:creationId xmlns:a16="http://schemas.microsoft.com/office/drawing/2014/main" id="{ECD7545C-1E9F-4F97-8E54-0F892FA9FDCE}"/>
              </a:ext>
            </a:extLst>
          </p:cNvPr>
          <p:cNvSpPr/>
          <p:nvPr/>
        </p:nvSpPr>
        <p:spPr>
          <a:xfrm>
            <a:off x="7683910" y="2197392"/>
            <a:ext cx="1076638" cy="562674"/>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DC30163-0824-47F0-A475-A2621F7C7044}"/>
              </a:ext>
            </a:extLst>
          </p:cNvPr>
          <p:cNvSpPr txBox="1"/>
          <p:nvPr/>
        </p:nvSpPr>
        <p:spPr>
          <a:xfrm>
            <a:off x="720659" y="1099083"/>
            <a:ext cx="73096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93A0E9F6-EBC6-4E5C-BEC1-3A9638911D00}"/>
              </a:ext>
            </a:extLst>
          </p:cNvPr>
          <p:cNvSpPr txBox="1"/>
          <p:nvPr/>
        </p:nvSpPr>
        <p:spPr>
          <a:xfrm>
            <a:off x="3405263" y="4397319"/>
            <a:ext cx="73096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(2)</a:t>
            </a:r>
          </a:p>
        </p:txBody>
      </p:sp>
      <p:grpSp>
        <p:nvGrpSpPr>
          <p:cNvPr id="18" name="Group 17">
            <a:extLst>
              <a:ext uri="{FF2B5EF4-FFF2-40B4-BE49-F238E27FC236}">
                <a16:creationId xmlns:a16="http://schemas.microsoft.com/office/drawing/2014/main" id="{38707EC0-3492-48D1-AC50-F114FCB62C45}"/>
              </a:ext>
            </a:extLst>
          </p:cNvPr>
          <p:cNvGrpSpPr/>
          <p:nvPr/>
        </p:nvGrpSpPr>
        <p:grpSpPr>
          <a:xfrm>
            <a:off x="11700387" y="6425380"/>
            <a:ext cx="491613" cy="432620"/>
            <a:chOff x="11533239" y="6292645"/>
            <a:chExt cx="491613" cy="432620"/>
          </a:xfrm>
        </p:grpSpPr>
        <p:sp>
          <p:nvSpPr>
            <p:cNvPr id="19" name="Oval 18">
              <a:extLst>
                <a:ext uri="{FF2B5EF4-FFF2-40B4-BE49-F238E27FC236}">
                  <a16:creationId xmlns:a16="http://schemas.microsoft.com/office/drawing/2014/main" id="{82792348-022C-4256-BB99-E5F76A3CAFFD}"/>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6E5DAA0-EA01-4120-9C20-1515B105C9A5}"/>
                </a:ext>
              </a:extLst>
            </p:cNvPr>
            <p:cNvSpPr txBox="1"/>
            <p:nvPr/>
          </p:nvSpPr>
          <p:spPr>
            <a:xfrm>
              <a:off x="11641394" y="6343954"/>
              <a:ext cx="314632" cy="369332"/>
            </a:xfrm>
            <a:prstGeom prst="rect">
              <a:avLst/>
            </a:prstGeom>
            <a:noFill/>
          </p:spPr>
          <p:txBody>
            <a:bodyPr wrap="square" rtlCol="0">
              <a:spAutoFit/>
            </a:bodyPr>
            <a:lstStyle/>
            <a:p>
              <a:r>
                <a:rPr lang="en-US" b="1" dirty="0"/>
                <a:t>8</a:t>
              </a:r>
            </a:p>
          </p:txBody>
        </p:sp>
      </p:grpSp>
    </p:spTree>
    <p:extLst>
      <p:ext uri="{BB962C8B-B14F-4D97-AF65-F5344CB8AC3E}">
        <p14:creationId xmlns:p14="http://schemas.microsoft.com/office/powerpoint/2010/main" val="3805798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E6DEA37-F092-4FB2-A264-E52791523C2C}"/>
              </a:ext>
            </a:extLst>
          </p:cNvPr>
          <p:cNvSpPr>
            <a:spLocks noGrp="1"/>
          </p:cNvSpPr>
          <p:nvPr>
            <p:ph type="title"/>
          </p:nvPr>
        </p:nvSpPr>
        <p:spPr>
          <a:xfrm>
            <a:off x="2918677" y="128737"/>
            <a:ext cx="5629838" cy="477175"/>
          </a:xfrm>
          <a:ln>
            <a:solidFill>
              <a:srgbClr val="11284A"/>
            </a:solidFill>
          </a:ln>
        </p:spPr>
        <p:txBody>
          <a:bodyPr anchor="t">
            <a:normAutofit fontScale="90000"/>
          </a:bodyPr>
          <a:lstStyle/>
          <a:p>
            <a:pPr algn="ctr"/>
            <a:r>
              <a:rPr lang="en-US" dirty="0"/>
              <a:t>My car doesn't start</a:t>
            </a:r>
          </a:p>
        </p:txBody>
      </p:sp>
      <p:sp>
        <p:nvSpPr>
          <p:cNvPr id="13" name="Content Placeholder 2">
            <a:extLst>
              <a:ext uri="{FF2B5EF4-FFF2-40B4-BE49-F238E27FC236}">
                <a16:creationId xmlns:a16="http://schemas.microsoft.com/office/drawing/2014/main" id="{FFD77FE7-84F2-4AE2-A065-605E243A6065}"/>
              </a:ext>
            </a:extLst>
          </p:cNvPr>
          <p:cNvSpPr txBox="1">
            <a:spLocks/>
          </p:cNvSpPr>
          <p:nvPr/>
        </p:nvSpPr>
        <p:spPr>
          <a:xfrm>
            <a:off x="1914287" y="507843"/>
            <a:ext cx="7359036" cy="861746"/>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3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763" lvl="2" algn="ctr">
              <a:buClrTx/>
            </a:pPr>
            <a:r>
              <a:rPr lang="en-US" altLang="en-US" sz="2800" dirty="0">
                <a:latin typeface="Arial" panose="020B0604020202020204" pitchFamily="34" charset="0"/>
                <a:cs typeface="Arial" panose="020B0604020202020204" pitchFamily="34" charset="0"/>
              </a:rPr>
              <a:t>Building Info shows </a:t>
            </a:r>
            <a:r>
              <a:rPr lang="en-US" altLang="en-US" sz="2800" u="sng" dirty="0">
                <a:latin typeface="Arial" panose="020B0604020202020204" pitchFamily="34" charset="0"/>
                <a:cs typeface="Arial" panose="020B0604020202020204" pitchFamily="34" charset="0"/>
              </a:rPr>
              <a:t>why</a:t>
            </a:r>
            <a:r>
              <a:rPr lang="en-US" altLang="en-US" sz="2800" dirty="0">
                <a:latin typeface="Arial" panose="020B0604020202020204" pitchFamily="34" charset="0"/>
                <a:cs typeface="Arial" panose="020B0604020202020204" pitchFamily="34" charset="0"/>
              </a:rPr>
              <a:t> are there zero days</a:t>
            </a:r>
          </a:p>
        </p:txBody>
      </p:sp>
      <p:sp>
        <p:nvSpPr>
          <p:cNvPr id="14" name="Text Placeholder 6">
            <a:extLst>
              <a:ext uri="{FF2B5EF4-FFF2-40B4-BE49-F238E27FC236}">
                <a16:creationId xmlns:a16="http://schemas.microsoft.com/office/drawing/2014/main" id="{EC58CD69-D030-4CEA-9499-D8AACBA17EBD}"/>
              </a:ext>
            </a:extLst>
          </p:cNvPr>
          <p:cNvSpPr txBox="1">
            <a:spLocks/>
          </p:cNvSpPr>
          <p:nvPr/>
        </p:nvSpPr>
        <p:spPr>
          <a:xfrm>
            <a:off x="154911" y="605912"/>
            <a:ext cx="1210238" cy="3416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FY2017</a:t>
            </a:r>
          </a:p>
        </p:txBody>
      </p:sp>
      <p:sp>
        <p:nvSpPr>
          <p:cNvPr id="10" name="Text Placeholder 6">
            <a:extLst>
              <a:ext uri="{FF2B5EF4-FFF2-40B4-BE49-F238E27FC236}">
                <a16:creationId xmlns:a16="http://schemas.microsoft.com/office/drawing/2014/main" id="{25C528AB-2BA4-400C-BA92-B7E0B70EDAB2}"/>
              </a:ext>
            </a:extLst>
          </p:cNvPr>
          <p:cNvSpPr txBox="1">
            <a:spLocks/>
          </p:cNvSpPr>
          <p:nvPr/>
        </p:nvSpPr>
        <p:spPr>
          <a:xfrm>
            <a:off x="588106" y="1205232"/>
            <a:ext cx="2035769" cy="12851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Note the information both present and missing </a:t>
            </a:r>
          </a:p>
        </p:txBody>
      </p:sp>
      <p:pic>
        <p:nvPicPr>
          <p:cNvPr id="6" name="Picture 5">
            <a:extLst>
              <a:ext uri="{FF2B5EF4-FFF2-40B4-BE49-F238E27FC236}">
                <a16:creationId xmlns:a16="http://schemas.microsoft.com/office/drawing/2014/main" id="{4E36C656-329C-4779-99A3-279BE59480AB}"/>
              </a:ext>
            </a:extLst>
          </p:cNvPr>
          <p:cNvPicPr>
            <a:picLocks noChangeAspect="1"/>
          </p:cNvPicPr>
          <p:nvPr/>
        </p:nvPicPr>
        <p:blipFill>
          <a:blip r:embed="rId2"/>
          <a:stretch>
            <a:fillRect/>
          </a:stretch>
        </p:blipFill>
        <p:spPr>
          <a:xfrm>
            <a:off x="2918677" y="1224120"/>
            <a:ext cx="5879117" cy="3555846"/>
          </a:xfrm>
          <a:prstGeom prst="rect">
            <a:avLst/>
          </a:prstGeom>
        </p:spPr>
      </p:pic>
      <p:sp>
        <p:nvSpPr>
          <p:cNvPr id="11" name="Arrow: Right 10">
            <a:extLst>
              <a:ext uri="{FF2B5EF4-FFF2-40B4-BE49-F238E27FC236}">
                <a16:creationId xmlns:a16="http://schemas.microsoft.com/office/drawing/2014/main" id="{5BC86E79-CE5A-418E-B7DA-F8521ADC3E0E}"/>
              </a:ext>
            </a:extLst>
          </p:cNvPr>
          <p:cNvSpPr/>
          <p:nvPr/>
        </p:nvSpPr>
        <p:spPr>
          <a:xfrm>
            <a:off x="1963137" y="2656311"/>
            <a:ext cx="928873" cy="14256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45F4012A-14BE-48EF-9DBF-1F5D656E4FC4}"/>
              </a:ext>
            </a:extLst>
          </p:cNvPr>
          <p:cNvSpPr/>
          <p:nvPr/>
        </p:nvSpPr>
        <p:spPr>
          <a:xfrm rot="10800000">
            <a:off x="8548515" y="1467658"/>
            <a:ext cx="1019609" cy="308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6">
            <a:extLst>
              <a:ext uri="{FF2B5EF4-FFF2-40B4-BE49-F238E27FC236}">
                <a16:creationId xmlns:a16="http://schemas.microsoft.com/office/drawing/2014/main" id="{0148DB95-657C-45B2-A082-7B3D8C44F560}"/>
              </a:ext>
            </a:extLst>
          </p:cNvPr>
          <p:cNvSpPr txBox="1">
            <a:spLocks/>
          </p:cNvSpPr>
          <p:nvPr/>
        </p:nvSpPr>
        <p:spPr>
          <a:xfrm>
            <a:off x="9802185" y="551712"/>
            <a:ext cx="1801708" cy="18318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Information is not present in the Directory = N/A</a:t>
            </a:r>
          </a:p>
        </p:txBody>
      </p:sp>
      <p:sp>
        <p:nvSpPr>
          <p:cNvPr id="2" name="Oval 1">
            <a:extLst>
              <a:ext uri="{FF2B5EF4-FFF2-40B4-BE49-F238E27FC236}">
                <a16:creationId xmlns:a16="http://schemas.microsoft.com/office/drawing/2014/main" id="{6043584F-3F47-435E-A011-C0A8B61E3520}"/>
              </a:ext>
            </a:extLst>
          </p:cNvPr>
          <p:cNvSpPr/>
          <p:nvPr/>
        </p:nvSpPr>
        <p:spPr>
          <a:xfrm>
            <a:off x="4223471" y="1698943"/>
            <a:ext cx="570271" cy="4534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DD089165-A8A3-4179-807C-7FB4EDAE9B09}"/>
              </a:ext>
            </a:extLst>
          </p:cNvPr>
          <p:cNvSpPr txBox="1">
            <a:spLocks/>
          </p:cNvSpPr>
          <p:nvPr/>
        </p:nvSpPr>
        <p:spPr>
          <a:xfrm>
            <a:off x="464295" y="3478306"/>
            <a:ext cx="1801708" cy="10013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Setting codes are missing</a:t>
            </a:r>
          </a:p>
        </p:txBody>
      </p:sp>
      <p:pic>
        <p:nvPicPr>
          <p:cNvPr id="3" name="Picture 2">
            <a:extLst>
              <a:ext uri="{FF2B5EF4-FFF2-40B4-BE49-F238E27FC236}">
                <a16:creationId xmlns:a16="http://schemas.microsoft.com/office/drawing/2014/main" id="{922564F4-32DB-4371-9A2F-605342DAB068}"/>
              </a:ext>
            </a:extLst>
          </p:cNvPr>
          <p:cNvPicPr>
            <a:picLocks noChangeAspect="1"/>
          </p:cNvPicPr>
          <p:nvPr/>
        </p:nvPicPr>
        <p:blipFill>
          <a:blip r:embed="rId3"/>
          <a:stretch>
            <a:fillRect/>
          </a:stretch>
        </p:blipFill>
        <p:spPr>
          <a:xfrm>
            <a:off x="464295" y="5391987"/>
            <a:ext cx="11636748" cy="838273"/>
          </a:xfrm>
          <a:prstGeom prst="rect">
            <a:avLst/>
          </a:prstGeom>
        </p:spPr>
      </p:pic>
      <p:sp>
        <p:nvSpPr>
          <p:cNvPr id="18" name="Arrow: Right 17">
            <a:extLst>
              <a:ext uri="{FF2B5EF4-FFF2-40B4-BE49-F238E27FC236}">
                <a16:creationId xmlns:a16="http://schemas.microsoft.com/office/drawing/2014/main" id="{24EC5084-0D22-4AB3-A12C-C3834CA79645}"/>
              </a:ext>
            </a:extLst>
          </p:cNvPr>
          <p:cNvSpPr/>
          <p:nvPr/>
        </p:nvSpPr>
        <p:spPr>
          <a:xfrm rot="5400000">
            <a:off x="9464873" y="3918653"/>
            <a:ext cx="2526851" cy="197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Down 19">
            <a:extLst>
              <a:ext uri="{FF2B5EF4-FFF2-40B4-BE49-F238E27FC236}">
                <a16:creationId xmlns:a16="http://schemas.microsoft.com/office/drawing/2014/main" id="{9C12D163-BB2C-4C3C-B2FD-3C95DFD9CF1F}"/>
              </a:ext>
            </a:extLst>
          </p:cNvPr>
          <p:cNvSpPr/>
          <p:nvPr/>
        </p:nvSpPr>
        <p:spPr>
          <a:xfrm rot="20465446">
            <a:off x="5231292" y="2270237"/>
            <a:ext cx="122466" cy="3539918"/>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3C38F56-F9CD-411C-B021-20ED49D7D21C}"/>
              </a:ext>
            </a:extLst>
          </p:cNvPr>
          <p:cNvCxnSpPr>
            <a:cxnSpLocks/>
          </p:cNvCxnSpPr>
          <p:nvPr/>
        </p:nvCxnSpPr>
        <p:spPr>
          <a:xfrm flipV="1">
            <a:off x="2292670" y="2152399"/>
            <a:ext cx="1930801" cy="16524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id="{8050DB33-7623-4730-ABE7-190386CC9199}"/>
              </a:ext>
            </a:extLst>
          </p:cNvPr>
          <p:cNvSpPr txBox="1">
            <a:spLocks/>
          </p:cNvSpPr>
          <p:nvPr/>
        </p:nvSpPr>
        <p:spPr>
          <a:xfrm>
            <a:off x="1365149" y="4896241"/>
            <a:ext cx="7908174" cy="384389"/>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Clr>
                <a:schemeClr val="tx2">
                  <a:lumMod val="60000"/>
                  <a:lumOff val="40000"/>
                </a:schemeClr>
              </a:buClr>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Clr>
                <a:schemeClr val="accent2"/>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None/>
              <a:defRPr sz="1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2000" b="1" dirty="0">
                <a:latin typeface="Arial" panose="020B0604020202020204" pitchFamily="34" charset="0"/>
                <a:cs typeface="Arial" panose="020B0604020202020204" pitchFamily="34" charset="0"/>
              </a:rPr>
              <a:t>Building information page displays the same details</a:t>
            </a:r>
          </a:p>
        </p:txBody>
      </p:sp>
      <p:sp>
        <p:nvSpPr>
          <p:cNvPr id="19" name="Arrow: Left-Up 18">
            <a:extLst>
              <a:ext uri="{FF2B5EF4-FFF2-40B4-BE49-F238E27FC236}">
                <a16:creationId xmlns:a16="http://schemas.microsoft.com/office/drawing/2014/main" id="{E4564AC0-419D-4D6B-8B83-66A4809F76A5}"/>
              </a:ext>
            </a:extLst>
          </p:cNvPr>
          <p:cNvSpPr/>
          <p:nvPr/>
        </p:nvSpPr>
        <p:spPr>
          <a:xfrm rot="16200000">
            <a:off x="8288915" y="4504911"/>
            <a:ext cx="1430881" cy="413120"/>
          </a:xfrm>
          <a:prstGeom prst="leftUpArrow">
            <a:avLst>
              <a:gd name="adj1" fmla="val 10720"/>
              <a:gd name="adj2" fmla="val 25000"/>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C0417A9-82A8-4287-98CC-C59E4AE17AF3}"/>
              </a:ext>
            </a:extLst>
          </p:cNvPr>
          <p:cNvGrpSpPr/>
          <p:nvPr/>
        </p:nvGrpSpPr>
        <p:grpSpPr>
          <a:xfrm>
            <a:off x="11629095" y="6425380"/>
            <a:ext cx="491613" cy="432620"/>
            <a:chOff x="11533239" y="6292645"/>
            <a:chExt cx="491613" cy="432620"/>
          </a:xfrm>
        </p:grpSpPr>
        <p:sp>
          <p:nvSpPr>
            <p:cNvPr id="22" name="Oval 21">
              <a:extLst>
                <a:ext uri="{FF2B5EF4-FFF2-40B4-BE49-F238E27FC236}">
                  <a16:creationId xmlns:a16="http://schemas.microsoft.com/office/drawing/2014/main" id="{34579040-1B92-4BD3-B829-60835D5CEB04}"/>
                </a:ext>
              </a:extLst>
            </p:cNvPr>
            <p:cNvSpPr/>
            <p:nvPr/>
          </p:nvSpPr>
          <p:spPr>
            <a:xfrm>
              <a:off x="11533239" y="6292645"/>
              <a:ext cx="491613" cy="43262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1A883A4-E513-4A4E-9587-119226ACE0C6}"/>
                </a:ext>
              </a:extLst>
            </p:cNvPr>
            <p:cNvSpPr txBox="1"/>
            <p:nvPr/>
          </p:nvSpPr>
          <p:spPr>
            <a:xfrm>
              <a:off x="11641394" y="6343954"/>
              <a:ext cx="314632" cy="369332"/>
            </a:xfrm>
            <a:prstGeom prst="rect">
              <a:avLst/>
            </a:prstGeom>
            <a:noFill/>
          </p:spPr>
          <p:txBody>
            <a:bodyPr wrap="square" rtlCol="0">
              <a:spAutoFit/>
            </a:bodyPr>
            <a:lstStyle/>
            <a:p>
              <a:r>
                <a:rPr lang="en-US" b="1" dirty="0"/>
                <a:t>9</a:t>
              </a:r>
            </a:p>
          </p:txBody>
        </p:sp>
      </p:grpSp>
    </p:spTree>
    <p:extLst>
      <p:ext uri="{BB962C8B-B14F-4D97-AF65-F5344CB8AC3E}">
        <p14:creationId xmlns:p14="http://schemas.microsoft.com/office/powerpoint/2010/main" val="1402384661"/>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Template" id="{3F6FE892-DA12-4C81-AA5A-446CD67FAB0A}" vid="{65E85907-513D-47EC-BC1E-D81300383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purl.org/dc/terms/"/>
    <ds:schemaRef ds:uri="http://www.w3.org/XML/1998/namespace"/>
    <ds:schemaRef ds:uri="6c663d95-8238-4b2d-b922-a74f82e5df6f"/>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 ds:uri="d5501a87-0b31-43b9-bb13-8dd2b743a206"/>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29877</TotalTime>
  <Words>3056</Words>
  <Application>Microsoft Office PowerPoint</Application>
  <PresentationFormat>Widescreen</PresentationFormat>
  <Paragraphs>617</Paragraphs>
  <Slides>71</Slides>
  <Notes>24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3" baseType="lpstr">
      <vt:lpstr>Arial</vt:lpstr>
      <vt:lpstr>Arial Black</vt:lpstr>
      <vt:lpstr>Arial Narrow</vt:lpstr>
      <vt:lpstr>Calibri</vt:lpstr>
      <vt:lpstr>Garamond</vt:lpstr>
      <vt:lpstr>Open Sans</vt:lpstr>
      <vt:lpstr>Open Sans Light</vt:lpstr>
      <vt:lpstr>Open Sans Semibold</vt:lpstr>
      <vt:lpstr>Times New Roman</vt:lpstr>
      <vt:lpstr>Wingdings</vt:lpstr>
      <vt:lpstr>Custom Design</vt:lpstr>
      <vt:lpstr>Document</vt:lpstr>
      <vt:lpstr>FY 2021 </vt:lpstr>
      <vt:lpstr>Preparation Step 1 -</vt:lpstr>
      <vt:lpstr>Preparation Step 2 -</vt:lpstr>
      <vt:lpstr>Agenda</vt:lpstr>
      <vt:lpstr>Workshop History</vt:lpstr>
      <vt:lpstr>My car doesn't start</vt:lpstr>
      <vt:lpstr>My car doesn't start</vt:lpstr>
      <vt:lpstr>My car doesn't start</vt:lpstr>
      <vt:lpstr>My car doesn't start</vt:lpstr>
      <vt:lpstr>My car doesn't start</vt:lpstr>
      <vt:lpstr>My car doesn't start</vt:lpstr>
      <vt:lpstr>Import Alerts</vt:lpstr>
      <vt:lpstr>Import Alerts</vt:lpstr>
      <vt:lpstr>Import Alerts</vt:lpstr>
      <vt:lpstr>Import Alerts</vt:lpstr>
      <vt:lpstr>Know the Directory Information</vt:lpstr>
      <vt:lpstr>Know the Directory Information</vt:lpstr>
      <vt:lpstr>Reporting Preschoolers in Special Education Classrooms</vt:lpstr>
      <vt:lpstr>Requirements &amp; Data Dictionary</vt:lpstr>
      <vt:lpstr>3 year old C to B Transitions</vt:lpstr>
      <vt:lpstr>Parent Language</vt:lpstr>
      <vt:lpstr>Data Dictionary Clarifications</vt:lpstr>
      <vt:lpstr>Catastrophic Aid</vt:lpstr>
      <vt:lpstr>Promote Providers</vt:lpstr>
      <vt:lpstr>Promote Providers</vt:lpstr>
      <vt:lpstr>Service location for student served in Out of school Suspension or Expulsion</vt:lpstr>
      <vt:lpstr>Calendars</vt:lpstr>
      <vt:lpstr>Closed buildings</vt:lpstr>
      <vt:lpstr>Directory Session Chart</vt:lpstr>
      <vt:lpstr>Data Quality &amp; Timely and Accurate </vt:lpstr>
      <vt:lpstr>When to run SPEDPro reports?</vt:lpstr>
      <vt:lpstr>FY2018</vt:lpstr>
      <vt:lpstr>PowerPoint Presentation</vt:lpstr>
      <vt:lpstr>PowerPoint Presentation</vt:lpstr>
      <vt:lpstr>PowerPoint Presentation</vt:lpstr>
      <vt:lpstr>PowerPoint Presentation</vt:lpstr>
      <vt:lpstr>Check for Duplicate records</vt:lpstr>
      <vt:lpstr>Check for Duplicate records</vt:lpstr>
      <vt:lpstr>Find Duplicate records</vt:lpstr>
      <vt:lpstr>Duplicate records are Highlighted</vt:lpstr>
      <vt:lpstr>Report Review</vt:lpstr>
      <vt:lpstr>Report Review</vt:lpstr>
      <vt:lpstr>Report Review</vt:lpstr>
      <vt:lpstr>Report Review</vt:lpstr>
      <vt:lpstr>PowerPoint Presentation</vt:lpstr>
      <vt:lpstr>PowerPoint Presentation</vt:lpstr>
      <vt:lpstr>PowerPoint Presentation</vt:lpstr>
      <vt:lpstr>Private / Parochial Status </vt:lpstr>
      <vt:lpstr>Grade level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Timely and Accurate Data Quality Scoresheet</vt:lpstr>
      <vt:lpstr>Tips &amp; Reminders</vt:lpstr>
      <vt:lpstr>How to avoid Duplicate records resulting from Importing</vt:lpstr>
      <vt:lpstr>FY2020</vt:lpstr>
      <vt:lpstr>PowerPoint Presentation</vt:lpstr>
      <vt:lpstr>PowerPoint Presentation</vt:lpstr>
      <vt:lpstr>PowerPoint Presentation</vt:lpstr>
      <vt:lpstr>Knowing KIDS Data</vt:lpstr>
      <vt:lpstr>Time Line Graph</vt:lpstr>
      <vt:lpstr>Updated Browser Support</vt:lpstr>
      <vt:lpstr>MIS Exercise</vt:lpstr>
      <vt:lpstr>Other Data Presentations</vt:lpstr>
      <vt:lpstr>Follow Up</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KSDE</dc:title>
  <dc:creator>Cheryl Franklin</dc:creator>
  <cp:lastModifiedBy>Timothy Berens</cp:lastModifiedBy>
  <cp:revision>320</cp:revision>
  <cp:lastPrinted>2020-07-02T20:10:48Z</cp:lastPrinted>
  <dcterms:created xsi:type="dcterms:W3CDTF">2017-11-21T21:33:09Z</dcterms:created>
  <dcterms:modified xsi:type="dcterms:W3CDTF">2020-07-02T20:49:55Z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