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73" r:id="rId3"/>
    <p:sldId id="257" r:id="rId4"/>
    <p:sldId id="258" r:id="rId5"/>
    <p:sldId id="268" r:id="rId6"/>
    <p:sldId id="259" r:id="rId7"/>
    <p:sldId id="260" r:id="rId8"/>
    <p:sldId id="263" r:id="rId9"/>
    <p:sldId id="262" r:id="rId10"/>
    <p:sldId id="276" r:id="rId11"/>
    <p:sldId id="261" r:id="rId12"/>
    <p:sldId id="264" r:id="rId13"/>
    <p:sldId id="265" r:id="rId14"/>
    <p:sldId id="270" r:id="rId15"/>
    <p:sldId id="271" r:id="rId16"/>
    <p:sldId id="272" r:id="rId17"/>
    <p:sldId id="266" r:id="rId18"/>
    <p:sldId id="267" r:id="rId19"/>
    <p:sldId id="274" r:id="rId20"/>
    <p:sldId id="275" r:id="rId2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71054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40" cy="471054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r">
              <a:defRPr sz="1200"/>
            </a:lvl1pPr>
          </a:lstStyle>
          <a:p>
            <a:fld id="{A9661447-C4C3-4F96-B5C8-D6FA77DAF6D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40" cy="471053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40" cy="471053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r">
              <a:defRPr sz="1200"/>
            </a:lvl1pPr>
          </a:lstStyle>
          <a:p>
            <a:fld id="{9A75215E-2BE0-4B13-A600-12E6CFB9F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00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953-EF48-4DF9-A8BB-5D60D6FDD58D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F482-AEA6-4551-97B3-2EE806CF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5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953-EF48-4DF9-A8BB-5D60D6FDD58D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F482-AEA6-4551-97B3-2EE806CF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953-EF48-4DF9-A8BB-5D60D6FDD58D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F482-AEA6-4551-97B3-2EE806CF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6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953-EF48-4DF9-A8BB-5D60D6FDD58D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F482-AEA6-4551-97B3-2EE806CF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2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953-EF48-4DF9-A8BB-5D60D6FDD58D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F482-AEA6-4551-97B3-2EE806CF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5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953-EF48-4DF9-A8BB-5D60D6FDD58D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F482-AEA6-4551-97B3-2EE806CF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3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953-EF48-4DF9-A8BB-5D60D6FDD58D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F482-AEA6-4551-97B3-2EE806CF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0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953-EF48-4DF9-A8BB-5D60D6FDD58D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F482-AEA6-4551-97B3-2EE806CF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9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953-EF48-4DF9-A8BB-5D60D6FDD58D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F482-AEA6-4551-97B3-2EE806CF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9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953-EF48-4DF9-A8BB-5D60D6FDD58D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F482-AEA6-4551-97B3-2EE806CF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1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953-EF48-4DF9-A8BB-5D60D6FDD58D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F482-AEA6-4551-97B3-2EE806CF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4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9953-EF48-4DF9-A8BB-5D60D6FDD58D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4F482-AEA6-4551-97B3-2EE806CF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7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Making Informed Decisions in MTSS through Family Engagement </a:t>
            </a:r>
            <a:r>
              <a:rPr lang="en-US" sz="2800" b="1" dirty="0" smtClean="0"/>
              <a:t>Data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evidence is consistent, positive, and convincing: families have a major influence on their children’s achievement both in school and throughout life. (A New Wave of Evidence, Henderson and Mapp, 2002).</a:t>
            </a:r>
          </a:p>
        </p:txBody>
      </p:sp>
    </p:spTree>
    <p:extLst>
      <p:ext uri="{BB962C8B-B14F-4D97-AF65-F5344CB8AC3E}">
        <p14:creationId xmlns:p14="http://schemas.microsoft.com/office/powerpoint/2010/main" val="160343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DistrictTools.org districts/schools can register to administer the Family Engagement Survey. When registering, a URL is created for the survey that can then be disseminated to parents/guardians.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7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MTSS schools, instructional staff are </a:t>
            </a:r>
            <a:r>
              <a:rPr lang="en-US" sz="3600" dirty="0"/>
              <a:t>also responsible for </a:t>
            </a:r>
            <a:r>
              <a:rPr lang="en-US" sz="3600" dirty="0" smtClean="0"/>
              <a:t>completing </a:t>
            </a:r>
            <a:r>
              <a:rPr lang="en-US" sz="3600" dirty="0"/>
              <a:t>School Implementation </a:t>
            </a:r>
            <a:r>
              <a:rPr lang="en-US" sz="3600" dirty="0" smtClean="0"/>
              <a:t>Scales</a:t>
            </a:r>
            <a:r>
              <a:rPr lang="en-US" sz="3600" dirty="0"/>
              <a:t> </a:t>
            </a:r>
            <a:r>
              <a:rPr lang="en-US" sz="3600" dirty="0" smtClean="0"/>
              <a:t>which include family engagement statements in Empowering Culture, Instruction, Curriculum, and Assessment.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24869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All survey data is available in real-time summaries. Results are graphed according to each standard and PDF reports are available for download. </a:t>
            </a:r>
          </a:p>
        </p:txBody>
      </p:sp>
    </p:spTree>
    <p:extLst>
      <p:ext uri="{BB962C8B-B14F-4D97-AF65-F5344CB8AC3E}">
        <p14:creationId xmlns:p14="http://schemas.microsoft.com/office/powerpoint/2010/main" val="3626210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</a:t>
            </a:r>
            <a:r>
              <a:rPr lang="en-US" sz="3600" dirty="0" smtClean="0"/>
              <a:t> Building Leadership Team may then share this report with other instructional staff to</a:t>
            </a:r>
            <a:r>
              <a:rPr lang="en-US" sz="3600" dirty="0"/>
              <a:t> </a:t>
            </a:r>
            <a:r>
              <a:rPr lang="en-US" sz="3600" dirty="0" smtClean="0"/>
              <a:t>make informed decisions about areas of family engagement to include in their Tiered Protocols.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526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In 2016, over 200 trainings, coaching opportunities and/or technical assistance were provided by KPIRC to 64 districts across Kansas.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(Slide of KS map)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39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Training provided by KPIRC was of high quality, as illustrated by summarized results from 241 evaluations collected at 7 trainings.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51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178" y="1579134"/>
            <a:ext cx="10515600" cy="4351338"/>
          </a:xfrm>
        </p:spPr>
        <p:txBody>
          <a:bodyPr/>
          <a:lstStyle/>
          <a:p>
            <a:r>
              <a:rPr lang="en-US" sz="3600" dirty="0" smtClean="0"/>
              <a:t>At KPIRC trainings, numerous educators said they learned new skills to better engage parents in their children’s education and build family-school-community partnerships.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89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In 2016, parents of nearly 3,000 students in MTSS schools completed the Family Engagement </a:t>
            </a:r>
            <a:r>
              <a:rPr lang="en-US" sz="3600" dirty="0"/>
              <a:t>S</a:t>
            </a:r>
            <a:r>
              <a:rPr lang="en-US" sz="3600" dirty="0" smtClean="0"/>
              <a:t>urvey in either English or Spanish. </a:t>
            </a:r>
            <a:endParaRPr lang="en-US" sz="3600" dirty="0"/>
          </a:p>
          <a:p>
            <a:r>
              <a:rPr lang="en-US" sz="3600" dirty="0" smtClean="0"/>
              <a:t>This represented 27 buildings in four districts.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(MTSS Family Engagement Survey Chart here).</a:t>
            </a:r>
          </a:p>
        </p:txBody>
      </p:sp>
    </p:spTree>
    <p:extLst>
      <p:ext uri="{BB962C8B-B14F-4D97-AF65-F5344CB8AC3E}">
        <p14:creationId xmlns:p14="http://schemas.microsoft.com/office/powerpoint/2010/main" val="2558094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The School implementation Scale was completed by 199 instructional staff and data were used to make informed decisions about family engagement strengths and areas for improvement.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(Teachers Reflected Chart on slide here).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66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To further build the capacity of educators to engage families, KPIRC is developing th</a:t>
            </a:r>
            <a:r>
              <a:rPr lang="en-US" sz="3600" dirty="0" smtClean="0"/>
              <a:t>e Engaging All Families series. Two of the modules are complete with 8 more </a:t>
            </a:r>
            <a:r>
              <a:rPr lang="en-US" sz="3600" smtClean="0"/>
              <a:t>by fall of 2017.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21926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Yet for decades, measuring and making informed decisions about family engagement based on data has proven to be challenging both locally and nationally.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236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Finally, partnerships between KSDE, KPIRC,  and TASN </a:t>
            </a:r>
            <a:r>
              <a:rPr lang="en-US" sz="3600" smtClean="0"/>
              <a:t>evaluators creates </a:t>
            </a:r>
            <a:r>
              <a:rPr lang="en-US" sz="3600" dirty="0" smtClean="0"/>
              <a:t>an environment where </a:t>
            </a:r>
            <a:r>
              <a:rPr lang="en-US" sz="3600" b="1" dirty="0" smtClean="0"/>
              <a:t>Kansans Can </a:t>
            </a:r>
            <a:r>
              <a:rPr lang="en-US" sz="3600" dirty="0" smtClean="0"/>
              <a:t>make </a:t>
            </a:r>
            <a:r>
              <a:rPr lang="en-US" sz="3600" smtClean="0"/>
              <a:t>informed decisions </a:t>
            </a:r>
            <a:r>
              <a:rPr lang="en-US" sz="3600" dirty="0" smtClean="0"/>
              <a:t>using Family Engagement data.   </a:t>
            </a:r>
            <a:endParaRPr lang="en-US" sz="3600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(Kansas Can slide)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This is primarily due to the fact that there has not been a reliable statewide tool available to measure family engagement</a:t>
            </a:r>
            <a:r>
              <a:rPr lang="en-US" sz="4000" dirty="0"/>
              <a:t> </a:t>
            </a:r>
            <a:r>
              <a:rPr lang="en-US" sz="4000" dirty="0" smtClean="0"/>
              <a:t>that is based on solid research.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06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(KPIRC) a project of the KSDE Technical Assistance Systems Network (TASN) focuses on building the capacity of educators to engage families in their children’s education.</a:t>
            </a:r>
          </a:p>
          <a:p>
            <a:pPr marL="0" indent="0">
              <a:buNone/>
            </a:pPr>
            <a:endParaRPr lang="en-US" sz="3600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Slide of TASN logo and KPIRC logo.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432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KPIRC promotes meaningful family engagement at all levels of education by providing professional learning on the research, benefits, and evidenced based practices that link families to their children’s education.</a:t>
            </a:r>
          </a:p>
        </p:txBody>
      </p:sp>
    </p:spTree>
    <p:extLst>
      <p:ext uri="{BB962C8B-B14F-4D97-AF65-F5344CB8AC3E}">
        <p14:creationId xmlns:p14="http://schemas.microsoft.com/office/powerpoint/2010/main" val="4203007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2016, KPIRC and the TASN evaluation team to developed a </a:t>
            </a:r>
            <a:r>
              <a:rPr lang="en-US" sz="3600" dirty="0" smtClean="0"/>
              <a:t>NEW </a:t>
            </a:r>
            <a:r>
              <a:rPr lang="en-US" sz="3600" dirty="0" smtClean="0"/>
              <a:t>Family Engagement </a:t>
            </a:r>
            <a:r>
              <a:rPr lang="en-US" sz="3600" dirty="0"/>
              <a:t>S</a:t>
            </a:r>
            <a:r>
              <a:rPr lang="en-US" sz="3600" dirty="0" smtClean="0"/>
              <a:t>urvey for schools implementing (MTSS) that is now available for all schools.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3364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In 2008, the KS State Board of Education endorsed the PTA National Standards as a framework for family engagement.</a:t>
            </a:r>
          </a:p>
          <a:p>
            <a:r>
              <a:rPr lang="en-US" sz="3600" dirty="0" smtClean="0"/>
              <a:t>The NEW Survey is aligned with these Standards.</a:t>
            </a:r>
          </a:p>
          <a:p>
            <a:endParaRPr lang="en-US" dirty="0"/>
          </a:p>
          <a:p>
            <a:r>
              <a:rPr lang="en-US" dirty="0" smtClean="0"/>
              <a:t>(Slide of PTA Standards)</a:t>
            </a:r>
          </a:p>
        </p:txBody>
      </p:sp>
    </p:spTree>
    <p:extLst>
      <p:ext uri="{BB962C8B-B14F-4D97-AF65-F5344CB8AC3E}">
        <p14:creationId xmlns:p14="http://schemas.microsoft.com/office/powerpoint/2010/main" val="3726535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The survey is available in English, Spanish and Hmong and consists of 15 statements based on a 5 pt. Likert Scale from Strongly Disagree to Strongly Agree. </a:t>
            </a:r>
          </a:p>
          <a:p>
            <a:pPr marL="0" indent="0">
              <a:buNone/>
            </a:pPr>
            <a:endParaRPr lang="en-US" sz="36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1062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Last year, most schools distributed the survey following the spring parent/teacher conferences via laptop</a:t>
            </a:r>
            <a:r>
              <a:rPr lang="en-US" sz="3600" dirty="0"/>
              <a:t> </a:t>
            </a:r>
            <a:r>
              <a:rPr lang="en-US" sz="3600" dirty="0" smtClean="0"/>
              <a:t>though now the survey is available online. </a:t>
            </a:r>
          </a:p>
        </p:txBody>
      </p:sp>
    </p:spTree>
    <p:extLst>
      <p:ext uri="{BB962C8B-B14F-4D97-AF65-F5344CB8AC3E}">
        <p14:creationId xmlns:p14="http://schemas.microsoft.com/office/powerpoint/2010/main" val="410019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614</Words>
  <Application>Microsoft Office PowerPoint</Application>
  <PresentationFormat>Widescreen</PresentationFormat>
  <Paragraphs>39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Making Informed Decisions in MTSS through Family Engagement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Groff</dc:creator>
  <cp:lastModifiedBy>Jane Groff</cp:lastModifiedBy>
  <cp:revision>80</cp:revision>
  <cp:lastPrinted>2017-05-04T11:03:33Z</cp:lastPrinted>
  <dcterms:created xsi:type="dcterms:W3CDTF">2016-09-26T18:06:19Z</dcterms:created>
  <dcterms:modified xsi:type="dcterms:W3CDTF">2017-05-04T11:07:19Z</dcterms:modified>
</cp:coreProperties>
</file>