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87"/>
  </p:notesMasterIdLst>
  <p:handoutMasterIdLst>
    <p:handoutMasterId r:id="rId88"/>
  </p:handoutMasterIdLst>
  <p:sldIdLst>
    <p:sldId id="256" r:id="rId2"/>
    <p:sldId id="297" r:id="rId3"/>
    <p:sldId id="276" r:id="rId4"/>
    <p:sldId id="395" r:id="rId5"/>
    <p:sldId id="363" r:id="rId6"/>
    <p:sldId id="312" r:id="rId7"/>
    <p:sldId id="257" r:id="rId8"/>
    <p:sldId id="311" r:id="rId9"/>
    <p:sldId id="314" r:id="rId10"/>
    <p:sldId id="315" r:id="rId11"/>
    <p:sldId id="313" r:id="rId12"/>
    <p:sldId id="316" r:id="rId13"/>
    <p:sldId id="379" r:id="rId14"/>
    <p:sldId id="317" r:id="rId15"/>
    <p:sldId id="333" r:id="rId16"/>
    <p:sldId id="318" r:id="rId17"/>
    <p:sldId id="319" r:id="rId18"/>
    <p:sldId id="320" r:id="rId19"/>
    <p:sldId id="353" r:id="rId20"/>
    <p:sldId id="321" r:id="rId21"/>
    <p:sldId id="347" r:id="rId22"/>
    <p:sldId id="354" r:id="rId23"/>
    <p:sldId id="361" r:id="rId24"/>
    <p:sldId id="362" r:id="rId25"/>
    <p:sldId id="385" r:id="rId26"/>
    <p:sldId id="384" r:id="rId27"/>
    <p:sldId id="386" r:id="rId28"/>
    <p:sldId id="345" r:id="rId29"/>
    <p:sldId id="390" r:id="rId30"/>
    <p:sldId id="396" r:id="rId31"/>
    <p:sldId id="328" r:id="rId32"/>
    <p:sldId id="350" r:id="rId33"/>
    <p:sldId id="351" r:id="rId34"/>
    <p:sldId id="348" r:id="rId35"/>
    <p:sldId id="349" r:id="rId36"/>
    <p:sldId id="337" r:id="rId37"/>
    <p:sldId id="355" r:id="rId38"/>
    <p:sldId id="356" r:id="rId39"/>
    <p:sldId id="387" r:id="rId40"/>
    <p:sldId id="338" r:id="rId41"/>
    <p:sldId id="369" r:id="rId42"/>
    <p:sldId id="322" r:id="rId43"/>
    <p:sldId id="370" r:id="rId44"/>
    <p:sldId id="340" r:id="rId45"/>
    <p:sldId id="391" r:id="rId46"/>
    <p:sldId id="342" r:id="rId47"/>
    <p:sldId id="392" r:id="rId48"/>
    <p:sldId id="344" r:id="rId49"/>
    <p:sldId id="336" r:id="rId50"/>
    <p:sldId id="339" r:id="rId51"/>
    <p:sldId id="374" r:id="rId52"/>
    <p:sldId id="324" r:id="rId53"/>
    <p:sldId id="326" r:id="rId54"/>
    <p:sldId id="325" r:id="rId55"/>
    <p:sldId id="323" r:id="rId56"/>
    <p:sldId id="371" r:id="rId57"/>
    <p:sldId id="394" r:id="rId58"/>
    <p:sldId id="375" r:id="rId59"/>
    <p:sldId id="376" r:id="rId60"/>
    <p:sldId id="329" r:id="rId61"/>
    <p:sldId id="334" r:id="rId62"/>
    <p:sldId id="364" r:id="rId63"/>
    <p:sldId id="367" r:id="rId64"/>
    <p:sldId id="368" r:id="rId65"/>
    <p:sldId id="335" r:id="rId66"/>
    <p:sldId id="381" r:id="rId67"/>
    <p:sldId id="330" r:id="rId68"/>
    <p:sldId id="380" r:id="rId69"/>
    <p:sldId id="352" r:id="rId70"/>
    <p:sldId id="358" r:id="rId71"/>
    <p:sldId id="357" r:id="rId72"/>
    <p:sldId id="377" r:id="rId73"/>
    <p:sldId id="398" r:id="rId74"/>
    <p:sldId id="331" r:id="rId75"/>
    <p:sldId id="332" r:id="rId76"/>
    <p:sldId id="359" r:id="rId77"/>
    <p:sldId id="378" r:id="rId78"/>
    <p:sldId id="360" r:id="rId79"/>
    <p:sldId id="365" r:id="rId80"/>
    <p:sldId id="366" r:id="rId81"/>
    <p:sldId id="388" r:id="rId82"/>
    <p:sldId id="373" r:id="rId83"/>
    <p:sldId id="397" r:id="rId84"/>
    <p:sldId id="281" r:id="rId85"/>
    <p:sldId id="305" r:id="rId86"/>
  </p:sldIdLst>
  <p:sldSz cx="9144000" cy="5143500" type="screen16x9"/>
  <p:notesSz cx="6858000" cy="9144000"/>
  <p:embeddedFontLst>
    <p:embeddedFont>
      <p:font typeface="Arial Narrow" panose="020B0606020202030204" pitchFamily="34" charset="0"/>
      <p:regular r:id="rId89"/>
      <p:bold r:id="rId90"/>
      <p:italic r:id="rId91"/>
      <p:boldItalic r:id="rId92"/>
    </p:embeddedFont>
    <p:embeddedFont>
      <p:font typeface="Lucida Sans Unicode" panose="020B0602030504020204" pitchFamily="34" charset="0"/>
      <p:regular r:id="rId93"/>
    </p:embeddedFont>
    <p:embeddedFont>
      <p:font typeface="Calibri" panose="020F0502020204030204" pitchFamily="34" charset="0"/>
      <p:regular r:id="rId94"/>
      <p:bold r:id="rId95"/>
      <p:italic r:id="rId96"/>
      <p:boldItalic r:id="rId97"/>
    </p:embeddedFont>
    <p:embeddedFont>
      <p:font typeface="Century Gothic" panose="020B0502020202020204" pitchFamily="34" charset="0"/>
      <p:regular r:id="rId98"/>
      <p:bold r:id="rId99"/>
      <p:italic r:id="rId100"/>
      <p:boldItalic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23E"/>
    <a:srgbClr val="40B4E5"/>
    <a:srgbClr val="F8A714"/>
    <a:srgbClr val="15284B"/>
    <a:srgbClr val="C2DF87"/>
    <a:srgbClr val="D25627"/>
    <a:srgbClr val="E57D3C"/>
    <a:srgbClr val="8E88A3"/>
    <a:srgbClr val="8B1C40"/>
    <a:srgbClr val="C12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7244" autoAdjust="0"/>
  </p:normalViewPr>
  <p:slideViewPr>
    <p:cSldViewPr>
      <p:cViewPr varScale="1">
        <p:scale>
          <a:sx n="113" d="100"/>
          <a:sy n="113" d="100"/>
        </p:scale>
        <p:origin x="542" y="144"/>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85" d="100"/>
          <a:sy n="85" d="100"/>
        </p:scale>
        <p:origin x="30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7/10/2018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7/10/2018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323770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28</a:t>
            </a:fld>
            <a:endParaRPr lang="en-US"/>
          </a:p>
        </p:txBody>
      </p:sp>
    </p:spTree>
    <p:extLst>
      <p:ext uri="{BB962C8B-B14F-4D97-AF65-F5344CB8AC3E}">
        <p14:creationId xmlns:p14="http://schemas.microsoft.com/office/powerpoint/2010/main" val="238385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29</a:t>
            </a:fld>
            <a:endParaRPr lang="en-US"/>
          </a:p>
        </p:txBody>
      </p:sp>
    </p:spTree>
    <p:extLst>
      <p:ext uri="{BB962C8B-B14F-4D97-AF65-F5344CB8AC3E}">
        <p14:creationId xmlns:p14="http://schemas.microsoft.com/office/powerpoint/2010/main" val="278426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30</a:t>
            </a:fld>
            <a:endParaRPr lang="en-US"/>
          </a:p>
        </p:txBody>
      </p:sp>
    </p:spTree>
    <p:extLst>
      <p:ext uri="{BB962C8B-B14F-4D97-AF65-F5344CB8AC3E}">
        <p14:creationId xmlns:p14="http://schemas.microsoft.com/office/powerpoint/2010/main" val="429418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36</a:t>
            </a:fld>
            <a:endParaRPr lang="en-US"/>
          </a:p>
        </p:txBody>
      </p:sp>
    </p:spTree>
    <p:extLst>
      <p:ext uri="{BB962C8B-B14F-4D97-AF65-F5344CB8AC3E}">
        <p14:creationId xmlns:p14="http://schemas.microsoft.com/office/powerpoint/2010/main" val="273773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37</a:t>
            </a:fld>
            <a:endParaRPr lang="en-US"/>
          </a:p>
        </p:txBody>
      </p:sp>
    </p:spTree>
    <p:extLst>
      <p:ext uri="{BB962C8B-B14F-4D97-AF65-F5344CB8AC3E}">
        <p14:creationId xmlns:p14="http://schemas.microsoft.com/office/powerpoint/2010/main" val="66726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38</a:t>
            </a:fld>
            <a:endParaRPr lang="en-US"/>
          </a:p>
        </p:txBody>
      </p:sp>
    </p:spTree>
    <p:extLst>
      <p:ext uri="{BB962C8B-B14F-4D97-AF65-F5344CB8AC3E}">
        <p14:creationId xmlns:p14="http://schemas.microsoft.com/office/powerpoint/2010/main" val="348449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54</a:t>
            </a:fld>
            <a:endParaRPr lang="en-US"/>
          </a:p>
        </p:txBody>
      </p:sp>
    </p:spTree>
    <p:extLst>
      <p:ext uri="{BB962C8B-B14F-4D97-AF65-F5344CB8AC3E}">
        <p14:creationId xmlns:p14="http://schemas.microsoft.com/office/powerpoint/2010/main" val="3692543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4" name="Date Placeholder 3"/>
          <p:cNvSpPr>
            <a:spLocks noGrp="1"/>
          </p:cNvSpPr>
          <p:nvPr>
            <p:ph type="dt" sz="half" idx="10"/>
          </p:nvPr>
        </p:nvSpPr>
        <p:spPr/>
        <p:txBody>
          <a:bodyPr/>
          <a:lstStyle/>
          <a:p>
            <a:fld id="{03C4743A-879B-4C22-8431-C1121943CE58}" type="datetime1">
              <a:rPr lang="en-US" smtClean="0"/>
              <a:t>7/10/2018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3" name="Subtitle 2"/>
          <p:cNvSpPr>
            <a:spLocks noGrp="1"/>
          </p:cNvSpPr>
          <p:nvPr>
            <p:ph type="subTitle" idx="1"/>
          </p:nvPr>
        </p:nvSpPr>
        <p:spPr>
          <a:xfrm>
            <a:off x="2819400" y="3257550"/>
            <a:ext cx="6172212" cy="990600"/>
          </a:xfrm>
          <a:prstGeom prst="rect">
            <a:avLst/>
          </a:prstGeom>
          <a:noFill/>
        </p:spPr>
        <p:txBody>
          <a:bodyPr lIns="91440" tIns="91440" rIns="91440" bIns="91440" anchor="ctr" anchorCtr="0">
            <a:normAutofit/>
          </a:bodyPr>
          <a:lstStyle>
            <a:lvl1pPr marL="0" indent="0" algn="r">
              <a:buNone/>
              <a:defRPr sz="2400" spc="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2" name="Title 1"/>
          <p:cNvSpPr>
            <a:spLocks noGrp="1"/>
          </p:cNvSpPr>
          <p:nvPr>
            <p:ph type="ctrTitle" hasCustomPrompt="1"/>
          </p:nvPr>
        </p:nvSpPr>
        <p:spPr>
          <a:xfrm>
            <a:off x="2819400" y="1305640"/>
            <a:ext cx="6172199" cy="1846659"/>
          </a:xfrm>
        </p:spPr>
        <p:txBody>
          <a:bodyPr wrap="square" lIns="274320" tIns="182880" rIns="274320" bIns="182880" anchor="ctr" anchorCtr="0">
            <a:spAutoFit/>
          </a:bodyPr>
          <a:lstStyle>
            <a:lvl1pPr algn="r">
              <a:defRPr sz="4800" b="0" cap="all" spc="0" baseline="0">
                <a:ln>
                  <a:noFill/>
                </a:ln>
                <a:solidFill>
                  <a:schemeClr val="tx1"/>
                </a:solidFill>
                <a:effectLst/>
              </a:defRPr>
            </a:lvl1pPr>
          </a:lstStyle>
          <a:p>
            <a:r>
              <a:rPr lang="en-US" dirty="0" smtClean="0"/>
              <a:t>CLICK TO EDIT MASTER TITLE STYLE</a:t>
            </a:r>
            <a:endParaRPr lang="en-US" dirty="0"/>
          </a:p>
        </p:txBody>
      </p:sp>
      <p:sp>
        <p:nvSpPr>
          <p:cNvPr id="10" name="TextBox 9"/>
          <p:cNvSpPr txBox="1"/>
          <p:nvPr userDrawn="1"/>
        </p:nvSpPr>
        <p:spPr>
          <a:xfrm>
            <a:off x="2798618" y="4248150"/>
            <a:ext cx="5906235" cy="338554"/>
          </a:xfrm>
          <a:prstGeom prst="rect">
            <a:avLst/>
          </a:prstGeom>
          <a:noFill/>
        </p:spPr>
        <p:txBody>
          <a:bodyPr wrap="square" rtlCol="0">
            <a:spAutoFit/>
          </a:bodyPr>
          <a:lstStyle/>
          <a:p>
            <a:r>
              <a:rPr lang="en-US" sz="1600" dirty="0" smtClean="0">
                <a:solidFill>
                  <a:schemeClr val="accent2"/>
                </a:solidFill>
                <a:latin typeface="+mj-lt"/>
              </a:rPr>
              <a:t>Kansas leads the world in the success of each student.</a:t>
            </a:r>
            <a:endParaRPr lang="en-US" sz="1600" dirty="0">
              <a:solidFill>
                <a:schemeClr val="accent2"/>
              </a:solidFill>
              <a:latin typeface="+mj-lt"/>
            </a:endParaRPr>
          </a:p>
        </p:txBody>
      </p:sp>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sp>
        <p:nvSpPr>
          <p:cNvPr id="6" name="Media Placeholder 5"/>
          <p:cNvSpPr>
            <a:spLocks noGrp="1"/>
          </p:cNvSpPr>
          <p:nvPr>
            <p:ph type="media" sz="quarter" idx="13"/>
          </p:nvPr>
        </p:nvSpPr>
        <p:spPr>
          <a:xfrm>
            <a:off x="571500" y="57150"/>
            <a:ext cx="8001000" cy="4572000"/>
          </a:xfrm>
          <a:solidFill>
            <a:schemeClr val="bg2">
              <a:lumMod val="95000"/>
            </a:schemeClr>
          </a:solidFill>
        </p:spPr>
        <p:txBody>
          <a:bodyPr rIns="365760">
            <a:noAutofit/>
          </a:bodyPr>
          <a:lstStyle>
            <a:lvl1pPr marL="91440" indent="0" algn="ctr">
              <a:buNone/>
              <a:defRPr/>
            </a:lvl1pPr>
          </a:lstStyle>
          <a:p>
            <a:endParaRPr lang="en-US" dirty="0"/>
          </a:p>
        </p:txBody>
      </p:sp>
      <p:sp>
        <p:nvSpPr>
          <p:cNvPr id="2" name="Date Placeholder 1"/>
          <p:cNvSpPr>
            <a:spLocks noGrp="1"/>
          </p:cNvSpPr>
          <p:nvPr>
            <p:ph type="dt" sz="half" idx="10"/>
          </p:nvPr>
        </p:nvSpPr>
        <p:spPr/>
        <p:txBody>
          <a:bodyPr/>
          <a:lstStyle/>
          <a:p>
            <a:fld id="{F3AC4728-7A0A-4BCE-AB81-082C137C7C71}" type="datetime1">
              <a:rPr lang="en-US" smtClean="0"/>
              <a:t>7/10/2018</a:t>
            </a:fld>
            <a:endParaRPr lang="en-US"/>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560866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808BF53-5B24-4428-BA8C-9CDF366873A3}" type="datetime1">
              <a:rPr lang="en-US" smtClean="0"/>
              <a:t>7/10/2018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Text Placeholder 6"/>
          <p:cNvSpPr>
            <a:spLocks noGrp="1"/>
          </p:cNvSpPr>
          <p:nvPr>
            <p:ph type="body" sz="quarter" idx="13"/>
          </p:nvPr>
        </p:nvSpPr>
        <p:spPr>
          <a:xfrm>
            <a:off x="649224" y="1326201"/>
            <a:ext cx="3657600" cy="1778949"/>
          </a:xfrm>
        </p:spPr>
        <p:txBody>
          <a:bodyPr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a:off x="4837176" y="1326201"/>
            <a:ext cx="3657600" cy="1778949"/>
          </a:xfrm>
          <a:noFill/>
        </p:spPr>
        <p:txBody>
          <a:bodyPr rIns="365760" bIns="182880"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3546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con section">
    <p:spTree>
      <p:nvGrpSpPr>
        <p:cNvPr id="1" name=""/>
        <p:cNvGrpSpPr/>
        <p:nvPr/>
      </p:nvGrpSpPr>
      <p:grpSpPr>
        <a:xfrm>
          <a:off x="0" y="0"/>
          <a:ext cx="0" cy="0"/>
          <a:chOff x="0" y="0"/>
          <a:chExt cx="0" cy="0"/>
        </a:xfrm>
      </p:grpSpPr>
      <p:sp>
        <p:nvSpPr>
          <p:cNvPr id="8" name="Rectangle 7"/>
          <p:cNvSpPr/>
          <p:nvPr userDrawn="1"/>
        </p:nvSpPr>
        <p:spPr>
          <a:xfrm>
            <a:off x="-76200" y="-114300"/>
            <a:ext cx="2971800" cy="5372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799" y="590550"/>
            <a:ext cx="5181601" cy="58477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1860629-0E82-4B2E-9396-68F30C619B52}" type="datetime1">
              <a:rPr lang="en-US" smtClean="0"/>
              <a:t>7/10/2018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66749" y="1428750"/>
            <a:ext cx="2152650" cy="2057400"/>
          </a:xfrm>
          <a:noFill/>
        </p:spPr>
        <p:txBody>
          <a:bodyPr/>
          <a:lstStyle/>
          <a:p>
            <a:endParaRPr lang="en-US"/>
          </a:p>
        </p:txBody>
      </p:sp>
      <p:sp>
        <p:nvSpPr>
          <p:cNvPr id="10" name="Text Placeholder 9"/>
          <p:cNvSpPr>
            <a:spLocks noGrp="1"/>
          </p:cNvSpPr>
          <p:nvPr>
            <p:ph type="body" sz="quarter" idx="14"/>
          </p:nvPr>
        </p:nvSpPr>
        <p:spPr>
          <a:xfrm>
            <a:off x="2971800" y="2262113"/>
            <a:ext cx="5181600" cy="1000274"/>
          </a:xfrm>
        </p:spPr>
        <p:txBody>
          <a:bodyPr/>
          <a:lstStyle/>
          <a:p>
            <a:pPr lvl="0"/>
            <a:r>
              <a:rPr lang="en-US" dirty="0" smtClean="0"/>
              <a:t>Edit Master text styles</a:t>
            </a:r>
          </a:p>
          <a:p>
            <a:pPr lvl="1"/>
            <a:r>
              <a:rPr lang="en-US" dirty="0" smtClean="0"/>
              <a:t>Second level</a:t>
            </a:r>
          </a:p>
        </p:txBody>
      </p:sp>
      <p:sp>
        <p:nvSpPr>
          <p:cNvPr id="11" name="TextBox 10"/>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724184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0"/>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429DDFF-4336-4AAC-8028-483C4C234278}" type="datetime1">
              <a:rPr lang="en-US" smtClean="0"/>
              <a:t>7/10/2018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accent2"/>
                </a:solidFill>
              </a:rPr>
              <a:t>KANSAS</a:t>
            </a:r>
            <a:r>
              <a:rPr lang="en-US" sz="700" baseline="0" dirty="0" smtClean="0">
                <a:solidFill>
                  <a:schemeClr val="accent2"/>
                </a:solidFill>
              </a:rPr>
              <a:t> STATE DEPARTMENT OF EDUCATION </a:t>
            </a:r>
            <a:r>
              <a:rPr lang="en-US" sz="700" i="1" baseline="0" dirty="0" smtClean="0">
                <a:solidFill>
                  <a:schemeClr val="accent2"/>
                </a:solidFill>
              </a:rPr>
              <a:t>| www.ksde.org</a:t>
            </a:r>
            <a:endParaRPr lang="en-US" sz="700" i="1" dirty="0">
              <a:solidFill>
                <a:schemeClr val="accent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57744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mart Art">
    <p:spTree>
      <p:nvGrpSpPr>
        <p:cNvPr id="1" name=""/>
        <p:cNvGrpSpPr/>
        <p:nvPr/>
      </p:nvGrpSpPr>
      <p:grpSpPr>
        <a:xfrm>
          <a:off x="0" y="0"/>
          <a:ext cx="0" cy="0"/>
          <a:chOff x="0" y="0"/>
          <a:chExt cx="0" cy="0"/>
        </a:xfrm>
      </p:grpSpPr>
      <p:sp>
        <p:nvSpPr>
          <p:cNvPr id="2" name="Title 1"/>
          <p:cNvSpPr>
            <a:spLocks noGrp="1"/>
          </p:cNvSpPr>
          <p:nvPr>
            <p:ph type="title"/>
          </p:nvPr>
        </p:nvSpPr>
        <p:spPr>
          <a:xfrm>
            <a:off x="666749" y="285750"/>
            <a:ext cx="7589520" cy="584775"/>
          </a:xfrm>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3761A6-6A1D-40EF-AAEC-77A6ED8D8DC2}" type="datetime1">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t>7/10/2018</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5284B">
                  <a:tint val="75000"/>
                </a:srgbClr>
              </a:solidFill>
              <a:effectLst/>
              <a:uLnTx/>
              <a:uFillTx/>
              <a:latin typeface="Arial Narrow"/>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7" name="SmartArt Placeholder 6"/>
          <p:cNvSpPr>
            <a:spLocks noGrp="1"/>
          </p:cNvSpPr>
          <p:nvPr>
            <p:ph type="dgm" sz="quarter" idx="13"/>
          </p:nvPr>
        </p:nvSpPr>
        <p:spPr>
          <a:xfrm>
            <a:off x="666750" y="946150"/>
            <a:ext cx="7589838" cy="3302000"/>
          </a:xfrm>
          <a:noFill/>
        </p:spPr>
        <p:txBody>
          <a:bodyPr/>
          <a:lstStyle/>
          <a:p>
            <a:r>
              <a:rPr lang="en-US" smtClean="0"/>
              <a:t>Click icon to add SmartArt graphic</a:t>
            </a:r>
            <a:endParaRPr lang="en-US"/>
          </a:p>
        </p:txBody>
      </p:sp>
    </p:spTree>
    <p:extLst>
      <p:ext uri="{BB962C8B-B14F-4D97-AF65-F5344CB8AC3E}">
        <p14:creationId xmlns:p14="http://schemas.microsoft.com/office/powerpoint/2010/main" val="5189527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4ECEFC-3BAC-4117-B571-58D7CD3C4848}" type="datetime1">
              <a:rPr lang="en-US" smtClean="0"/>
              <a:t>7/10/2018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666750" y="248128"/>
            <a:ext cx="7589838" cy="3238022"/>
          </a:xfrm>
          <a:noFill/>
        </p:spPr>
        <p:txBody>
          <a:bodyPr/>
          <a:lstStyle/>
          <a:p>
            <a:endParaRPr lang="en-US"/>
          </a:p>
        </p:txBody>
      </p:sp>
      <p:sp>
        <p:nvSpPr>
          <p:cNvPr id="9" name="Text Placeholder 8"/>
          <p:cNvSpPr>
            <a:spLocks noGrp="1"/>
          </p:cNvSpPr>
          <p:nvPr>
            <p:ph type="body" sz="quarter" idx="14"/>
          </p:nvPr>
        </p:nvSpPr>
        <p:spPr>
          <a:xfrm>
            <a:off x="666750" y="3624264"/>
            <a:ext cx="6648450" cy="553998"/>
          </a:xfrm>
          <a:noFill/>
        </p:spPr>
        <p:txBody>
          <a:bodyPr lIns="0" tIns="91440" rIns="0" bIns="91440" anchor="ctr" anchorCtr="0"/>
          <a:lstStyle/>
          <a:p>
            <a:pPr lvl="0"/>
            <a:r>
              <a:rPr lang="en-US" dirty="0" smtClean="0"/>
              <a:t>Edit Master text styles</a:t>
            </a:r>
          </a:p>
        </p:txBody>
      </p:sp>
      <p:sp>
        <p:nvSpPr>
          <p:cNvPr id="11" name="Text Placeholder 10"/>
          <p:cNvSpPr>
            <a:spLocks noGrp="1"/>
          </p:cNvSpPr>
          <p:nvPr>
            <p:ph type="body" sz="quarter" idx="15"/>
          </p:nvPr>
        </p:nvSpPr>
        <p:spPr>
          <a:xfrm>
            <a:off x="666750" y="4459128"/>
            <a:ext cx="6648450" cy="215444"/>
          </a:xfrm>
          <a:noFill/>
        </p:spPr>
        <p:txBody>
          <a:bodyPr lIns="182880" tIns="0" rIns="182880" bIns="0" anchor="ctr" anchorCtr="0"/>
          <a:lstStyle>
            <a:lvl1pPr>
              <a:defRPr sz="1400" baseline="0">
                <a:solidFill>
                  <a:schemeClr val="accent1"/>
                </a:solidFill>
              </a:defRPr>
            </a:lvl1pPr>
          </a:lstStyle>
          <a:p>
            <a:pPr lvl="0"/>
            <a:r>
              <a:rPr lang="en-US" dirty="0" smtClean="0"/>
              <a:t>Edit Master text styles</a:t>
            </a:r>
          </a:p>
        </p:txBody>
      </p:sp>
    </p:spTree>
    <p:extLst>
      <p:ext uri="{BB962C8B-B14F-4D97-AF65-F5344CB8AC3E}">
        <p14:creationId xmlns:p14="http://schemas.microsoft.com/office/powerpoint/2010/main" val="3930768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9224" y="1444002"/>
            <a:ext cx="7589520" cy="1889748"/>
          </a:xfrm>
          <a:prstGeom prst="rect">
            <a:avLst/>
          </a:prstGeom>
          <a:blipFill>
            <a:blip r:embed="rId2"/>
            <a:stretch>
              <a:fillRect/>
            </a:stretch>
          </a:blipFill>
        </p:spPr>
        <p:txBody>
          <a:bodyPr wrap="square" tIns="274320" rIns="0" bIns="274320" anchor="ctr" anchorCtr="0">
            <a:spAutoFit/>
          </a:bodyPr>
          <a:lstStyle>
            <a:lvl1pPr marL="0" indent="0">
              <a:buClr>
                <a:schemeClr val="accent2"/>
              </a:buClr>
              <a:buSzPct val="100000"/>
              <a:buFont typeface="Arial" panose="020B0604020202020204" pitchFamily="34" charset="0"/>
              <a:buNone/>
              <a:defRPr sz="2400">
                <a:solidFill>
                  <a:schemeClr val="tx2"/>
                </a:solidFill>
                <a:latin typeface="+mj-lt"/>
              </a:defRPr>
            </a:lvl1pPr>
            <a:lvl2pPr marL="457200" indent="-457200">
              <a:buClr>
                <a:schemeClr val="accent2"/>
              </a:buClr>
              <a:buSzPct val="95000"/>
              <a:buFont typeface="Arial" panose="020B0604020202020204" pitchFamily="34" charset="0"/>
              <a:buChar char="•"/>
              <a:defRPr sz="2400">
                <a:solidFill>
                  <a:schemeClr val="tx2"/>
                </a:solidFill>
                <a:latin typeface="+mj-lt"/>
              </a:defRPr>
            </a:lvl2pPr>
            <a:lvl3pPr marL="731520" indent="-274320">
              <a:buClr>
                <a:schemeClr val="accent2"/>
              </a:buClr>
              <a:buFont typeface="Arial" panose="020B0604020202020204" pitchFamily="34" charset="0"/>
              <a:buChar char="•"/>
              <a:defRPr sz="2400">
                <a:solidFill>
                  <a:schemeClr val="tx2"/>
                </a:solidFill>
                <a:latin typeface="+mj-lt"/>
              </a:defRPr>
            </a:lvl3pPr>
            <a:lvl4pPr marL="1097280">
              <a:buClr>
                <a:schemeClr val="accent2"/>
              </a:buClr>
              <a:buSzPct val="80000"/>
              <a:defRPr sz="2400">
                <a:solidFill>
                  <a:schemeClr val="tx2"/>
                </a:solidFill>
                <a:latin typeface="+mj-lt"/>
              </a:defRPr>
            </a:lvl4pPr>
            <a:lvl5pPr>
              <a:buClr>
                <a:schemeClr val="accent2"/>
              </a:buClr>
              <a:defRPr sz="2400">
                <a:solidFill>
                  <a:schemeClr val="tx2"/>
                </a:solidFill>
                <a:latin typeface="+mj-lt"/>
              </a:defRPr>
            </a:lvl5pPr>
          </a:lstStyle>
          <a:p>
            <a:pPr lvl="0"/>
            <a:r>
              <a:rPr lang="en-US" dirty="0" smtClean="0"/>
              <a:t>Click to edit Master text styles</a:t>
            </a:r>
          </a:p>
          <a:p>
            <a:pPr lvl="2"/>
            <a:r>
              <a:rPr lang="en-US" dirty="0" smtClean="0"/>
              <a:t>Second level</a:t>
            </a:r>
          </a:p>
          <a:p>
            <a:pPr lvl="3"/>
            <a:r>
              <a:rPr lang="en-US" dirty="0" smtClean="0"/>
              <a:t>Third level</a:t>
            </a:r>
          </a:p>
        </p:txBody>
      </p:sp>
      <p:sp>
        <p:nvSpPr>
          <p:cNvPr id="2" name="Title 1"/>
          <p:cNvSpPr>
            <a:spLocks noGrp="1"/>
          </p:cNvSpPr>
          <p:nvPr>
            <p:ph type="title" hasCustomPrompt="1"/>
          </p:nvPr>
        </p:nvSpPr>
        <p:spPr>
          <a:xfrm>
            <a:off x="649224" y="514350"/>
            <a:ext cx="7589520"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D613336-321E-4C4E-A06D-7472D9201A13}"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endParaRPr lang="en-US"/>
          </a:p>
        </p:txBody>
      </p:sp>
      <p:sp>
        <p:nvSpPr>
          <p:cNvPr id="2" name="Title 1"/>
          <p:cNvSpPr>
            <a:spLocks noGrp="1"/>
          </p:cNvSpPr>
          <p:nvPr>
            <p:ph type="title" hasCustomPrompt="1"/>
          </p:nvPr>
        </p:nvSpPr>
        <p:spPr>
          <a:xfrm>
            <a:off x="609600" y="446842"/>
            <a:ext cx="7845552"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0D1A544-167E-4CD8-BF02-D70273CEB7E6}"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5872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57E4B6-DE8B-4F53-8053-29972A498856}" type="datetime1">
              <a:rPr lang="en-US" smtClean="0"/>
              <a:t>7/10/2018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477000" y="1200150"/>
            <a:ext cx="2017776" cy="2895600"/>
          </a:xfrm>
          <a:noFill/>
        </p:spPr>
        <p:txBody>
          <a:bodyPr wrap="square" anchor="t" anchorCtr="0">
            <a:noAutofit/>
          </a:bodyPr>
          <a:lstStyle/>
          <a:p>
            <a:endParaRPr lang="en-US" dirty="0"/>
          </a:p>
        </p:txBody>
      </p:sp>
      <p:sp>
        <p:nvSpPr>
          <p:cNvPr id="9" name="Text Placeholder 8"/>
          <p:cNvSpPr>
            <a:spLocks noGrp="1"/>
          </p:cNvSpPr>
          <p:nvPr>
            <p:ph type="body" sz="quarter" idx="14"/>
          </p:nvPr>
        </p:nvSpPr>
        <p:spPr>
          <a:xfrm>
            <a:off x="649224" y="1211985"/>
            <a:ext cx="5599176" cy="3188565"/>
          </a:xfrm>
          <a:blipFill dpi="0" rotWithShape="1">
            <a:blip r:embed="rId2"/>
            <a:srcRect/>
            <a:stretch>
              <a:fillRect/>
            </a:stretch>
          </a:blipFill>
        </p:spPr>
        <p:txBody>
          <a:bodyPr tIns="365760" bIns="36576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2801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1504950"/>
            <a:ext cx="5943600" cy="1600200"/>
          </a:xfrm>
          <a:noFill/>
        </p:spPr>
        <p:txBody>
          <a:bodyPr wrap="square" lIns="182880" tIns="182880" rIns="182880" bIns="0" anchor="b" anchorCtr="0">
            <a:normAutofit/>
          </a:bodyPr>
          <a:lstStyle>
            <a:lvl1pPr algn="l">
              <a:defRPr sz="4300" b="0" cap="all" baseline="0">
                <a:solidFill>
                  <a:schemeClr val="accent3"/>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3255139"/>
            <a:ext cx="5943592" cy="916811"/>
          </a:xfrm>
          <a:prstGeom prst="rect">
            <a:avLst/>
          </a:prstGeom>
          <a:noFill/>
        </p:spPr>
        <p:txBody>
          <a:bodyPr lIns="182880" tIns="0" rIns="182880" bIns="182880" anchor="t" anchorCtr="0">
            <a:noAutofit/>
          </a:bodyPr>
          <a:lstStyle>
            <a:lvl1pPr marL="0" indent="0" algn="l">
              <a:buNone/>
              <a:defRPr sz="2400" spc="0"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E132278-8328-47A0-814A-F00BCE04BC8D}" type="datetime1">
              <a:rPr lang="en-US" smtClean="0"/>
              <a:t>7/10/2018</a:t>
            </a:fld>
            <a:endParaRPr lang="en-US"/>
          </a:p>
        </p:txBody>
      </p:sp>
      <p:sp>
        <p:nvSpPr>
          <p:cNvPr id="5" name="Footer Placeholder 4"/>
          <p:cNvSpPr>
            <a:spLocks noGrp="1"/>
          </p:cNvSpPr>
          <p:nvPr>
            <p:ph type="ftr" sz="quarter" idx="11"/>
          </p:nvPr>
        </p:nvSpPr>
        <p:spPr/>
        <p:txBody>
          <a:bodyPr/>
          <a:lstStyle>
            <a:lvl1pPr>
              <a:defRPr sz="1000">
                <a:latin typeface="+mj-lt"/>
              </a:defRPr>
            </a:lvl1pPr>
          </a:lstStyle>
          <a:p>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499110"/>
            <a:ext cx="2363531" cy="4206240"/>
          </a:xfrm>
          <a:prstGeom prst="rect">
            <a:avLst/>
          </a:prstGeom>
        </p:spPr>
      </p:pic>
      <p:sp>
        <p:nvSpPr>
          <p:cNvPr id="11" name="TextBox 10"/>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header Slide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6428"/>
            <a:ext cx="7848600" cy="677108"/>
          </a:xfrm>
        </p:spPr>
        <p:txBody>
          <a:bodyPr tIns="182880" rIns="0"/>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179552"/>
            <a:ext cx="7848600" cy="553998"/>
          </a:xfrm>
          <a:prstGeom prst="rect">
            <a:avLst/>
          </a:prstGeom>
          <a:noFill/>
        </p:spPr>
        <p:txBody>
          <a:bodyPr wrap="square" tIns="0" bIns="182880" anchor="t" anchorCtr="0">
            <a:spAutoFit/>
          </a:bodyPr>
          <a:lstStyle>
            <a:lvl1pPr marL="0" indent="0">
              <a:buNone/>
              <a:defRPr sz="2400" b="0" baseline="0">
                <a:solidFill>
                  <a:schemeClr val="accent3"/>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2B755396-A34F-44AB-9EC8-D83E9F143820}" type="datetime1">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6" name="Content Placeholder 5"/>
          <p:cNvSpPr>
            <a:spLocks noGrp="1"/>
          </p:cNvSpPr>
          <p:nvPr>
            <p:ph sz="quarter" idx="13"/>
          </p:nvPr>
        </p:nvSpPr>
        <p:spPr>
          <a:xfrm>
            <a:off x="609600" y="1809750"/>
            <a:ext cx="7848600" cy="2286000"/>
          </a:xfrm>
        </p:spPr>
        <p:txBody>
          <a:bodyPr tIns="182880" anchor="ctr" anchorCtr="0">
            <a:noAutofit/>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59D62AA-EFF9-4CA2-B273-1BF464EAF723}" type="datetime1">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E515717-44A3-450C-9942-C2E58D41446D}" type="datetime1">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647630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F48193-BD5E-4E17-9C81-FDF0C96C5D61}" type="datetime1">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Text Placeholder 10"/>
          <p:cNvSpPr>
            <a:spLocks noGrp="1"/>
          </p:cNvSpPr>
          <p:nvPr>
            <p:ph type="body" sz="quarter" idx="14"/>
          </p:nvPr>
        </p:nvSpPr>
        <p:spPr>
          <a:xfrm>
            <a:off x="2095500" y="1047750"/>
            <a:ext cx="4953000" cy="1169551"/>
          </a:xfrm>
        </p:spPr>
        <p:txBody>
          <a:bodyPr tIns="274320" bIns="274320" anchor="ctr" anchorCtr="0"/>
          <a:lstStyle>
            <a:lvl1pPr>
              <a:defRPr sz="4000" baseline="0"/>
            </a:lvl1pPr>
          </a:lstStyle>
          <a:p>
            <a:pPr lvl="0"/>
            <a:r>
              <a:rPr lang="en-US" dirty="0" smtClean="0"/>
              <a:t>Edit Master text styles</a:t>
            </a:r>
          </a:p>
        </p:txBody>
      </p:sp>
      <p:sp>
        <p:nvSpPr>
          <p:cNvPr id="13" name="Text Placeholder 12"/>
          <p:cNvSpPr>
            <a:spLocks noGrp="1"/>
          </p:cNvSpPr>
          <p:nvPr>
            <p:ph type="body" sz="quarter" idx="15"/>
          </p:nvPr>
        </p:nvSpPr>
        <p:spPr>
          <a:xfrm>
            <a:off x="2095500" y="3313152"/>
            <a:ext cx="4953000" cy="461665"/>
          </a:xfrm>
          <a:noFill/>
        </p:spPr>
        <p:txBody>
          <a:bodyPr/>
          <a:lstStyle>
            <a:lvl1pPr algn="r">
              <a:defRPr sz="1800" baseline="0"/>
            </a:lvl1pPr>
          </a:lstStyle>
          <a:p>
            <a:pPr lvl="0"/>
            <a:r>
              <a:rPr lang="en-US" dirty="0" smtClean="0"/>
              <a:t>Edit Master text styles</a:t>
            </a:r>
          </a:p>
        </p:txBody>
      </p:sp>
    </p:spTree>
    <p:extLst>
      <p:ext uri="{BB962C8B-B14F-4D97-AF65-F5344CB8AC3E}">
        <p14:creationId xmlns:p14="http://schemas.microsoft.com/office/powerpoint/2010/main" val="3347780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a:endParaRPr lang="en-US">
              <a:solidFill>
                <a:srgbClr val="002060"/>
              </a:solidFill>
            </a:endParaRPr>
          </a:p>
        </p:txBody>
      </p:sp>
      <p:sp>
        <p:nvSpPr>
          <p:cNvPr id="8" name="Rectangle 7"/>
          <p:cNvSpPr/>
          <p:nvPr/>
        </p:nvSpPr>
        <p:spPr>
          <a:xfrm>
            <a:off x="0" y="4705350"/>
            <a:ext cx="9144000" cy="4381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1EC191-9253-41EF-BFFB-58E55E51D9DE}" type="datetime1">
              <a:rPr lang="en-US" smtClean="0"/>
              <a:t>7/10/2018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sp>
        <p:nvSpPr>
          <p:cNvPr id="19" name="TextBox 18"/>
          <p:cNvSpPr txBox="1"/>
          <p:nvPr/>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
        <p:nvSpPr>
          <p:cNvPr id="2" name="Title Placeholder 1"/>
          <p:cNvSpPr>
            <a:spLocks noGrp="1"/>
          </p:cNvSpPr>
          <p:nvPr>
            <p:ph type="title"/>
          </p:nvPr>
        </p:nvSpPr>
        <p:spPr>
          <a:xfrm>
            <a:off x="666749" y="590550"/>
            <a:ext cx="7589520" cy="584775"/>
          </a:xfrm>
          <a:prstGeom prst="rect">
            <a:avLst/>
          </a:prstGeom>
        </p:spPr>
        <p:txBody>
          <a:bodyPr vert="horz" wrap="square" lIns="365760" tIns="91440" rIns="91440" bIns="0" rtlCol="0" anchor="b" anchorCtr="0">
            <a:sp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
        <p:nvSpPr>
          <p:cNvPr id="13" name="Text Placeholder 20"/>
          <p:cNvSpPr>
            <a:spLocks noGrp="1"/>
          </p:cNvSpPr>
          <p:nvPr>
            <p:ph type="body" idx="1"/>
          </p:nvPr>
        </p:nvSpPr>
        <p:spPr>
          <a:xfrm>
            <a:off x="666749" y="1430000"/>
            <a:ext cx="7589520" cy="1446550"/>
          </a:xfrm>
          <a:prstGeom prst="rect">
            <a:avLst/>
          </a:prstGeom>
          <a:blipFill>
            <a:blip r:embed="rId19"/>
            <a:stretch>
              <a:fillRect/>
            </a:stretch>
          </a:blipFill>
        </p:spPr>
        <p:txBody>
          <a:bodyPr vert="horz" wrap="square" lIns="365760" tIns="91440" rIns="365760" bIns="91440" rtlCol="0" anchor="ctr" anchorCtr="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3" r:id="rId6"/>
    <p:sldLayoutId id="2147483654" r:id="rId7"/>
    <p:sldLayoutId id="2147483670" r:id="rId8"/>
    <p:sldLayoutId id="2147483659" r:id="rId9"/>
    <p:sldLayoutId id="2147483655" r:id="rId10"/>
    <p:sldLayoutId id="2147483658" r:id="rId11"/>
    <p:sldLayoutId id="2147483660" r:id="rId12"/>
    <p:sldLayoutId id="2147483671" r:id="rId13"/>
    <p:sldLayoutId id="2147483657" r:id="rId14"/>
    <p:sldLayoutId id="2147483667" r:id="rId15"/>
    <p:sldLayoutId id="2147483663" r:id="rId16"/>
  </p:sldLayoutIdLst>
  <p:timing>
    <p:tnLst>
      <p:par>
        <p:cTn id="1" dur="indefinite" restart="never" nodeType="tmRoot"/>
      </p:par>
    </p:tnLst>
  </p:timing>
  <p:hf sldNum="0" hdr="0" ftr="0" dt="0"/>
  <p:txStyles>
    <p:title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p:titleStyle>
    <p:body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4400" dirty="0"/>
              <a:t>MIS </a:t>
            </a:r>
            <a:r>
              <a:rPr lang="en-US" sz="4400" dirty="0" smtClean="0"/>
              <a:t>Workshop</a:t>
            </a:r>
            <a:endParaRPr lang="en-US" sz="4400" dirty="0"/>
          </a:p>
        </p:txBody>
      </p:sp>
      <p:sp>
        <p:nvSpPr>
          <p:cNvPr id="3" name="Title 2"/>
          <p:cNvSpPr>
            <a:spLocks noGrp="1"/>
          </p:cNvSpPr>
          <p:nvPr>
            <p:ph type="ctrTitle"/>
          </p:nvPr>
        </p:nvSpPr>
        <p:spPr>
          <a:xfrm>
            <a:off x="2819400" y="1674971"/>
            <a:ext cx="6172199" cy="1107996"/>
          </a:xfrm>
        </p:spPr>
        <p:txBody>
          <a:bodyPr/>
          <a:lstStyle/>
          <a:p>
            <a:pPr algn="l"/>
            <a:r>
              <a:rPr lang="en-US" dirty="0" smtClean="0"/>
              <a:t>FY 2019</a:t>
            </a:r>
            <a:endParaRPr lang="en-US" dirty="0"/>
          </a:p>
        </p:txBody>
      </p:sp>
    </p:spTree>
    <p:extLst>
      <p:ext uri="{BB962C8B-B14F-4D97-AF65-F5344CB8AC3E}">
        <p14:creationId xmlns:p14="http://schemas.microsoft.com/office/powerpoint/2010/main" val="362728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235122"/>
            <a:ext cx="8037576" cy="1292662"/>
          </a:xfrm>
        </p:spPr>
        <p:txBody>
          <a:bodyPr/>
          <a:lstStyle/>
          <a:p>
            <a:r>
              <a:rPr lang="en-US" dirty="0" smtClean="0">
                <a:solidFill>
                  <a:srgbClr val="FF0000"/>
                </a:solidFill>
              </a:rPr>
              <a:t>ST</a:t>
            </a:r>
            <a:r>
              <a:rPr lang="en-US" dirty="0" smtClean="0"/>
              <a:t> – Special education transportation as documented on the student’s IEP.</a:t>
            </a:r>
            <a:endParaRPr lang="en-US" dirty="0"/>
          </a:p>
        </p:txBody>
      </p:sp>
      <p:sp>
        <p:nvSpPr>
          <p:cNvPr id="2" name="Title 1"/>
          <p:cNvSpPr>
            <a:spLocks noGrp="1"/>
          </p:cNvSpPr>
          <p:nvPr>
            <p:ph type="title"/>
          </p:nvPr>
        </p:nvSpPr>
        <p:spPr>
          <a:xfrm>
            <a:off x="649224" y="606683"/>
            <a:ext cx="7589520" cy="584775"/>
          </a:xfrm>
        </p:spPr>
        <p:txBody>
          <a:bodyPr/>
          <a:lstStyle/>
          <a:p>
            <a:r>
              <a:rPr lang="en-US" dirty="0" smtClean="0"/>
              <a:t>New Service code</a:t>
            </a:r>
            <a:endParaRPr lang="en-US" dirty="0"/>
          </a:p>
        </p:txBody>
      </p:sp>
      <p:sp>
        <p:nvSpPr>
          <p:cNvPr id="6" name="Text Placeholder 9"/>
          <p:cNvSpPr txBox="1">
            <a:spLocks/>
          </p:cNvSpPr>
          <p:nvPr/>
        </p:nvSpPr>
        <p:spPr>
          <a:xfrm>
            <a:off x="914400" y="2419350"/>
            <a:ext cx="6705600" cy="1905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Transportation before or after school – service location = “T” Extracurricular </a:t>
            </a:r>
          </a:p>
          <a:p>
            <a:pPr marL="434340" indent="-342900">
              <a:buFont typeface="Arial" panose="020B0604020202020204" pitchFamily="34" charset="0"/>
              <a:buChar char="•"/>
            </a:pPr>
            <a:r>
              <a:rPr lang="en-US" dirty="0"/>
              <a:t>Transportation </a:t>
            </a:r>
            <a:r>
              <a:rPr lang="en-US" dirty="0" smtClean="0"/>
              <a:t>during school hours – </a:t>
            </a:r>
            <a:r>
              <a:rPr lang="en-US" dirty="0"/>
              <a:t>service location = </a:t>
            </a:r>
            <a:r>
              <a:rPr lang="en-US" dirty="0" smtClean="0"/>
              <a:t>“G” special education outside of the classroom </a:t>
            </a:r>
            <a:endParaRPr lang="en-US" dirty="0"/>
          </a:p>
        </p:txBody>
      </p:sp>
      <p:sp>
        <p:nvSpPr>
          <p:cNvPr id="5" name="TextBox 4"/>
          <p:cNvSpPr txBox="1"/>
          <p:nvPr/>
        </p:nvSpPr>
        <p:spPr>
          <a:xfrm>
            <a:off x="8763000" y="4787291"/>
            <a:ext cx="457200" cy="369332"/>
          </a:xfrm>
          <a:prstGeom prst="rect">
            <a:avLst/>
          </a:prstGeom>
          <a:noFill/>
          <a:ln w="9525">
            <a:noFill/>
          </a:ln>
        </p:spPr>
        <p:txBody>
          <a:bodyPr wrap="square" rtlCol="0">
            <a:spAutoFit/>
          </a:bodyPr>
          <a:lstStyle/>
          <a:p>
            <a:pPr algn="ctr"/>
            <a:r>
              <a:rPr lang="en-US" dirty="0" smtClean="0"/>
              <a:t>10</a:t>
            </a:r>
            <a:endParaRPr lang="en-US" dirty="0"/>
          </a:p>
        </p:txBody>
      </p:sp>
    </p:spTree>
    <p:extLst>
      <p:ext uri="{BB962C8B-B14F-4D97-AF65-F5344CB8AC3E}">
        <p14:creationId xmlns:p14="http://schemas.microsoft.com/office/powerpoint/2010/main" val="386966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Exit date</a:t>
            </a:r>
            <a:endParaRPr lang="en-US" dirty="0"/>
          </a:p>
        </p:txBody>
      </p:sp>
      <p:sp>
        <p:nvSpPr>
          <p:cNvPr id="3" name="Text Placeholder 2"/>
          <p:cNvSpPr>
            <a:spLocks noGrp="1"/>
          </p:cNvSpPr>
          <p:nvPr>
            <p:ph type="body" sz="quarter" idx="14"/>
          </p:nvPr>
        </p:nvSpPr>
        <p:spPr>
          <a:xfrm>
            <a:off x="381000" y="688731"/>
            <a:ext cx="7563612" cy="914400"/>
          </a:xfrm>
        </p:spPr>
        <p:txBody>
          <a:bodyPr/>
          <a:lstStyle/>
          <a:p>
            <a:r>
              <a:rPr lang="en-US" dirty="0" smtClean="0"/>
              <a:t>Clarification – The date services cease. Profile exit date and latest service end date are equal. The same date.</a:t>
            </a:r>
            <a:endParaRPr lang="en-US" dirty="0"/>
          </a:p>
        </p:txBody>
      </p:sp>
      <p:sp>
        <p:nvSpPr>
          <p:cNvPr id="16" name="Text Placeholder 9"/>
          <p:cNvSpPr txBox="1">
            <a:spLocks/>
          </p:cNvSpPr>
          <p:nvPr/>
        </p:nvSpPr>
        <p:spPr>
          <a:xfrm>
            <a:off x="152400" y="2038350"/>
            <a:ext cx="8839200" cy="247584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lvl="0" indent="-285750">
              <a:buFont typeface="Wingdings" panose="05000000000000000000" pitchFamily="2" charset="2"/>
              <a:buChar char="§"/>
            </a:pPr>
            <a:r>
              <a:rPr lang="en-US" sz="2000" dirty="0"/>
              <a:t>The day </a:t>
            </a:r>
            <a:r>
              <a:rPr lang="en-US" sz="2000" dirty="0" smtClean="0"/>
              <a:t>the exit is discovered </a:t>
            </a:r>
            <a:r>
              <a:rPr lang="en-US" sz="2000" dirty="0"/>
              <a:t>that the student is no longer being served by the LEA.</a:t>
            </a:r>
            <a:endParaRPr lang="en-US" sz="2000" dirty="0" smtClean="0"/>
          </a:p>
          <a:p>
            <a:pPr marL="377190" lvl="0" indent="-285750">
              <a:buFont typeface="Wingdings" panose="05000000000000000000" pitchFamily="2" charset="2"/>
              <a:buChar char="§"/>
            </a:pPr>
            <a:r>
              <a:rPr lang="en-US" sz="2000" dirty="0" smtClean="0"/>
              <a:t>The day a request for records were received. </a:t>
            </a:r>
            <a:endParaRPr lang="en-US" sz="2000" dirty="0"/>
          </a:p>
          <a:p>
            <a:pPr marL="377190" lvl="0" indent="-285750">
              <a:buFont typeface="Wingdings" panose="05000000000000000000" pitchFamily="2" charset="2"/>
              <a:buChar char="§"/>
            </a:pPr>
            <a:r>
              <a:rPr lang="en-US" sz="2000" dirty="0"/>
              <a:t>The </a:t>
            </a:r>
            <a:r>
              <a:rPr lang="en-US" sz="2000" dirty="0" smtClean="0"/>
              <a:t>date withdrawal documents were signed. </a:t>
            </a:r>
            <a:endParaRPr lang="en-US" sz="2000" dirty="0"/>
          </a:p>
          <a:p>
            <a:pPr marL="377190" lvl="0" indent="-285750">
              <a:buFont typeface="Wingdings" panose="05000000000000000000" pitchFamily="2" charset="2"/>
              <a:buChar char="§"/>
            </a:pPr>
            <a:r>
              <a:rPr lang="en-US" sz="2000" dirty="0" smtClean="0"/>
              <a:t>Anticipated </a:t>
            </a:r>
            <a:r>
              <a:rPr lang="en-US" sz="2000" dirty="0"/>
              <a:t>dates the student is expected to exit, such as anticipated graduation date. </a:t>
            </a:r>
          </a:p>
          <a:p>
            <a:pPr marL="377190" lvl="0" indent="-285750">
              <a:buFont typeface="Wingdings" panose="05000000000000000000" pitchFamily="2" charset="2"/>
              <a:buChar char="§"/>
            </a:pPr>
            <a:r>
              <a:rPr lang="en-US" sz="2000" dirty="0"/>
              <a:t>The first day of school for students who moved over the summer.</a:t>
            </a:r>
          </a:p>
          <a:p>
            <a:pPr marL="377190" indent="-285750">
              <a:buFont typeface="Wingdings" panose="05000000000000000000" pitchFamily="2" charset="2"/>
              <a:buChar char="§"/>
            </a:pPr>
            <a:r>
              <a:rPr lang="en-US" sz="2000" dirty="0"/>
              <a:t> </a:t>
            </a:r>
            <a:r>
              <a:rPr lang="en-US" sz="2000" u="sng" dirty="0" smtClean="0"/>
              <a:t>Students </a:t>
            </a:r>
            <a:r>
              <a:rPr lang="en-US" sz="2000" u="sng" dirty="0"/>
              <a:t>who move between a Coop or </a:t>
            </a:r>
            <a:r>
              <a:rPr lang="en-US" sz="2000" u="sng" dirty="0" smtClean="0"/>
              <a:t>Interlocal’s </a:t>
            </a:r>
            <a:r>
              <a:rPr lang="en-US" sz="2000" u="sng" dirty="0"/>
              <a:t>member districts do not qualify as exiter</a:t>
            </a:r>
            <a:r>
              <a:rPr lang="en-US" sz="2000" dirty="0"/>
              <a:t>s</a:t>
            </a:r>
          </a:p>
        </p:txBody>
      </p:sp>
      <p:sp>
        <p:nvSpPr>
          <p:cNvPr id="5" name="Text Placeholder 9"/>
          <p:cNvSpPr txBox="1">
            <a:spLocks/>
          </p:cNvSpPr>
          <p:nvPr/>
        </p:nvSpPr>
        <p:spPr>
          <a:xfrm>
            <a:off x="838200" y="1603131"/>
            <a:ext cx="1826847" cy="338016"/>
          </a:xfrm>
          <a:prstGeom prst="rect">
            <a:avLst/>
          </a:prstGeom>
          <a:ln w="28575">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dirty="0" smtClean="0"/>
              <a:t>Not an exit date</a:t>
            </a:r>
            <a:endParaRPr lang="en-US" sz="1800" dirty="0"/>
          </a:p>
        </p:txBody>
      </p:sp>
      <p:sp>
        <p:nvSpPr>
          <p:cNvPr id="6" name="TextBox 5"/>
          <p:cNvSpPr txBox="1"/>
          <p:nvPr/>
        </p:nvSpPr>
        <p:spPr>
          <a:xfrm>
            <a:off x="8763000" y="4794065"/>
            <a:ext cx="457200" cy="369332"/>
          </a:xfrm>
          <a:prstGeom prst="rect">
            <a:avLst/>
          </a:prstGeom>
          <a:noFill/>
          <a:ln w="9525">
            <a:noFill/>
          </a:ln>
        </p:spPr>
        <p:txBody>
          <a:bodyPr wrap="square" rtlCol="0">
            <a:spAutoFit/>
          </a:bodyPr>
          <a:lstStyle/>
          <a:p>
            <a:pPr algn="ctr"/>
            <a:r>
              <a:rPr lang="en-US" dirty="0" smtClean="0"/>
              <a:t>11</a:t>
            </a:r>
            <a:endParaRPr lang="en-US" dirty="0"/>
          </a:p>
        </p:txBody>
      </p:sp>
    </p:spTree>
    <p:extLst>
      <p:ext uri="{BB962C8B-B14F-4D97-AF65-F5344CB8AC3E}">
        <p14:creationId xmlns:p14="http://schemas.microsoft.com/office/powerpoint/2010/main" val="3346361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12848"/>
            <a:ext cx="8037576" cy="923330"/>
          </a:xfrm>
        </p:spPr>
        <p:txBody>
          <a:bodyPr/>
          <a:lstStyle/>
          <a:p>
            <a:r>
              <a:rPr lang="en-US" dirty="0" smtClean="0"/>
              <a:t>SPED record type</a:t>
            </a:r>
            <a:endParaRPr lang="en-US" dirty="0"/>
          </a:p>
        </p:txBody>
      </p:sp>
      <p:sp>
        <p:nvSpPr>
          <p:cNvPr id="2" name="Title 1"/>
          <p:cNvSpPr>
            <a:spLocks noGrp="1"/>
          </p:cNvSpPr>
          <p:nvPr>
            <p:ph type="title"/>
          </p:nvPr>
        </p:nvSpPr>
        <p:spPr>
          <a:xfrm>
            <a:off x="2590800" y="281285"/>
            <a:ext cx="3733800" cy="457200"/>
          </a:xfrm>
        </p:spPr>
        <p:txBody>
          <a:bodyPr/>
          <a:lstStyle/>
          <a:p>
            <a:pPr algn="ctr"/>
            <a:r>
              <a:rPr lang="en-US" dirty="0" smtClean="0"/>
              <a:t>New kids record</a:t>
            </a:r>
            <a:endParaRPr lang="en-US" dirty="0"/>
          </a:p>
        </p:txBody>
      </p:sp>
      <p:sp>
        <p:nvSpPr>
          <p:cNvPr id="6" name="Text Placeholder 9"/>
          <p:cNvSpPr txBox="1">
            <a:spLocks/>
          </p:cNvSpPr>
          <p:nvPr/>
        </p:nvSpPr>
        <p:spPr>
          <a:xfrm>
            <a:off x="381000" y="1200150"/>
            <a:ext cx="8458200" cy="3810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Intent – To provide a KIDS record for association to SPEDPro without claiming the student for Accountability or Funding.</a:t>
            </a:r>
          </a:p>
          <a:p>
            <a:r>
              <a:rPr lang="en-US" dirty="0" smtClean="0"/>
              <a:t>When used – No KIDS records are present that contain required OSEP data elements such as current year organization and building association, demographics, etc. Examples include – </a:t>
            </a:r>
          </a:p>
          <a:p>
            <a:pPr marL="434340" indent="-342900">
              <a:buFont typeface="Arial" panose="020B0604020202020204" pitchFamily="34" charset="0"/>
              <a:buChar char="•"/>
            </a:pPr>
            <a:r>
              <a:rPr lang="en-US" dirty="0" smtClean="0"/>
              <a:t>Students served at the start of the school year then exit before 9/20</a:t>
            </a:r>
          </a:p>
          <a:p>
            <a:pPr marL="434340" indent="-342900">
              <a:buFont typeface="Arial" panose="020B0604020202020204" pitchFamily="34" charset="0"/>
              <a:buChar char="•"/>
            </a:pPr>
            <a:r>
              <a:rPr lang="en-US" dirty="0" smtClean="0"/>
              <a:t>Private / Parochial IEP students without USD </a:t>
            </a:r>
            <a:r>
              <a:rPr lang="en-US" dirty="0"/>
              <a:t>and building association</a:t>
            </a:r>
          </a:p>
          <a:p>
            <a:pPr marL="434340" indent="-342900">
              <a:buFont typeface="Arial" panose="020B0604020202020204" pitchFamily="34" charset="0"/>
              <a:buChar char="•"/>
            </a:pPr>
            <a:r>
              <a:rPr lang="en-US" dirty="0" smtClean="0"/>
              <a:t>Any student without a current year KIDS collection record.</a:t>
            </a:r>
          </a:p>
          <a:p>
            <a:r>
              <a:rPr lang="en-US" dirty="0" smtClean="0"/>
              <a:t>Note: </a:t>
            </a:r>
            <a:r>
              <a:rPr lang="en-US" u="sng" dirty="0" smtClean="0"/>
              <a:t>SPED records will not be listed in KIDS Assignment </a:t>
            </a:r>
            <a:endParaRPr lang="en-US" u="sng" dirty="0"/>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276199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419788"/>
            <a:ext cx="8037576" cy="923330"/>
          </a:xfrm>
        </p:spPr>
        <p:txBody>
          <a:bodyPr/>
          <a:lstStyle/>
          <a:p>
            <a:r>
              <a:rPr lang="en-US" dirty="0" smtClean="0"/>
              <a:t>Clarification</a:t>
            </a:r>
            <a:endParaRPr lang="en-US" dirty="0"/>
          </a:p>
        </p:txBody>
      </p:sp>
      <p:sp>
        <p:nvSpPr>
          <p:cNvPr id="2" name="Title 1"/>
          <p:cNvSpPr>
            <a:spLocks noGrp="1"/>
          </p:cNvSpPr>
          <p:nvPr>
            <p:ph type="title"/>
          </p:nvPr>
        </p:nvSpPr>
        <p:spPr>
          <a:xfrm>
            <a:off x="649224" y="606683"/>
            <a:ext cx="7589520" cy="584775"/>
          </a:xfrm>
        </p:spPr>
        <p:txBody>
          <a:bodyPr/>
          <a:lstStyle/>
          <a:p>
            <a:r>
              <a:rPr lang="en-US" dirty="0" smtClean="0"/>
              <a:t>Unresolved Exit</a:t>
            </a:r>
            <a:endParaRPr lang="en-US" dirty="0"/>
          </a:p>
        </p:txBody>
      </p:sp>
      <p:sp>
        <p:nvSpPr>
          <p:cNvPr id="6" name="Text Placeholder 9"/>
          <p:cNvSpPr txBox="1">
            <a:spLocks/>
          </p:cNvSpPr>
          <p:nvPr/>
        </p:nvSpPr>
        <p:spPr>
          <a:xfrm>
            <a:off x="914400" y="2419350"/>
            <a:ext cx="7772400" cy="1905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t>Active students from the prior year not found in the current school year will be listed as unresolved exits. To resolve these students, update the prior year record with exit data or include the student in the current year population. Unresolved Exits may affect the determination of reporting accuracy.</a:t>
            </a:r>
          </a:p>
        </p:txBody>
      </p:sp>
      <p:sp>
        <p:nvSpPr>
          <p:cNvPr id="5" name="TextBox 4"/>
          <p:cNvSpPr txBox="1"/>
          <p:nvPr/>
        </p:nvSpPr>
        <p:spPr>
          <a:xfrm>
            <a:off x="8763000" y="4800838"/>
            <a:ext cx="457200" cy="369332"/>
          </a:xfrm>
          <a:prstGeom prst="rect">
            <a:avLst/>
          </a:prstGeom>
          <a:noFill/>
          <a:ln w="9525">
            <a:noFill/>
          </a:ln>
        </p:spPr>
        <p:txBody>
          <a:bodyPr wrap="square" rtlCol="0">
            <a:spAutoFit/>
          </a:bodyPr>
          <a:lstStyle/>
          <a:p>
            <a:pPr algn="ctr"/>
            <a:r>
              <a:rPr lang="en-US" dirty="0" smtClean="0"/>
              <a:t>13</a:t>
            </a:r>
            <a:endParaRPr lang="en-US" dirty="0"/>
          </a:p>
        </p:txBody>
      </p:sp>
    </p:spTree>
    <p:extLst>
      <p:ext uri="{BB962C8B-B14F-4D97-AF65-F5344CB8AC3E}">
        <p14:creationId xmlns:p14="http://schemas.microsoft.com/office/powerpoint/2010/main" val="85588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Organizations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Provider profile</a:t>
            </a:r>
            <a:endParaRPr lang="en-US" dirty="0"/>
          </a:p>
        </p:txBody>
      </p:sp>
      <p:sp>
        <p:nvSpPr>
          <p:cNvPr id="6" name="Text Placeholder 9"/>
          <p:cNvSpPr txBox="1">
            <a:spLocks/>
          </p:cNvSpPr>
          <p:nvPr/>
        </p:nvSpPr>
        <p:spPr>
          <a:xfrm>
            <a:off x="930030" y="1995904"/>
            <a:ext cx="7772400" cy="2785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t>The organization associated to the buildings where the provider delivers services. </a:t>
            </a:r>
            <a:endParaRPr lang="en-US" dirty="0" smtClean="0"/>
          </a:p>
          <a:p>
            <a:pPr marL="434340" indent="-342900">
              <a:buFont typeface="Arial" panose="020B0604020202020204" pitchFamily="34" charset="0"/>
              <a:buChar char="•"/>
            </a:pPr>
            <a:r>
              <a:rPr lang="en-US" dirty="0" smtClean="0"/>
              <a:t>Organizations </a:t>
            </a:r>
            <a:r>
              <a:rPr lang="en-US" dirty="0"/>
              <a:t>associated to the student are not relevant in the provider profile</a:t>
            </a:r>
            <a:r>
              <a:rPr lang="en-US" dirty="0" smtClean="0"/>
              <a:t>.</a:t>
            </a:r>
          </a:p>
          <a:p>
            <a:pPr marL="434340" indent="-342900">
              <a:buFont typeface="Arial" panose="020B0604020202020204" pitchFamily="34" charset="0"/>
              <a:buChar char="•"/>
            </a:pPr>
            <a:endParaRPr lang="en-US" dirty="0"/>
          </a:p>
          <a:p>
            <a:pPr marL="434340" indent="-342900">
              <a:buFont typeface="Arial" panose="020B0604020202020204" pitchFamily="34" charset="0"/>
              <a:buChar char="•"/>
            </a:pPr>
            <a:r>
              <a:rPr lang="en-US" dirty="0" smtClean="0"/>
              <a:t>Where does the provider work?</a:t>
            </a:r>
          </a:p>
          <a:p>
            <a:pPr marL="434340" indent="-342900">
              <a:buFont typeface="Arial" panose="020B0604020202020204" pitchFamily="34" charset="0"/>
              <a:buChar char="•"/>
            </a:pPr>
            <a:endParaRPr lang="en-US" dirty="0"/>
          </a:p>
        </p:txBody>
      </p:sp>
      <p:sp>
        <p:nvSpPr>
          <p:cNvPr id="5" name="TextBox 4"/>
          <p:cNvSpPr txBox="1"/>
          <p:nvPr/>
        </p:nvSpPr>
        <p:spPr>
          <a:xfrm>
            <a:off x="8763000" y="4801446"/>
            <a:ext cx="457200" cy="369332"/>
          </a:xfrm>
          <a:prstGeom prst="rect">
            <a:avLst/>
          </a:prstGeom>
          <a:noFill/>
          <a:ln w="9525">
            <a:noFill/>
          </a:ln>
        </p:spPr>
        <p:txBody>
          <a:bodyPr wrap="square" rtlCol="0">
            <a:spAutoFit/>
          </a:bodyPr>
          <a:lstStyle/>
          <a:p>
            <a:pPr algn="ctr"/>
            <a:r>
              <a:rPr lang="en-US" dirty="0" smtClean="0"/>
              <a:t>14</a:t>
            </a:r>
            <a:endParaRPr lang="en-US" dirty="0"/>
          </a:p>
        </p:txBody>
      </p:sp>
    </p:spTree>
    <p:extLst>
      <p:ext uri="{BB962C8B-B14F-4D97-AF65-F5344CB8AC3E}">
        <p14:creationId xmlns:p14="http://schemas.microsoft.com/office/powerpoint/2010/main" val="2735806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854" y="764243"/>
            <a:ext cx="8037576" cy="923330"/>
          </a:xfrm>
        </p:spPr>
        <p:txBody>
          <a:bodyPr/>
          <a:lstStyle/>
          <a:p>
            <a:r>
              <a:rPr lang="en-US" dirty="0" smtClean="0"/>
              <a:t>Roles</a:t>
            </a:r>
            <a:endParaRPr lang="en-US" dirty="0"/>
          </a:p>
        </p:txBody>
      </p:sp>
      <p:sp>
        <p:nvSpPr>
          <p:cNvPr id="2" name="Title 1"/>
          <p:cNvSpPr>
            <a:spLocks noGrp="1"/>
          </p:cNvSpPr>
          <p:nvPr>
            <p:ph type="title"/>
          </p:nvPr>
        </p:nvSpPr>
        <p:spPr>
          <a:xfrm>
            <a:off x="670716" y="145764"/>
            <a:ext cx="7589520" cy="584775"/>
          </a:xfrm>
        </p:spPr>
        <p:txBody>
          <a:bodyPr/>
          <a:lstStyle/>
          <a:p>
            <a:r>
              <a:rPr lang="en-US" dirty="0" smtClean="0"/>
              <a:t>Provider profile</a:t>
            </a:r>
            <a:endParaRPr lang="en-US" dirty="0"/>
          </a:p>
        </p:txBody>
      </p:sp>
      <p:sp>
        <p:nvSpPr>
          <p:cNvPr id="6" name="Text Placeholder 9"/>
          <p:cNvSpPr txBox="1">
            <a:spLocks/>
          </p:cNvSpPr>
          <p:nvPr/>
        </p:nvSpPr>
        <p:spPr>
          <a:xfrm>
            <a:off x="930030" y="1687573"/>
            <a:ext cx="7772400" cy="29717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Every provider has the role of “Service Line Provider”</a:t>
            </a:r>
          </a:p>
          <a:p>
            <a:pPr marL="434340" indent="-342900">
              <a:buFont typeface="Arial" panose="020B0604020202020204" pitchFamily="34" charset="0"/>
              <a:buChar char="•"/>
            </a:pPr>
            <a:r>
              <a:rPr lang="en-US" dirty="0" smtClean="0"/>
              <a:t>Providers severing students in Non-Public Equivalency organizations list the role of “Contract Provider”</a:t>
            </a:r>
          </a:p>
          <a:p>
            <a:pPr marL="434340" indent="-342900">
              <a:buFont typeface="Arial" panose="020B0604020202020204" pitchFamily="34" charset="0"/>
              <a:buChar char="•"/>
            </a:pPr>
            <a:r>
              <a:rPr lang="en-US" dirty="0" smtClean="0"/>
              <a:t>SLP, School Psych &amp; Case Manager roles are not required. </a:t>
            </a:r>
          </a:p>
          <a:p>
            <a:pPr marL="434340" indent="-342900">
              <a:buFont typeface="Arial" panose="020B0604020202020204" pitchFamily="34" charset="0"/>
              <a:buChar char="•"/>
            </a:pPr>
            <a:endParaRPr lang="en-US" sz="900" dirty="0"/>
          </a:p>
          <a:p>
            <a:pPr marL="434340" indent="-342900">
              <a:buFont typeface="Arial" panose="020B0604020202020204" pitchFamily="34" charset="0"/>
              <a:buChar char="•"/>
            </a:pPr>
            <a:r>
              <a:rPr lang="en-US" dirty="0" smtClean="0"/>
              <a:t>Are related service providers employed on a contracted basis listed with </a:t>
            </a:r>
            <a:r>
              <a:rPr lang="en-US" dirty="0"/>
              <a:t>the “Contract Provider</a:t>
            </a:r>
            <a:r>
              <a:rPr lang="en-US" dirty="0" smtClean="0"/>
              <a:t>” role?	</a:t>
            </a:r>
            <a:endParaRPr lang="en-US" dirty="0"/>
          </a:p>
          <a:p>
            <a:pPr marL="434340" indent="-342900">
              <a:buFont typeface="Arial" panose="020B0604020202020204" pitchFamily="34" charset="0"/>
              <a:buChar char="•"/>
            </a:pPr>
            <a:endParaRPr lang="en-US" dirty="0" smtClean="0"/>
          </a:p>
          <a:p>
            <a:pPr marL="434340" indent="-342900">
              <a:buFont typeface="Arial" panose="020B0604020202020204" pitchFamily="34" charset="0"/>
              <a:buChar char="•"/>
            </a:pPr>
            <a:endParaRPr lang="en-US" dirty="0"/>
          </a:p>
        </p:txBody>
      </p:sp>
      <p:cxnSp>
        <p:nvCxnSpPr>
          <p:cNvPr id="5" name="Straight Connector 4"/>
          <p:cNvCxnSpPr/>
          <p:nvPr/>
        </p:nvCxnSpPr>
        <p:spPr>
          <a:xfrm>
            <a:off x="5791200" y="440055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77000" y="3968942"/>
            <a:ext cx="609600" cy="461665"/>
          </a:xfrm>
          <a:prstGeom prst="rect">
            <a:avLst/>
          </a:prstGeom>
          <a:noFill/>
        </p:spPr>
        <p:txBody>
          <a:bodyPr wrap="square" rtlCol="0">
            <a:spAutoFit/>
          </a:bodyPr>
          <a:lstStyle/>
          <a:p>
            <a:r>
              <a:rPr lang="en-US" sz="2400" dirty="0" smtClean="0">
                <a:solidFill>
                  <a:srgbClr val="FF0000"/>
                </a:solidFill>
              </a:rPr>
              <a:t>No</a:t>
            </a:r>
            <a:endParaRPr lang="en-US" sz="2400" dirty="0">
              <a:solidFill>
                <a:srgbClr val="FF0000"/>
              </a:solidFill>
            </a:endParaRPr>
          </a:p>
        </p:txBody>
      </p:sp>
      <p:sp>
        <p:nvSpPr>
          <p:cNvPr id="7" name="TextBox 6"/>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15</a:t>
            </a:r>
            <a:endParaRPr lang="en-US" dirty="0"/>
          </a:p>
        </p:txBody>
      </p:sp>
    </p:spTree>
    <p:extLst>
      <p:ext uri="{BB962C8B-B14F-4D97-AF65-F5344CB8AC3E}">
        <p14:creationId xmlns:p14="http://schemas.microsoft.com/office/powerpoint/2010/main" val="36210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23950"/>
            <a:ext cx="3695700" cy="3352800"/>
          </a:xfrm>
          <a:prstGeom prst="rect">
            <a:avLst/>
          </a:prstGeom>
        </p:spPr>
      </p:pic>
      <p:sp>
        <p:nvSpPr>
          <p:cNvPr id="3" name="Content Placeholder 2"/>
          <p:cNvSpPr>
            <a:spLocks noGrp="1"/>
          </p:cNvSpPr>
          <p:nvPr>
            <p:ph idx="1"/>
          </p:nvPr>
        </p:nvSpPr>
        <p:spPr>
          <a:xfrm>
            <a:off x="3341077" y="1185913"/>
            <a:ext cx="4020742" cy="964574"/>
          </a:xfrm>
        </p:spPr>
        <p:txBody>
          <a:bodyPr/>
          <a:lstStyle/>
          <a:p>
            <a:r>
              <a:rPr lang="en-US" dirty="0" smtClean="0"/>
              <a:t>How many IEP students are placed in the Coop Day school?</a:t>
            </a:r>
            <a:endParaRPr lang="en-US" dirty="0"/>
          </a:p>
        </p:txBody>
      </p:sp>
      <p:sp>
        <p:nvSpPr>
          <p:cNvPr id="2" name="Title 1"/>
          <p:cNvSpPr>
            <a:spLocks noGrp="1"/>
          </p:cNvSpPr>
          <p:nvPr>
            <p:ph type="title"/>
          </p:nvPr>
        </p:nvSpPr>
        <p:spPr>
          <a:xfrm>
            <a:off x="152400" y="133980"/>
            <a:ext cx="3299460" cy="975733"/>
          </a:xfrm>
        </p:spPr>
        <p:txBody>
          <a:bodyPr/>
          <a:lstStyle/>
          <a:p>
            <a:pPr algn="ctr"/>
            <a:r>
              <a:rPr lang="en-US" dirty="0" smtClean="0"/>
              <a:t>Provider Profile</a:t>
            </a:r>
            <a:endParaRPr lang="en-US" dirty="0"/>
          </a:p>
        </p:txBody>
      </p:sp>
      <p:sp>
        <p:nvSpPr>
          <p:cNvPr id="6" name="Text Placeholder 9"/>
          <p:cNvSpPr txBox="1">
            <a:spLocks/>
          </p:cNvSpPr>
          <p:nvPr/>
        </p:nvSpPr>
        <p:spPr>
          <a:xfrm>
            <a:off x="930030" y="1995905"/>
            <a:ext cx="7772400" cy="187124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a:p>
        </p:txBody>
      </p:sp>
      <p:sp>
        <p:nvSpPr>
          <p:cNvPr id="7" name="Text Placeholder 9"/>
          <p:cNvSpPr txBox="1">
            <a:spLocks/>
          </p:cNvSpPr>
          <p:nvPr/>
        </p:nvSpPr>
        <p:spPr>
          <a:xfrm>
            <a:off x="3485662" y="3943350"/>
            <a:ext cx="4511430" cy="8381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6 students / 72 teachers = 12 teachers for each student.</a:t>
            </a:r>
          </a:p>
          <a:p>
            <a:pPr marL="434340" indent="-342900">
              <a:buFont typeface="Arial" panose="020B0604020202020204" pitchFamily="34" charset="0"/>
              <a:buChar char="•"/>
            </a:pPr>
            <a:endParaRPr lang="en-US" dirty="0"/>
          </a:p>
        </p:txBody>
      </p:sp>
      <p:sp>
        <p:nvSpPr>
          <p:cNvPr id="8" name="Content Placeholder 2"/>
          <p:cNvSpPr txBox="1">
            <a:spLocks/>
          </p:cNvSpPr>
          <p:nvPr/>
        </p:nvSpPr>
        <p:spPr>
          <a:xfrm>
            <a:off x="3341077" y="210180"/>
            <a:ext cx="4800600" cy="923330"/>
          </a:xfrm>
          <a:prstGeom prst="rect">
            <a:avLst/>
          </a:prstGeom>
          <a:blipFill>
            <a:blip r:embed="rId3"/>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Data Analysis and Public Data Request</a:t>
            </a:r>
            <a:endParaRPr lang="en-US" u="sng" dirty="0"/>
          </a:p>
        </p:txBody>
      </p:sp>
      <p:sp>
        <p:nvSpPr>
          <p:cNvPr id="9" name="Content Placeholder 2"/>
          <p:cNvSpPr txBox="1">
            <a:spLocks/>
          </p:cNvSpPr>
          <p:nvPr/>
        </p:nvSpPr>
        <p:spPr>
          <a:xfrm>
            <a:off x="3341077" y="2181885"/>
            <a:ext cx="4020742" cy="1661993"/>
          </a:xfrm>
          <a:prstGeom prst="rect">
            <a:avLst/>
          </a:prstGeom>
          <a:blipFill>
            <a:blip r:embed="rId3"/>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How many </a:t>
            </a:r>
            <a:r>
              <a:rPr lang="en-US" dirty="0" smtClean="0"/>
              <a:t>SPED teachers are providing services </a:t>
            </a:r>
            <a:r>
              <a:rPr lang="en-US" dirty="0"/>
              <a:t>in the Coop Day school?</a:t>
            </a:r>
          </a:p>
        </p:txBody>
      </p:sp>
      <p:sp>
        <p:nvSpPr>
          <p:cNvPr id="10" name="TextBox 9"/>
          <p:cNvSpPr txBox="1"/>
          <p:nvPr/>
        </p:nvSpPr>
        <p:spPr>
          <a:xfrm>
            <a:off x="8732910" y="4781549"/>
            <a:ext cx="457200" cy="369332"/>
          </a:xfrm>
          <a:prstGeom prst="rect">
            <a:avLst/>
          </a:prstGeom>
          <a:noFill/>
          <a:ln w="9525">
            <a:noFill/>
          </a:ln>
        </p:spPr>
        <p:txBody>
          <a:bodyPr wrap="square" rtlCol="0">
            <a:spAutoFit/>
          </a:bodyPr>
          <a:lstStyle/>
          <a:p>
            <a:pPr algn="ctr"/>
            <a:r>
              <a:rPr lang="en-US" dirty="0" smtClean="0"/>
              <a:t>16</a:t>
            </a:r>
            <a:endParaRPr lang="en-US" dirty="0"/>
          </a:p>
        </p:txBody>
      </p:sp>
    </p:spTree>
    <p:extLst>
      <p:ext uri="{BB962C8B-B14F-4D97-AF65-F5344CB8AC3E}">
        <p14:creationId xmlns:p14="http://schemas.microsoft.com/office/powerpoint/2010/main" val="121279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Troubleshooting </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Importing  providers</a:t>
            </a:r>
            <a:endParaRPr lang="en-US" dirty="0"/>
          </a:p>
        </p:txBody>
      </p:sp>
      <p:sp>
        <p:nvSpPr>
          <p:cNvPr id="6" name="Text Placeholder 9"/>
          <p:cNvSpPr txBox="1">
            <a:spLocks/>
          </p:cNvSpPr>
          <p:nvPr/>
        </p:nvSpPr>
        <p:spPr>
          <a:xfrm>
            <a:off x="930030" y="1809750"/>
            <a:ext cx="7772400" cy="24384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t>If the provider data is cut from </a:t>
            </a:r>
            <a:r>
              <a:rPr lang="en-US" dirty="0" smtClean="0"/>
              <a:t>a template / Excel </a:t>
            </a:r>
            <a:r>
              <a:rPr lang="en-US" dirty="0"/>
              <a:t>and pasted into a blank text file such as Notepad, be sure the cursor is positioned to the right of the last data field submitted. If the cursor falls to the beginning of a new row below the data, simply backspace once to move the cursor to the end of the row above, to the right of the last data field submitted and save it. </a:t>
            </a:r>
          </a:p>
        </p:txBody>
      </p:sp>
      <p:sp>
        <p:nvSpPr>
          <p:cNvPr id="5" name="TextBox 4"/>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17</a:t>
            </a:r>
            <a:endParaRPr lang="en-US" dirty="0"/>
          </a:p>
        </p:txBody>
      </p:sp>
    </p:spTree>
    <p:extLst>
      <p:ext uri="{BB962C8B-B14F-4D97-AF65-F5344CB8AC3E}">
        <p14:creationId xmlns:p14="http://schemas.microsoft.com/office/powerpoint/2010/main" val="170495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896879"/>
            <a:ext cx="8037576" cy="923330"/>
          </a:xfrm>
        </p:spPr>
        <p:txBody>
          <a:bodyPr/>
          <a:lstStyle/>
          <a:p>
            <a:r>
              <a:rPr lang="en-US" dirty="0" smtClean="0"/>
              <a:t>Troubleshooting </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Importing template created records</a:t>
            </a:r>
            <a:endParaRPr lang="en-US" dirty="0"/>
          </a:p>
        </p:txBody>
      </p:sp>
      <p:sp>
        <p:nvSpPr>
          <p:cNvPr id="6" name="Text Placeholder 9"/>
          <p:cNvSpPr txBox="1">
            <a:spLocks/>
          </p:cNvSpPr>
          <p:nvPr/>
        </p:nvSpPr>
        <p:spPr>
          <a:xfrm>
            <a:off x="930030" y="1809750"/>
            <a:ext cx="7772400" cy="24384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a:p>
        </p:txBody>
      </p:sp>
      <p:pic>
        <p:nvPicPr>
          <p:cNvPr id="5" name="Picture 4"/>
          <p:cNvPicPr/>
          <p:nvPr/>
        </p:nvPicPr>
        <p:blipFill>
          <a:blip r:embed="rId2"/>
          <a:stretch>
            <a:fillRect/>
          </a:stretch>
        </p:blipFill>
        <p:spPr>
          <a:xfrm>
            <a:off x="1257300" y="2939492"/>
            <a:ext cx="5078730" cy="868997"/>
          </a:xfrm>
          <a:prstGeom prst="rect">
            <a:avLst/>
          </a:prstGeom>
        </p:spPr>
      </p:pic>
      <p:pic>
        <p:nvPicPr>
          <p:cNvPr id="7" name="Picture 6"/>
          <p:cNvPicPr/>
          <p:nvPr/>
        </p:nvPicPr>
        <p:blipFill>
          <a:blip r:embed="rId3"/>
          <a:stretch>
            <a:fillRect/>
          </a:stretch>
        </p:blipFill>
        <p:spPr>
          <a:xfrm>
            <a:off x="1295400" y="3943350"/>
            <a:ext cx="5002530" cy="838200"/>
          </a:xfrm>
          <a:prstGeom prst="rect">
            <a:avLst/>
          </a:prstGeom>
        </p:spPr>
      </p:pic>
      <p:sp>
        <p:nvSpPr>
          <p:cNvPr id="8" name="Text Placeholder 9"/>
          <p:cNvSpPr txBox="1">
            <a:spLocks/>
          </p:cNvSpPr>
          <p:nvPr/>
        </p:nvSpPr>
        <p:spPr>
          <a:xfrm>
            <a:off x="399346" y="1747542"/>
            <a:ext cx="8580315" cy="119195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Note the location of the curser after template fields are pasted into the text file. Be sure the curser is at the end of the last data field, not starting a new row. Backspace once to move the curser.</a:t>
            </a:r>
            <a:endParaRPr lang="en-US" dirty="0"/>
          </a:p>
        </p:txBody>
      </p:sp>
      <p:cxnSp>
        <p:nvCxnSpPr>
          <p:cNvPr id="10" name="Straight Arrow Connector 9"/>
          <p:cNvCxnSpPr/>
          <p:nvPr/>
        </p:nvCxnSpPr>
        <p:spPr>
          <a:xfrm>
            <a:off x="670716" y="3638550"/>
            <a:ext cx="548484" cy="0"/>
          </a:xfrm>
          <a:prstGeom prst="straightConnector1">
            <a:avLst/>
          </a:prstGeom>
          <a:ln w="38100">
            <a:solidFill>
              <a:srgbClr val="F6323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00800" y="4552950"/>
            <a:ext cx="442116" cy="0"/>
          </a:xfrm>
          <a:prstGeom prst="straightConnector1">
            <a:avLst/>
          </a:prstGeom>
          <a:ln w="38100">
            <a:solidFill>
              <a:srgbClr val="F6323E"/>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51061" y="4781550"/>
            <a:ext cx="457200" cy="369332"/>
          </a:xfrm>
          <a:prstGeom prst="rect">
            <a:avLst/>
          </a:prstGeom>
          <a:noFill/>
          <a:ln w="9525">
            <a:noFill/>
          </a:ln>
        </p:spPr>
        <p:txBody>
          <a:bodyPr wrap="square" rtlCol="0">
            <a:spAutoFit/>
          </a:bodyPr>
          <a:lstStyle/>
          <a:p>
            <a:pPr algn="ctr"/>
            <a:r>
              <a:rPr lang="en-US" dirty="0" smtClean="0"/>
              <a:t>18</a:t>
            </a:r>
            <a:endParaRPr lang="en-US" dirty="0"/>
          </a:p>
        </p:txBody>
      </p:sp>
    </p:spTree>
    <p:extLst>
      <p:ext uri="{BB962C8B-B14F-4D97-AF65-F5344CB8AC3E}">
        <p14:creationId xmlns:p14="http://schemas.microsoft.com/office/powerpoint/2010/main" val="368504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 y="87478"/>
            <a:ext cx="6931152" cy="584775"/>
          </a:xfrm>
        </p:spPr>
        <p:txBody>
          <a:bodyPr/>
          <a:lstStyle/>
          <a:p>
            <a:pPr algn="ctr"/>
            <a:r>
              <a:rPr lang="en-US" dirty="0" smtClean="0"/>
              <a:t>all Submissions</a:t>
            </a:r>
            <a:endParaRPr lang="en-US" dirty="0"/>
          </a:p>
        </p:txBody>
      </p:sp>
      <p:sp>
        <p:nvSpPr>
          <p:cNvPr id="3" name="Text Placeholder 2"/>
          <p:cNvSpPr>
            <a:spLocks noGrp="1"/>
          </p:cNvSpPr>
          <p:nvPr>
            <p:ph type="body" sz="quarter" idx="14"/>
          </p:nvPr>
        </p:nvSpPr>
        <p:spPr>
          <a:xfrm>
            <a:off x="381000" y="718820"/>
            <a:ext cx="5599176" cy="1107996"/>
          </a:xfrm>
        </p:spPr>
        <p:txBody>
          <a:bodyPr/>
          <a:lstStyle/>
          <a:p>
            <a:r>
              <a:rPr lang="en-US" dirty="0" smtClean="0"/>
              <a:t>Save Imported files</a:t>
            </a:r>
            <a:endParaRPr lang="en-US" dirty="0"/>
          </a:p>
        </p:txBody>
      </p:sp>
      <p:sp>
        <p:nvSpPr>
          <p:cNvPr id="16" name="Text Placeholder 9"/>
          <p:cNvSpPr txBox="1">
            <a:spLocks/>
          </p:cNvSpPr>
          <p:nvPr/>
        </p:nvSpPr>
        <p:spPr>
          <a:xfrm>
            <a:off x="762000" y="1850946"/>
            <a:ext cx="6705600" cy="25496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If questions arise regarding data changes between Preliminary, Final and Subsequent data,  </a:t>
            </a:r>
          </a:p>
          <a:p>
            <a:pPr marL="434340" indent="-342900">
              <a:buFont typeface="Arial" panose="020B0604020202020204" pitchFamily="34" charset="0"/>
              <a:buChar char="•"/>
            </a:pPr>
            <a:r>
              <a:rPr lang="en-US" dirty="0" smtClean="0"/>
              <a:t>It helps to keep a history of records submitted to troubleshoot changes in data over time</a:t>
            </a:r>
          </a:p>
          <a:p>
            <a:pPr marL="434340" indent="-342900">
              <a:buFont typeface="Arial" panose="020B0604020202020204" pitchFamily="34" charset="0"/>
              <a:buChar char="•"/>
            </a:pPr>
            <a:r>
              <a:rPr lang="en-US" dirty="0" smtClean="0"/>
              <a:t>Develop a file naming convention and organized system to find and retrieve files easily</a:t>
            </a:r>
          </a:p>
        </p:txBody>
      </p:sp>
      <p:sp>
        <p:nvSpPr>
          <p:cNvPr id="5" name="TextBox 4"/>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19</a:t>
            </a:r>
            <a:endParaRPr lang="en-US" dirty="0"/>
          </a:p>
        </p:txBody>
      </p:sp>
    </p:spTree>
    <p:extLst>
      <p:ext uri="{BB962C8B-B14F-4D97-AF65-F5344CB8AC3E}">
        <p14:creationId xmlns:p14="http://schemas.microsoft.com/office/powerpoint/2010/main" val="215606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Data Dictionary</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UPDATES</a:t>
            </a:r>
            <a:endParaRPr lang="en-US" sz="3600" dirty="0">
              <a:solidFill>
                <a:srgbClr val="F8A714"/>
              </a:solidFill>
            </a:endParaRPr>
          </a:p>
        </p:txBody>
      </p:sp>
      <p:sp>
        <p:nvSpPr>
          <p:cNvPr id="2" name="TextBox 1"/>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142202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0224</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New Verification</a:t>
            </a:r>
            <a:endParaRPr lang="en-US" dirty="0"/>
          </a:p>
        </p:txBody>
      </p:sp>
      <p:sp>
        <p:nvSpPr>
          <p:cNvPr id="6" name="Text Placeholder 9"/>
          <p:cNvSpPr txBox="1">
            <a:spLocks/>
          </p:cNvSpPr>
          <p:nvPr/>
        </p:nvSpPr>
        <p:spPr>
          <a:xfrm>
            <a:off x="930030" y="1995905"/>
            <a:ext cx="79853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December </a:t>
            </a:r>
            <a:r>
              <a:rPr lang="en-US" dirty="0"/>
              <a:t>1st </a:t>
            </a:r>
            <a:r>
              <a:rPr lang="en-US" u="sng" dirty="0"/>
              <a:t>Responsible school</a:t>
            </a:r>
            <a:r>
              <a:rPr lang="en-US" dirty="0"/>
              <a:t>, area of </a:t>
            </a:r>
            <a:r>
              <a:rPr lang="en-US" u="sng" dirty="0"/>
              <a:t>Disability</a:t>
            </a:r>
            <a:r>
              <a:rPr lang="en-US" dirty="0"/>
              <a:t> or Educational </a:t>
            </a:r>
            <a:r>
              <a:rPr lang="en-US" u="sng" dirty="0"/>
              <a:t>Environment</a:t>
            </a:r>
            <a:r>
              <a:rPr lang="en-US" dirty="0"/>
              <a:t> has changed from the final 12-1 report. </a:t>
            </a:r>
          </a:p>
        </p:txBody>
      </p:sp>
      <p:sp>
        <p:nvSpPr>
          <p:cNvPr id="5" name="Text Placeholder 9"/>
          <p:cNvSpPr txBox="1">
            <a:spLocks/>
          </p:cNvSpPr>
          <p:nvPr/>
        </p:nvSpPr>
        <p:spPr>
          <a:xfrm>
            <a:off x="914399" y="2876550"/>
            <a:ext cx="79853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Companion to verification 0203. The reason why the federally reported December 1 data changed.   </a:t>
            </a:r>
            <a:endParaRPr lang="en-US" dirty="0"/>
          </a:p>
        </p:txBody>
      </p:sp>
      <p:sp>
        <p:nvSpPr>
          <p:cNvPr id="7" name="TextBox 6"/>
          <p:cNvSpPr txBox="1"/>
          <p:nvPr/>
        </p:nvSpPr>
        <p:spPr>
          <a:xfrm>
            <a:off x="8763000" y="4857750"/>
            <a:ext cx="457200" cy="369332"/>
          </a:xfrm>
          <a:prstGeom prst="rect">
            <a:avLst/>
          </a:prstGeom>
          <a:noFill/>
          <a:ln w="9525">
            <a:noFill/>
          </a:ln>
        </p:spPr>
        <p:txBody>
          <a:bodyPr wrap="square" rtlCol="0">
            <a:spAutoFit/>
          </a:bodyPr>
          <a:lstStyle/>
          <a:p>
            <a:pPr algn="ctr"/>
            <a:r>
              <a:rPr lang="en-US" dirty="0" smtClean="0"/>
              <a:t>20</a:t>
            </a:r>
            <a:endParaRPr lang="en-US" dirty="0"/>
          </a:p>
        </p:txBody>
      </p:sp>
    </p:spTree>
    <p:extLst>
      <p:ext uri="{BB962C8B-B14F-4D97-AF65-F5344CB8AC3E}">
        <p14:creationId xmlns:p14="http://schemas.microsoft.com/office/powerpoint/2010/main" val="2965872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9" y="1643367"/>
            <a:ext cx="3886200" cy="2554545"/>
          </a:xfrm>
        </p:spPr>
        <p:txBody>
          <a:bodyPr/>
          <a:lstStyle/>
          <a:p>
            <a:r>
              <a:rPr lang="en-US" dirty="0" smtClean="0"/>
              <a:t>Look for changes in the data</a:t>
            </a:r>
          </a:p>
          <a:p>
            <a:endParaRPr lang="en-US" dirty="0"/>
          </a:p>
          <a:p>
            <a:r>
              <a:rPr lang="en-US" dirty="0" smtClean="0"/>
              <a:t>A Projected December 1 report </a:t>
            </a:r>
            <a:r>
              <a:rPr lang="en-US" u="sng" dirty="0" smtClean="0"/>
              <a:t>run today </a:t>
            </a:r>
            <a:r>
              <a:rPr lang="en-US" dirty="0" smtClean="0"/>
              <a:t>will show what has changed from the Final report </a:t>
            </a:r>
            <a:endParaRPr lang="en-US" dirty="0"/>
          </a:p>
        </p:txBody>
      </p:sp>
      <p:sp>
        <p:nvSpPr>
          <p:cNvPr id="2" name="Title 1"/>
          <p:cNvSpPr>
            <a:spLocks noGrp="1"/>
          </p:cNvSpPr>
          <p:nvPr>
            <p:ph type="title"/>
          </p:nvPr>
        </p:nvSpPr>
        <p:spPr>
          <a:xfrm>
            <a:off x="74337" y="532510"/>
            <a:ext cx="7589520" cy="584775"/>
          </a:xfrm>
        </p:spPr>
        <p:txBody>
          <a:bodyPr/>
          <a:lstStyle/>
          <a:p>
            <a:r>
              <a:rPr lang="en-US" dirty="0" smtClean="0"/>
              <a:t>Verification 0224 Analysis</a:t>
            </a:r>
            <a:endParaRPr lang="en-US" dirty="0"/>
          </a:p>
        </p:txBody>
      </p:sp>
      <p:pic>
        <p:nvPicPr>
          <p:cNvPr id="8" name="Picture 7"/>
          <p:cNvPicPr/>
          <p:nvPr/>
        </p:nvPicPr>
        <p:blipFill>
          <a:blip r:embed="rId2"/>
          <a:stretch>
            <a:fillRect/>
          </a:stretch>
        </p:blipFill>
        <p:spPr>
          <a:xfrm>
            <a:off x="5418015" y="43875"/>
            <a:ext cx="3429000" cy="2512378"/>
          </a:xfrm>
          <a:prstGeom prst="rect">
            <a:avLst/>
          </a:prstGeom>
        </p:spPr>
      </p:pic>
      <p:pic>
        <p:nvPicPr>
          <p:cNvPr id="9" name="Picture 8"/>
          <p:cNvPicPr/>
          <p:nvPr/>
        </p:nvPicPr>
        <p:blipFill>
          <a:blip r:embed="rId3"/>
          <a:stretch>
            <a:fillRect/>
          </a:stretch>
        </p:blipFill>
        <p:spPr>
          <a:xfrm>
            <a:off x="5379018" y="2556253"/>
            <a:ext cx="3352800" cy="2406650"/>
          </a:xfrm>
          <a:prstGeom prst="rect">
            <a:avLst/>
          </a:prstGeom>
        </p:spPr>
      </p:pic>
      <p:sp>
        <p:nvSpPr>
          <p:cNvPr id="11" name="Flowchart: Connector 10"/>
          <p:cNvSpPr/>
          <p:nvPr/>
        </p:nvSpPr>
        <p:spPr>
          <a:xfrm>
            <a:off x="7223760" y="1514059"/>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Flowchart: Connector 11"/>
          <p:cNvSpPr/>
          <p:nvPr/>
        </p:nvSpPr>
        <p:spPr>
          <a:xfrm>
            <a:off x="8076980" y="4400550"/>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Flowchart: Connector 12"/>
          <p:cNvSpPr/>
          <p:nvPr/>
        </p:nvSpPr>
        <p:spPr>
          <a:xfrm>
            <a:off x="8153400" y="1809750"/>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Flowchart: Connector 13"/>
          <p:cNvSpPr/>
          <p:nvPr/>
        </p:nvSpPr>
        <p:spPr>
          <a:xfrm>
            <a:off x="7688580" y="2298382"/>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Flowchart: Connector 14"/>
          <p:cNvSpPr/>
          <p:nvPr/>
        </p:nvSpPr>
        <p:spPr>
          <a:xfrm>
            <a:off x="7609058" y="4519635"/>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Flowchart: Connector 15"/>
          <p:cNvSpPr/>
          <p:nvPr/>
        </p:nvSpPr>
        <p:spPr>
          <a:xfrm>
            <a:off x="7055418" y="4231542"/>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 name="Straight Arrow Connector 16"/>
          <p:cNvCxnSpPr>
            <a:endCxn id="16" idx="0"/>
          </p:cNvCxnSpPr>
          <p:nvPr/>
        </p:nvCxnSpPr>
        <p:spPr>
          <a:xfrm flipH="1">
            <a:off x="7287828" y="1924269"/>
            <a:ext cx="168126" cy="2307273"/>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p:cNvCxnSpPr/>
          <p:nvPr/>
        </p:nvCxnSpPr>
        <p:spPr>
          <a:xfrm>
            <a:off x="7886961" y="2720483"/>
            <a:ext cx="1" cy="1799152"/>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p:cNvCxnSpPr/>
          <p:nvPr/>
        </p:nvCxnSpPr>
        <p:spPr>
          <a:xfrm flipH="1">
            <a:off x="8309391" y="2219960"/>
            <a:ext cx="76419" cy="2102168"/>
          </a:xfrm>
          <a:prstGeom prst="straightConnector1">
            <a:avLst/>
          </a:prstGeom>
          <a:noFill/>
          <a:ln w="38100" cap="flat" cmpd="sng" algn="ctr">
            <a:solidFill>
              <a:srgbClr val="FF0000"/>
            </a:solidFill>
            <a:prstDash val="solid"/>
            <a:miter lim="800000"/>
            <a:tailEnd type="triangle"/>
          </a:ln>
          <a:effectLst/>
        </p:spPr>
      </p:cxnSp>
      <p:sp>
        <p:nvSpPr>
          <p:cNvPr id="20" name="TextBox 19"/>
          <p:cNvSpPr txBox="1"/>
          <p:nvPr/>
        </p:nvSpPr>
        <p:spPr>
          <a:xfrm>
            <a:off x="8731818" y="4745179"/>
            <a:ext cx="457200" cy="369332"/>
          </a:xfrm>
          <a:prstGeom prst="rect">
            <a:avLst/>
          </a:prstGeom>
          <a:noFill/>
          <a:ln w="9525">
            <a:noFill/>
          </a:ln>
        </p:spPr>
        <p:txBody>
          <a:bodyPr wrap="square" rtlCol="0">
            <a:spAutoFit/>
          </a:bodyPr>
          <a:lstStyle/>
          <a:p>
            <a:pPr algn="ctr"/>
            <a:r>
              <a:rPr lang="en-US" dirty="0" smtClean="0"/>
              <a:t>21</a:t>
            </a:r>
            <a:endParaRPr lang="en-US" dirty="0"/>
          </a:p>
        </p:txBody>
      </p:sp>
    </p:spTree>
    <p:extLst>
      <p:ext uri="{BB962C8B-B14F-4D97-AF65-F5344CB8AC3E}">
        <p14:creationId xmlns:p14="http://schemas.microsoft.com/office/powerpoint/2010/main" val="2319259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0224 – Disability Change</a:t>
            </a:r>
            <a:endParaRPr lang="en-US" dirty="0"/>
          </a:p>
        </p:txBody>
      </p:sp>
      <p:sp>
        <p:nvSpPr>
          <p:cNvPr id="2" name="Title 1"/>
          <p:cNvSpPr>
            <a:spLocks noGrp="1"/>
          </p:cNvSpPr>
          <p:nvPr>
            <p:ph type="title"/>
          </p:nvPr>
        </p:nvSpPr>
        <p:spPr>
          <a:xfrm>
            <a:off x="914400" y="272847"/>
            <a:ext cx="5653884" cy="584775"/>
          </a:xfrm>
        </p:spPr>
        <p:txBody>
          <a:bodyPr/>
          <a:lstStyle/>
          <a:p>
            <a:r>
              <a:rPr lang="en-US" dirty="0" smtClean="0"/>
              <a:t>Primary Cause</a:t>
            </a:r>
            <a:endParaRPr lang="en-US" dirty="0"/>
          </a:p>
        </p:txBody>
      </p:sp>
      <p:sp>
        <p:nvSpPr>
          <p:cNvPr id="6" name="Text Placeholder 9"/>
          <p:cNvSpPr txBox="1">
            <a:spLocks/>
          </p:cNvSpPr>
          <p:nvPr/>
        </p:nvSpPr>
        <p:spPr>
          <a:xfrm>
            <a:off x="731389" y="1784182"/>
            <a:ext cx="7985370" cy="423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Mid-IEP changes are applied to the entire IEP by date. </a:t>
            </a:r>
            <a:endParaRPr lang="en-US" dirty="0"/>
          </a:p>
        </p:txBody>
      </p:sp>
      <p:sp>
        <p:nvSpPr>
          <p:cNvPr id="5" name="Text Placeholder 9"/>
          <p:cNvSpPr txBox="1">
            <a:spLocks/>
          </p:cNvSpPr>
          <p:nvPr/>
        </p:nvSpPr>
        <p:spPr>
          <a:xfrm>
            <a:off x="722922" y="2266950"/>
            <a:ext cx="7985370"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Example, 9/26/2017 IEP. Area of disability changes on 03/15/2018</a:t>
            </a:r>
          </a:p>
          <a:p>
            <a:pPr marL="434340" indent="-342900">
              <a:buFont typeface="Arial" panose="020B0604020202020204" pitchFamily="34" charset="0"/>
              <a:buChar char="•"/>
            </a:pPr>
            <a:r>
              <a:rPr lang="en-US" dirty="0" smtClean="0"/>
              <a:t>New disability listed on service lines 9/26/2017 to 05/21/2018</a:t>
            </a:r>
            <a:endParaRPr lang="en-US" dirty="0"/>
          </a:p>
        </p:txBody>
      </p:sp>
      <p:sp>
        <p:nvSpPr>
          <p:cNvPr id="7" name="Text Placeholder 9"/>
          <p:cNvSpPr txBox="1">
            <a:spLocks/>
          </p:cNvSpPr>
          <p:nvPr/>
        </p:nvSpPr>
        <p:spPr>
          <a:xfrm>
            <a:off x="731388" y="3221735"/>
            <a:ext cx="8107811"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Example, 08/05/2017 IEP. Service location changes on 02/11/2018</a:t>
            </a:r>
          </a:p>
          <a:p>
            <a:pPr marL="434340" indent="-342900">
              <a:buFont typeface="Arial" panose="020B0604020202020204" pitchFamily="34" charset="0"/>
              <a:buChar char="•"/>
            </a:pPr>
            <a:r>
              <a:rPr lang="en-US" dirty="0" smtClean="0"/>
              <a:t>New location listed on service lines 08/05/2017 to 05/21/2018</a:t>
            </a:r>
            <a:endParaRPr lang="en-US" dirty="0"/>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22</a:t>
            </a:r>
            <a:endParaRPr lang="en-US" dirty="0"/>
          </a:p>
        </p:txBody>
      </p:sp>
    </p:spTree>
    <p:extLst>
      <p:ext uri="{BB962C8B-B14F-4D97-AF65-F5344CB8AC3E}">
        <p14:creationId xmlns:p14="http://schemas.microsoft.com/office/powerpoint/2010/main" val="4164732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8572"/>
            <a:ext cx="8037576" cy="923330"/>
          </a:xfrm>
        </p:spPr>
        <p:txBody>
          <a:bodyPr/>
          <a:lstStyle/>
          <a:p>
            <a:r>
              <a:rPr lang="en-US" dirty="0" smtClean="0"/>
              <a:t>0224 – Responsible School Change</a:t>
            </a:r>
            <a:endParaRPr lang="en-US" dirty="0"/>
          </a:p>
        </p:txBody>
      </p:sp>
      <p:sp>
        <p:nvSpPr>
          <p:cNvPr id="2" name="Title 1"/>
          <p:cNvSpPr>
            <a:spLocks noGrp="1"/>
          </p:cNvSpPr>
          <p:nvPr>
            <p:ph type="title"/>
          </p:nvPr>
        </p:nvSpPr>
        <p:spPr>
          <a:xfrm>
            <a:off x="838200" y="83797"/>
            <a:ext cx="5653884" cy="584775"/>
          </a:xfrm>
        </p:spPr>
        <p:txBody>
          <a:bodyPr/>
          <a:lstStyle/>
          <a:p>
            <a:r>
              <a:rPr lang="en-US" dirty="0" smtClean="0"/>
              <a:t>Primary Cause</a:t>
            </a:r>
            <a:endParaRPr lang="en-US" dirty="0"/>
          </a:p>
        </p:txBody>
      </p:sp>
      <p:sp>
        <p:nvSpPr>
          <p:cNvPr id="6" name="Text Placeholder 9"/>
          <p:cNvSpPr txBox="1">
            <a:spLocks/>
          </p:cNvSpPr>
          <p:nvPr/>
        </p:nvSpPr>
        <p:spPr>
          <a:xfrm>
            <a:off x="228600" y="1447540"/>
            <a:ext cx="7649959" cy="78756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Responsible school relevant to the prior school year is not updated for the current school year. </a:t>
            </a:r>
            <a:endParaRPr lang="en-US" dirty="0"/>
          </a:p>
        </p:txBody>
      </p:sp>
      <p:sp>
        <p:nvSpPr>
          <p:cNvPr id="5" name="Text Placeholder 9"/>
          <p:cNvSpPr txBox="1">
            <a:spLocks/>
          </p:cNvSpPr>
          <p:nvPr/>
        </p:nvSpPr>
        <p:spPr>
          <a:xfrm>
            <a:off x="133773" y="2235108"/>
            <a:ext cx="8839200" cy="12192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Example, 03/26/2017 IEP, 2017 responsible school is 8080 Lincoln Elementary. The 2018 responsible school is 8101 Adams Middle school. The 03/26/2017 IEP begins the 2018 school year </a:t>
            </a:r>
            <a:r>
              <a:rPr lang="en-US" sz="2300" dirty="0"/>
              <a:t>listing 8080 Lincoln Elementary. </a:t>
            </a:r>
            <a:endParaRPr lang="en-US" sz="2300" dirty="0" smtClean="0"/>
          </a:p>
        </p:txBody>
      </p:sp>
      <p:sp>
        <p:nvSpPr>
          <p:cNvPr id="7" name="Text Placeholder 9"/>
          <p:cNvSpPr txBox="1">
            <a:spLocks/>
          </p:cNvSpPr>
          <p:nvPr/>
        </p:nvSpPr>
        <p:spPr>
          <a:xfrm>
            <a:off x="133773" y="3562350"/>
            <a:ext cx="8839200"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The 2018 responsible school does not get updated and reported until new IEP is completed (March), after the December 1 report is final.</a:t>
            </a:r>
            <a:endParaRPr lang="en-US" dirty="0"/>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23</a:t>
            </a:r>
            <a:endParaRPr lang="en-US" dirty="0"/>
          </a:p>
        </p:txBody>
      </p:sp>
    </p:spTree>
    <p:extLst>
      <p:ext uri="{BB962C8B-B14F-4D97-AF65-F5344CB8AC3E}">
        <p14:creationId xmlns:p14="http://schemas.microsoft.com/office/powerpoint/2010/main" val="2967724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96391"/>
            <a:ext cx="8037576" cy="923330"/>
          </a:xfrm>
        </p:spPr>
        <p:txBody>
          <a:bodyPr/>
          <a:lstStyle/>
          <a:p>
            <a:r>
              <a:rPr lang="en-US" dirty="0" smtClean="0"/>
              <a:t>0224 </a:t>
            </a:r>
            <a:r>
              <a:rPr lang="en-US" dirty="0"/>
              <a:t>- OSEP Environment </a:t>
            </a:r>
            <a:r>
              <a:rPr lang="en-US" dirty="0" smtClean="0"/>
              <a:t>Change</a:t>
            </a:r>
            <a:endParaRPr lang="en-US" dirty="0"/>
          </a:p>
        </p:txBody>
      </p:sp>
      <p:sp>
        <p:nvSpPr>
          <p:cNvPr id="2" name="Title 1"/>
          <p:cNvSpPr>
            <a:spLocks noGrp="1"/>
          </p:cNvSpPr>
          <p:nvPr>
            <p:ph type="title"/>
          </p:nvPr>
        </p:nvSpPr>
        <p:spPr>
          <a:xfrm>
            <a:off x="838200" y="83797"/>
            <a:ext cx="5653884" cy="584775"/>
          </a:xfrm>
        </p:spPr>
        <p:txBody>
          <a:bodyPr/>
          <a:lstStyle/>
          <a:p>
            <a:r>
              <a:rPr lang="en-US" dirty="0" smtClean="0"/>
              <a:t>Primary Cause</a:t>
            </a:r>
            <a:endParaRPr lang="en-US" dirty="0"/>
          </a:p>
        </p:txBody>
      </p:sp>
      <p:sp>
        <p:nvSpPr>
          <p:cNvPr id="6" name="Text Placeholder 9"/>
          <p:cNvSpPr txBox="1">
            <a:spLocks/>
          </p:cNvSpPr>
          <p:nvPr/>
        </p:nvSpPr>
        <p:spPr>
          <a:xfrm>
            <a:off x="161713" y="1363639"/>
            <a:ext cx="8744373" cy="729137"/>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OSEP Environment relevant to the prior school year is not updated for the current school year. </a:t>
            </a:r>
            <a:endParaRPr lang="en-US" dirty="0"/>
          </a:p>
        </p:txBody>
      </p:sp>
      <p:sp>
        <p:nvSpPr>
          <p:cNvPr id="5" name="Text Placeholder 9"/>
          <p:cNvSpPr txBox="1">
            <a:spLocks/>
          </p:cNvSpPr>
          <p:nvPr/>
        </p:nvSpPr>
        <p:spPr>
          <a:xfrm>
            <a:off x="277791" y="2122187"/>
            <a:ext cx="8601286" cy="12192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Example, 04/11/2017 IEP, 2017 service are provided in preschool locations. The 2018 service are provided in the Kindergarten classroom. The 04/11/2017 IEP begins the 2018 school year </a:t>
            </a:r>
            <a:r>
              <a:rPr lang="en-US" sz="2300" dirty="0"/>
              <a:t>listing </a:t>
            </a:r>
            <a:r>
              <a:rPr lang="en-US" sz="2300" dirty="0" smtClean="0"/>
              <a:t>preschool settings. </a:t>
            </a:r>
          </a:p>
        </p:txBody>
      </p:sp>
      <p:sp>
        <p:nvSpPr>
          <p:cNvPr id="7" name="Text Placeholder 9"/>
          <p:cNvSpPr txBox="1">
            <a:spLocks/>
          </p:cNvSpPr>
          <p:nvPr/>
        </p:nvSpPr>
        <p:spPr>
          <a:xfrm>
            <a:off x="381000" y="3375438"/>
            <a:ext cx="8394869" cy="1482312"/>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The 2018 OSEP environment changes when record is updated with new IEP in (April), after the December 1 report is final. New grade level, classroom session minutes, new settings change the environment. </a:t>
            </a:r>
            <a:endParaRPr lang="en-US" dirty="0"/>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24</a:t>
            </a:r>
            <a:endParaRPr lang="en-US" dirty="0"/>
          </a:p>
        </p:txBody>
      </p:sp>
    </p:spTree>
    <p:extLst>
      <p:ext uri="{BB962C8B-B14F-4D97-AF65-F5344CB8AC3E}">
        <p14:creationId xmlns:p14="http://schemas.microsoft.com/office/powerpoint/2010/main" val="3707599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8572"/>
            <a:ext cx="8037576" cy="923330"/>
          </a:xfrm>
        </p:spPr>
        <p:txBody>
          <a:bodyPr/>
          <a:lstStyle/>
          <a:p>
            <a:r>
              <a:rPr lang="en-US" dirty="0" smtClean="0"/>
              <a:t>0224 </a:t>
            </a:r>
            <a:r>
              <a:rPr lang="en-US" dirty="0"/>
              <a:t>- OSEP Environment </a:t>
            </a:r>
            <a:r>
              <a:rPr lang="en-US" dirty="0" smtClean="0"/>
              <a:t>Change</a:t>
            </a:r>
            <a:endParaRPr lang="en-US" dirty="0"/>
          </a:p>
        </p:txBody>
      </p:sp>
      <p:sp>
        <p:nvSpPr>
          <p:cNvPr id="2" name="Title 1"/>
          <p:cNvSpPr>
            <a:spLocks noGrp="1"/>
          </p:cNvSpPr>
          <p:nvPr>
            <p:ph type="title"/>
          </p:nvPr>
        </p:nvSpPr>
        <p:spPr>
          <a:xfrm>
            <a:off x="838200" y="83797"/>
            <a:ext cx="5653884" cy="584775"/>
          </a:xfrm>
        </p:spPr>
        <p:txBody>
          <a:bodyPr/>
          <a:lstStyle/>
          <a:p>
            <a:r>
              <a:rPr lang="en-US" dirty="0" smtClean="0"/>
              <a:t>Primary Cause</a:t>
            </a:r>
            <a:endParaRPr lang="en-US" dirty="0"/>
          </a:p>
        </p:txBody>
      </p:sp>
      <p:sp>
        <p:nvSpPr>
          <p:cNvPr id="6" name="Text Placeholder 9"/>
          <p:cNvSpPr txBox="1">
            <a:spLocks/>
          </p:cNvSpPr>
          <p:nvPr/>
        </p:nvSpPr>
        <p:spPr>
          <a:xfrm>
            <a:off x="228600" y="1447539"/>
            <a:ext cx="8744373" cy="729137"/>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OSEP Environment changes with subsequent updates to the student record. </a:t>
            </a:r>
            <a:endParaRPr lang="en-US" dirty="0"/>
          </a:p>
        </p:txBody>
      </p:sp>
      <p:sp>
        <p:nvSpPr>
          <p:cNvPr id="5" name="Text Placeholder 9"/>
          <p:cNvSpPr txBox="1">
            <a:spLocks/>
          </p:cNvSpPr>
          <p:nvPr/>
        </p:nvSpPr>
        <p:spPr>
          <a:xfrm>
            <a:off x="133773" y="2235108"/>
            <a:ext cx="8839200" cy="793842"/>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Example, </a:t>
            </a:r>
            <a:r>
              <a:rPr lang="en-US" sz="2000" dirty="0"/>
              <a:t>OSEP Environment </a:t>
            </a:r>
            <a:r>
              <a:rPr lang="en-US" sz="2000" dirty="0" smtClean="0"/>
              <a:t>calculated services, settings, minutes, frequency, days per week and total days from 5 service lines. </a:t>
            </a:r>
            <a:r>
              <a:rPr lang="en-US" sz="2300" dirty="0" smtClean="0"/>
              <a:t> </a:t>
            </a:r>
          </a:p>
        </p:txBody>
      </p:sp>
      <p:sp>
        <p:nvSpPr>
          <p:cNvPr id="7" name="Text Placeholder 9"/>
          <p:cNvSpPr txBox="1">
            <a:spLocks/>
          </p:cNvSpPr>
          <p:nvPr/>
        </p:nvSpPr>
        <p:spPr>
          <a:xfrm>
            <a:off x="133773" y="3105150"/>
            <a:ext cx="8839200"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After the December 1 report is final, record is updated .</a:t>
            </a:r>
            <a:endParaRPr lang="en-US" dirty="0"/>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25</a:t>
            </a:r>
            <a:endParaRPr lang="en-US" dirty="0"/>
          </a:p>
        </p:txBody>
      </p:sp>
    </p:spTree>
    <p:extLst>
      <p:ext uri="{BB962C8B-B14F-4D97-AF65-F5344CB8AC3E}">
        <p14:creationId xmlns:p14="http://schemas.microsoft.com/office/powerpoint/2010/main" val="1230001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12" y="532810"/>
            <a:ext cx="8037576" cy="923330"/>
          </a:xfrm>
        </p:spPr>
        <p:txBody>
          <a:bodyPr/>
          <a:lstStyle/>
          <a:p>
            <a:r>
              <a:rPr lang="en-US" dirty="0"/>
              <a:t>0224 - OSEP Environment Change</a:t>
            </a:r>
          </a:p>
        </p:txBody>
      </p:sp>
      <p:sp>
        <p:nvSpPr>
          <p:cNvPr id="2" name="Title 1"/>
          <p:cNvSpPr>
            <a:spLocks noGrp="1"/>
          </p:cNvSpPr>
          <p:nvPr>
            <p:ph type="title"/>
          </p:nvPr>
        </p:nvSpPr>
        <p:spPr>
          <a:xfrm>
            <a:off x="838200" y="228340"/>
            <a:ext cx="7086600" cy="440232"/>
          </a:xfrm>
        </p:spPr>
        <p:txBody>
          <a:bodyPr/>
          <a:lstStyle/>
          <a:p>
            <a:r>
              <a:rPr lang="en-US" dirty="0" smtClean="0"/>
              <a:t>Private / parochial category</a:t>
            </a:r>
            <a:endParaRPr lang="en-US" dirty="0"/>
          </a:p>
        </p:txBody>
      </p:sp>
      <p:sp>
        <p:nvSpPr>
          <p:cNvPr id="6" name="Text Placeholder 9"/>
          <p:cNvSpPr txBox="1">
            <a:spLocks/>
          </p:cNvSpPr>
          <p:nvPr/>
        </p:nvSpPr>
        <p:spPr>
          <a:xfrm>
            <a:off x="228600" y="1339498"/>
            <a:ext cx="8458200" cy="78756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Private / Parochial OSEP Environment is determined by the student’s neighborhood school. Data Dictionary page 9, examples 5-8</a:t>
            </a:r>
            <a:endParaRPr lang="en-US" dirty="0"/>
          </a:p>
        </p:txBody>
      </p:sp>
      <p:sp>
        <p:nvSpPr>
          <p:cNvPr id="5" name="Text Placeholder 9"/>
          <p:cNvSpPr txBox="1">
            <a:spLocks/>
          </p:cNvSpPr>
          <p:nvPr/>
        </p:nvSpPr>
        <p:spPr>
          <a:xfrm>
            <a:off x="76200" y="2100000"/>
            <a:ext cx="8991599" cy="12192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Example, Student profile initially lists a </a:t>
            </a:r>
            <a:r>
              <a:rPr lang="en-US" dirty="0"/>
              <a:t>Private / Parochial neighborhood </a:t>
            </a:r>
            <a:r>
              <a:rPr lang="en-US" dirty="0" smtClean="0"/>
              <a:t>school (</a:t>
            </a:r>
            <a:r>
              <a:rPr lang="en-US" sz="2300" dirty="0" smtClean="0"/>
              <a:t>X0 or Z0) organization. As the student receives general education in a </a:t>
            </a:r>
            <a:r>
              <a:rPr lang="en-US" sz="2000" dirty="0"/>
              <a:t>Private / </a:t>
            </a:r>
            <a:r>
              <a:rPr lang="en-US" sz="2000" dirty="0" smtClean="0"/>
              <a:t>Parochial school. </a:t>
            </a:r>
            <a:r>
              <a:rPr lang="en-US" sz="2300" dirty="0" smtClean="0"/>
              <a:t> Student counts in the PP category for December 1</a:t>
            </a:r>
          </a:p>
        </p:txBody>
      </p:sp>
      <p:sp>
        <p:nvSpPr>
          <p:cNvPr id="7" name="Text Placeholder 9"/>
          <p:cNvSpPr txBox="1">
            <a:spLocks/>
          </p:cNvSpPr>
          <p:nvPr/>
        </p:nvSpPr>
        <p:spPr>
          <a:xfrm>
            <a:off x="76200" y="3359389"/>
            <a:ext cx="8991599" cy="11430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Subsequent record update changes the neighborhood school to a </a:t>
            </a:r>
            <a:r>
              <a:rPr lang="en-US" dirty="0"/>
              <a:t>public </a:t>
            </a:r>
            <a:r>
              <a:rPr lang="en-US" dirty="0" smtClean="0"/>
              <a:t>school (</a:t>
            </a:r>
            <a:r>
              <a:rPr lang="en-US" dirty="0"/>
              <a:t>D0</a:t>
            </a:r>
            <a:r>
              <a:rPr lang="en-US" dirty="0" smtClean="0"/>
              <a:t>) organization</a:t>
            </a:r>
            <a:r>
              <a:rPr lang="en-US" dirty="0"/>
              <a:t>. OSEP </a:t>
            </a:r>
            <a:r>
              <a:rPr lang="en-US" dirty="0" smtClean="0"/>
              <a:t>Environment changes to the public school calculation resulting in a different </a:t>
            </a:r>
            <a:r>
              <a:rPr lang="en-US" dirty="0"/>
              <a:t>OSEP Environment </a:t>
            </a:r>
            <a:r>
              <a:rPr lang="en-US" dirty="0" smtClean="0"/>
              <a:t>category.</a:t>
            </a:r>
            <a:endParaRPr lang="en-US" dirty="0"/>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26</a:t>
            </a:r>
            <a:endParaRPr lang="en-US" dirty="0"/>
          </a:p>
        </p:txBody>
      </p:sp>
    </p:spTree>
    <p:extLst>
      <p:ext uri="{BB962C8B-B14F-4D97-AF65-F5344CB8AC3E}">
        <p14:creationId xmlns:p14="http://schemas.microsoft.com/office/powerpoint/2010/main" val="162978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12" y="209550"/>
            <a:ext cx="8037576" cy="923330"/>
          </a:xfrm>
        </p:spPr>
        <p:txBody>
          <a:bodyPr/>
          <a:lstStyle/>
          <a:p>
            <a:r>
              <a:rPr lang="en-US" dirty="0"/>
              <a:t>0224 - OSEP Environment </a:t>
            </a:r>
            <a:r>
              <a:rPr lang="en-US" dirty="0" smtClean="0"/>
              <a:t>Change, other examples of data updates</a:t>
            </a:r>
            <a:endParaRPr lang="en-US" dirty="0"/>
          </a:p>
        </p:txBody>
      </p:sp>
      <p:sp>
        <p:nvSpPr>
          <p:cNvPr id="5" name="Text Placeholder 9"/>
          <p:cNvSpPr txBox="1">
            <a:spLocks/>
          </p:cNvSpPr>
          <p:nvPr/>
        </p:nvSpPr>
        <p:spPr>
          <a:xfrm>
            <a:off x="118533" y="1955376"/>
            <a:ext cx="8839201" cy="111928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Grade level of student promoted to KG in July, then resubmitted with Exit status. Services in a preschool program with no KG sessions. December 1 days = zero</a:t>
            </a:r>
          </a:p>
        </p:txBody>
      </p:sp>
      <p:sp>
        <p:nvSpPr>
          <p:cNvPr id="8" name="Text Placeholder 9"/>
          <p:cNvSpPr txBox="1">
            <a:spLocks/>
          </p:cNvSpPr>
          <p:nvPr/>
        </p:nvSpPr>
        <p:spPr>
          <a:xfrm>
            <a:off x="118533" y="3131811"/>
            <a:ext cx="8763001" cy="525788"/>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K time not present on December 1, record updated to include K time</a:t>
            </a:r>
          </a:p>
        </p:txBody>
      </p:sp>
      <p:sp>
        <p:nvSpPr>
          <p:cNvPr id="9" name="Text Placeholder 9"/>
          <p:cNvSpPr txBox="1">
            <a:spLocks/>
          </p:cNvSpPr>
          <p:nvPr/>
        </p:nvSpPr>
        <p:spPr>
          <a:xfrm>
            <a:off x="152400" y="1194936"/>
            <a:ext cx="8839201" cy="632256"/>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000" dirty="0"/>
              <a:t>Homebound services from prior year reported in current year. </a:t>
            </a:r>
            <a:r>
              <a:rPr lang="en-US" sz="2000" dirty="0" smtClean="0"/>
              <a:t>Removed </a:t>
            </a:r>
            <a:r>
              <a:rPr lang="en-US" sz="2000" dirty="0"/>
              <a:t>when next IEP is submitted</a:t>
            </a:r>
            <a:r>
              <a:rPr lang="en-US" sz="2000" dirty="0" smtClean="0"/>
              <a:t>. </a:t>
            </a:r>
            <a:endParaRPr lang="en-US" sz="2000" dirty="0"/>
          </a:p>
        </p:txBody>
      </p:sp>
      <p:sp>
        <p:nvSpPr>
          <p:cNvPr id="10" name="Text Placeholder 9"/>
          <p:cNvSpPr txBox="1">
            <a:spLocks/>
          </p:cNvSpPr>
          <p:nvPr/>
        </p:nvSpPr>
        <p:spPr>
          <a:xfrm>
            <a:off x="118533" y="3714750"/>
            <a:ext cx="8763001" cy="77671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Current year IEP was amended in October. Amended services first reported in April when next IEP is submitted.</a:t>
            </a:r>
          </a:p>
        </p:txBody>
      </p: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27</a:t>
            </a:r>
            <a:endParaRPr lang="en-US" dirty="0"/>
          </a:p>
        </p:txBody>
      </p:sp>
    </p:spTree>
    <p:extLst>
      <p:ext uri="{BB962C8B-B14F-4D97-AF65-F5344CB8AC3E}">
        <p14:creationId xmlns:p14="http://schemas.microsoft.com/office/powerpoint/2010/main" val="1968174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0224</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New Verification</a:t>
            </a:r>
            <a:endParaRPr lang="en-US" dirty="0"/>
          </a:p>
        </p:txBody>
      </p:sp>
      <p:sp>
        <p:nvSpPr>
          <p:cNvPr id="6" name="Text Placeholder 9"/>
          <p:cNvSpPr txBox="1">
            <a:spLocks/>
          </p:cNvSpPr>
          <p:nvPr/>
        </p:nvSpPr>
        <p:spPr>
          <a:xfrm>
            <a:off x="930030" y="1995905"/>
            <a:ext cx="7985370" cy="423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What action is required? </a:t>
            </a:r>
            <a:endParaRPr lang="en-US" dirty="0"/>
          </a:p>
        </p:txBody>
      </p:sp>
      <p:sp>
        <p:nvSpPr>
          <p:cNvPr id="5" name="Text Placeholder 9"/>
          <p:cNvSpPr txBox="1">
            <a:spLocks/>
          </p:cNvSpPr>
          <p:nvPr/>
        </p:nvSpPr>
        <p:spPr>
          <a:xfrm>
            <a:off x="914399" y="2520376"/>
            <a:ext cx="7985370" cy="188017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If the December 1 data is accurate and has changed, then the December 1 data must be updated to the correct values</a:t>
            </a:r>
          </a:p>
          <a:p>
            <a:pPr marL="434340" indent="-342900">
              <a:buFont typeface="Arial" panose="020B0604020202020204" pitchFamily="34" charset="0"/>
              <a:buChar char="•"/>
            </a:pPr>
            <a:r>
              <a:rPr lang="en-US" dirty="0" smtClean="0"/>
              <a:t> If the current data is accurate, then no additional updates are required. </a:t>
            </a:r>
            <a:endParaRPr lang="en-US" dirty="0"/>
          </a:p>
        </p:txBody>
      </p: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28</a:t>
            </a:r>
            <a:endParaRPr lang="en-US" dirty="0"/>
          </a:p>
        </p:txBody>
      </p:sp>
    </p:spTree>
    <p:extLst>
      <p:ext uri="{BB962C8B-B14F-4D97-AF65-F5344CB8AC3E}">
        <p14:creationId xmlns:p14="http://schemas.microsoft.com/office/powerpoint/2010/main" val="716192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55695"/>
            <a:ext cx="8037576" cy="923330"/>
          </a:xfrm>
        </p:spPr>
        <p:txBody>
          <a:bodyPr/>
          <a:lstStyle/>
          <a:p>
            <a:r>
              <a:rPr lang="en-US" dirty="0" smtClean="0"/>
              <a:t>Clarification</a:t>
            </a:r>
            <a:endParaRPr lang="en-US" dirty="0"/>
          </a:p>
        </p:txBody>
      </p:sp>
      <p:sp>
        <p:nvSpPr>
          <p:cNvPr id="2" name="Title 1"/>
          <p:cNvSpPr>
            <a:spLocks noGrp="1"/>
          </p:cNvSpPr>
          <p:nvPr>
            <p:ph type="title"/>
          </p:nvPr>
        </p:nvSpPr>
        <p:spPr>
          <a:xfrm>
            <a:off x="2186666" y="148166"/>
            <a:ext cx="5440836" cy="584775"/>
          </a:xfrm>
        </p:spPr>
        <p:txBody>
          <a:bodyPr/>
          <a:lstStyle/>
          <a:p>
            <a:r>
              <a:rPr lang="en-US" dirty="0" smtClean="0"/>
              <a:t>Verification 0044</a:t>
            </a:r>
            <a:endParaRPr lang="en-US" dirty="0"/>
          </a:p>
        </p:txBody>
      </p:sp>
      <p:sp>
        <p:nvSpPr>
          <p:cNvPr id="6" name="Text Placeholder 9"/>
          <p:cNvSpPr txBox="1">
            <a:spLocks/>
          </p:cNvSpPr>
          <p:nvPr/>
        </p:nvSpPr>
        <p:spPr>
          <a:xfrm>
            <a:off x="407103" y="1367302"/>
            <a:ext cx="7985370" cy="423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Trigger – Reported service minutes exceed the Class minutes.</a:t>
            </a:r>
            <a:endParaRPr lang="en-US" dirty="0"/>
          </a:p>
        </p:txBody>
      </p:sp>
      <p:sp>
        <p:nvSpPr>
          <p:cNvPr id="5" name="Text Placeholder 9"/>
          <p:cNvSpPr txBox="1">
            <a:spLocks/>
          </p:cNvSpPr>
          <p:nvPr/>
        </p:nvSpPr>
        <p:spPr>
          <a:xfrm>
            <a:off x="420155" y="1790746"/>
            <a:ext cx="7985370" cy="2686003"/>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Verification logic – to flag service minutes that are artificially high. Resulting in a more favorable OSEP environment calculation. </a:t>
            </a:r>
          </a:p>
          <a:p>
            <a:endParaRPr lang="en-US" dirty="0"/>
          </a:p>
          <a:p>
            <a:r>
              <a:rPr lang="en-US" dirty="0"/>
              <a:t>Note: If the student receives IEP support during the lunch period, then a separate service line is required to account for the lunch period minutes </a:t>
            </a:r>
          </a:p>
        </p:txBody>
      </p:sp>
      <p:sp>
        <p:nvSpPr>
          <p:cNvPr id="7" name="TextBox 6"/>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29</a:t>
            </a:r>
            <a:endParaRPr lang="en-US" dirty="0"/>
          </a:p>
        </p:txBody>
      </p:sp>
    </p:spTree>
    <p:extLst>
      <p:ext uri="{BB962C8B-B14F-4D97-AF65-F5344CB8AC3E}">
        <p14:creationId xmlns:p14="http://schemas.microsoft.com/office/powerpoint/2010/main" val="24498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742545"/>
            <a:ext cx="7589520" cy="1292662"/>
          </a:xfrm>
        </p:spPr>
        <p:txBody>
          <a:bodyPr/>
          <a:lstStyle/>
          <a:p>
            <a:r>
              <a:rPr lang="en-US" dirty="0" smtClean="0"/>
              <a:t>Forward, Definition and Appendix sections merged into a single document. </a:t>
            </a:r>
            <a:endParaRPr lang="en-US" dirty="0"/>
          </a:p>
        </p:txBody>
      </p:sp>
      <p:sp>
        <p:nvSpPr>
          <p:cNvPr id="2" name="Title 1"/>
          <p:cNvSpPr>
            <a:spLocks noGrp="1"/>
          </p:cNvSpPr>
          <p:nvPr>
            <p:ph type="title"/>
          </p:nvPr>
        </p:nvSpPr>
        <p:spPr>
          <a:xfrm>
            <a:off x="649224" y="606683"/>
            <a:ext cx="7589520" cy="584775"/>
          </a:xfrm>
        </p:spPr>
        <p:txBody>
          <a:bodyPr/>
          <a:lstStyle/>
          <a:p>
            <a:r>
              <a:rPr lang="en-US" dirty="0" smtClean="0"/>
              <a:t>Revised format</a:t>
            </a:r>
            <a:endParaRPr lang="en-US" dirty="0"/>
          </a:p>
        </p:txBody>
      </p:sp>
      <p:sp>
        <p:nvSpPr>
          <p:cNvPr id="4" name="TextBox 3"/>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3</a:t>
            </a:r>
            <a:endParaRPr lang="en-US" dirty="0"/>
          </a:p>
        </p:txBody>
      </p:sp>
    </p:spTree>
    <p:extLst>
      <p:ext uri="{BB962C8B-B14F-4D97-AF65-F5344CB8AC3E}">
        <p14:creationId xmlns:p14="http://schemas.microsoft.com/office/powerpoint/2010/main" val="1866063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43291"/>
            <a:ext cx="8037576" cy="923330"/>
          </a:xfrm>
        </p:spPr>
        <p:txBody>
          <a:bodyPr/>
          <a:lstStyle/>
          <a:p>
            <a:r>
              <a:rPr lang="en-US" dirty="0" smtClean="0"/>
              <a:t>New Organization X0440</a:t>
            </a:r>
            <a:endParaRPr lang="en-US" dirty="0"/>
          </a:p>
        </p:txBody>
      </p:sp>
      <p:sp>
        <p:nvSpPr>
          <p:cNvPr id="2" name="Title 1"/>
          <p:cNvSpPr>
            <a:spLocks noGrp="1"/>
          </p:cNvSpPr>
          <p:nvPr>
            <p:ph type="title"/>
          </p:nvPr>
        </p:nvSpPr>
        <p:spPr>
          <a:xfrm>
            <a:off x="1219200" y="241822"/>
            <a:ext cx="7620000" cy="584775"/>
          </a:xfrm>
        </p:spPr>
        <p:txBody>
          <a:bodyPr/>
          <a:lstStyle/>
          <a:p>
            <a:r>
              <a:rPr lang="en-US" dirty="0" smtClean="0"/>
              <a:t>Non-accredited Private Schools</a:t>
            </a:r>
            <a:endParaRPr lang="en-US" dirty="0"/>
          </a:p>
        </p:txBody>
      </p:sp>
      <p:sp>
        <p:nvSpPr>
          <p:cNvPr id="6" name="Text Placeholder 9"/>
          <p:cNvSpPr txBox="1">
            <a:spLocks/>
          </p:cNvSpPr>
          <p:nvPr/>
        </p:nvSpPr>
        <p:spPr>
          <a:xfrm>
            <a:off x="152400" y="2038350"/>
            <a:ext cx="8686800" cy="36576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000" dirty="0"/>
              <a:t>Note: Non-Accredited Private / Parochial schools are found under Organization X0440. Organization X0440 will filter to the top of the Neighborhood school organization list on the profile drop down. Buildings bounded within the User’s catchment will be listed for selection in the Neighborhood school list</a:t>
            </a:r>
            <a:r>
              <a:rPr lang="en-US" sz="2000" dirty="0" smtClean="0"/>
              <a:t>.</a:t>
            </a:r>
            <a:r>
              <a:rPr lang="en-US" sz="2000" dirty="0"/>
              <a:t> Note: Non-Accredited Private / Parochial schools are found under Organization X0440. Organization X0440 will filter to the top of the Neighborhood school organization list on the profile drop down. Buildings bounded within the User’s catchment will be listed for selection in the Neighborhood school list</a:t>
            </a:r>
            <a:r>
              <a:rPr lang="en-US" sz="2000" dirty="0" smtClean="0"/>
              <a:t>.</a:t>
            </a:r>
            <a:endParaRPr lang="en-US" sz="2000" dirty="0"/>
          </a:p>
        </p:txBody>
      </p:sp>
      <p:sp>
        <p:nvSpPr>
          <p:cNvPr id="7" name="TextBox 6"/>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30</a:t>
            </a:r>
            <a:endParaRPr lang="en-US" dirty="0"/>
          </a:p>
        </p:txBody>
      </p:sp>
    </p:spTree>
    <p:extLst>
      <p:ext uri="{BB962C8B-B14F-4D97-AF65-F5344CB8AC3E}">
        <p14:creationId xmlns:p14="http://schemas.microsoft.com/office/powerpoint/2010/main" val="197644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Reports</a:t>
            </a:r>
            <a:endParaRPr lang="en-US" dirty="0"/>
          </a:p>
        </p:txBody>
      </p:sp>
      <p:sp>
        <p:nvSpPr>
          <p:cNvPr id="5" name="Text Placeholder 4"/>
          <p:cNvSpPr>
            <a:spLocks noGrp="1"/>
          </p:cNvSpPr>
          <p:nvPr>
            <p:ph type="body" idx="1"/>
          </p:nvPr>
        </p:nvSpPr>
        <p:spPr/>
        <p:txBody>
          <a:bodyPr/>
          <a:lstStyle/>
          <a:p>
            <a:pPr algn="r"/>
            <a:r>
              <a:rPr lang="en-US" sz="3600" dirty="0" err="1" smtClean="0">
                <a:solidFill>
                  <a:srgbClr val="F8A714"/>
                </a:solidFill>
              </a:rPr>
              <a:t>Guidence</a:t>
            </a:r>
            <a:endParaRPr lang="en-US" sz="3600" dirty="0">
              <a:solidFill>
                <a:srgbClr val="F8A714"/>
              </a:solidFill>
            </a:endParaRPr>
          </a:p>
        </p:txBody>
      </p:sp>
      <p:sp>
        <p:nvSpPr>
          <p:cNvPr id="6" name="TextBox 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31</a:t>
            </a:r>
            <a:endParaRPr lang="en-US" dirty="0"/>
          </a:p>
        </p:txBody>
      </p:sp>
    </p:spTree>
    <p:extLst>
      <p:ext uri="{BB962C8B-B14F-4D97-AF65-F5344CB8AC3E}">
        <p14:creationId xmlns:p14="http://schemas.microsoft.com/office/powerpoint/2010/main" val="3775337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5317"/>
            <a:ext cx="6477000" cy="584775"/>
          </a:xfrm>
        </p:spPr>
        <p:txBody>
          <a:bodyPr/>
          <a:lstStyle/>
          <a:p>
            <a:r>
              <a:rPr lang="en-US" dirty="0" smtClean="0"/>
              <a:t>Check for Duplicate records</a:t>
            </a:r>
            <a:endParaRPr lang="en-US" dirty="0"/>
          </a:p>
        </p:txBody>
      </p:sp>
      <p:pic>
        <p:nvPicPr>
          <p:cNvPr id="4" name="Picture 3"/>
          <p:cNvPicPr>
            <a:picLocks noChangeAspect="1"/>
          </p:cNvPicPr>
          <p:nvPr/>
        </p:nvPicPr>
        <p:blipFill>
          <a:blip r:embed="rId2"/>
          <a:stretch>
            <a:fillRect/>
          </a:stretch>
        </p:blipFill>
        <p:spPr>
          <a:xfrm>
            <a:off x="76200" y="1503089"/>
            <a:ext cx="6324600" cy="3178973"/>
          </a:xfrm>
          <a:prstGeom prst="rect">
            <a:avLst/>
          </a:prstGeom>
        </p:spPr>
      </p:pic>
      <p:sp>
        <p:nvSpPr>
          <p:cNvPr id="8" name="Down Arrow 7"/>
          <p:cNvSpPr/>
          <p:nvPr/>
        </p:nvSpPr>
        <p:spPr>
          <a:xfrm>
            <a:off x="533400" y="3028950"/>
            <a:ext cx="2286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6748089" y="1153239"/>
            <a:ext cx="2377284" cy="3077766"/>
          </a:xfrm>
        </p:spPr>
        <p:txBody>
          <a:bodyPr/>
          <a:lstStyle/>
          <a:p>
            <a:pPr marL="228600" indent="-228600">
              <a:buAutoNum type="arabicPeriod"/>
            </a:pPr>
            <a:r>
              <a:rPr lang="en-US" sz="1600" dirty="0" smtClean="0">
                <a:latin typeface="Times New Roman" panose="02020603050405020304" pitchFamily="18" charset="0"/>
                <a:cs typeface="Times New Roman" panose="02020603050405020304" pitchFamily="18" charset="0"/>
              </a:rPr>
              <a:t>Highlight KIDS ID numbers</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Select Data Tab</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Remove Duplicates, Warning Box</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Keep Current Selection</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Click Remove Duplicates</a:t>
            </a:r>
            <a:endParaRPr lang="en-US" sz="1600" dirty="0">
              <a:latin typeface="Times New Roman" panose="02020603050405020304" pitchFamily="18" charset="0"/>
              <a:cs typeface="Times New Roman" panose="02020603050405020304" pitchFamily="18" charset="0"/>
            </a:endParaRPr>
          </a:p>
        </p:txBody>
      </p:sp>
      <p:sp>
        <p:nvSpPr>
          <p:cNvPr id="10" name="Down Arrow 9"/>
          <p:cNvSpPr/>
          <p:nvPr/>
        </p:nvSpPr>
        <p:spPr>
          <a:xfrm>
            <a:off x="6186055" y="666750"/>
            <a:ext cx="2286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438400" y="741089"/>
            <a:ext cx="2286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3845784" y="3578867"/>
            <a:ext cx="50351"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decagon 12"/>
          <p:cNvSpPr/>
          <p:nvPr/>
        </p:nvSpPr>
        <p:spPr>
          <a:xfrm>
            <a:off x="6436668" y="66675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4" name="Dodecagon 13"/>
          <p:cNvSpPr/>
          <p:nvPr/>
        </p:nvSpPr>
        <p:spPr>
          <a:xfrm>
            <a:off x="1970194" y="940589"/>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5" name="Dodecagon 14"/>
          <p:cNvSpPr/>
          <p:nvPr/>
        </p:nvSpPr>
        <p:spPr>
          <a:xfrm>
            <a:off x="419100" y="2582156"/>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6" name="Dodecagon 15"/>
          <p:cNvSpPr/>
          <p:nvPr/>
        </p:nvSpPr>
        <p:spPr>
          <a:xfrm>
            <a:off x="3642359" y="3501041"/>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7" name="Dodecagon 16"/>
          <p:cNvSpPr/>
          <p:nvPr/>
        </p:nvSpPr>
        <p:spPr>
          <a:xfrm>
            <a:off x="4495800" y="3991829"/>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18" name="Title 1"/>
          <p:cNvSpPr txBox="1">
            <a:spLocks/>
          </p:cNvSpPr>
          <p:nvPr/>
        </p:nvSpPr>
        <p:spPr>
          <a:xfrm>
            <a:off x="2603731" y="656936"/>
            <a:ext cx="3429000" cy="707886"/>
          </a:xfrm>
          <a:prstGeom prst="rect">
            <a:avLst/>
          </a:prstGeom>
        </p:spPr>
        <p:txBody>
          <a:bodyPr vert="horz" wrap="square" lIns="365760" tIns="91440" rIns="91440" bIns="0" rtlCol="0" anchor="b" anchorCtr="0">
            <a:spAutoFit/>
          </a:bodyPr>
          <a:lst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a:lstStyle>
          <a:p>
            <a:pPr algn="ctr"/>
            <a:r>
              <a:rPr lang="en-US" sz="2000" dirty="0" smtClean="0"/>
              <a:t>Are Duplicate records present?</a:t>
            </a:r>
            <a:endParaRPr lang="en-US" sz="2000" dirty="0"/>
          </a:p>
        </p:txBody>
      </p:sp>
      <p:sp>
        <p:nvSpPr>
          <p:cNvPr id="19" name="TextBox 18"/>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32</a:t>
            </a:r>
            <a:endParaRPr lang="en-US" dirty="0"/>
          </a:p>
        </p:txBody>
      </p:sp>
    </p:spTree>
    <p:extLst>
      <p:ext uri="{BB962C8B-B14F-4D97-AF65-F5344CB8AC3E}">
        <p14:creationId xmlns:p14="http://schemas.microsoft.com/office/powerpoint/2010/main" val="282146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7589520" cy="584775"/>
          </a:xfrm>
        </p:spPr>
        <p:txBody>
          <a:bodyPr/>
          <a:lstStyle/>
          <a:p>
            <a:r>
              <a:rPr lang="en-US" dirty="0" smtClean="0"/>
              <a:t>Check for Duplicate records</a:t>
            </a:r>
            <a:endParaRPr lang="en-US" dirty="0"/>
          </a:p>
        </p:txBody>
      </p:sp>
      <p:sp>
        <p:nvSpPr>
          <p:cNvPr id="9" name="Content Placeholder 2"/>
          <p:cNvSpPr>
            <a:spLocks noGrp="1"/>
          </p:cNvSpPr>
          <p:nvPr>
            <p:ph idx="1"/>
          </p:nvPr>
        </p:nvSpPr>
        <p:spPr>
          <a:xfrm>
            <a:off x="304800" y="3717421"/>
            <a:ext cx="3733800" cy="1292662"/>
          </a:xfrm>
        </p:spPr>
        <p:txBody>
          <a:bodyPr/>
          <a:lstStyle/>
          <a:p>
            <a:r>
              <a:rPr lang="en-US" sz="1600" dirty="0" smtClean="0">
                <a:latin typeface="Times New Roman" panose="02020603050405020304" pitchFamily="18" charset="0"/>
                <a:cs typeface="Times New Roman" panose="02020603050405020304" pitchFamily="18" charset="0"/>
              </a:rPr>
              <a:t>Pop-Up Alert identifies the number of Duplicates, if any </a:t>
            </a:r>
            <a:endParaRPr lang="en-US"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2401" y="1079263"/>
            <a:ext cx="4267200" cy="2502983"/>
          </a:xfrm>
          <a:prstGeom prst="rect">
            <a:avLst/>
          </a:prstGeom>
        </p:spPr>
      </p:pic>
      <p:pic>
        <p:nvPicPr>
          <p:cNvPr id="5" name="Picture 4"/>
          <p:cNvPicPr>
            <a:picLocks noChangeAspect="1"/>
          </p:cNvPicPr>
          <p:nvPr/>
        </p:nvPicPr>
        <p:blipFill>
          <a:blip r:embed="rId3"/>
          <a:stretch>
            <a:fillRect/>
          </a:stretch>
        </p:blipFill>
        <p:spPr>
          <a:xfrm>
            <a:off x="4724400" y="2123505"/>
            <a:ext cx="3048000" cy="2917481"/>
          </a:xfrm>
          <a:prstGeom prst="rect">
            <a:avLst/>
          </a:prstGeom>
        </p:spPr>
      </p:pic>
      <p:sp>
        <p:nvSpPr>
          <p:cNvPr id="13" name="Content Placeholder 2"/>
          <p:cNvSpPr txBox="1">
            <a:spLocks/>
          </p:cNvSpPr>
          <p:nvPr/>
        </p:nvSpPr>
        <p:spPr>
          <a:xfrm>
            <a:off x="5483860" y="773905"/>
            <a:ext cx="2819400" cy="1292662"/>
          </a:xfrm>
          <a:prstGeom prst="rect">
            <a:avLst/>
          </a:prstGeom>
          <a:blipFill>
            <a:blip r:embed="rId4"/>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latin typeface="Times New Roman" panose="02020603050405020304" pitchFamily="18" charset="0"/>
                <a:cs typeface="Times New Roman" panose="02020603050405020304" pitchFamily="18" charset="0"/>
              </a:rPr>
              <a:t>Reverse the Remove Duplicate Action  and put the Duplicates back in the report. </a:t>
            </a:r>
            <a:endParaRPr lang="en-US" sz="1600" dirty="0">
              <a:latin typeface="Times New Roman" panose="02020603050405020304" pitchFamily="18" charset="0"/>
              <a:cs typeface="Times New Roman" panose="02020603050405020304" pitchFamily="18" charset="0"/>
            </a:endParaRPr>
          </a:p>
        </p:txBody>
      </p:sp>
      <p:sp>
        <p:nvSpPr>
          <p:cNvPr id="7" name="Oval 6"/>
          <p:cNvSpPr/>
          <p:nvPr/>
        </p:nvSpPr>
        <p:spPr>
          <a:xfrm>
            <a:off x="5068993" y="2009628"/>
            <a:ext cx="381000" cy="482849"/>
          </a:xfrm>
          <a:prstGeom prst="ellipse">
            <a:avLst/>
          </a:prstGeom>
          <a:noFill/>
          <a:ln w="57150">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26092" y="1320168"/>
            <a:ext cx="1066800" cy="1208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Arrow 9"/>
          <p:cNvSpPr/>
          <p:nvPr/>
        </p:nvSpPr>
        <p:spPr>
          <a:xfrm rot="16603967">
            <a:off x="2174594" y="3558083"/>
            <a:ext cx="1066800" cy="12088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33</a:t>
            </a:r>
            <a:endParaRPr lang="en-US" dirty="0"/>
          </a:p>
        </p:txBody>
      </p:sp>
    </p:spTree>
    <p:extLst>
      <p:ext uri="{BB962C8B-B14F-4D97-AF65-F5344CB8AC3E}">
        <p14:creationId xmlns:p14="http://schemas.microsoft.com/office/powerpoint/2010/main" val="128738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981" y="1276350"/>
            <a:ext cx="8950019" cy="3314335"/>
          </a:xfrm>
          <a:prstGeom prst="rect">
            <a:avLst/>
          </a:prstGeom>
        </p:spPr>
      </p:pic>
      <p:sp>
        <p:nvSpPr>
          <p:cNvPr id="3" name="Title 2"/>
          <p:cNvSpPr>
            <a:spLocks noGrp="1"/>
          </p:cNvSpPr>
          <p:nvPr>
            <p:ph type="title"/>
          </p:nvPr>
        </p:nvSpPr>
        <p:spPr>
          <a:xfrm>
            <a:off x="193981" y="57150"/>
            <a:ext cx="7589520" cy="584775"/>
          </a:xfrm>
          <a:ln>
            <a:noFill/>
          </a:ln>
        </p:spPr>
        <p:txBody>
          <a:bodyPr/>
          <a:lstStyle/>
          <a:p>
            <a:r>
              <a:rPr lang="en-US" dirty="0" smtClean="0"/>
              <a:t>Find Duplicate records</a:t>
            </a:r>
            <a:endParaRPr lang="en-US" dirty="0"/>
          </a:p>
        </p:txBody>
      </p:sp>
      <p:sp>
        <p:nvSpPr>
          <p:cNvPr id="5" name="Down Arrow 4"/>
          <p:cNvSpPr/>
          <p:nvPr/>
        </p:nvSpPr>
        <p:spPr>
          <a:xfrm>
            <a:off x="685800" y="3562350"/>
            <a:ext cx="304800" cy="3810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38200" y="895350"/>
            <a:ext cx="152400" cy="304800"/>
          </a:xfrm>
          <a:prstGeom prst="downArrow">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248400" y="881351"/>
            <a:ext cx="213378" cy="335309"/>
          </a:xfrm>
          <a:prstGeom prst="rect">
            <a:avLst/>
          </a:prstGeom>
        </p:spPr>
      </p:pic>
      <p:sp>
        <p:nvSpPr>
          <p:cNvPr id="10" name="Down Arrow 9"/>
          <p:cNvSpPr/>
          <p:nvPr/>
        </p:nvSpPr>
        <p:spPr>
          <a:xfrm rot="16200000">
            <a:off x="5715000" y="1962150"/>
            <a:ext cx="114300" cy="571500"/>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Down Arrow 10"/>
          <p:cNvSpPr/>
          <p:nvPr/>
        </p:nvSpPr>
        <p:spPr>
          <a:xfrm>
            <a:off x="8229600" y="3752850"/>
            <a:ext cx="152400" cy="498535"/>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5935989" y="1477676"/>
            <a:ext cx="838200" cy="674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decagon 12"/>
          <p:cNvSpPr/>
          <p:nvPr/>
        </p:nvSpPr>
        <p:spPr>
          <a:xfrm>
            <a:off x="609600" y="272415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4" name="Dodecagon 13"/>
          <p:cNvSpPr/>
          <p:nvPr/>
        </p:nvSpPr>
        <p:spPr>
          <a:xfrm>
            <a:off x="6126489" y="420078"/>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5" name="Dodecagon 14"/>
          <p:cNvSpPr/>
          <p:nvPr/>
        </p:nvSpPr>
        <p:spPr>
          <a:xfrm>
            <a:off x="8077200" y="4514485"/>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6" name="TextBox 1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34</a:t>
            </a:r>
            <a:endParaRPr lang="en-US" dirty="0"/>
          </a:p>
        </p:txBody>
      </p:sp>
    </p:spTree>
    <p:extLst>
      <p:ext uri="{BB962C8B-B14F-4D97-AF65-F5344CB8AC3E}">
        <p14:creationId xmlns:p14="http://schemas.microsoft.com/office/powerpoint/2010/main" val="1414273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7750"/>
            <a:ext cx="4191000" cy="3323987"/>
          </a:xfrm>
        </p:spPr>
        <p:txBody>
          <a:bodyPr/>
          <a:lstStyle/>
          <a:p>
            <a:r>
              <a:rPr lang="en-US" u="sng" dirty="0"/>
              <a:t>Remove Duplicate records found</a:t>
            </a:r>
          </a:p>
          <a:p>
            <a:endParaRPr lang="en-US" sz="800" dirty="0"/>
          </a:p>
          <a:p>
            <a:r>
              <a:rPr lang="en-US" dirty="0"/>
              <a:t>Note: Active Records &amp; Inactive Records for the same student represents a duplicate</a:t>
            </a:r>
          </a:p>
          <a:p>
            <a:endParaRPr lang="en-US" sz="800" dirty="0"/>
          </a:p>
          <a:p>
            <a:r>
              <a:rPr lang="en-US" dirty="0"/>
              <a:t>Delete Duplicates and retain a single record</a:t>
            </a:r>
          </a:p>
        </p:txBody>
      </p:sp>
      <p:sp>
        <p:nvSpPr>
          <p:cNvPr id="2" name="Title 1"/>
          <p:cNvSpPr>
            <a:spLocks noGrp="1"/>
          </p:cNvSpPr>
          <p:nvPr>
            <p:ph type="title"/>
          </p:nvPr>
        </p:nvSpPr>
        <p:spPr>
          <a:xfrm>
            <a:off x="76200" y="209550"/>
            <a:ext cx="7589520" cy="584775"/>
          </a:xfrm>
        </p:spPr>
        <p:txBody>
          <a:bodyPr/>
          <a:lstStyle/>
          <a:p>
            <a:r>
              <a:rPr lang="en-US" dirty="0" smtClean="0"/>
              <a:t>Duplicate records are Highlighted</a:t>
            </a:r>
            <a:endParaRPr lang="en-US" dirty="0"/>
          </a:p>
        </p:txBody>
      </p:sp>
      <p:pic>
        <p:nvPicPr>
          <p:cNvPr id="5" name="Picture 4"/>
          <p:cNvPicPr>
            <a:picLocks noChangeAspect="1"/>
          </p:cNvPicPr>
          <p:nvPr/>
        </p:nvPicPr>
        <p:blipFill>
          <a:blip r:embed="rId2"/>
          <a:stretch>
            <a:fillRect/>
          </a:stretch>
        </p:blipFill>
        <p:spPr>
          <a:xfrm>
            <a:off x="4648200" y="895350"/>
            <a:ext cx="4282562" cy="3171520"/>
          </a:xfrm>
          <a:prstGeom prst="rect">
            <a:avLst/>
          </a:prstGeom>
        </p:spPr>
      </p:pic>
      <p:sp>
        <p:nvSpPr>
          <p:cNvPr id="6" name="Right Arrow 5"/>
          <p:cNvSpPr/>
          <p:nvPr/>
        </p:nvSpPr>
        <p:spPr>
          <a:xfrm>
            <a:off x="3276600" y="3714750"/>
            <a:ext cx="13716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Dodecagon 6"/>
          <p:cNvSpPr/>
          <p:nvPr/>
        </p:nvSpPr>
        <p:spPr>
          <a:xfrm>
            <a:off x="7010400" y="318135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35</a:t>
            </a:r>
            <a:endParaRPr lang="en-US" dirty="0"/>
          </a:p>
        </p:txBody>
      </p:sp>
    </p:spTree>
    <p:extLst>
      <p:ext uri="{BB962C8B-B14F-4D97-AF65-F5344CB8AC3E}">
        <p14:creationId xmlns:p14="http://schemas.microsoft.com/office/powerpoint/2010/main" val="1030491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Look for invalid settings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Projected reports</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670717" y="2096930"/>
            <a:ext cx="2758284" cy="192262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“Z” indicates an invalid setting code is listed on the student’s service line</a:t>
            </a:r>
            <a:endParaRPr lang="en-US" dirty="0"/>
          </a:p>
        </p:txBody>
      </p:sp>
      <p:pic>
        <p:nvPicPr>
          <p:cNvPr id="4" name="Picture 3"/>
          <p:cNvPicPr>
            <a:picLocks noChangeAspect="1"/>
          </p:cNvPicPr>
          <p:nvPr/>
        </p:nvPicPr>
        <p:blipFill>
          <a:blip r:embed="rId3"/>
          <a:stretch>
            <a:fillRect/>
          </a:stretch>
        </p:blipFill>
        <p:spPr>
          <a:xfrm>
            <a:off x="5144791" y="133350"/>
            <a:ext cx="3402113" cy="4386704"/>
          </a:xfrm>
          <a:prstGeom prst="rect">
            <a:avLst/>
          </a:prstGeom>
        </p:spPr>
      </p:pic>
      <p:sp>
        <p:nvSpPr>
          <p:cNvPr id="7" name="Right Arrow 6"/>
          <p:cNvSpPr/>
          <p:nvPr/>
        </p:nvSpPr>
        <p:spPr>
          <a:xfrm>
            <a:off x="3509694" y="2495550"/>
            <a:ext cx="22860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36</a:t>
            </a:r>
            <a:endParaRPr lang="en-US" dirty="0"/>
          </a:p>
        </p:txBody>
      </p:sp>
    </p:spTree>
    <p:extLst>
      <p:ext uri="{BB962C8B-B14F-4D97-AF65-F5344CB8AC3E}">
        <p14:creationId xmlns:p14="http://schemas.microsoft.com/office/powerpoint/2010/main" val="2228383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Look for Missing Services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Projected reports</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670717" y="2096930"/>
            <a:ext cx="2758284" cy="192262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“Blank” indicates an No Service code is listed on the student’s service line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5750"/>
            <a:ext cx="3649980" cy="3840480"/>
          </a:xfrm>
          <a:prstGeom prst="rect">
            <a:avLst/>
          </a:prstGeom>
        </p:spPr>
      </p:pic>
      <p:sp>
        <p:nvSpPr>
          <p:cNvPr id="7" name="Right Arrow 6"/>
          <p:cNvSpPr/>
          <p:nvPr/>
        </p:nvSpPr>
        <p:spPr>
          <a:xfrm>
            <a:off x="3429000" y="3371850"/>
            <a:ext cx="22860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37</a:t>
            </a:r>
            <a:endParaRPr lang="en-US" dirty="0"/>
          </a:p>
        </p:txBody>
      </p:sp>
    </p:spTree>
    <p:extLst>
      <p:ext uri="{BB962C8B-B14F-4D97-AF65-F5344CB8AC3E}">
        <p14:creationId xmlns:p14="http://schemas.microsoft.com/office/powerpoint/2010/main" val="2346342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Look for Missing Grade Level</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Projected reports</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304800" y="1995905"/>
            <a:ext cx="3657600" cy="27094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“Blank” indicates an No Grade is present. No Grade means Calendar, Building and Class minutes are not found. OSEP Environment can not be accurately calculated</a:t>
            </a:r>
            <a:endParaRPr lang="en-US" dirty="0"/>
          </a:p>
        </p:txBody>
      </p:sp>
      <p:pic>
        <p:nvPicPr>
          <p:cNvPr id="4" name="Picture 3"/>
          <p:cNvPicPr>
            <a:picLocks noChangeAspect="1"/>
          </p:cNvPicPr>
          <p:nvPr/>
        </p:nvPicPr>
        <p:blipFill>
          <a:blip r:embed="rId3"/>
          <a:stretch>
            <a:fillRect/>
          </a:stretch>
        </p:blipFill>
        <p:spPr>
          <a:xfrm>
            <a:off x="4840462" y="514350"/>
            <a:ext cx="3944030" cy="4191000"/>
          </a:xfrm>
          <a:prstGeom prst="rect">
            <a:avLst/>
          </a:prstGeom>
        </p:spPr>
      </p:pic>
      <p:sp>
        <p:nvSpPr>
          <p:cNvPr id="7" name="Right Arrow 6"/>
          <p:cNvSpPr/>
          <p:nvPr/>
        </p:nvSpPr>
        <p:spPr>
          <a:xfrm>
            <a:off x="4038600" y="3943350"/>
            <a:ext cx="22860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38</a:t>
            </a:r>
            <a:endParaRPr lang="en-US" dirty="0"/>
          </a:p>
        </p:txBody>
      </p:sp>
    </p:spTree>
    <p:extLst>
      <p:ext uri="{BB962C8B-B14F-4D97-AF65-F5344CB8AC3E}">
        <p14:creationId xmlns:p14="http://schemas.microsoft.com/office/powerpoint/2010/main" val="3682987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947" y="2863632"/>
            <a:ext cx="2642222" cy="1889125"/>
          </a:xfrm>
        </p:spPr>
      </p:pic>
      <p:sp>
        <p:nvSpPr>
          <p:cNvPr id="3" name="Title 2"/>
          <p:cNvSpPr>
            <a:spLocks noGrp="1"/>
          </p:cNvSpPr>
          <p:nvPr>
            <p:ph type="title"/>
          </p:nvPr>
        </p:nvSpPr>
        <p:spPr>
          <a:xfrm>
            <a:off x="3138369" y="209550"/>
            <a:ext cx="2590800" cy="584775"/>
          </a:xfrm>
        </p:spPr>
        <p:txBody>
          <a:bodyPr/>
          <a:lstStyle/>
          <a:p>
            <a:r>
              <a:rPr lang="en-US" dirty="0" smtClean="0"/>
              <a:t>Discussion</a:t>
            </a:r>
            <a:endParaRPr lang="en-US" dirty="0"/>
          </a:p>
        </p:txBody>
      </p:sp>
      <p:sp>
        <p:nvSpPr>
          <p:cNvPr id="5" name="Content Placeholder 7"/>
          <p:cNvSpPr txBox="1">
            <a:spLocks/>
          </p:cNvSpPr>
          <p:nvPr/>
        </p:nvSpPr>
        <p:spPr>
          <a:xfrm>
            <a:off x="838200" y="870912"/>
            <a:ext cx="7589520" cy="1938992"/>
          </a:xfrm>
          <a:prstGeom prst="rect">
            <a:avLst/>
          </a:prstGeom>
          <a:blipFill>
            <a:blip r:embed="rId3"/>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smtClean="0"/>
              <a:t>Verifications, Reports, Alerts</a:t>
            </a:r>
          </a:p>
          <a:p>
            <a:endParaRPr lang="en-US" sz="800" dirty="0" smtClean="0"/>
          </a:p>
          <a:p>
            <a:r>
              <a:rPr lang="en-US" dirty="0" smtClean="0"/>
              <a:t>How could these be better communicated so I know what needs to be fixed and what are notifications only?</a:t>
            </a:r>
            <a:endParaRPr lang="en-US" dirty="0"/>
          </a:p>
        </p:txBody>
      </p:sp>
      <p:sp>
        <p:nvSpPr>
          <p:cNvPr id="6" name="TextBox 5"/>
          <p:cNvSpPr txBox="1"/>
          <p:nvPr/>
        </p:nvSpPr>
        <p:spPr>
          <a:xfrm>
            <a:off x="8686800" y="4774168"/>
            <a:ext cx="457200" cy="369332"/>
          </a:xfrm>
          <a:prstGeom prst="rect">
            <a:avLst/>
          </a:prstGeom>
          <a:noFill/>
          <a:ln w="9525">
            <a:noFill/>
          </a:ln>
        </p:spPr>
        <p:txBody>
          <a:bodyPr wrap="square" rtlCol="0">
            <a:spAutoFit/>
          </a:bodyPr>
          <a:lstStyle/>
          <a:p>
            <a:pPr algn="ctr"/>
            <a:r>
              <a:rPr lang="en-US" dirty="0" smtClean="0"/>
              <a:t>39</a:t>
            </a:r>
            <a:endParaRPr lang="en-US" dirty="0"/>
          </a:p>
        </p:txBody>
      </p:sp>
    </p:spTree>
    <p:extLst>
      <p:ext uri="{BB962C8B-B14F-4D97-AF65-F5344CB8AC3E}">
        <p14:creationId xmlns:p14="http://schemas.microsoft.com/office/powerpoint/2010/main" val="203335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158175"/>
            <a:ext cx="6931152" cy="584775"/>
          </a:xfrm>
        </p:spPr>
        <p:txBody>
          <a:bodyPr/>
          <a:lstStyle/>
          <a:p>
            <a:r>
              <a:rPr lang="en-US" dirty="0"/>
              <a:t>Data Dictionary Clarification</a:t>
            </a:r>
          </a:p>
        </p:txBody>
      </p:sp>
      <p:sp>
        <p:nvSpPr>
          <p:cNvPr id="3" name="Text Placeholder 2"/>
          <p:cNvSpPr>
            <a:spLocks noGrp="1"/>
          </p:cNvSpPr>
          <p:nvPr>
            <p:ph type="body" sz="quarter" idx="14"/>
          </p:nvPr>
        </p:nvSpPr>
        <p:spPr>
          <a:xfrm>
            <a:off x="341376" y="767927"/>
            <a:ext cx="7924800" cy="1219200"/>
          </a:xfrm>
        </p:spPr>
        <p:txBody>
          <a:bodyPr/>
          <a:lstStyle/>
          <a:p>
            <a:pPr marL="434340" indent="-342900">
              <a:buFont typeface="Arial" panose="020B0604020202020204" pitchFamily="34" charset="0"/>
              <a:buChar char="•"/>
            </a:pPr>
            <a:r>
              <a:rPr lang="en-US" dirty="0"/>
              <a:t>Service initiation dates removed as invalid IEP date. The ignition date can be designated by the team as the IEP date</a:t>
            </a:r>
          </a:p>
        </p:txBody>
      </p:sp>
      <p:sp>
        <p:nvSpPr>
          <p:cNvPr id="16" name="Text Placeholder 9"/>
          <p:cNvSpPr txBox="1">
            <a:spLocks/>
          </p:cNvSpPr>
          <p:nvPr/>
        </p:nvSpPr>
        <p:spPr>
          <a:xfrm>
            <a:off x="762000" y="2416671"/>
            <a:ext cx="6705600" cy="149012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a:p>
        </p:txBody>
      </p:sp>
      <p:sp>
        <p:nvSpPr>
          <p:cNvPr id="5" name="TextBox 4"/>
          <p:cNvSpPr txBox="1"/>
          <p:nvPr/>
        </p:nvSpPr>
        <p:spPr>
          <a:xfrm>
            <a:off x="8763000" y="4787291"/>
            <a:ext cx="457200" cy="369332"/>
          </a:xfrm>
          <a:prstGeom prst="rect">
            <a:avLst/>
          </a:prstGeom>
          <a:noFill/>
          <a:ln w="9525">
            <a:noFill/>
          </a:ln>
        </p:spPr>
        <p:txBody>
          <a:bodyPr wrap="square" rtlCol="0">
            <a:spAutoFit/>
          </a:bodyPr>
          <a:lstStyle/>
          <a:p>
            <a:pPr algn="ctr"/>
            <a:r>
              <a:rPr lang="en-US" dirty="0" smtClean="0"/>
              <a:t>4</a:t>
            </a:r>
            <a:endParaRPr lang="en-US" dirty="0"/>
          </a:p>
        </p:txBody>
      </p:sp>
      <p:sp>
        <p:nvSpPr>
          <p:cNvPr id="6" name="Text Placeholder 2"/>
          <p:cNvSpPr txBox="1">
            <a:spLocks/>
          </p:cNvSpPr>
          <p:nvPr/>
        </p:nvSpPr>
        <p:spPr>
          <a:xfrm>
            <a:off x="341376" y="2169371"/>
            <a:ext cx="7924800" cy="2585323"/>
          </a:xfrm>
          <a:prstGeom prst="rect">
            <a:avLst/>
          </a:prstGeom>
          <a:blipFill dpi="0" rotWithShape="1">
            <a:blip r:embed="rId2"/>
            <a:srcRect/>
            <a:stretch>
              <a:fillRect/>
            </a:stretch>
          </a:blipFill>
        </p:spPr>
        <p:txBody>
          <a:bodyPr vert="horz" wrap="square" lIns="365760" tIns="365760" rIns="365760" bIns="365760" rtlCol="0" anchor="ctr" anchorCtr="0">
            <a:spAutoFit/>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Setting </a:t>
            </a:r>
            <a:r>
              <a:rPr lang="en-US" dirty="0"/>
              <a:t>“U</a:t>
            </a:r>
            <a:r>
              <a:rPr lang="en-US" dirty="0" smtClean="0"/>
              <a:t>”, </a:t>
            </a:r>
            <a:r>
              <a:rPr lang="en-US" u="sng" dirty="0"/>
              <a:t>Under Suspension / Under Expulsion</a:t>
            </a:r>
            <a:r>
              <a:rPr lang="en-US" dirty="0"/>
              <a:t>: </a:t>
            </a:r>
            <a:r>
              <a:rPr lang="en-US" dirty="0" smtClean="0"/>
              <a:t>- Interim </a:t>
            </a:r>
            <a:r>
              <a:rPr lang="en-US" dirty="0"/>
              <a:t>Alternative Educational Settings (IAES) </a:t>
            </a:r>
            <a:r>
              <a:rPr lang="en-US" dirty="0" smtClean="0"/>
              <a:t>added to definition. Students reported in KIAS as removed to </a:t>
            </a:r>
            <a:r>
              <a:rPr lang="en-US" dirty="0"/>
              <a:t>Interim Alternative Educational </a:t>
            </a:r>
            <a:r>
              <a:rPr lang="en-US" dirty="0" smtClean="0"/>
              <a:t>Settings would be reported with a service location setting of “U” for the time served in the IAES.</a:t>
            </a:r>
            <a:endParaRPr lang="en-US" dirty="0"/>
          </a:p>
        </p:txBody>
      </p:sp>
    </p:spTree>
    <p:extLst>
      <p:ext uri="{BB962C8B-B14F-4D97-AF65-F5344CB8AC3E}">
        <p14:creationId xmlns:p14="http://schemas.microsoft.com/office/powerpoint/2010/main" val="1019352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6172200" cy="1600200"/>
          </a:xfrm>
        </p:spPr>
        <p:txBody>
          <a:bodyPr>
            <a:normAutofit fontScale="90000"/>
          </a:bodyPr>
          <a:lstStyle/>
          <a:p>
            <a:r>
              <a:rPr lang="en-US" dirty="0" smtClean="0"/>
              <a:t>OSEP Reports and federal data in SPEDPro</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Guidance</a:t>
            </a:r>
            <a:endParaRPr lang="en-US" sz="3600" dirty="0">
              <a:solidFill>
                <a:srgbClr val="F8A714"/>
              </a:solidFill>
            </a:endParaRPr>
          </a:p>
        </p:txBody>
      </p:sp>
      <p:sp>
        <p:nvSpPr>
          <p:cNvPr id="6" name="TextBox 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40</a:t>
            </a:r>
            <a:endParaRPr lang="en-US" dirty="0"/>
          </a:p>
        </p:txBody>
      </p:sp>
    </p:spTree>
    <p:extLst>
      <p:ext uri="{BB962C8B-B14F-4D97-AF65-F5344CB8AC3E}">
        <p14:creationId xmlns:p14="http://schemas.microsoft.com/office/powerpoint/2010/main" val="4057232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49224" y="1480935"/>
            <a:ext cx="7589520" cy="1815882"/>
          </a:xfrm>
        </p:spPr>
        <p:txBody>
          <a:bodyPr/>
          <a:lstStyle/>
          <a:p>
            <a:r>
              <a:rPr lang="en-US" dirty="0" smtClean="0"/>
              <a:t>Child count and Environment – Table 1, Table 3</a:t>
            </a:r>
          </a:p>
          <a:p>
            <a:r>
              <a:rPr lang="en-US" dirty="0" smtClean="0"/>
              <a:t>Exiting – Table 4</a:t>
            </a:r>
          </a:p>
          <a:p>
            <a:r>
              <a:rPr lang="en-US" dirty="0" smtClean="0"/>
              <a:t>Discipline – Table 5</a:t>
            </a:r>
            <a:endParaRPr lang="en-US" dirty="0"/>
          </a:p>
        </p:txBody>
      </p:sp>
      <p:sp>
        <p:nvSpPr>
          <p:cNvPr id="7" name="Title 6"/>
          <p:cNvSpPr>
            <a:spLocks noGrp="1"/>
          </p:cNvSpPr>
          <p:nvPr>
            <p:ph type="title"/>
          </p:nvPr>
        </p:nvSpPr>
        <p:spPr>
          <a:xfrm>
            <a:off x="649224" y="114240"/>
            <a:ext cx="7589520" cy="1077218"/>
          </a:xfrm>
        </p:spPr>
        <p:txBody>
          <a:bodyPr/>
          <a:lstStyle/>
          <a:p>
            <a:r>
              <a:rPr lang="en-US" dirty="0" smtClean="0"/>
              <a:t>Knowing the three federal data reports pulled from SPEDPro</a:t>
            </a:r>
            <a:endParaRPr lang="en-US" dirty="0"/>
          </a:p>
        </p:txBody>
      </p:sp>
      <p:sp>
        <p:nvSpPr>
          <p:cNvPr id="4" name="TextBox 3"/>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41</a:t>
            </a:r>
            <a:endParaRPr lang="en-US" dirty="0"/>
          </a:p>
        </p:txBody>
      </p:sp>
    </p:spTree>
    <p:extLst>
      <p:ext uri="{BB962C8B-B14F-4D97-AF65-F5344CB8AC3E}">
        <p14:creationId xmlns:p14="http://schemas.microsoft.com/office/powerpoint/2010/main" val="219246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Also Known As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Child Count – Table 1</a:t>
            </a:r>
            <a:endParaRPr lang="en-US" dirty="0"/>
          </a:p>
        </p:txBody>
      </p:sp>
      <p:sp>
        <p:nvSpPr>
          <p:cNvPr id="6" name="Text Placeholder 9"/>
          <p:cNvSpPr txBox="1">
            <a:spLocks/>
          </p:cNvSpPr>
          <p:nvPr/>
        </p:nvSpPr>
        <p:spPr>
          <a:xfrm>
            <a:off x="930030" y="1995904"/>
            <a:ext cx="7772400" cy="17950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December 1 child count.</a:t>
            </a:r>
          </a:p>
          <a:p>
            <a:pPr lvl="0"/>
            <a:endParaRPr lang="en-US" dirty="0" smtClean="0"/>
          </a:p>
          <a:p>
            <a:pPr lvl="0"/>
            <a:r>
              <a:rPr lang="en-US" dirty="0" smtClean="0"/>
              <a:t>The unduplicated number of students, age 3-21 identified with a disability receiving services on / intersecting the December 1 date. </a:t>
            </a:r>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42</a:t>
            </a:r>
            <a:endParaRPr lang="en-US" dirty="0"/>
          </a:p>
        </p:txBody>
      </p:sp>
    </p:spTree>
    <p:extLst>
      <p:ext uri="{BB962C8B-B14F-4D97-AF65-F5344CB8AC3E}">
        <p14:creationId xmlns:p14="http://schemas.microsoft.com/office/powerpoint/2010/main" val="2642820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893807"/>
            <a:ext cx="8037576" cy="923330"/>
          </a:xfrm>
        </p:spPr>
        <p:txBody>
          <a:bodyPr/>
          <a:lstStyle/>
          <a:p>
            <a:r>
              <a:rPr lang="en-US" dirty="0" smtClean="0"/>
              <a:t>Also Known As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Educational environments – Table 3</a:t>
            </a:r>
            <a:endParaRPr lang="en-US" dirty="0"/>
          </a:p>
        </p:txBody>
      </p:sp>
      <p:sp>
        <p:nvSpPr>
          <p:cNvPr id="6" name="Text Placeholder 9"/>
          <p:cNvSpPr txBox="1">
            <a:spLocks/>
          </p:cNvSpPr>
          <p:nvPr/>
        </p:nvSpPr>
        <p:spPr>
          <a:xfrm>
            <a:off x="670716" y="1657350"/>
            <a:ext cx="7772400" cy="28194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OSEP Environment </a:t>
            </a:r>
          </a:p>
          <a:p>
            <a:pPr lvl="0"/>
            <a:r>
              <a:rPr lang="en-US" dirty="0" smtClean="0"/>
              <a:t>Federal Environment – SPEDPro reports</a:t>
            </a:r>
          </a:p>
          <a:p>
            <a:pPr lvl="0"/>
            <a:endParaRPr lang="en-US" dirty="0"/>
          </a:p>
          <a:p>
            <a:pPr lvl="0"/>
            <a:r>
              <a:rPr lang="en-US" dirty="0" smtClean="0"/>
              <a:t>Indicator 5 &amp; 6 categories</a:t>
            </a:r>
          </a:p>
          <a:p>
            <a:pPr lvl="0"/>
            <a:endParaRPr lang="en-US" dirty="0"/>
          </a:p>
          <a:p>
            <a:pPr lvl="0"/>
            <a:r>
              <a:rPr lang="en-US" dirty="0" smtClean="0"/>
              <a:t>Where the student received IEP services by OSEP the Category</a:t>
            </a:r>
            <a:endParaRPr lang="en-US" dirty="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43</a:t>
            </a:r>
            <a:endParaRPr lang="en-US" dirty="0"/>
          </a:p>
        </p:txBody>
      </p:sp>
    </p:spTree>
    <p:extLst>
      <p:ext uri="{BB962C8B-B14F-4D97-AF65-F5344CB8AC3E}">
        <p14:creationId xmlns:p14="http://schemas.microsoft.com/office/powerpoint/2010/main" val="849620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What is it?</a:t>
            </a:r>
            <a:endParaRPr lang="en-US" dirty="0"/>
          </a:p>
        </p:txBody>
      </p:sp>
      <p:sp>
        <p:nvSpPr>
          <p:cNvPr id="2" name="Title 1"/>
          <p:cNvSpPr>
            <a:spLocks noGrp="1"/>
          </p:cNvSpPr>
          <p:nvPr>
            <p:ph type="title"/>
          </p:nvPr>
        </p:nvSpPr>
        <p:spPr>
          <a:xfrm>
            <a:off x="670716" y="285750"/>
            <a:ext cx="7589520" cy="584775"/>
          </a:xfrm>
        </p:spPr>
        <p:txBody>
          <a:bodyPr/>
          <a:lstStyle/>
          <a:p>
            <a:r>
              <a:rPr lang="en-US" dirty="0"/>
              <a:t>Educational environments – Table 3</a:t>
            </a:r>
          </a:p>
        </p:txBody>
      </p:sp>
      <p:sp>
        <p:nvSpPr>
          <p:cNvPr id="6" name="Text Placeholder 9"/>
          <p:cNvSpPr txBox="1">
            <a:spLocks/>
          </p:cNvSpPr>
          <p:nvPr/>
        </p:nvSpPr>
        <p:spPr>
          <a:xfrm>
            <a:off x="935892" y="1733550"/>
            <a:ext cx="7772400" cy="27432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Same population as the December 1 child count</a:t>
            </a:r>
          </a:p>
          <a:p>
            <a:pPr lvl="0"/>
            <a:endParaRPr lang="en-US" sz="800" dirty="0"/>
          </a:p>
          <a:p>
            <a:pPr lvl="0"/>
            <a:r>
              <a:rPr lang="en-US" dirty="0" smtClean="0"/>
              <a:t>8 Early Childhood Environment Categories, Age 3-5</a:t>
            </a:r>
          </a:p>
          <a:p>
            <a:pPr lvl="0"/>
            <a:r>
              <a:rPr lang="en-US" dirty="0" smtClean="0"/>
              <a:t>8 School Age Environment Categories, Age 6-21</a:t>
            </a:r>
          </a:p>
          <a:p>
            <a:pPr lvl="0"/>
            <a:endParaRPr lang="en-US" sz="800" dirty="0"/>
          </a:p>
          <a:p>
            <a:pPr lvl="0"/>
            <a:r>
              <a:rPr lang="en-US" dirty="0" smtClean="0"/>
              <a:t>See Data Dictionary for the category codes and descriptions.</a:t>
            </a:r>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44</a:t>
            </a:r>
            <a:endParaRPr lang="en-US" dirty="0"/>
          </a:p>
        </p:txBody>
      </p:sp>
    </p:spTree>
    <p:extLst>
      <p:ext uri="{BB962C8B-B14F-4D97-AF65-F5344CB8AC3E}">
        <p14:creationId xmlns:p14="http://schemas.microsoft.com/office/powerpoint/2010/main" val="2940895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70525"/>
            <a:ext cx="8037576" cy="923330"/>
          </a:xfrm>
        </p:spPr>
        <p:txBody>
          <a:bodyPr/>
          <a:lstStyle/>
          <a:p>
            <a:r>
              <a:rPr lang="en-US" dirty="0" smtClean="0"/>
              <a:t>Basic </a:t>
            </a:r>
            <a:r>
              <a:rPr lang="en-US" dirty="0"/>
              <a:t>Calculation - School Age students age </a:t>
            </a:r>
            <a:r>
              <a:rPr lang="en-US" dirty="0" smtClean="0"/>
              <a:t>6-21</a:t>
            </a:r>
            <a:endParaRPr lang="en-US" dirty="0"/>
          </a:p>
        </p:txBody>
      </p:sp>
      <p:sp>
        <p:nvSpPr>
          <p:cNvPr id="2" name="Title 1"/>
          <p:cNvSpPr>
            <a:spLocks noGrp="1"/>
          </p:cNvSpPr>
          <p:nvPr>
            <p:ph type="title"/>
          </p:nvPr>
        </p:nvSpPr>
        <p:spPr>
          <a:xfrm>
            <a:off x="670716" y="285750"/>
            <a:ext cx="7589520" cy="584775"/>
          </a:xfrm>
        </p:spPr>
        <p:txBody>
          <a:bodyPr/>
          <a:lstStyle/>
          <a:p>
            <a:r>
              <a:rPr lang="en-US" dirty="0"/>
              <a:t>Educational environments – Table 3</a:t>
            </a:r>
          </a:p>
        </p:txBody>
      </p:sp>
      <p:sp>
        <p:nvSpPr>
          <p:cNvPr id="6" name="Text Placeholder 9"/>
          <p:cNvSpPr txBox="1">
            <a:spLocks/>
          </p:cNvSpPr>
          <p:nvPr/>
        </p:nvSpPr>
        <p:spPr>
          <a:xfrm>
            <a:off x="579500" y="1776498"/>
            <a:ext cx="8458200" cy="32766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Service lines intersecting the December 1 date.</a:t>
            </a:r>
          </a:p>
          <a:p>
            <a:pPr lvl="0"/>
            <a:endParaRPr lang="en-US" sz="800" dirty="0" smtClean="0"/>
          </a:p>
          <a:p>
            <a:pPr lvl="0"/>
            <a:r>
              <a:rPr lang="en-US" dirty="0" smtClean="0"/>
              <a:t>Separate School = SS</a:t>
            </a:r>
            <a:r>
              <a:rPr lang="en-US" dirty="0"/>
              <a:t>	 </a:t>
            </a:r>
            <a:r>
              <a:rPr lang="en-US" dirty="0" smtClean="0"/>
              <a:t>	Time </a:t>
            </a:r>
            <a:r>
              <a:rPr lang="en-US" dirty="0"/>
              <a:t>outside of the regular </a:t>
            </a:r>
            <a:r>
              <a:rPr lang="en-US" dirty="0" smtClean="0"/>
              <a:t>class</a:t>
            </a:r>
          </a:p>
          <a:p>
            <a:pPr lvl="0"/>
            <a:r>
              <a:rPr lang="en-US" dirty="0" smtClean="0"/>
              <a:t>Private / Parochial = PP	</a:t>
            </a:r>
            <a:r>
              <a:rPr lang="en-US" dirty="0"/>
              <a:t> </a:t>
            </a:r>
            <a:r>
              <a:rPr lang="en-US" dirty="0" smtClean="0"/>
              <a:t>Time </a:t>
            </a:r>
            <a:r>
              <a:rPr lang="en-US" dirty="0"/>
              <a:t>in the school day </a:t>
            </a:r>
            <a:r>
              <a:rPr lang="en-US" dirty="0" smtClean="0"/>
              <a:t>	</a:t>
            </a:r>
          </a:p>
          <a:p>
            <a:pPr lvl="0"/>
            <a:r>
              <a:rPr lang="en-US" dirty="0" smtClean="0"/>
              <a:t>Correctional Facility = CF		</a:t>
            </a:r>
          </a:p>
          <a:p>
            <a:pPr lvl="0"/>
            <a:r>
              <a:rPr lang="en-US" dirty="0" smtClean="0"/>
              <a:t>Residential Facility = </a:t>
            </a:r>
            <a:r>
              <a:rPr lang="en-US" dirty="0" err="1" smtClean="0"/>
              <a:t>RF</a:t>
            </a:r>
            <a:endParaRPr lang="en-US" dirty="0" smtClean="0"/>
          </a:p>
          <a:p>
            <a:pPr lvl="0"/>
            <a:r>
              <a:rPr lang="en-US" dirty="0" smtClean="0"/>
              <a:t>Home bound / Hospital = </a:t>
            </a:r>
            <a:r>
              <a:rPr lang="en-US" dirty="0" err="1" smtClean="0"/>
              <a:t>HH</a:t>
            </a:r>
            <a:endParaRPr lang="en-US" dirty="0"/>
          </a:p>
        </p:txBody>
      </p:sp>
      <p:cxnSp>
        <p:nvCxnSpPr>
          <p:cNvPr id="5" name="Straight Connector 4"/>
          <p:cNvCxnSpPr/>
          <p:nvPr/>
        </p:nvCxnSpPr>
        <p:spPr>
          <a:xfrm>
            <a:off x="4187740" y="2876550"/>
            <a:ext cx="39942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57953" y="3966482"/>
            <a:ext cx="802700" cy="646331"/>
          </a:xfrm>
          <a:prstGeom prst="rect">
            <a:avLst/>
          </a:prstGeom>
          <a:noFill/>
          <a:ln w="19050">
            <a:solidFill>
              <a:srgbClr val="F6323E"/>
            </a:solidFill>
          </a:ln>
        </p:spPr>
        <p:txBody>
          <a:bodyPr wrap="square" rtlCol="0">
            <a:spAutoFit/>
          </a:bodyPr>
          <a:lstStyle/>
          <a:p>
            <a:pPr algn="ctr"/>
            <a:r>
              <a:rPr lang="en-US" sz="3600" dirty="0" smtClean="0"/>
              <a:t>RC</a:t>
            </a:r>
            <a:endParaRPr lang="en-US" sz="3600" dirty="0"/>
          </a:p>
        </p:txBody>
      </p:sp>
      <p:sp>
        <p:nvSpPr>
          <p:cNvPr id="8" name="TextBox 7"/>
          <p:cNvSpPr txBox="1"/>
          <p:nvPr/>
        </p:nvSpPr>
        <p:spPr>
          <a:xfrm>
            <a:off x="5327923" y="3943350"/>
            <a:ext cx="802700" cy="646331"/>
          </a:xfrm>
          <a:prstGeom prst="rect">
            <a:avLst/>
          </a:prstGeom>
          <a:noFill/>
          <a:ln w="19050">
            <a:solidFill>
              <a:srgbClr val="F6323E"/>
            </a:solidFill>
          </a:ln>
        </p:spPr>
        <p:txBody>
          <a:bodyPr wrap="square" rtlCol="0">
            <a:spAutoFit/>
          </a:bodyPr>
          <a:lstStyle/>
          <a:p>
            <a:pPr algn="ctr"/>
            <a:r>
              <a:rPr lang="en-US" sz="3600" dirty="0" smtClean="0"/>
              <a:t>RR</a:t>
            </a:r>
            <a:endParaRPr lang="en-US" sz="3600" dirty="0"/>
          </a:p>
        </p:txBody>
      </p:sp>
      <p:sp>
        <p:nvSpPr>
          <p:cNvPr id="9" name="TextBox 8"/>
          <p:cNvSpPr txBox="1"/>
          <p:nvPr/>
        </p:nvSpPr>
        <p:spPr>
          <a:xfrm>
            <a:off x="6608174" y="3934576"/>
            <a:ext cx="802700" cy="646331"/>
          </a:xfrm>
          <a:prstGeom prst="rect">
            <a:avLst/>
          </a:prstGeom>
          <a:solidFill>
            <a:schemeClr val="bg1"/>
          </a:solidFill>
          <a:ln w="19050">
            <a:solidFill>
              <a:srgbClr val="F6323E"/>
            </a:solidFill>
          </a:ln>
        </p:spPr>
        <p:txBody>
          <a:bodyPr wrap="square" rtlCol="0">
            <a:spAutoFit/>
          </a:bodyPr>
          <a:lstStyle/>
          <a:p>
            <a:pPr algn="ctr"/>
            <a:r>
              <a:rPr lang="en-US" sz="3600" dirty="0" smtClean="0"/>
              <a:t>SC</a:t>
            </a:r>
            <a:endParaRPr lang="en-US" sz="3600" dirty="0"/>
          </a:p>
        </p:txBody>
      </p:sp>
      <p:sp>
        <p:nvSpPr>
          <p:cNvPr id="10" name="TextBox 9"/>
          <p:cNvSpPr txBox="1"/>
          <p:nvPr/>
        </p:nvSpPr>
        <p:spPr>
          <a:xfrm>
            <a:off x="4304453" y="3468292"/>
            <a:ext cx="838200" cy="338554"/>
          </a:xfrm>
          <a:prstGeom prst="rect">
            <a:avLst/>
          </a:prstGeom>
          <a:noFill/>
          <a:ln w="19050">
            <a:solidFill>
              <a:srgbClr val="7030A0"/>
            </a:solidFill>
          </a:ln>
        </p:spPr>
        <p:txBody>
          <a:bodyPr wrap="square" rtlCol="0">
            <a:spAutoFit/>
          </a:bodyPr>
          <a:lstStyle/>
          <a:p>
            <a:pPr algn="ctr"/>
            <a:r>
              <a:rPr lang="en-US" sz="1600" dirty="0" smtClean="0"/>
              <a:t>= 0-20%</a:t>
            </a:r>
            <a:endParaRPr lang="en-US" sz="1600" dirty="0"/>
          </a:p>
        </p:txBody>
      </p:sp>
      <p:sp>
        <p:nvSpPr>
          <p:cNvPr id="11" name="TextBox 10"/>
          <p:cNvSpPr txBox="1"/>
          <p:nvPr/>
        </p:nvSpPr>
        <p:spPr>
          <a:xfrm>
            <a:off x="5334000" y="3468292"/>
            <a:ext cx="950777" cy="338554"/>
          </a:xfrm>
          <a:prstGeom prst="rect">
            <a:avLst/>
          </a:prstGeom>
          <a:noFill/>
          <a:ln w="19050">
            <a:solidFill>
              <a:srgbClr val="7030A0"/>
            </a:solidFill>
          </a:ln>
        </p:spPr>
        <p:txBody>
          <a:bodyPr wrap="square" rtlCol="0">
            <a:spAutoFit/>
          </a:bodyPr>
          <a:lstStyle/>
          <a:p>
            <a:pPr algn="ctr"/>
            <a:r>
              <a:rPr lang="en-US" sz="1600" dirty="0" smtClean="0"/>
              <a:t>= 21-59%</a:t>
            </a:r>
            <a:endParaRPr lang="en-US" sz="1600" dirty="0"/>
          </a:p>
        </p:txBody>
      </p:sp>
      <p:sp>
        <p:nvSpPr>
          <p:cNvPr id="12" name="TextBox 11"/>
          <p:cNvSpPr txBox="1"/>
          <p:nvPr/>
        </p:nvSpPr>
        <p:spPr>
          <a:xfrm>
            <a:off x="6476124" y="3468292"/>
            <a:ext cx="1066800" cy="338554"/>
          </a:xfrm>
          <a:prstGeom prst="rect">
            <a:avLst/>
          </a:prstGeom>
          <a:solidFill>
            <a:schemeClr val="bg1"/>
          </a:solidFill>
          <a:ln w="19050">
            <a:solidFill>
              <a:srgbClr val="7030A0"/>
            </a:solidFill>
          </a:ln>
        </p:spPr>
        <p:txBody>
          <a:bodyPr wrap="square" rtlCol="0">
            <a:spAutoFit/>
          </a:bodyPr>
          <a:lstStyle/>
          <a:p>
            <a:pPr algn="ctr"/>
            <a:r>
              <a:rPr lang="en-US" sz="1600" dirty="0" smtClean="0"/>
              <a:t>= 60-100%</a:t>
            </a:r>
            <a:endParaRPr lang="en-US" sz="1600" dirty="0"/>
          </a:p>
        </p:txBody>
      </p:sp>
      <p:sp>
        <p:nvSpPr>
          <p:cNvPr id="13" name="TextBox 12"/>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45</a:t>
            </a:r>
            <a:endParaRPr lang="en-US" dirty="0"/>
          </a:p>
        </p:txBody>
      </p:sp>
      <p:sp>
        <p:nvSpPr>
          <p:cNvPr id="14" name="Rectangle 13"/>
          <p:cNvSpPr/>
          <p:nvPr/>
        </p:nvSpPr>
        <p:spPr>
          <a:xfrm>
            <a:off x="565953" y="2343150"/>
            <a:ext cx="3454517" cy="243101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09518" y="2341033"/>
            <a:ext cx="4150718" cy="243101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180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a:t>Educational environments – Table 3</a:t>
            </a:r>
          </a:p>
        </p:txBody>
      </p:sp>
      <p:sp>
        <p:nvSpPr>
          <p:cNvPr id="6" name="Text Placeholder 9"/>
          <p:cNvSpPr txBox="1">
            <a:spLocks/>
          </p:cNvSpPr>
          <p:nvPr/>
        </p:nvSpPr>
        <p:spPr>
          <a:xfrm>
            <a:off x="917760" y="2343150"/>
            <a:ext cx="7528170" cy="22098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Preschool &amp; KG student ages 3-5</a:t>
            </a:r>
          </a:p>
          <a:p>
            <a:pPr lvl="0"/>
            <a:r>
              <a:rPr lang="en-US" dirty="0" smtClean="0"/>
              <a:t>Service lines intersecting the December 1 date.</a:t>
            </a:r>
          </a:p>
        </p:txBody>
      </p:sp>
      <p:sp>
        <p:nvSpPr>
          <p:cNvPr id="3" name="Content Placeholder 2"/>
          <p:cNvSpPr>
            <a:spLocks noGrp="1"/>
          </p:cNvSpPr>
          <p:nvPr>
            <p:ph idx="1"/>
          </p:nvPr>
        </p:nvSpPr>
        <p:spPr>
          <a:xfrm>
            <a:off x="410308" y="1145172"/>
            <a:ext cx="8037576" cy="923330"/>
          </a:xfrm>
        </p:spPr>
        <p:txBody>
          <a:bodyPr/>
          <a:lstStyle/>
          <a:p>
            <a:r>
              <a:rPr lang="en-US" dirty="0" smtClean="0"/>
              <a:t>Basic Calculation – Early Childhood</a:t>
            </a:r>
            <a:endParaRPr lang="en-US" dirty="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46</a:t>
            </a:r>
            <a:endParaRPr lang="en-US" dirty="0"/>
          </a:p>
        </p:txBody>
      </p:sp>
    </p:spTree>
    <p:extLst>
      <p:ext uri="{BB962C8B-B14F-4D97-AF65-F5344CB8AC3E}">
        <p14:creationId xmlns:p14="http://schemas.microsoft.com/office/powerpoint/2010/main" val="27616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05" y="100863"/>
            <a:ext cx="7589520" cy="584775"/>
          </a:xfrm>
        </p:spPr>
        <p:txBody>
          <a:bodyPr/>
          <a:lstStyle/>
          <a:p>
            <a:r>
              <a:rPr lang="en-US" dirty="0"/>
              <a:t>Educational environments – Table 3</a:t>
            </a:r>
          </a:p>
        </p:txBody>
      </p:sp>
      <p:pic>
        <p:nvPicPr>
          <p:cNvPr id="4" name="Picture 3"/>
          <p:cNvPicPr>
            <a:picLocks noChangeAspect="1"/>
          </p:cNvPicPr>
          <p:nvPr/>
        </p:nvPicPr>
        <p:blipFill>
          <a:blip r:embed="rId2"/>
          <a:stretch>
            <a:fillRect/>
          </a:stretch>
        </p:blipFill>
        <p:spPr>
          <a:xfrm>
            <a:off x="376564" y="870022"/>
            <a:ext cx="7747746" cy="3513034"/>
          </a:xfrm>
          <a:prstGeom prst="rect">
            <a:avLst/>
          </a:prstGeom>
        </p:spPr>
      </p:pic>
      <p:sp>
        <p:nvSpPr>
          <p:cNvPr id="3" name="Content Placeholder 2"/>
          <p:cNvSpPr>
            <a:spLocks noGrp="1"/>
          </p:cNvSpPr>
          <p:nvPr>
            <p:ph idx="1"/>
          </p:nvPr>
        </p:nvSpPr>
        <p:spPr>
          <a:xfrm>
            <a:off x="231649" y="398588"/>
            <a:ext cx="8037576" cy="923330"/>
          </a:xfrm>
        </p:spPr>
        <p:txBody>
          <a:bodyPr/>
          <a:lstStyle/>
          <a:p>
            <a:r>
              <a:rPr lang="en-US" dirty="0" smtClean="0"/>
              <a:t>Basic Calculation – Early Childhood</a:t>
            </a:r>
            <a:endParaRPr lang="en-US" dirty="0"/>
          </a:p>
        </p:txBody>
      </p:sp>
      <p:sp>
        <p:nvSpPr>
          <p:cNvPr id="6" name="TextBox 5"/>
          <p:cNvSpPr txBox="1"/>
          <p:nvPr/>
        </p:nvSpPr>
        <p:spPr>
          <a:xfrm>
            <a:off x="1219200" y="4383056"/>
            <a:ext cx="381000" cy="646331"/>
          </a:xfrm>
          <a:prstGeom prst="rect">
            <a:avLst/>
          </a:prstGeom>
          <a:noFill/>
          <a:ln w="19050">
            <a:solidFill>
              <a:srgbClr val="FF0000"/>
            </a:solidFill>
          </a:ln>
        </p:spPr>
        <p:txBody>
          <a:bodyPr wrap="square" rtlCol="0">
            <a:spAutoFit/>
          </a:bodyPr>
          <a:lstStyle/>
          <a:p>
            <a:pPr algn="ctr"/>
            <a:r>
              <a:rPr lang="en-US" sz="3600" dirty="0"/>
              <a:t>T</a:t>
            </a:r>
          </a:p>
        </p:txBody>
      </p:sp>
      <p:sp>
        <p:nvSpPr>
          <p:cNvPr id="7" name="TextBox 6"/>
          <p:cNvSpPr txBox="1"/>
          <p:nvPr/>
        </p:nvSpPr>
        <p:spPr>
          <a:xfrm>
            <a:off x="3429000" y="4383056"/>
            <a:ext cx="381000" cy="646331"/>
          </a:xfrm>
          <a:prstGeom prst="rect">
            <a:avLst/>
          </a:prstGeom>
          <a:noFill/>
          <a:ln w="19050">
            <a:solidFill>
              <a:srgbClr val="FF0000"/>
            </a:solidFill>
          </a:ln>
        </p:spPr>
        <p:txBody>
          <a:bodyPr wrap="square" rtlCol="0">
            <a:spAutoFit/>
          </a:bodyPr>
          <a:lstStyle/>
          <a:p>
            <a:pPr algn="ctr"/>
            <a:r>
              <a:rPr lang="en-US" sz="3600" dirty="0" smtClean="0"/>
              <a:t>U</a:t>
            </a:r>
            <a:endParaRPr lang="en-US" sz="3600" dirty="0"/>
          </a:p>
        </p:txBody>
      </p:sp>
      <p:sp>
        <p:nvSpPr>
          <p:cNvPr id="10" name="TextBox 9"/>
          <p:cNvSpPr txBox="1"/>
          <p:nvPr/>
        </p:nvSpPr>
        <p:spPr>
          <a:xfrm>
            <a:off x="5275487" y="4342415"/>
            <a:ext cx="802700" cy="646331"/>
          </a:xfrm>
          <a:prstGeom prst="rect">
            <a:avLst/>
          </a:prstGeom>
          <a:noFill/>
          <a:ln w="19050">
            <a:solidFill>
              <a:srgbClr val="F6323E"/>
            </a:solidFill>
          </a:ln>
        </p:spPr>
        <p:txBody>
          <a:bodyPr wrap="square" rtlCol="0">
            <a:spAutoFit/>
          </a:bodyPr>
          <a:lstStyle/>
          <a:p>
            <a:pPr algn="ctr"/>
            <a:r>
              <a:rPr lang="en-US" sz="3600" dirty="0" smtClean="0"/>
              <a:t>SP</a:t>
            </a:r>
            <a:endParaRPr lang="en-US" sz="3600" dirty="0"/>
          </a:p>
        </p:txBody>
      </p:sp>
      <p:sp>
        <p:nvSpPr>
          <p:cNvPr id="11" name="TextBox 10"/>
          <p:cNvSpPr txBox="1"/>
          <p:nvPr/>
        </p:nvSpPr>
        <p:spPr>
          <a:xfrm>
            <a:off x="6223102" y="4352221"/>
            <a:ext cx="802700" cy="646331"/>
          </a:xfrm>
          <a:prstGeom prst="rect">
            <a:avLst/>
          </a:prstGeom>
          <a:noFill/>
          <a:ln w="19050">
            <a:solidFill>
              <a:srgbClr val="F6323E"/>
            </a:solidFill>
          </a:ln>
        </p:spPr>
        <p:txBody>
          <a:bodyPr wrap="square" rtlCol="0">
            <a:spAutoFit/>
          </a:bodyPr>
          <a:lstStyle/>
          <a:p>
            <a:pPr algn="ctr"/>
            <a:r>
              <a:rPr lang="en-US" sz="3600" dirty="0" smtClean="0"/>
              <a:t>SS</a:t>
            </a:r>
            <a:endParaRPr lang="en-US" sz="3600" dirty="0"/>
          </a:p>
        </p:txBody>
      </p:sp>
      <p:sp>
        <p:nvSpPr>
          <p:cNvPr id="12" name="TextBox 11"/>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47</a:t>
            </a:r>
            <a:endParaRPr lang="en-US" dirty="0"/>
          </a:p>
        </p:txBody>
      </p:sp>
      <p:sp>
        <p:nvSpPr>
          <p:cNvPr id="5" name="Rectangle 4"/>
          <p:cNvSpPr/>
          <p:nvPr/>
        </p:nvSpPr>
        <p:spPr>
          <a:xfrm>
            <a:off x="7795418" y="3638550"/>
            <a:ext cx="129382" cy="744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03473" y="3613698"/>
            <a:ext cx="802700" cy="646331"/>
          </a:xfrm>
          <a:prstGeom prst="rect">
            <a:avLst/>
          </a:prstGeom>
          <a:noFill/>
          <a:ln w="19050">
            <a:solidFill>
              <a:srgbClr val="F6323E"/>
            </a:solidFill>
          </a:ln>
        </p:spPr>
        <p:txBody>
          <a:bodyPr wrap="square" rtlCol="0">
            <a:spAutoFit/>
          </a:bodyPr>
          <a:lstStyle/>
          <a:p>
            <a:pPr algn="ctr"/>
            <a:r>
              <a:rPr lang="en-US" sz="3600" dirty="0" smtClean="0"/>
              <a:t>HO</a:t>
            </a:r>
            <a:endParaRPr lang="en-US" sz="3600" dirty="0"/>
          </a:p>
        </p:txBody>
      </p:sp>
      <p:sp>
        <p:nvSpPr>
          <p:cNvPr id="13" name="TextBox 12"/>
          <p:cNvSpPr txBox="1"/>
          <p:nvPr/>
        </p:nvSpPr>
        <p:spPr>
          <a:xfrm>
            <a:off x="7924800" y="3627544"/>
            <a:ext cx="802700" cy="646331"/>
          </a:xfrm>
          <a:prstGeom prst="rect">
            <a:avLst/>
          </a:prstGeom>
          <a:noFill/>
          <a:ln w="19050">
            <a:solidFill>
              <a:srgbClr val="F6323E"/>
            </a:solidFill>
          </a:ln>
        </p:spPr>
        <p:txBody>
          <a:bodyPr wrap="square" rtlCol="0">
            <a:spAutoFit/>
          </a:bodyPr>
          <a:lstStyle/>
          <a:p>
            <a:pPr algn="ctr"/>
            <a:r>
              <a:rPr lang="en-US" sz="3600" dirty="0" smtClean="0"/>
              <a:t>PL</a:t>
            </a:r>
            <a:endParaRPr lang="en-US" sz="3600" dirty="0"/>
          </a:p>
        </p:txBody>
      </p:sp>
    </p:spTree>
    <p:extLst>
      <p:ext uri="{BB962C8B-B14F-4D97-AF65-F5344CB8AC3E}">
        <p14:creationId xmlns:p14="http://schemas.microsoft.com/office/powerpoint/2010/main" val="1059733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1421332"/>
            <a:ext cx="7129311" cy="2928368"/>
          </a:xfrm>
          <a:prstGeom prst="rect">
            <a:avLst/>
          </a:prstGeom>
        </p:spPr>
      </p:pic>
      <p:sp>
        <p:nvSpPr>
          <p:cNvPr id="2" name="Title 1"/>
          <p:cNvSpPr>
            <a:spLocks noGrp="1"/>
          </p:cNvSpPr>
          <p:nvPr>
            <p:ph type="title"/>
          </p:nvPr>
        </p:nvSpPr>
        <p:spPr>
          <a:xfrm>
            <a:off x="685800" y="64087"/>
            <a:ext cx="7589520" cy="584775"/>
          </a:xfrm>
        </p:spPr>
        <p:txBody>
          <a:bodyPr/>
          <a:lstStyle/>
          <a:p>
            <a:r>
              <a:rPr lang="en-US" dirty="0"/>
              <a:t>Educational environments – Table 3</a:t>
            </a:r>
          </a:p>
        </p:txBody>
      </p:sp>
      <p:sp>
        <p:nvSpPr>
          <p:cNvPr id="6" name="TextBox 5"/>
          <p:cNvSpPr txBox="1"/>
          <p:nvPr/>
        </p:nvSpPr>
        <p:spPr>
          <a:xfrm>
            <a:off x="1392292" y="4321817"/>
            <a:ext cx="771926" cy="646331"/>
          </a:xfrm>
          <a:prstGeom prst="rect">
            <a:avLst/>
          </a:prstGeom>
          <a:noFill/>
          <a:ln w="19050">
            <a:solidFill>
              <a:srgbClr val="FF0000"/>
            </a:solidFill>
          </a:ln>
        </p:spPr>
        <p:txBody>
          <a:bodyPr wrap="square" rtlCol="0">
            <a:spAutoFit/>
          </a:bodyPr>
          <a:lstStyle/>
          <a:p>
            <a:r>
              <a:rPr lang="en-US" sz="3600" dirty="0" smtClean="0"/>
              <a:t>TM</a:t>
            </a:r>
            <a:endParaRPr lang="en-US" sz="3600" dirty="0"/>
          </a:p>
        </p:txBody>
      </p:sp>
      <p:sp>
        <p:nvSpPr>
          <p:cNvPr id="7" name="TextBox 6"/>
          <p:cNvSpPr txBox="1"/>
          <p:nvPr/>
        </p:nvSpPr>
        <p:spPr>
          <a:xfrm>
            <a:off x="4818886" y="4349700"/>
            <a:ext cx="845481" cy="646331"/>
          </a:xfrm>
          <a:prstGeom prst="rect">
            <a:avLst/>
          </a:prstGeom>
          <a:noFill/>
          <a:ln w="19050">
            <a:solidFill>
              <a:srgbClr val="F6323E"/>
            </a:solidFill>
          </a:ln>
        </p:spPr>
        <p:txBody>
          <a:bodyPr wrap="square" rtlCol="0">
            <a:spAutoFit/>
          </a:bodyPr>
          <a:lstStyle/>
          <a:p>
            <a:r>
              <a:rPr lang="en-US" sz="3600" dirty="0" smtClean="0"/>
              <a:t>UM</a:t>
            </a:r>
            <a:endParaRPr lang="en-US" sz="3600" dirty="0"/>
          </a:p>
        </p:txBody>
      </p:sp>
      <p:sp>
        <p:nvSpPr>
          <p:cNvPr id="8" name="TextBox 7"/>
          <p:cNvSpPr txBox="1"/>
          <p:nvPr/>
        </p:nvSpPr>
        <p:spPr>
          <a:xfrm>
            <a:off x="3148652" y="4327320"/>
            <a:ext cx="685800" cy="646331"/>
          </a:xfrm>
          <a:prstGeom prst="rect">
            <a:avLst/>
          </a:prstGeom>
          <a:noFill/>
          <a:ln w="19050">
            <a:solidFill>
              <a:srgbClr val="F6323E"/>
            </a:solidFill>
          </a:ln>
        </p:spPr>
        <p:txBody>
          <a:bodyPr wrap="square" rtlCol="0">
            <a:spAutoFit/>
          </a:bodyPr>
          <a:lstStyle/>
          <a:p>
            <a:r>
              <a:rPr lang="en-US" sz="3600" dirty="0" smtClean="0"/>
              <a:t>TL</a:t>
            </a:r>
            <a:endParaRPr lang="en-US" sz="3600" dirty="0"/>
          </a:p>
        </p:txBody>
      </p:sp>
      <p:sp>
        <p:nvSpPr>
          <p:cNvPr id="9" name="TextBox 8"/>
          <p:cNvSpPr txBox="1"/>
          <p:nvPr/>
        </p:nvSpPr>
        <p:spPr>
          <a:xfrm>
            <a:off x="6493724" y="4370070"/>
            <a:ext cx="762000" cy="646331"/>
          </a:xfrm>
          <a:prstGeom prst="rect">
            <a:avLst/>
          </a:prstGeom>
          <a:noFill/>
          <a:ln w="19050">
            <a:solidFill>
              <a:srgbClr val="F6323E"/>
            </a:solidFill>
          </a:ln>
        </p:spPr>
        <p:txBody>
          <a:bodyPr wrap="square" rtlCol="0">
            <a:spAutoFit/>
          </a:bodyPr>
          <a:lstStyle/>
          <a:p>
            <a:r>
              <a:rPr lang="en-US" sz="3600" dirty="0" smtClean="0"/>
              <a:t>UL</a:t>
            </a:r>
            <a:endParaRPr lang="en-US" sz="3600" dirty="0"/>
          </a:p>
        </p:txBody>
      </p:sp>
      <p:cxnSp>
        <p:nvCxnSpPr>
          <p:cNvPr id="10" name="Straight Connector 9"/>
          <p:cNvCxnSpPr/>
          <p:nvPr/>
        </p:nvCxnSpPr>
        <p:spPr>
          <a:xfrm>
            <a:off x="2473757" y="2190750"/>
            <a:ext cx="685800" cy="0"/>
          </a:xfrm>
          <a:prstGeom prst="line">
            <a:avLst/>
          </a:prstGeom>
          <a:ln w="19050">
            <a:solidFill>
              <a:srgbClr val="F632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5048" y="2199640"/>
            <a:ext cx="685800" cy="0"/>
          </a:xfrm>
          <a:prstGeom prst="line">
            <a:avLst/>
          </a:prstGeom>
          <a:ln w="19050">
            <a:solidFill>
              <a:srgbClr val="F6323E"/>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48</a:t>
            </a:r>
            <a:endParaRPr lang="en-US" dirty="0"/>
          </a:p>
        </p:txBody>
      </p:sp>
      <p:pic>
        <p:nvPicPr>
          <p:cNvPr id="4" name="Picture 3"/>
          <p:cNvPicPr>
            <a:picLocks noChangeAspect="1"/>
          </p:cNvPicPr>
          <p:nvPr/>
        </p:nvPicPr>
        <p:blipFill>
          <a:blip r:embed="rId3"/>
          <a:stretch>
            <a:fillRect/>
          </a:stretch>
        </p:blipFill>
        <p:spPr>
          <a:xfrm>
            <a:off x="2286000" y="665372"/>
            <a:ext cx="786452" cy="963251"/>
          </a:xfrm>
          <a:prstGeom prst="rect">
            <a:avLst/>
          </a:prstGeom>
        </p:spPr>
      </p:pic>
      <p:pic>
        <p:nvPicPr>
          <p:cNvPr id="13" name="Picture 12"/>
          <p:cNvPicPr>
            <a:picLocks noChangeAspect="1"/>
          </p:cNvPicPr>
          <p:nvPr/>
        </p:nvPicPr>
        <p:blipFill>
          <a:blip r:embed="rId4"/>
          <a:stretch>
            <a:fillRect/>
          </a:stretch>
        </p:blipFill>
        <p:spPr>
          <a:xfrm>
            <a:off x="5680370" y="694037"/>
            <a:ext cx="823031" cy="963251"/>
          </a:xfrm>
          <a:prstGeom prst="rect">
            <a:avLst/>
          </a:prstGeom>
        </p:spPr>
      </p:pic>
      <p:sp>
        <p:nvSpPr>
          <p:cNvPr id="15" name="Content Placeholder 2"/>
          <p:cNvSpPr txBox="1">
            <a:spLocks/>
          </p:cNvSpPr>
          <p:nvPr/>
        </p:nvSpPr>
        <p:spPr>
          <a:xfrm>
            <a:off x="76200" y="345216"/>
            <a:ext cx="2397557" cy="1369606"/>
          </a:xfrm>
          <a:prstGeom prst="rect">
            <a:avLst/>
          </a:prstGeom>
          <a:blipFill>
            <a:blip r:embed="rId5"/>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Basic Calculation</a:t>
            </a:r>
          </a:p>
          <a:p>
            <a:r>
              <a:rPr lang="en-US" smtClean="0"/>
              <a:t>Early Childhood</a:t>
            </a:r>
            <a:endParaRPr lang="en-US" dirty="0"/>
          </a:p>
        </p:txBody>
      </p:sp>
    </p:spTree>
    <p:extLst>
      <p:ext uri="{BB962C8B-B14F-4D97-AF65-F5344CB8AC3E}">
        <p14:creationId xmlns:p14="http://schemas.microsoft.com/office/powerpoint/2010/main" val="730452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Exiting</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Guidance</a:t>
            </a:r>
            <a:endParaRPr lang="en-US" sz="3600" dirty="0">
              <a:solidFill>
                <a:srgbClr val="F8A714"/>
              </a:solidFill>
            </a:endParaRPr>
          </a:p>
        </p:txBody>
      </p:sp>
      <p:sp>
        <p:nvSpPr>
          <p:cNvPr id="6" name="TextBox 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49</a:t>
            </a:r>
            <a:endParaRPr lang="en-US" dirty="0"/>
          </a:p>
        </p:txBody>
      </p:sp>
    </p:spTree>
    <p:extLst>
      <p:ext uri="{BB962C8B-B14F-4D97-AF65-F5344CB8AC3E}">
        <p14:creationId xmlns:p14="http://schemas.microsoft.com/office/powerpoint/2010/main" val="312640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876800" y="168910"/>
            <a:ext cx="2534412" cy="457200"/>
          </a:xfrm>
        </p:spPr>
        <p:txBody>
          <a:bodyPr/>
          <a:lstStyle/>
          <a:p>
            <a:pPr algn="ctr"/>
            <a:r>
              <a:rPr lang="en-US" dirty="0" smtClean="0"/>
              <a:t>Acronyms </a:t>
            </a:r>
            <a:endParaRPr lang="en-US" dirty="0"/>
          </a:p>
        </p:txBody>
      </p:sp>
      <p:sp>
        <p:nvSpPr>
          <p:cNvPr id="3" name="Text Placeholder 2"/>
          <p:cNvSpPr>
            <a:spLocks noGrp="1"/>
          </p:cNvSpPr>
          <p:nvPr>
            <p:ph type="body" sz="quarter" idx="14"/>
          </p:nvPr>
        </p:nvSpPr>
        <p:spPr>
          <a:xfrm>
            <a:off x="4953000" y="1733550"/>
            <a:ext cx="3067812" cy="1477328"/>
          </a:xfrm>
        </p:spPr>
        <p:txBody>
          <a:bodyPr/>
          <a:lstStyle/>
          <a:p>
            <a:r>
              <a:rPr lang="en-US" dirty="0" smtClean="0"/>
              <a:t>List of common acronyms added</a:t>
            </a:r>
            <a:endParaRPr lang="en-US" dirty="0"/>
          </a:p>
        </p:txBody>
      </p:sp>
      <p:pic>
        <p:nvPicPr>
          <p:cNvPr id="2" name="Picture 1"/>
          <p:cNvPicPr>
            <a:picLocks noChangeAspect="1"/>
          </p:cNvPicPr>
          <p:nvPr/>
        </p:nvPicPr>
        <p:blipFill>
          <a:blip r:embed="rId2"/>
          <a:stretch>
            <a:fillRect/>
          </a:stretch>
        </p:blipFill>
        <p:spPr>
          <a:xfrm>
            <a:off x="228600" y="397510"/>
            <a:ext cx="4419600" cy="4384040"/>
          </a:xfrm>
          <a:prstGeom prst="rect">
            <a:avLst/>
          </a:prstGeom>
        </p:spPr>
      </p:pic>
      <p:sp>
        <p:nvSpPr>
          <p:cNvPr id="5" name="TextBox 4"/>
          <p:cNvSpPr txBox="1"/>
          <p:nvPr/>
        </p:nvSpPr>
        <p:spPr>
          <a:xfrm>
            <a:off x="8763000" y="4781550"/>
            <a:ext cx="457200" cy="369332"/>
          </a:xfrm>
          <a:prstGeom prst="rect">
            <a:avLst/>
          </a:prstGeom>
          <a:noFill/>
          <a:ln w="9525">
            <a:noFill/>
          </a:ln>
        </p:spPr>
        <p:txBody>
          <a:bodyPr wrap="square" rtlCol="0">
            <a:spAutoFit/>
          </a:bodyPr>
          <a:lstStyle/>
          <a:p>
            <a:pPr algn="ctr"/>
            <a:r>
              <a:rPr lang="en-US" dirty="0" smtClean="0"/>
              <a:t>5</a:t>
            </a:r>
            <a:endParaRPr lang="en-US" dirty="0"/>
          </a:p>
        </p:txBody>
      </p:sp>
    </p:spTree>
    <p:extLst>
      <p:ext uri="{BB962C8B-B14F-4D97-AF65-F5344CB8AC3E}">
        <p14:creationId xmlns:p14="http://schemas.microsoft.com/office/powerpoint/2010/main" val="27481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Which students qualify?</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OSEP exiting report – table 4</a:t>
            </a:r>
            <a:endParaRPr lang="en-US" dirty="0"/>
          </a:p>
        </p:txBody>
      </p:sp>
      <p:sp>
        <p:nvSpPr>
          <p:cNvPr id="6" name="Text Placeholder 9"/>
          <p:cNvSpPr txBox="1">
            <a:spLocks/>
          </p:cNvSpPr>
          <p:nvPr/>
        </p:nvSpPr>
        <p:spPr>
          <a:xfrm>
            <a:off x="930030" y="1995904"/>
            <a:ext cx="777240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Unduplicated set of student</a:t>
            </a:r>
          </a:p>
          <a:p>
            <a:pPr lvl="0"/>
            <a:r>
              <a:rPr lang="en-US" dirty="0" smtClean="0"/>
              <a:t>Age 14 – 21</a:t>
            </a:r>
            <a:endParaRPr lang="en-US" dirty="0"/>
          </a:p>
          <a:p>
            <a:pPr lvl="0"/>
            <a:r>
              <a:rPr lang="en-US" dirty="0" smtClean="0"/>
              <a:t>No longer in a special education program</a:t>
            </a:r>
          </a:p>
          <a:p>
            <a:pPr lvl="0"/>
            <a:r>
              <a:rPr lang="en-US" dirty="0" smtClean="0"/>
              <a:t>Only the last exit of the school year counts</a:t>
            </a:r>
          </a:p>
          <a:p>
            <a:pPr lvl="0"/>
            <a:endParaRPr lang="en-US" dirty="0" smtClean="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50</a:t>
            </a:r>
            <a:endParaRPr lang="en-US" dirty="0"/>
          </a:p>
        </p:txBody>
      </p:sp>
    </p:spTree>
    <p:extLst>
      <p:ext uri="{BB962C8B-B14F-4D97-AF65-F5344CB8AC3E}">
        <p14:creationId xmlns:p14="http://schemas.microsoft.com/office/powerpoint/2010/main" val="221216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Exit Status Report</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Exiting guidance</a:t>
            </a:r>
            <a:endParaRPr lang="en-US" dirty="0"/>
          </a:p>
        </p:txBody>
      </p:sp>
      <p:sp>
        <p:nvSpPr>
          <p:cNvPr id="6" name="Text Placeholder 9"/>
          <p:cNvSpPr txBox="1">
            <a:spLocks/>
          </p:cNvSpPr>
          <p:nvPr/>
        </p:nvSpPr>
        <p:spPr>
          <a:xfrm>
            <a:off x="930030" y="1995904"/>
            <a:ext cx="777240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a:t>IEP services stop in March 2018. Drop out status is </a:t>
            </a:r>
            <a:r>
              <a:rPr lang="en-US" dirty="0" smtClean="0"/>
              <a:t>listed</a:t>
            </a:r>
          </a:p>
          <a:p>
            <a:pPr marL="1657350" lvl="2" indent="-457200">
              <a:buFont typeface="+mj-lt"/>
              <a:buAutoNum type="alphaLcPeriod" startAt="2"/>
            </a:pPr>
            <a:r>
              <a:rPr lang="en-US" dirty="0" smtClean="0"/>
              <a:t>Request </a:t>
            </a:r>
            <a:r>
              <a:rPr lang="en-US" dirty="0"/>
              <a:t>for records are received from Colorado in April 2018</a:t>
            </a:r>
          </a:p>
          <a:p>
            <a:pPr marL="2228850" lvl="4" indent="-457200">
              <a:buFont typeface="+mj-lt"/>
              <a:buAutoNum type="alphaLcPeriod" startAt="3"/>
            </a:pPr>
            <a:r>
              <a:rPr lang="en-US" dirty="0"/>
              <a:t>What is the reported EOY status for 2018?</a:t>
            </a:r>
          </a:p>
          <a:p>
            <a:pPr marL="2514600" lvl="4" indent="-457200">
              <a:buFont typeface="+mj-lt"/>
              <a:buAutoNum type="alphaLcPeriod" startAt="3"/>
            </a:pPr>
            <a:r>
              <a:rPr lang="en-US" dirty="0" smtClean="0"/>
              <a:t>   L – Left State</a:t>
            </a:r>
            <a:endParaRPr lang="en-US" dirty="0"/>
          </a:p>
        </p:txBody>
      </p:sp>
      <p:cxnSp>
        <p:nvCxnSpPr>
          <p:cNvPr id="5" name="Straight Connector 4"/>
          <p:cNvCxnSpPr/>
          <p:nvPr/>
        </p:nvCxnSpPr>
        <p:spPr>
          <a:xfrm>
            <a:off x="3429000" y="424815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51</a:t>
            </a:r>
            <a:endParaRPr lang="en-US" dirty="0"/>
          </a:p>
        </p:txBody>
      </p:sp>
    </p:spTree>
    <p:extLst>
      <p:ext uri="{BB962C8B-B14F-4D97-AF65-F5344CB8AC3E}">
        <p14:creationId xmlns:p14="http://schemas.microsoft.com/office/powerpoint/2010/main" val="13192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Projected Table 4 Exit Report</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Exiting guidance</a:t>
            </a:r>
            <a:endParaRPr lang="en-US" dirty="0"/>
          </a:p>
        </p:txBody>
      </p:sp>
      <p:sp>
        <p:nvSpPr>
          <p:cNvPr id="6" name="Text Placeholder 9"/>
          <p:cNvSpPr txBox="1">
            <a:spLocks/>
          </p:cNvSpPr>
          <p:nvPr/>
        </p:nvSpPr>
        <p:spPr>
          <a:xfrm>
            <a:off x="930030" y="1995904"/>
            <a:ext cx="777240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a:t>IEP services stop in March 2018. Drop out status is </a:t>
            </a:r>
            <a:r>
              <a:rPr lang="en-US" dirty="0" smtClean="0"/>
              <a:t>listed</a:t>
            </a:r>
          </a:p>
          <a:p>
            <a:pPr marL="1657350" lvl="2" indent="-457200">
              <a:buFont typeface="+mj-lt"/>
              <a:buAutoNum type="alphaLcPeriod" startAt="2"/>
            </a:pPr>
            <a:r>
              <a:rPr lang="en-US" dirty="0" smtClean="0"/>
              <a:t>Request </a:t>
            </a:r>
            <a:r>
              <a:rPr lang="en-US" dirty="0"/>
              <a:t>for records are received from </a:t>
            </a:r>
            <a:r>
              <a:rPr lang="en-US" dirty="0" smtClean="0"/>
              <a:t>Utah </a:t>
            </a:r>
            <a:r>
              <a:rPr lang="en-US" dirty="0"/>
              <a:t>in </a:t>
            </a:r>
            <a:r>
              <a:rPr lang="en-US" dirty="0" smtClean="0"/>
              <a:t>August 2018 for the new school year</a:t>
            </a:r>
            <a:endParaRPr lang="en-US" dirty="0"/>
          </a:p>
          <a:p>
            <a:pPr marL="2228850" lvl="4" indent="-457200">
              <a:buFont typeface="+mj-lt"/>
              <a:buAutoNum type="alphaLcPeriod" startAt="3"/>
            </a:pPr>
            <a:r>
              <a:rPr lang="en-US" dirty="0"/>
              <a:t>What is the reported EOY status for 2018?</a:t>
            </a:r>
          </a:p>
          <a:p>
            <a:pPr marL="2514600" lvl="4" indent="-457200">
              <a:buFont typeface="+mj-lt"/>
              <a:buAutoNum type="alphaLcPeriod" startAt="3"/>
            </a:pPr>
            <a:r>
              <a:rPr lang="en-US" dirty="0" smtClean="0"/>
              <a:t>   D – Drop Out</a:t>
            </a:r>
            <a:endParaRPr lang="en-US" dirty="0"/>
          </a:p>
        </p:txBody>
      </p:sp>
      <p:cxnSp>
        <p:nvCxnSpPr>
          <p:cNvPr id="5" name="Straight Connector 4"/>
          <p:cNvCxnSpPr/>
          <p:nvPr/>
        </p:nvCxnSpPr>
        <p:spPr>
          <a:xfrm>
            <a:off x="3429000" y="4248150"/>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52</a:t>
            </a:r>
            <a:endParaRPr lang="en-US" dirty="0"/>
          </a:p>
        </p:txBody>
      </p:sp>
    </p:spTree>
    <p:extLst>
      <p:ext uri="{BB962C8B-B14F-4D97-AF65-F5344CB8AC3E}">
        <p14:creationId xmlns:p14="http://schemas.microsoft.com/office/powerpoint/2010/main" val="4720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96376"/>
            <a:ext cx="8037576" cy="923330"/>
          </a:xfrm>
        </p:spPr>
        <p:txBody>
          <a:bodyPr/>
          <a:lstStyle/>
          <a:p>
            <a:r>
              <a:rPr lang="en-US" dirty="0" smtClean="0"/>
              <a:t>Projected Table 4 Exit Report</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Exiting guidance</a:t>
            </a:r>
            <a:endParaRPr lang="en-US" dirty="0"/>
          </a:p>
        </p:txBody>
      </p:sp>
      <p:sp>
        <p:nvSpPr>
          <p:cNvPr id="6" name="Text Placeholder 9"/>
          <p:cNvSpPr txBox="1">
            <a:spLocks/>
          </p:cNvSpPr>
          <p:nvPr/>
        </p:nvSpPr>
        <p:spPr>
          <a:xfrm>
            <a:off x="381000" y="1809750"/>
            <a:ext cx="8686800" cy="27432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a:t>IEP services stop in March 2018. </a:t>
            </a:r>
            <a:r>
              <a:rPr lang="en-US" dirty="0" smtClean="0"/>
              <a:t>When student began homeschooling </a:t>
            </a:r>
          </a:p>
          <a:p>
            <a:pPr marL="1657350" lvl="2" indent="-457200">
              <a:buFont typeface="+mj-lt"/>
              <a:buAutoNum type="alphaLcPeriod" startAt="2"/>
            </a:pPr>
            <a:r>
              <a:rPr lang="en-US" dirty="0" smtClean="0"/>
              <a:t>Parents did not revoke consent for services. Request </a:t>
            </a:r>
            <a:r>
              <a:rPr lang="en-US" dirty="0"/>
              <a:t>for records are received from </a:t>
            </a:r>
            <a:r>
              <a:rPr lang="en-US" dirty="0" smtClean="0"/>
              <a:t>a parochial school in April 2018. </a:t>
            </a:r>
            <a:endParaRPr lang="en-US" dirty="0"/>
          </a:p>
          <a:p>
            <a:pPr marL="2228850" lvl="4" indent="-457200">
              <a:buFont typeface="+mj-lt"/>
              <a:buAutoNum type="alphaLcPeriod" startAt="3"/>
            </a:pPr>
            <a:r>
              <a:rPr lang="en-US" dirty="0"/>
              <a:t>What is the reported EOY status for 2018?</a:t>
            </a:r>
          </a:p>
          <a:p>
            <a:pPr marL="2514600" lvl="4" indent="-457200">
              <a:buFont typeface="+mj-lt"/>
              <a:buAutoNum type="alphaLcPeriod" startAt="3"/>
            </a:pPr>
            <a:r>
              <a:rPr lang="en-US" dirty="0" smtClean="0"/>
              <a:t>   A – Action Initiated withdrawal</a:t>
            </a:r>
            <a:endParaRPr lang="en-US" dirty="0"/>
          </a:p>
        </p:txBody>
      </p:sp>
      <p:cxnSp>
        <p:nvCxnSpPr>
          <p:cNvPr id="5" name="Straight Connector 4"/>
          <p:cNvCxnSpPr/>
          <p:nvPr/>
        </p:nvCxnSpPr>
        <p:spPr>
          <a:xfrm>
            <a:off x="2667000" y="4171950"/>
            <a:ext cx="457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53</a:t>
            </a:r>
            <a:endParaRPr lang="en-US" dirty="0"/>
          </a:p>
        </p:txBody>
      </p:sp>
    </p:spTree>
    <p:extLst>
      <p:ext uri="{BB962C8B-B14F-4D97-AF65-F5344CB8AC3E}">
        <p14:creationId xmlns:p14="http://schemas.microsoft.com/office/powerpoint/2010/main" val="10030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Projected Table 4 Exit Report</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Exiting guidance</a:t>
            </a:r>
            <a:endParaRPr lang="en-US" dirty="0"/>
          </a:p>
        </p:txBody>
      </p:sp>
      <p:sp>
        <p:nvSpPr>
          <p:cNvPr id="6" name="Text Placeholder 9"/>
          <p:cNvSpPr txBox="1">
            <a:spLocks/>
          </p:cNvSpPr>
          <p:nvPr/>
        </p:nvSpPr>
        <p:spPr>
          <a:xfrm>
            <a:off x="935892" y="1894880"/>
            <a:ext cx="7772400" cy="265807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a:t>IEP services stop </a:t>
            </a:r>
            <a:r>
              <a:rPr lang="en-US" dirty="0" smtClean="0"/>
              <a:t>on the last day of school May </a:t>
            </a:r>
            <a:r>
              <a:rPr lang="en-US" dirty="0"/>
              <a:t>2018. Drop out status is </a:t>
            </a:r>
            <a:r>
              <a:rPr lang="en-US" dirty="0" smtClean="0"/>
              <a:t>listed</a:t>
            </a:r>
          </a:p>
          <a:p>
            <a:pPr marL="1657350" lvl="2" indent="-457200">
              <a:buFont typeface="+mj-lt"/>
              <a:buAutoNum type="alphaLcPeriod" startAt="2"/>
            </a:pPr>
            <a:r>
              <a:rPr lang="en-US" dirty="0" smtClean="0"/>
              <a:t>Request </a:t>
            </a:r>
            <a:r>
              <a:rPr lang="en-US" dirty="0"/>
              <a:t>for records are received from </a:t>
            </a:r>
            <a:r>
              <a:rPr lang="en-US" dirty="0" smtClean="0"/>
              <a:t>Kansas City </a:t>
            </a:r>
            <a:r>
              <a:rPr lang="en-US" dirty="0"/>
              <a:t>in </a:t>
            </a:r>
            <a:r>
              <a:rPr lang="en-US" dirty="0" smtClean="0"/>
              <a:t>August 2018 for the new school year</a:t>
            </a:r>
            <a:endParaRPr lang="en-US" dirty="0"/>
          </a:p>
          <a:p>
            <a:pPr marL="2228850" lvl="4" indent="-457200">
              <a:buFont typeface="+mj-lt"/>
              <a:buAutoNum type="alphaLcPeriod" startAt="3"/>
            </a:pPr>
            <a:r>
              <a:rPr lang="en-US" dirty="0"/>
              <a:t>What is the reported EOY status for 2018?</a:t>
            </a:r>
          </a:p>
          <a:p>
            <a:pPr marL="2514600" lvl="4" indent="-457200">
              <a:buFont typeface="+mj-lt"/>
              <a:buAutoNum type="alphaLcPeriod" startAt="3"/>
            </a:pPr>
            <a:r>
              <a:rPr lang="en-US" dirty="0" smtClean="0"/>
              <a:t>   T – In state transfer</a:t>
            </a:r>
            <a:endParaRPr lang="en-US" dirty="0"/>
          </a:p>
        </p:txBody>
      </p:sp>
      <p:cxnSp>
        <p:nvCxnSpPr>
          <p:cNvPr id="5" name="Straight Connector 4"/>
          <p:cNvCxnSpPr/>
          <p:nvPr/>
        </p:nvCxnSpPr>
        <p:spPr>
          <a:xfrm>
            <a:off x="3505200" y="4541715"/>
            <a:ext cx="3657600" cy="112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54</a:t>
            </a:r>
            <a:endParaRPr lang="en-US" dirty="0"/>
          </a:p>
        </p:txBody>
      </p:sp>
    </p:spTree>
    <p:extLst>
      <p:ext uri="{BB962C8B-B14F-4D97-AF65-F5344CB8AC3E}">
        <p14:creationId xmlns:p14="http://schemas.microsoft.com/office/powerpoint/2010/main" val="2170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a:t>Projected Table 4 Exit Report</a:t>
            </a:r>
          </a:p>
        </p:txBody>
      </p:sp>
      <p:sp>
        <p:nvSpPr>
          <p:cNvPr id="2" name="Title 1"/>
          <p:cNvSpPr>
            <a:spLocks noGrp="1"/>
          </p:cNvSpPr>
          <p:nvPr>
            <p:ph type="title"/>
          </p:nvPr>
        </p:nvSpPr>
        <p:spPr>
          <a:xfrm>
            <a:off x="670716" y="285750"/>
            <a:ext cx="7589520" cy="584775"/>
          </a:xfrm>
        </p:spPr>
        <p:txBody>
          <a:bodyPr/>
          <a:lstStyle/>
          <a:p>
            <a:r>
              <a:rPr lang="en-US" dirty="0" smtClean="0"/>
              <a:t>Exiting guidance</a:t>
            </a:r>
            <a:endParaRPr lang="en-US" dirty="0"/>
          </a:p>
        </p:txBody>
      </p:sp>
      <p:sp>
        <p:nvSpPr>
          <p:cNvPr id="6" name="Text Placeholder 9"/>
          <p:cNvSpPr txBox="1">
            <a:spLocks/>
          </p:cNvSpPr>
          <p:nvPr/>
        </p:nvSpPr>
        <p:spPr>
          <a:xfrm>
            <a:off x="930030" y="1995904"/>
            <a:ext cx="783297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a:t>IEP services stop in </a:t>
            </a:r>
            <a:r>
              <a:rPr lang="en-US" dirty="0" smtClean="0"/>
              <a:t>April </a:t>
            </a:r>
            <a:r>
              <a:rPr lang="en-US" dirty="0"/>
              <a:t>2018. Drop out status is </a:t>
            </a:r>
            <a:r>
              <a:rPr lang="en-US" dirty="0" smtClean="0"/>
              <a:t>listed</a:t>
            </a:r>
          </a:p>
          <a:p>
            <a:pPr marL="1657350" lvl="2" indent="-457200">
              <a:buFont typeface="+mj-lt"/>
              <a:buAutoNum type="alphaLcPeriod" startAt="2"/>
            </a:pPr>
            <a:r>
              <a:rPr lang="en-US" dirty="0" smtClean="0"/>
              <a:t>Student revoked consent for services on the last day of services and did not continue in General Education</a:t>
            </a:r>
            <a:endParaRPr lang="en-US" dirty="0"/>
          </a:p>
          <a:p>
            <a:pPr marL="2228850" lvl="4" indent="-457200">
              <a:buFont typeface="+mj-lt"/>
              <a:buAutoNum type="alphaLcPeriod" startAt="3"/>
            </a:pPr>
            <a:r>
              <a:rPr lang="en-US" dirty="0"/>
              <a:t>What is the reported EOY status for 2018?</a:t>
            </a:r>
          </a:p>
          <a:p>
            <a:pPr marL="2514600" lvl="4" indent="-457200">
              <a:buFont typeface="+mj-lt"/>
              <a:buAutoNum type="alphaLcPeriod" startAt="3"/>
            </a:pPr>
            <a:r>
              <a:rPr lang="en-US" dirty="0" smtClean="0"/>
              <a:t>   D – Drop Out</a:t>
            </a:r>
            <a:endParaRPr lang="en-US" dirty="0"/>
          </a:p>
        </p:txBody>
      </p:sp>
      <p:cxnSp>
        <p:nvCxnSpPr>
          <p:cNvPr id="5" name="Straight Connector 4"/>
          <p:cNvCxnSpPr/>
          <p:nvPr/>
        </p:nvCxnSpPr>
        <p:spPr>
          <a:xfrm>
            <a:off x="3429000" y="424815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55</a:t>
            </a:r>
            <a:endParaRPr lang="en-US" dirty="0"/>
          </a:p>
        </p:txBody>
      </p:sp>
    </p:spTree>
    <p:extLst>
      <p:ext uri="{BB962C8B-B14F-4D97-AF65-F5344CB8AC3E}">
        <p14:creationId xmlns:p14="http://schemas.microsoft.com/office/powerpoint/2010/main" val="244556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685800"/>
          </a:xfrm>
        </p:spPr>
        <p:txBody>
          <a:bodyPr>
            <a:normAutofit fontScale="90000"/>
          </a:bodyPr>
          <a:lstStyle/>
          <a:p>
            <a:r>
              <a:rPr lang="en-US" dirty="0" smtClean="0"/>
              <a:t>Discipline</a:t>
            </a:r>
            <a:endParaRPr lang="en-US" dirty="0"/>
          </a:p>
        </p:txBody>
      </p:sp>
      <p:sp>
        <p:nvSpPr>
          <p:cNvPr id="3" name="TextBox 2"/>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56</a:t>
            </a:r>
            <a:endParaRPr lang="en-US" dirty="0"/>
          </a:p>
        </p:txBody>
      </p:sp>
    </p:spTree>
    <p:extLst>
      <p:ext uri="{BB962C8B-B14F-4D97-AF65-F5344CB8AC3E}">
        <p14:creationId xmlns:p14="http://schemas.microsoft.com/office/powerpoint/2010/main" val="56463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362"/>
            <a:ext cx="8839200" cy="923330"/>
          </a:xfrm>
        </p:spPr>
        <p:txBody>
          <a:bodyPr/>
          <a:lstStyle/>
          <a:p>
            <a:r>
              <a:rPr lang="en-US" dirty="0"/>
              <a:t>Look for mis-classification </a:t>
            </a:r>
            <a:r>
              <a:rPr lang="en-US" dirty="0" smtClean="0"/>
              <a:t>in KIAS as </a:t>
            </a:r>
            <a:r>
              <a:rPr lang="en-US" dirty="0"/>
              <a:t>IDEA student or missing IEP </a:t>
            </a:r>
            <a:r>
              <a:rPr lang="en-US" dirty="0" smtClean="0"/>
              <a:t>services. </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Discipline crosscheck</a:t>
            </a:r>
            <a:endParaRPr lang="en-US" dirty="0"/>
          </a:p>
        </p:txBody>
      </p:sp>
      <p:sp>
        <p:nvSpPr>
          <p:cNvPr id="6" name="Text Placeholder 9"/>
          <p:cNvSpPr txBox="1">
            <a:spLocks/>
          </p:cNvSpPr>
          <p:nvPr/>
        </p:nvSpPr>
        <p:spPr>
          <a:xfrm>
            <a:off x="930030" y="3638550"/>
            <a:ext cx="7832970" cy="6857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dirty="0"/>
          </a:p>
        </p:txBody>
      </p:sp>
      <p:sp>
        <p:nvSpPr>
          <p:cNvPr id="10" name="Text Placeholder 9"/>
          <p:cNvSpPr txBox="1">
            <a:spLocks/>
          </p:cNvSpPr>
          <p:nvPr/>
        </p:nvSpPr>
        <p:spPr>
          <a:xfrm>
            <a:off x="386080" y="3790950"/>
            <a:ext cx="7233920" cy="1143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Student reported in KIAS as IDEA, not found with IEP services on the date of the incident. </a:t>
            </a:r>
            <a:r>
              <a:rPr lang="en-US" dirty="0" smtClean="0"/>
              <a:t>KIAS identification may be in error, or MIS data is incomplete.</a:t>
            </a:r>
            <a:endParaRPr lang="en-US" dirty="0"/>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57</a:t>
            </a:r>
            <a:endParaRPr lang="en-US" dirty="0"/>
          </a:p>
        </p:txBody>
      </p:sp>
      <p:sp>
        <p:nvSpPr>
          <p:cNvPr id="9" name="Down Arrow 8"/>
          <p:cNvSpPr/>
          <p:nvPr/>
        </p:nvSpPr>
        <p:spPr>
          <a:xfrm>
            <a:off x="8063653" y="187002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Down Arrow 11"/>
          <p:cNvSpPr/>
          <p:nvPr/>
        </p:nvSpPr>
        <p:spPr>
          <a:xfrm>
            <a:off x="7410027" y="187002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4" name="Group 13"/>
          <p:cNvGrpSpPr/>
          <p:nvPr/>
        </p:nvGrpSpPr>
        <p:grpSpPr>
          <a:xfrm>
            <a:off x="346287" y="1383072"/>
            <a:ext cx="8529320" cy="2407878"/>
            <a:chOff x="397933" y="1522982"/>
            <a:chExt cx="8529320" cy="2407878"/>
          </a:xfrm>
        </p:grpSpPr>
        <p:pic>
          <p:nvPicPr>
            <p:cNvPr id="1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3" y="1522982"/>
              <a:ext cx="8529320" cy="24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8088516"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Down Arrow 16"/>
            <p:cNvSpPr/>
            <p:nvPr/>
          </p:nvSpPr>
          <p:spPr>
            <a:xfrm>
              <a:off x="7434890"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Left-Right Arrow 17"/>
            <p:cNvSpPr/>
            <p:nvPr/>
          </p:nvSpPr>
          <p:spPr>
            <a:xfrm>
              <a:off x="4596863" y="3633130"/>
              <a:ext cx="2667000" cy="1524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9" name="Oval 18"/>
          <p:cNvSpPr/>
          <p:nvPr/>
        </p:nvSpPr>
        <p:spPr>
          <a:xfrm>
            <a:off x="228600" y="325755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6080" y="1747026"/>
            <a:ext cx="2433320"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Tree>
    <p:extLst>
      <p:ext uri="{BB962C8B-B14F-4D97-AF65-F5344CB8AC3E}">
        <p14:creationId xmlns:p14="http://schemas.microsoft.com/office/powerpoint/2010/main" val="33869732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5457"/>
            <a:ext cx="8915400" cy="1077218"/>
          </a:xfrm>
        </p:spPr>
        <p:txBody>
          <a:bodyPr/>
          <a:lstStyle/>
          <a:p>
            <a:r>
              <a:rPr lang="en-US" dirty="0" smtClean="0"/>
              <a:t>OSEP data elements pulled from  SPEDPro</a:t>
            </a:r>
            <a:endParaRPr lang="en-US" dirty="0"/>
          </a:p>
        </p:txBody>
      </p:sp>
      <p:sp>
        <p:nvSpPr>
          <p:cNvPr id="6" name="Text Placeholder 9"/>
          <p:cNvSpPr txBox="1">
            <a:spLocks/>
          </p:cNvSpPr>
          <p:nvPr/>
        </p:nvSpPr>
        <p:spPr>
          <a:xfrm>
            <a:off x="930030" y="1995904"/>
            <a:ext cx="783297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78652945"/>
              </p:ext>
            </p:extLst>
          </p:nvPr>
        </p:nvGraphicFramePr>
        <p:xfrm>
          <a:off x="228595" y="971550"/>
          <a:ext cx="8686805" cy="2679494"/>
        </p:xfrm>
        <a:graphic>
          <a:graphicData uri="http://schemas.openxmlformats.org/drawingml/2006/table">
            <a:tbl>
              <a:tblPr firstRow="1" bandRow="1">
                <a:tableStyleId>{F5AB1C69-6EDB-4FF4-983F-18BD219EF322}</a:tableStyleId>
              </a:tblPr>
              <a:tblGrid>
                <a:gridCol w="901466">
                  <a:extLst>
                    <a:ext uri="{9D8B030D-6E8A-4147-A177-3AD203B41FA5}">
                      <a16:colId xmlns:a16="http://schemas.microsoft.com/office/drawing/2014/main" val="1722372181"/>
                    </a:ext>
                  </a:extLst>
                </a:gridCol>
                <a:gridCol w="655608">
                  <a:extLst>
                    <a:ext uri="{9D8B030D-6E8A-4147-A177-3AD203B41FA5}">
                      <a16:colId xmlns:a16="http://schemas.microsoft.com/office/drawing/2014/main" val="4186227157"/>
                    </a:ext>
                  </a:extLst>
                </a:gridCol>
                <a:gridCol w="819509">
                  <a:extLst>
                    <a:ext uri="{9D8B030D-6E8A-4147-A177-3AD203B41FA5}">
                      <a16:colId xmlns:a16="http://schemas.microsoft.com/office/drawing/2014/main" val="1507563196"/>
                    </a:ext>
                  </a:extLst>
                </a:gridCol>
                <a:gridCol w="819509">
                  <a:extLst>
                    <a:ext uri="{9D8B030D-6E8A-4147-A177-3AD203B41FA5}">
                      <a16:colId xmlns:a16="http://schemas.microsoft.com/office/drawing/2014/main" val="1154847170"/>
                    </a:ext>
                  </a:extLst>
                </a:gridCol>
                <a:gridCol w="655608">
                  <a:extLst>
                    <a:ext uri="{9D8B030D-6E8A-4147-A177-3AD203B41FA5}">
                      <a16:colId xmlns:a16="http://schemas.microsoft.com/office/drawing/2014/main" val="2320900873"/>
                    </a:ext>
                  </a:extLst>
                </a:gridCol>
                <a:gridCol w="573657">
                  <a:extLst>
                    <a:ext uri="{9D8B030D-6E8A-4147-A177-3AD203B41FA5}">
                      <a16:colId xmlns:a16="http://schemas.microsoft.com/office/drawing/2014/main" val="452963275"/>
                    </a:ext>
                  </a:extLst>
                </a:gridCol>
                <a:gridCol w="737558">
                  <a:extLst>
                    <a:ext uri="{9D8B030D-6E8A-4147-A177-3AD203B41FA5}">
                      <a16:colId xmlns:a16="http://schemas.microsoft.com/office/drawing/2014/main" val="3162718469"/>
                    </a:ext>
                  </a:extLst>
                </a:gridCol>
                <a:gridCol w="983411">
                  <a:extLst>
                    <a:ext uri="{9D8B030D-6E8A-4147-A177-3AD203B41FA5}">
                      <a16:colId xmlns:a16="http://schemas.microsoft.com/office/drawing/2014/main" val="1223178203"/>
                    </a:ext>
                  </a:extLst>
                </a:gridCol>
                <a:gridCol w="655608">
                  <a:extLst>
                    <a:ext uri="{9D8B030D-6E8A-4147-A177-3AD203B41FA5}">
                      <a16:colId xmlns:a16="http://schemas.microsoft.com/office/drawing/2014/main" val="3194688390"/>
                    </a:ext>
                  </a:extLst>
                </a:gridCol>
                <a:gridCol w="983411">
                  <a:extLst>
                    <a:ext uri="{9D8B030D-6E8A-4147-A177-3AD203B41FA5}">
                      <a16:colId xmlns:a16="http://schemas.microsoft.com/office/drawing/2014/main" val="1226223406"/>
                    </a:ext>
                  </a:extLst>
                </a:gridCol>
                <a:gridCol w="901460">
                  <a:extLst>
                    <a:ext uri="{9D8B030D-6E8A-4147-A177-3AD203B41FA5}">
                      <a16:colId xmlns:a16="http://schemas.microsoft.com/office/drawing/2014/main" val="3358189901"/>
                    </a:ext>
                  </a:extLst>
                </a:gridCol>
              </a:tblGrid>
              <a:tr h="728774">
                <a:tc>
                  <a:txBody>
                    <a:bodyPr/>
                    <a:lstStyle/>
                    <a:p>
                      <a:r>
                        <a:rPr lang="en-US" dirty="0" smtClean="0">
                          <a:solidFill>
                            <a:schemeClr val="tx1"/>
                          </a:solidFill>
                        </a:rPr>
                        <a:t>Report</a:t>
                      </a:r>
                      <a:endParaRPr lang="en-US" dirty="0">
                        <a:solidFill>
                          <a:schemeClr val="tx1"/>
                        </a:solidFill>
                      </a:endParaRPr>
                    </a:p>
                  </a:txBody>
                  <a:tcPr/>
                </a:tc>
                <a:tc>
                  <a:txBody>
                    <a:bodyPr/>
                    <a:lstStyle/>
                    <a:p>
                      <a:r>
                        <a:rPr lang="en-US" sz="1100" dirty="0" smtClean="0">
                          <a:solidFill>
                            <a:schemeClr val="tx1"/>
                          </a:solidFill>
                        </a:rPr>
                        <a:t>Age on 12-1</a:t>
                      </a:r>
                      <a:endParaRPr lang="en-US" sz="1100" dirty="0">
                        <a:solidFill>
                          <a:schemeClr val="tx1"/>
                        </a:solidFill>
                      </a:endParaRPr>
                    </a:p>
                  </a:txBody>
                  <a:tcPr/>
                </a:tc>
                <a:tc>
                  <a:txBody>
                    <a:bodyPr/>
                    <a:lstStyle/>
                    <a:p>
                      <a:r>
                        <a:rPr lang="en-US" sz="1100" dirty="0" smtClean="0">
                          <a:solidFill>
                            <a:schemeClr val="tx1"/>
                          </a:solidFill>
                        </a:rPr>
                        <a:t>OSEP Disability</a:t>
                      </a:r>
                      <a:endParaRPr lang="en-US" sz="1100" dirty="0">
                        <a:solidFill>
                          <a:schemeClr val="tx1"/>
                        </a:solidFill>
                      </a:endParaRPr>
                    </a:p>
                  </a:txBody>
                  <a:tcPr/>
                </a:tc>
                <a:tc>
                  <a:txBody>
                    <a:bodyPr/>
                    <a:lstStyle/>
                    <a:p>
                      <a:r>
                        <a:rPr lang="en-US" sz="1100" dirty="0" smtClean="0">
                          <a:solidFill>
                            <a:schemeClr val="tx1"/>
                          </a:solidFill>
                        </a:rPr>
                        <a:t>KIDS Race /  Ethnicity</a:t>
                      </a:r>
                      <a:endParaRPr lang="en-US" sz="1100" dirty="0">
                        <a:solidFill>
                          <a:schemeClr val="tx1"/>
                        </a:solidFill>
                      </a:endParaRPr>
                    </a:p>
                  </a:txBody>
                  <a:tcPr/>
                </a:tc>
                <a:tc>
                  <a:txBody>
                    <a:bodyPr/>
                    <a:lstStyle/>
                    <a:p>
                      <a:r>
                        <a:rPr lang="en-US" sz="1100" dirty="0" smtClean="0">
                          <a:solidFill>
                            <a:schemeClr val="tx1"/>
                          </a:solidFill>
                        </a:rPr>
                        <a:t>KIDS Gender</a:t>
                      </a:r>
                      <a:endParaRPr lang="en-US" sz="1100" dirty="0">
                        <a:solidFill>
                          <a:schemeClr val="tx1"/>
                        </a:solidFill>
                      </a:endParaRPr>
                    </a:p>
                  </a:txBody>
                  <a:tcPr/>
                </a:tc>
                <a:tc>
                  <a:txBody>
                    <a:bodyPr/>
                    <a:lstStyle/>
                    <a:p>
                      <a:r>
                        <a:rPr lang="en-US" sz="1100" dirty="0" smtClean="0">
                          <a:solidFill>
                            <a:schemeClr val="tx1"/>
                          </a:solidFill>
                        </a:rPr>
                        <a:t>KIDS ELL Status</a:t>
                      </a:r>
                      <a:endParaRPr lang="en-US" sz="1100" dirty="0">
                        <a:solidFill>
                          <a:schemeClr val="tx1"/>
                        </a:solidFill>
                      </a:endParaRPr>
                    </a:p>
                  </a:txBody>
                  <a:tcPr/>
                </a:tc>
                <a:tc>
                  <a:txBody>
                    <a:bodyPr/>
                    <a:lstStyle/>
                    <a:p>
                      <a:r>
                        <a:rPr lang="en-US" sz="1100" dirty="0" smtClean="0">
                          <a:solidFill>
                            <a:schemeClr val="tx1"/>
                          </a:solidFill>
                        </a:rPr>
                        <a:t>KIDS Resp. Building</a:t>
                      </a:r>
                      <a:endParaRPr lang="en-US"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KIDS Resp. Organization</a:t>
                      </a:r>
                    </a:p>
                    <a:p>
                      <a:endParaRPr lang="en-US" dirty="0"/>
                    </a:p>
                  </a:txBody>
                  <a:tcPr/>
                </a:tc>
                <a:tc>
                  <a:txBody>
                    <a:bodyPr/>
                    <a:lstStyle/>
                    <a:p>
                      <a:r>
                        <a:rPr lang="en-US" sz="1100" dirty="0" smtClean="0">
                          <a:solidFill>
                            <a:schemeClr val="tx1"/>
                          </a:solidFill>
                        </a:rPr>
                        <a:t>Current Status</a:t>
                      </a:r>
                      <a:endParaRPr lang="en-US" sz="1100" dirty="0">
                        <a:solidFill>
                          <a:schemeClr val="tx1"/>
                        </a:solidFill>
                      </a:endParaRPr>
                    </a:p>
                  </a:txBody>
                  <a:tcPr/>
                </a:tc>
                <a:tc>
                  <a:txBody>
                    <a:bodyPr/>
                    <a:lstStyle/>
                    <a:p>
                      <a:r>
                        <a:rPr lang="en-US" sz="1100" dirty="0" smtClean="0">
                          <a:solidFill>
                            <a:schemeClr val="tx1"/>
                          </a:solidFill>
                        </a:rPr>
                        <a:t>OSEP environment</a:t>
                      </a:r>
                      <a:endParaRPr lang="en-US" sz="1100" dirty="0">
                        <a:solidFill>
                          <a:schemeClr val="tx1"/>
                        </a:solidFill>
                      </a:endParaRPr>
                    </a:p>
                  </a:txBody>
                  <a:tcPr/>
                </a:tc>
                <a:tc>
                  <a:txBody>
                    <a:bodyPr/>
                    <a:lstStyle/>
                    <a:p>
                      <a:r>
                        <a:rPr lang="en-US" sz="1100" dirty="0" smtClean="0">
                          <a:solidFill>
                            <a:schemeClr val="tx1"/>
                          </a:solidFill>
                        </a:rPr>
                        <a:t>KIAS Disciplinary Removal</a:t>
                      </a:r>
                      <a:endParaRPr lang="en-US" sz="1100" dirty="0">
                        <a:solidFill>
                          <a:schemeClr val="tx1"/>
                        </a:solidFill>
                      </a:endParaRPr>
                    </a:p>
                  </a:txBody>
                  <a:tcPr/>
                </a:tc>
                <a:extLst>
                  <a:ext uri="{0D108BD9-81ED-4DB2-BD59-A6C34878D82A}">
                    <a16:rowId xmlns:a16="http://schemas.microsoft.com/office/drawing/2014/main" val="2884361393"/>
                  </a:ext>
                </a:extLst>
              </a:tr>
              <a:tr h="589984">
                <a:tc>
                  <a:txBody>
                    <a:bodyPr/>
                    <a:lstStyle/>
                    <a:p>
                      <a:r>
                        <a:rPr lang="en-US" sz="1100" dirty="0" smtClean="0"/>
                        <a:t>Table 1 &amp; 3</a:t>
                      </a:r>
                    </a:p>
                    <a:p>
                      <a:endParaRPr lang="en-US" sz="1100" dirty="0" smtClean="0"/>
                    </a:p>
                    <a:p>
                      <a:r>
                        <a:rPr lang="en-US" sz="1100" dirty="0" smtClean="0"/>
                        <a:t>Child count</a:t>
                      </a:r>
                    </a:p>
                    <a:p>
                      <a:r>
                        <a:rPr lang="en-US" sz="1100" dirty="0" smtClean="0"/>
                        <a:t>Environment</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pPr algn="ctr"/>
                      <a:r>
                        <a:rPr lang="en-US" dirty="0" smtClean="0"/>
                        <a:t>X</a:t>
                      </a:r>
                      <a:endParaRPr lang="en-US" dirty="0"/>
                    </a:p>
                  </a:txBody>
                  <a:tcPr/>
                </a:tc>
                <a:tc>
                  <a:txBody>
                    <a:bodyPr/>
                    <a:lstStyle/>
                    <a:p>
                      <a:endParaRPr lang="en-US"/>
                    </a:p>
                  </a:txBody>
                  <a:tcPr/>
                </a:tc>
                <a:extLst>
                  <a:ext uri="{0D108BD9-81ED-4DB2-BD59-A6C34878D82A}">
                    <a16:rowId xmlns:a16="http://schemas.microsoft.com/office/drawing/2014/main" val="3534037662"/>
                  </a:ext>
                </a:extLst>
              </a:tr>
              <a:tr h="589984">
                <a:tc>
                  <a:txBody>
                    <a:bodyPr/>
                    <a:lstStyle/>
                    <a:p>
                      <a:r>
                        <a:rPr lang="en-US" sz="1100" dirty="0" smtClean="0"/>
                        <a:t>Table 4</a:t>
                      </a:r>
                    </a:p>
                    <a:p>
                      <a:endParaRPr lang="en-US" sz="1100" dirty="0" smtClean="0"/>
                    </a:p>
                    <a:p>
                      <a:r>
                        <a:rPr lang="en-US" sz="1100" dirty="0" smtClean="0"/>
                        <a:t>Exiting </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3360489"/>
                  </a:ext>
                </a:extLst>
              </a:tr>
              <a:tr h="589984">
                <a:tc>
                  <a:txBody>
                    <a:bodyPr/>
                    <a:lstStyle/>
                    <a:p>
                      <a:r>
                        <a:rPr lang="en-US" sz="1100" dirty="0" smtClean="0"/>
                        <a:t>Table 5</a:t>
                      </a:r>
                    </a:p>
                    <a:p>
                      <a:endParaRPr lang="en-US" sz="1100" dirty="0" smtClean="0"/>
                    </a:p>
                    <a:p>
                      <a:r>
                        <a:rPr lang="en-US" sz="1100" dirty="0" smtClean="0"/>
                        <a:t>Discipline</a:t>
                      </a:r>
                      <a:endParaRPr lang="en-US" sz="1100"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endParaRPr lang="en-US"/>
                    </a:p>
                  </a:txBody>
                  <a:tcPr/>
                </a:tc>
                <a:tc>
                  <a:txBody>
                    <a:bodyPr/>
                    <a:lstStyle/>
                    <a:p>
                      <a:pPr algn="ctr"/>
                      <a:r>
                        <a:rPr lang="en-US" dirty="0" smtClean="0"/>
                        <a:t>X</a:t>
                      </a:r>
                      <a:endParaRPr lang="en-US" dirty="0"/>
                    </a:p>
                  </a:txBody>
                  <a:tcPr/>
                </a:tc>
                <a:extLst>
                  <a:ext uri="{0D108BD9-81ED-4DB2-BD59-A6C34878D82A}">
                    <a16:rowId xmlns:a16="http://schemas.microsoft.com/office/drawing/2014/main" val="1338559116"/>
                  </a:ext>
                </a:extLst>
              </a:tr>
            </a:tbl>
          </a:graphicData>
        </a:graphic>
      </p:graphicFrame>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58</a:t>
            </a:r>
            <a:endParaRPr lang="en-US" dirty="0"/>
          </a:p>
        </p:txBody>
      </p:sp>
    </p:spTree>
    <p:extLst>
      <p:ext uri="{BB962C8B-B14F-4D97-AF65-F5344CB8AC3E}">
        <p14:creationId xmlns:p14="http://schemas.microsoft.com/office/powerpoint/2010/main" val="4070210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523220"/>
          </a:xfrm>
        </p:spPr>
        <p:txBody>
          <a:bodyPr/>
          <a:lstStyle/>
          <a:p>
            <a:r>
              <a:rPr lang="en-US" sz="2800" dirty="0" smtClean="0"/>
              <a:t>SPEDPRo elements used to Calculate OSEP data </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4361167"/>
              </p:ext>
            </p:extLst>
          </p:nvPr>
        </p:nvGraphicFramePr>
        <p:xfrm>
          <a:off x="228600" y="1200150"/>
          <a:ext cx="8686805" cy="2758440"/>
        </p:xfrm>
        <a:graphic>
          <a:graphicData uri="http://schemas.openxmlformats.org/drawingml/2006/table">
            <a:tbl>
              <a:tblPr firstRow="1" bandRow="1">
                <a:tableStyleId>{F5AB1C69-6EDB-4FF4-983F-18BD219EF322}</a:tableStyleId>
              </a:tblPr>
              <a:tblGrid>
                <a:gridCol w="901466">
                  <a:extLst>
                    <a:ext uri="{9D8B030D-6E8A-4147-A177-3AD203B41FA5}">
                      <a16:colId xmlns:a16="http://schemas.microsoft.com/office/drawing/2014/main" val="1722372181"/>
                    </a:ext>
                  </a:extLst>
                </a:gridCol>
                <a:gridCol w="655608">
                  <a:extLst>
                    <a:ext uri="{9D8B030D-6E8A-4147-A177-3AD203B41FA5}">
                      <a16:colId xmlns:a16="http://schemas.microsoft.com/office/drawing/2014/main" val="4186227157"/>
                    </a:ext>
                  </a:extLst>
                </a:gridCol>
                <a:gridCol w="819509">
                  <a:extLst>
                    <a:ext uri="{9D8B030D-6E8A-4147-A177-3AD203B41FA5}">
                      <a16:colId xmlns:a16="http://schemas.microsoft.com/office/drawing/2014/main" val="1507563196"/>
                    </a:ext>
                  </a:extLst>
                </a:gridCol>
                <a:gridCol w="819509">
                  <a:extLst>
                    <a:ext uri="{9D8B030D-6E8A-4147-A177-3AD203B41FA5}">
                      <a16:colId xmlns:a16="http://schemas.microsoft.com/office/drawing/2014/main" val="1154847170"/>
                    </a:ext>
                  </a:extLst>
                </a:gridCol>
                <a:gridCol w="655608">
                  <a:extLst>
                    <a:ext uri="{9D8B030D-6E8A-4147-A177-3AD203B41FA5}">
                      <a16:colId xmlns:a16="http://schemas.microsoft.com/office/drawing/2014/main" val="2320900873"/>
                    </a:ext>
                  </a:extLst>
                </a:gridCol>
                <a:gridCol w="649180">
                  <a:extLst>
                    <a:ext uri="{9D8B030D-6E8A-4147-A177-3AD203B41FA5}">
                      <a16:colId xmlns:a16="http://schemas.microsoft.com/office/drawing/2014/main" val="452963275"/>
                    </a:ext>
                  </a:extLst>
                </a:gridCol>
                <a:gridCol w="990600">
                  <a:extLst>
                    <a:ext uri="{9D8B030D-6E8A-4147-A177-3AD203B41FA5}">
                      <a16:colId xmlns:a16="http://schemas.microsoft.com/office/drawing/2014/main" val="3162718469"/>
                    </a:ext>
                  </a:extLst>
                </a:gridCol>
                <a:gridCol w="762000">
                  <a:extLst>
                    <a:ext uri="{9D8B030D-6E8A-4147-A177-3AD203B41FA5}">
                      <a16:colId xmlns:a16="http://schemas.microsoft.com/office/drawing/2014/main" val="1223178203"/>
                    </a:ext>
                  </a:extLst>
                </a:gridCol>
                <a:gridCol w="762000">
                  <a:extLst>
                    <a:ext uri="{9D8B030D-6E8A-4147-A177-3AD203B41FA5}">
                      <a16:colId xmlns:a16="http://schemas.microsoft.com/office/drawing/2014/main" val="3194688390"/>
                    </a:ext>
                  </a:extLst>
                </a:gridCol>
                <a:gridCol w="769865">
                  <a:extLst>
                    <a:ext uri="{9D8B030D-6E8A-4147-A177-3AD203B41FA5}">
                      <a16:colId xmlns:a16="http://schemas.microsoft.com/office/drawing/2014/main" val="1226223406"/>
                    </a:ext>
                  </a:extLst>
                </a:gridCol>
                <a:gridCol w="901460">
                  <a:extLst>
                    <a:ext uri="{9D8B030D-6E8A-4147-A177-3AD203B41FA5}">
                      <a16:colId xmlns:a16="http://schemas.microsoft.com/office/drawing/2014/main" val="3358189901"/>
                    </a:ext>
                  </a:extLst>
                </a:gridCol>
              </a:tblGrid>
              <a:tr h="609600">
                <a:tc>
                  <a:txBody>
                    <a:bodyPr/>
                    <a:lstStyle/>
                    <a:p>
                      <a:r>
                        <a:rPr lang="en-US" dirty="0" smtClean="0">
                          <a:solidFill>
                            <a:schemeClr val="tx1"/>
                          </a:solidFill>
                        </a:rPr>
                        <a:t>Report</a:t>
                      </a:r>
                      <a:endParaRPr lang="en-US" dirty="0">
                        <a:solidFill>
                          <a:schemeClr val="tx1"/>
                        </a:solidFill>
                      </a:endParaRPr>
                    </a:p>
                  </a:txBody>
                  <a:tcPr/>
                </a:tc>
                <a:tc>
                  <a:txBody>
                    <a:bodyPr/>
                    <a:lstStyle/>
                    <a:p>
                      <a:r>
                        <a:rPr lang="en-US" sz="1100" dirty="0" smtClean="0">
                          <a:solidFill>
                            <a:schemeClr val="tx1"/>
                          </a:solidFill>
                        </a:rPr>
                        <a:t>School Year</a:t>
                      </a:r>
                      <a:endParaRPr lang="en-US" sz="1100" dirty="0">
                        <a:solidFill>
                          <a:schemeClr val="tx1"/>
                        </a:solidFill>
                      </a:endParaRPr>
                    </a:p>
                  </a:txBody>
                  <a:tcPr/>
                </a:tc>
                <a:tc>
                  <a:txBody>
                    <a:bodyPr/>
                    <a:lstStyle/>
                    <a:p>
                      <a:r>
                        <a:rPr lang="en-US" sz="1100" dirty="0" smtClean="0">
                          <a:solidFill>
                            <a:schemeClr val="tx1"/>
                          </a:solidFill>
                        </a:rPr>
                        <a:t>Primary &amp; Secondary</a:t>
                      </a:r>
                    </a:p>
                    <a:p>
                      <a:r>
                        <a:rPr lang="en-US" sz="1100" dirty="0" smtClean="0">
                          <a:solidFill>
                            <a:schemeClr val="tx1"/>
                          </a:solidFill>
                        </a:rPr>
                        <a:t>Disability</a:t>
                      </a:r>
                      <a:endParaRPr lang="en-US" sz="1100" dirty="0">
                        <a:solidFill>
                          <a:schemeClr val="tx1"/>
                        </a:solidFill>
                      </a:endParaRPr>
                    </a:p>
                  </a:txBody>
                  <a:tcPr/>
                </a:tc>
                <a:tc>
                  <a:txBody>
                    <a:bodyPr/>
                    <a:lstStyle/>
                    <a:p>
                      <a:r>
                        <a:rPr lang="en-US" sz="1100" dirty="0" smtClean="0">
                          <a:solidFill>
                            <a:schemeClr val="tx1"/>
                          </a:solidFill>
                        </a:rPr>
                        <a:t>Service line dates</a:t>
                      </a:r>
                      <a:endParaRPr lang="en-US" sz="1100" dirty="0">
                        <a:solidFill>
                          <a:schemeClr val="tx1"/>
                        </a:solidFill>
                      </a:endParaRPr>
                    </a:p>
                  </a:txBody>
                  <a:tcPr/>
                </a:tc>
                <a:tc>
                  <a:txBody>
                    <a:bodyPr/>
                    <a:lstStyle/>
                    <a:p>
                      <a:r>
                        <a:rPr lang="en-US" sz="1100" dirty="0" smtClean="0">
                          <a:solidFill>
                            <a:schemeClr val="tx1"/>
                          </a:solidFill>
                        </a:rPr>
                        <a:t>Service</a:t>
                      </a:r>
                      <a:r>
                        <a:rPr lang="en-US" sz="1100" baseline="0" dirty="0" smtClean="0">
                          <a:solidFill>
                            <a:schemeClr val="tx1"/>
                          </a:solidFill>
                        </a:rPr>
                        <a:t> settings</a:t>
                      </a:r>
                      <a:endParaRPr lang="en-US" sz="1100" dirty="0">
                        <a:solidFill>
                          <a:schemeClr val="tx1"/>
                        </a:solidFill>
                      </a:endParaRPr>
                    </a:p>
                  </a:txBody>
                  <a:tcPr/>
                </a:tc>
                <a:tc>
                  <a:txBody>
                    <a:bodyPr/>
                    <a:lstStyle/>
                    <a:p>
                      <a:r>
                        <a:rPr lang="en-US" sz="1100" dirty="0" smtClean="0">
                          <a:solidFill>
                            <a:schemeClr val="tx1"/>
                          </a:solidFill>
                        </a:rPr>
                        <a:t>Service Minutes</a:t>
                      </a:r>
                      <a:endParaRPr lang="en-US" sz="1100" dirty="0">
                        <a:solidFill>
                          <a:schemeClr val="tx1"/>
                        </a:solidFill>
                      </a:endParaRPr>
                    </a:p>
                  </a:txBody>
                  <a:tcPr/>
                </a:tc>
                <a:tc>
                  <a:txBody>
                    <a:bodyPr/>
                    <a:lstStyle/>
                    <a:p>
                      <a:r>
                        <a:rPr lang="en-US" sz="1100" dirty="0" smtClean="0">
                          <a:solidFill>
                            <a:schemeClr val="tx1"/>
                          </a:solidFill>
                        </a:rPr>
                        <a:t>Total</a:t>
                      </a:r>
                      <a:r>
                        <a:rPr lang="en-US" sz="1100" baseline="0" dirty="0" smtClean="0">
                          <a:solidFill>
                            <a:schemeClr val="tx1"/>
                          </a:solidFill>
                        </a:rPr>
                        <a:t> Days of service. </a:t>
                      </a:r>
                    </a:p>
                    <a:p>
                      <a:r>
                        <a:rPr lang="en-US" sz="1100" baseline="0" dirty="0" smtClean="0">
                          <a:solidFill>
                            <a:schemeClr val="tx1"/>
                          </a:solidFill>
                        </a:rPr>
                        <a:t>Frequency</a:t>
                      </a:r>
                    </a:p>
                    <a:p>
                      <a:r>
                        <a:rPr lang="en-US" sz="1100" baseline="0" dirty="0" smtClean="0">
                          <a:solidFill>
                            <a:schemeClr val="tx1"/>
                          </a:solidFill>
                        </a:rPr>
                        <a:t>Days per week</a:t>
                      </a:r>
                      <a:endParaRPr lang="en-US"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Directory  session</a:t>
                      </a:r>
                    </a:p>
                    <a:p>
                      <a:r>
                        <a:rPr lang="en-US" sz="1050" dirty="0" smtClean="0">
                          <a:solidFill>
                            <a:schemeClr val="tx1"/>
                          </a:solidFill>
                        </a:rPr>
                        <a:t>Times</a:t>
                      </a:r>
                      <a:endParaRPr lang="en-US" sz="1050" dirty="0">
                        <a:solidFill>
                          <a:schemeClr val="tx1"/>
                        </a:solidFill>
                      </a:endParaRPr>
                    </a:p>
                  </a:txBody>
                  <a:tcPr/>
                </a:tc>
                <a:tc>
                  <a:txBody>
                    <a:bodyPr/>
                    <a:lstStyle/>
                    <a:p>
                      <a:r>
                        <a:rPr lang="en-US" sz="1100" dirty="0" smtClean="0">
                          <a:solidFill>
                            <a:schemeClr val="tx1"/>
                          </a:solidFill>
                        </a:rPr>
                        <a:t>Directory</a:t>
                      </a:r>
                    </a:p>
                    <a:p>
                      <a:r>
                        <a:rPr lang="en-US" sz="1100" dirty="0" smtClean="0">
                          <a:solidFill>
                            <a:schemeClr val="tx1"/>
                          </a:solidFill>
                        </a:rPr>
                        <a:t>Building </a:t>
                      </a:r>
                    </a:p>
                    <a:p>
                      <a:r>
                        <a:rPr lang="en-US" sz="1100" dirty="0" smtClean="0">
                          <a:solidFill>
                            <a:schemeClr val="tx1"/>
                          </a:solidFill>
                        </a:rPr>
                        <a:t>Attributes</a:t>
                      </a:r>
                      <a:endParaRPr lang="en-US" sz="1100" dirty="0">
                        <a:solidFill>
                          <a:schemeClr val="tx1"/>
                        </a:solidFill>
                      </a:endParaRPr>
                    </a:p>
                  </a:txBody>
                  <a:tcPr/>
                </a:tc>
                <a:tc>
                  <a:txBody>
                    <a:bodyPr/>
                    <a:lstStyle/>
                    <a:p>
                      <a:r>
                        <a:rPr lang="en-US" sz="1100" dirty="0" smtClean="0">
                          <a:solidFill>
                            <a:schemeClr val="tx1"/>
                          </a:solidFill>
                        </a:rPr>
                        <a:t>Exit date</a:t>
                      </a:r>
                      <a:endParaRPr lang="en-US" sz="1100" dirty="0">
                        <a:solidFill>
                          <a:schemeClr val="tx1"/>
                        </a:solidFill>
                      </a:endParaRPr>
                    </a:p>
                  </a:txBody>
                  <a:tcPr/>
                </a:tc>
                <a:tc>
                  <a:txBody>
                    <a:bodyPr/>
                    <a:lstStyle/>
                    <a:p>
                      <a:r>
                        <a:rPr lang="en-US" sz="1100" dirty="0" smtClean="0">
                          <a:solidFill>
                            <a:schemeClr val="tx1"/>
                          </a:solidFill>
                        </a:rPr>
                        <a:t>Overlap</a:t>
                      </a:r>
                      <a:r>
                        <a:rPr lang="en-US" sz="1100" baseline="0" dirty="0" smtClean="0">
                          <a:solidFill>
                            <a:schemeClr val="tx1"/>
                          </a:solidFill>
                        </a:rPr>
                        <a:t> </a:t>
                      </a:r>
                    </a:p>
                    <a:p>
                      <a:r>
                        <a:rPr lang="en-US" sz="1100" baseline="0" dirty="0" smtClean="0">
                          <a:solidFill>
                            <a:schemeClr val="tx1"/>
                          </a:solidFill>
                        </a:rPr>
                        <a:t>Duplicate</a:t>
                      </a:r>
                    </a:p>
                    <a:p>
                      <a:r>
                        <a:rPr lang="en-US" sz="1100" baseline="0" dirty="0" smtClean="0">
                          <a:solidFill>
                            <a:schemeClr val="tx1"/>
                          </a:solidFill>
                        </a:rPr>
                        <a:t>Check</a:t>
                      </a:r>
                      <a:endParaRPr lang="en-US" sz="1100" dirty="0">
                        <a:solidFill>
                          <a:schemeClr val="tx1"/>
                        </a:solidFill>
                      </a:endParaRPr>
                    </a:p>
                  </a:txBody>
                  <a:tcPr/>
                </a:tc>
                <a:extLst>
                  <a:ext uri="{0D108BD9-81ED-4DB2-BD59-A6C34878D82A}">
                    <a16:rowId xmlns:a16="http://schemas.microsoft.com/office/drawing/2014/main" val="2884361393"/>
                  </a:ext>
                </a:extLst>
              </a:tr>
              <a:tr h="589984">
                <a:tc>
                  <a:txBody>
                    <a:bodyPr/>
                    <a:lstStyle/>
                    <a:p>
                      <a:r>
                        <a:rPr lang="en-US" sz="1100" dirty="0" smtClean="0"/>
                        <a:t>Table 1 &amp; 3</a:t>
                      </a:r>
                    </a:p>
                    <a:p>
                      <a:endParaRPr lang="en-US" sz="1100" dirty="0" smtClean="0"/>
                    </a:p>
                    <a:p>
                      <a:r>
                        <a:rPr lang="en-US" sz="1100" dirty="0" smtClean="0"/>
                        <a:t>Child count</a:t>
                      </a:r>
                    </a:p>
                    <a:p>
                      <a:r>
                        <a:rPr lang="en-US" sz="1100" dirty="0" smtClean="0"/>
                        <a:t>Environment</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endParaRPr lang="en-US" dirty="0"/>
                    </a:p>
                  </a:txBody>
                  <a:tcPr/>
                </a:tc>
                <a:extLst>
                  <a:ext uri="{0D108BD9-81ED-4DB2-BD59-A6C34878D82A}">
                    <a16:rowId xmlns:a16="http://schemas.microsoft.com/office/drawing/2014/main" val="3534037662"/>
                  </a:ext>
                </a:extLst>
              </a:tr>
              <a:tr h="589984">
                <a:tc>
                  <a:txBody>
                    <a:bodyPr/>
                    <a:lstStyle/>
                    <a:p>
                      <a:r>
                        <a:rPr lang="en-US" sz="1100" dirty="0" smtClean="0"/>
                        <a:t>Table 4</a:t>
                      </a:r>
                    </a:p>
                    <a:p>
                      <a:endParaRPr lang="en-US" sz="1100" dirty="0" smtClean="0"/>
                    </a:p>
                    <a:p>
                      <a:r>
                        <a:rPr lang="en-US" sz="1100" dirty="0" smtClean="0"/>
                        <a:t>Exiting </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endParaRPr lang="en-US" dirty="0"/>
                    </a:p>
                  </a:txBody>
                  <a:tcPr/>
                </a:tc>
                <a:extLst>
                  <a:ext uri="{0D108BD9-81ED-4DB2-BD59-A6C34878D82A}">
                    <a16:rowId xmlns:a16="http://schemas.microsoft.com/office/drawing/2014/main" val="93360489"/>
                  </a:ext>
                </a:extLst>
              </a:tr>
              <a:tr h="589984">
                <a:tc>
                  <a:txBody>
                    <a:bodyPr/>
                    <a:lstStyle/>
                    <a:p>
                      <a:r>
                        <a:rPr lang="en-US" sz="1100" dirty="0" smtClean="0"/>
                        <a:t>Table 5</a:t>
                      </a:r>
                    </a:p>
                    <a:p>
                      <a:endParaRPr lang="en-US" sz="1100" dirty="0" smtClean="0"/>
                    </a:p>
                    <a:p>
                      <a:r>
                        <a:rPr lang="en-US" sz="1100" dirty="0" smtClean="0"/>
                        <a:t>Discipline</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a:p>
                  </a:txBody>
                  <a:tcPr/>
                </a:tc>
                <a:tc>
                  <a:txBody>
                    <a:bodyPr/>
                    <a:lstStyle/>
                    <a:p>
                      <a:endParaRPr lang="en-US"/>
                    </a:p>
                  </a:txBody>
                  <a:tcPr/>
                </a:tc>
                <a:tc>
                  <a:txBody>
                    <a:bodyPr/>
                    <a:lstStyle/>
                    <a:p>
                      <a:pPr algn="ctr"/>
                      <a:r>
                        <a:rPr lang="en-US" dirty="0" smtClean="0"/>
                        <a:t>X</a:t>
                      </a:r>
                      <a:endParaRPr lang="en-US" dirty="0"/>
                    </a:p>
                  </a:txBody>
                  <a:tcPr/>
                </a:tc>
                <a:extLst>
                  <a:ext uri="{0D108BD9-81ED-4DB2-BD59-A6C34878D82A}">
                    <a16:rowId xmlns:a16="http://schemas.microsoft.com/office/drawing/2014/main" val="1338559116"/>
                  </a:ext>
                </a:extLst>
              </a:tr>
            </a:tbl>
          </a:graphicData>
        </a:graphic>
      </p:graphicFrame>
      <p:sp>
        <p:nvSpPr>
          <p:cNvPr id="4" name="TextBox 3"/>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59</a:t>
            </a:r>
            <a:endParaRPr lang="en-US" dirty="0"/>
          </a:p>
        </p:txBody>
      </p:sp>
    </p:spTree>
    <p:extLst>
      <p:ext uri="{BB962C8B-B14F-4D97-AF65-F5344CB8AC3E}">
        <p14:creationId xmlns:p14="http://schemas.microsoft.com/office/powerpoint/2010/main" val="160677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Initial Submission</a:t>
            </a:r>
            <a:endParaRPr lang="en-US" dirty="0"/>
          </a:p>
        </p:txBody>
      </p:sp>
      <p:sp>
        <p:nvSpPr>
          <p:cNvPr id="3" name="Text Placeholder 2"/>
          <p:cNvSpPr>
            <a:spLocks noGrp="1"/>
          </p:cNvSpPr>
          <p:nvPr>
            <p:ph type="body" sz="quarter" idx="14"/>
          </p:nvPr>
        </p:nvSpPr>
        <p:spPr>
          <a:xfrm>
            <a:off x="361188" y="742950"/>
            <a:ext cx="5599176" cy="1107996"/>
          </a:xfrm>
        </p:spPr>
        <p:txBody>
          <a:bodyPr/>
          <a:lstStyle/>
          <a:p>
            <a:r>
              <a:rPr lang="en-US" dirty="0" smtClean="0"/>
              <a:t>Begin Year Set Up</a:t>
            </a:r>
            <a:endParaRPr lang="en-US" dirty="0"/>
          </a:p>
        </p:txBody>
      </p:sp>
      <p:sp>
        <p:nvSpPr>
          <p:cNvPr id="16" name="Text Placeholder 9"/>
          <p:cNvSpPr txBox="1">
            <a:spLocks/>
          </p:cNvSpPr>
          <p:nvPr/>
        </p:nvSpPr>
        <p:spPr>
          <a:xfrm>
            <a:off x="762000" y="1850946"/>
            <a:ext cx="82296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Complete and enter calendars</a:t>
            </a:r>
          </a:p>
          <a:p>
            <a:pPr marL="1074420" lvl="1" indent="-342900"/>
            <a:r>
              <a:rPr lang="en-US" dirty="0" smtClean="0"/>
              <a:t>Including private schools in your catchment area</a:t>
            </a:r>
          </a:p>
          <a:p>
            <a:pPr marL="434340" indent="-342900">
              <a:buFont typeface="Arial" panose="020B0604020202020204" pitchFamily="34" charset="0"/>
              <a:buChar char="•"/>
            </a:pPr>
            <a:r>
              <a:rPr lang="en-US" dirty="0" smtClean="0"/>
              <a:t>Review building information</a:t>
            </a:r>
          </a:p>
          <a:p>
            <a:pPr marL="1074420" lvl="1" indent="-342900"/>
            <a:r>
              <a:rPr lang="en-US" dirty="0" smtClean="0"/>
              <a:t>Session minutes, days per week, preschool types </a:t>
            </a:r>
            <a:r>
              <a:rPr lang="en-US" dirty="0"/>
              <a:t>(V-0214</a:t>
            </a:r>
            <a:r>
              <a:rPr lang="en-US" dirty="0" smtClean="0"/>
              <a:t>)</a:t>
            </a:r>
          </a:p>
          <a:p>
            <a:pPr marL="434340" indent="-342900">
              <a:buFont typeface="Arial" panose="020B0604020202020204" pitchFamily="34" charset="0"/>
              <a:buChar char="•"/>
            </a:pPr>
            <a:r>
              <a:rPr lang="en-US" dirty="0" smtClean="0"/>
              <a:t>Discover current year program types and submit settings</a:t>
            </a:r>
          </a:p>
          <a:p>
            <a:pPr marL="434340" indent="-342900">
              <a:buFont typeface="Arial" panose="020B0604020202020204" pitchFamily="34" charset="0"/>
              <a:buChar char="•"/>
            </a:pPr>
            <a:r>
              <a:rPr lang="en-US" dirty="0" smtClean="0"/>
              <a:t>Update current year providers</a:t>
            </a:r>
            <a:endParaRPr lang="en-US" dirty="0"/>
          </a:p>
        </p:txBody>
      </p:sp>
      <p:sp>
        <p:nvSpPr>
          <p:cNvPr id="5" name="TextBox 4"/>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6</a:t>
            </a:r>
            <a:endParaRPr lang="en-US" dirty="0"/>
          </a:p>
        </p:txBody>
      </p:sp>
    </p:spTree>
    <p:extLst>
      <p:ext uri="{BB962C8B-B14F-4D97-AF65-F5344CB8AC3E}">
        <p14:creationId xmlns:p14="http://schemas.microsoft.com/office/powerpoint/2010/main" val="38299834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Trouble shooting</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Guidance</a:t>
            </a:r>
            <a:endParaRPr lang="en-US" sz="3600" dirty="0">
              <a:solidFill>
                <a:srgbClr val="F8A714"/>
              </a:solidFill>
            </a:endParaRPr>
          </a:p>
        </p:txBody>
      </p:sp>
      <p:sp>
        <p:nvSpPr>
          <p:cNvPr id="6" name="TextBox 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60</a:t>
            </a:r>
            <a:endParaRPr lang="en-US" dirty="0"/>
          </a:p>
        </p:txBody>
      </p:sp>
    </p:spTree>
    <p:extLst>
      <p:ext uri="{BB962C8B-B14F-4D97-AF65-F5344CB8AC3E}">
        <p14:creationId xmlns:p14="http://schemas.microsoft.com/office/powerpoint/2010/main" val="23072754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Import alerts</a:t>
            </a:r>
            <a:endParaRPr lang="en-US" dirty="0"/>
          </a:p>
        </p:txBody>
      </p:sp>
      <p:sp>
        <p:nvSpPr>
          <p:cNvPr id="3" name="Text Placeholder 2"/>
          <p:cNvSpPr>
            <a:spLocks noGrp="1"/>
          </p:cNvSpPr>
          <p:nvPr>
            <p:ph type="body" sz="quarter" idx="14"/>
          </p:nvPr>
        </p:nvSpPr>
        <p:spPr>
          <a:xfrm>
            <a:off x="152400" y="293848"/>
            <a:ext cx="8838863" cy="2215991"/>
          </a:xfrm>
        </p:spPr>
        <p:txBody>
          <a:bodyPr/>
          <a:lstStyle/>
          <a:p>
            <a:r>
              <a:rPr lang="en-US" dirty="0" smtClean="0"/>
              <a:t>Import History identifies records triggering an Alert. A successful = 0 nor an Alert are </a:t>
            </a:r>
            <a:r>
              <a:rPr lang="en-US" b="1" u="sng" dirty="0" smtClean="0"/>
              <a:t>not</a:t>
            </a:r>
            <a:r>
              <a:rPr lang="en-US" dirty="0" smtClean="0"/>
              <a:t> an indications the </a:t>
            </a:r>
            <a:r>
              <a:rPr lang="en-US" u="sng" dirty="0" smtClean="0"/>
              <a:t>complete</a:t>
            </a:r>
            <a:r>
              <a:rPr lang="en-US" dirty="0" smtClean="0"/>
              <a:t> record failed to Import. Review the Alert message to see why the Alert is present. There could be individual service lines that failed to import.</a:t>
            </a:r>
            <a:endParaRPr lang="en-US" dirty="0"/>
          </a:p>
        </p:txBody>
      </p:sp>
      <p:sp>
        <p:nvSpPr>
          <p:cNvPr id="16" name="Text Placeholder 9"/>
          <p:cNvSpPr txBox="1">
            <a:spLocks/>
          </p:cNvSpPr>
          <p:nvPr/>
        </p:nvSpPr>
        <p:spPr>
          <a:xfrm>
            <a:off x="457200" y="1567151"/>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smtClean="0"/>
          </a:p>
        </p:txBody>
      </p:sp>
      <p:pic>
        <p:nvPicPr>
          <p:cNvPr id="5" name="Picture 4"/>
          <p:cNvPicPr>
            <a:picLocks noChangeAspect="1"/>
          </p:cNvPicPr>
          <p:nvPr/>
        </p:nvPicPr>
        <p:blipFill>
          <a:blip r:embed="rId2"/>
          <a:stretch>
            <a:fillRect/>
          </a:stretch>
        </p:blipFill>
        <p:spPr>
          <a:xfrm>
            <a:off x="4925229" y="2190750"/>
            <a:ext cx="2841086" cy="2133600"/>
          </a:xfrm>
          <a:prstGeom prst="rect">
            <a:avLst/>
          </a:prstGeom>
        </p:spPr>
      </p:pic>
      <p:pic>
        <p:nvPicPr>
          <p:cNvPr id="7" name="Picture 6"/>
          <p:cNvPicPr>
            <a:picLocks noChangeAspect="1"/>
          </p:cNvPicPr>
          <p:nvPr/>
        </p:nvPicPr>
        <p:blipFill>
          <a:blip r:embed="rId3"/>
          <a:stretch>
            <a:fillRect/>
          </a:stretch>
        </p:blipFill>
        <p:spPr>
          <a:xfrm>
            <a:off x="375920" y="2876550"/>
            <a:ext cx="3053857" cy="1976025"/>
          </a:xfrm>
          <a:prstGeom prst="rect">
            <a:avLst/>
          </a:prstGeom>
        </p:spPr>
      </p:pic>
      <p:sp>
        <p:nvSpPr>
          <p:cNvPr id="4" name="Oval 3"/>
          <p:cNvSpPr/>
          <p:nvPr/>
        </p:nvSpPr>
        <p:spPr>
          <a:xfrm>
            <a:off x="531900" y="2724150"/>
            <a:ext cx="2741896" cy="924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273796" y="3334040"/>
            <a:ext cx="1651433" cy="609310"/>
          </a:xfrm>
          <a:prstGeom prst="straightConnector1">
            <a:avLst/>
          </a:prstGeom>
          <a:ln w="57150">
            <a:solidFill>
              <a:srgbClr val="40B4E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86800" y="4845378"/>
            <a:ext cx="457200" cy="369332"/>
          </a:xfrm>
          <a:prstGeom prst="rect">
            <a:avLst/>
          </a:prstGeom>
          <a:noFill/>
          <a:ln w="9525">
            <a:noFill/>
          </a:ln>
        </p:spPr>
        <p:txBody>
          <a:bodyPr wrap="square" rtlCol="0">
            <a:spAutoFit/>
          </a:bodyPr>
          <a:lstStyle/>
          <a:p>
            <a:pPr algn="ctr"/>
            <a:r>
              <a:rPr lang="en-US" dirty="0" smtClean="0"/>
              <a:t>61</a:t>
            </a:r>
            <a:endParaRPr lang="en-US" dirty="0"/>
          </a:p>
        </p:txBody>
      </p:sp>
    </p:spTree>
    <p:extLst>
      <p:ext uri="{BB962C8B-B14F-4D97-AF65-F5344CB8AC3E}">
        <p14:creationId xmlns:p14="http://schemas.microsoft.com/office/powerpoint/2010/main" val="1317471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a:t>Building </a:t>
            </a:r>
            <a:r>
              <a:rPr lang="en-US" dirty="0" smtClean="0"/>
              <a:t>Minutes</a:t>
            </a:r>
            <a:endParaRPr lang="en-US" dirty="0"/>
          </a:p>
        </p:txBody>
      </p:sp>
      <p:sp>
        <p:nvSpPr>
          <p:cNvPr id="3" name="Text Placeholder 2"/>
          <p:cNvSpPr>
            <a:spLocks noGrp="1"/>
          </p:cNvSpPr>
          <p:nvPr>
            <p:ph type="body" sz="quarter" idx="14"/>
          </p:nvPr>
        </p:nvSpPr>
        <p:spPr>
          <a:xfrm>
            <a:off x="457200" y="728980"/>
            <a:ext cx="5599176" cy="734732"/>
          </a:xfrm>
        </p:spPr>
        <p:txBody>
          <a:bodyPr/>
          <a:lstStyle/>
          <a:p>
            <a:r>
              <a:rPr lang="en-US" dirty="0"/>
              <a:t>Begin Year Set Up August / September</a:t>
            </a:r>
          </a:p>
        </p:txBody>
      </p:sp>
      <p:sp>
        <p:nvSpPr>
          <p:cNvPr id="16" name="Text Placeholder 9"/>
          <p:cNvSpPr txBox="1">
            <a:spLocks/>
          </p:cNvSpPr>
          <p:nvPr/>
        </p:nvSpPr>
        <p:spPr>
          <a:xfrm>
            <a:off x="609600" y="1581150"/>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minutes</a:t>
            </a:r>
          </a:p>
          <a:p>
            <a:pPr marL="1074420" lvl="1" indent="-342900"/>
            <a:r>
              <a:rPr lang="en-US" dirty="0" smtClean="0"/>
              <a:t>Print the building information from SPEDPro and check for incorrect and missing class time minutes</a:t>
            </a:r>
          </a:p>
          <a:p>
            <a:pPr marL="1074420" lvl="1" indent="-342900"/>
            <a:endParaRPr lang="en-US" dirty="0" smtClean="0"/>
          </a:p>
        </p:txBody>
      </p:sp>
      <p:sp>
        <p:nvSpPr>
          <p:cNvPr id="5" name="TextBox 4"/>
          <p:cNvSpPr txBox="1"/>
          <p:nvPr/>
        </p:nvSpPr>
        <p:spPr>
          <a:xfrm>
            <a:off x="6400800" y="3089082"/>
            <a:ext cx="1905000" cy="923330"/>
          </a:xfrm>
          <a:prstGeom prst="rect">
            <a:avLst/>
          </a:prstGeom>
          <a:noFill/>
          <a:ln w="28575">
            <a:solidFill>
              <a:srgbClr val="FF0000"/>
            </a:solidFill>
          </a:ln>
        </p:spPr>
        <p:txBody>
          <a:bodyPr wrap="square" rtlCol="0">
            <a:spAutoFit/>
          </a:bodyPr>
          <a:lstStyle/>
          <a:p>
            <a:r>
              <a:rPr lang="en-US" dirty="0" smtClean="0"/>
              <a:t>Make corrections to the Directory before December 1</a:t>
            </a:r>
            <a:endParaRPr lang="en-US" dirty="0"/>
          </a:p>
        </p:txBody>
      </p:sp>
      <p:pic>
        <p:nvPicPr>
          <p:cNvPr id="6" name="Picture 5"/>
          <p:cNvPicPr>
            <a:picLocks noChangeAspect="1"/>
          </p:cNvPicPr>
          <p:nvPr/>
        </p:nvPicPr>
        <p:blipFill>
          <a:blip r:embed="rId2"/>
          <a:stretch>
            <a:fillRect/>
          </a:stretch>
        </p:blipFill>
        <p:spPr>
          <a:xfrm>
            <a:off x="1029547" y="3089082"/>
            <a:ext cx="5143500" cy="1038225"/>
          </a:xfrm>
          <a:prstGeom prst="rect">
            <a:avLst/>
          </a:prstGeom>
        </p:spPr>
      </p:pic>
      <p:sp>
        <p:nvSpPr>
          <p:cNvPr id="2" name="Oval 1"/>
          <p:cNvSpPr/>
          <p:nvPr/>
        </p:nvSpPr>
        <p:spPr>
          <a:xfrm>
            <a:off x="3894016" y="3460260"/>
            <a:ext cx="1600200" cy="609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66800" y="4012412"/>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804787"/>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07535" y="4347373"/>
            <a:ext cx="1905000" cy="369332"/>
          </a:xfrm>
          <a:prstGeom prst="rect">
            <a:avLst/>
          </a:prstGeom>
          <a:noFill/>
          <a:ln w="28575">
            <a:solidFill>
              <a:srgbClr val="FF0000"/>
            </a:solidFill>
          </a:ln>
        </p:spPr>
        <p:txBody>
          <a:bodyPr wrap="square" rtlCol="0">
            <a:spAutoFit/>
          </a:bodyPr>
          <a:lstStyle/>
          <a:p>
            <a:r>
              <a:rPr lang="en-US" dirty="0" smtClean="0"/>
              <a:t>April Discovery</a:t>
            </a:r>
            <a:endParaRPr lang="en-US" dirty="0"/>
          </a:p>
        </p:txBody>
      </p:sp>
      <p:sp>
        <p:nvSpPr>
          <p:cNvPr id="4" name="Bent-Up Arrow 3"/>
          <p:cNvSpPr/>
          <p:nvPr/>
        </p:nvSpPr>
        <p:spPr>
          <a:xfrm>
            <a:off x="3256984" y="4303481"/>
            <a:ext cx="1447800" cy="249511"/>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62</a:t>
            </a:r>
            <a:endParaRPr lang="en-US" dirty="0"/>
          </a:p>
        </p:txBody>
      </p:sp>
    </p:spTree>
    <p:extLst>
      <p:ext uri="{BB962C8B-B14F-4D97-AF65-F5344CB8AC3E}">
        <p14:creationId xmlns:p14="http://schemas.microsoft.com/office/powerpoint/2010/main" val="955706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a:t>Building </a:t>
            </a:r>
            <a:r>
              <a:rPr lang="en-US" dirty="0" smtClean="0"/>
              <a:t>Minutes</a:t>
            </a:r>
            <a:endParaRPr lang="en-US" dirty="0"/>
          </a:p>
        </p:txBody>
      </p:sp>
      <p:sp>
        <p:nvSpPr>
          <p:cNvPr id="3" name="Text Placeholder 2"/>
          <p:cNvSpPr>
            <a:spLocks noGrp="1"/>
          </p:cNvSpPr>
          <p:nvPr>
            <p:ph type="body" sz="quarter" idx="14"/>
          </p:nvPr>
        </p:nvSpPr>
        <p:spPr>
          <a:xfrm>
            <a:off x="457200" y="728980"/>
            <a:ext cx="5599176" cy="734732"/>
          </a:xfrm>
        </p:spPr>
        <p:txBody>
          <a:bodyPr/>
          <a:lstStyle/>
          <a:p>
            <a:r>
              <a:rPr lang="en-US" dirty="0"/>
              <a:t>Begin Year Set Up August / September</a:t>
            </a:r>
          </a:p>
        </p:txBody>
      </p:sp>
      <p:sp>
        <p:nvSpPr>
          <p:cNvPr id="16" name="Text Placeholder 9"/>
          <p:cNvSpPr txBox="1">
            <a:spLocks/>
          </p:cNvSpPr>
          <p:nvPr/>
        </p:nvSpPr>
        <p:spPr>
          <a:xfrm>
            <a:off x="609600" y="1581150"/>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data</a:t>
            </a:r>
          </a:p>
          <a:p>
            <a:pPr marL="1074420" lvl="1" indent="-342900"/>
            <a:r>
              <a:rPr lang="en-US" dirty="0" smtClean="0"/>
              <a:t>Do not list Kitchen Units, District Central Offices, Infant Toddler Networks,  Day Care Centers as service locations</a:t>
            </a:r>
          </a:p>
          <a:p>
            <a:pPr marL="1074420" lvl="1" indent="-342900"/>
            <a:endParaRPr lang="en-US" dirty="0" smtClean="0"/>
          </a:p>
        </p:txBody>
      </p:sp>
      <p:pic>
        <p:nvPicPr>
          <p:cNvPr id="4" name="Picture 3"/>
          <p:cNvPicPr>
            <a:picLocks noChangeAspect="1"/>
          </p:cNvPicPr>
          <p:nvPr/>
        </p:nvPicPr>
        <p:blipFill>
          <a:blip r:embed="rId2"/>
          <a:stretch>
            <a:fillRect/>
          </a:stretch>
        </p:blipFill>
        <p:spPr>
          <a:xfrm>
            <a:off x="381000" y="3029791"/>
            <a:ext cx="8713224" cy="815737"/>
          </a:xfrm>
          <a:prstGeom prst="rect">
            <a:avLst/>
          </a:prstGeom>
        </p:spPr>
      </p:pic>
      <p:cxnSp>
        <p:nvCxnSpPr>
          <p:cNvPr id="10" name="Straight Connector 9"/>
          <p:cNvCxnSpPr/>
          <p:nvPr/>
        </p:nvCxnSpPr>
        <p:spPr>
          <a:xfrm>
            <a:off x="419100" y="363855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930309" y="2843050"/>
            <a:ext cx="2971800" cy="668319"/>
          </a:xfrm>
          <a:prstGeom prst="ellipse">
            <a:avLst/>
          </a:prstGeom>
          <a:noFill/>
          <a:ln w="57150">
            <a:solidFill>
              <a:srgbClr val="F8A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63</a:t>
            </a:r>
            <a:endParaRPr lang="en-US" dirty="0"/>
          </a:p>
        </p:txBody>
      </p:sp>
    </p:spTree>
    <p:extLst>
      <p:ext uri="{BB962C8B-B14F-4D97-AF65-F5344CB8AC3E}">
        <p14:creationId xmlns:p14="http://schemas.microsoft.com/office/powerpoint/2010/main" val="3389621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2800350"/>
            <a:ext cx="7324725" cy="1971675"/>
          </a:xfrm>
          <a:prstGeom prst="rect">
            <a:avLst/>
          </a:prstGeom>
        </p:spPr>
      </p:pic>
      <p:sp>
        <p:nvSpPr>
          <p:cNvPr id="12" name="Title 11"/>
          <p:cNvSpPr>
            <a:spLocks noGrp="1"/>
          </p:cNvSpPr>
          <p:nvPr>
            <p:ph type="title"/>
          </p:nvPr>
        </p:nvSpPr>
        <p:spPr>
          <a:xfrm>
            <a:off x="1447800" y="158175"/>
            <a:ext cx="6931152" cy="584775"/>
          </a:xfrm>
        </p:spPr>
        <p:txBody>
          <a:bodyPr/>
          <a:lstStyle/>
          <a:p>
            <a:pPr algn="ctr"/>
            <a:r>
              <a:rPr lang="en-US" dirty="0" smtClean="0"/>
              <a:t>Building types</a:t>
            </a:r>
            <a:endParaRPr lang="en-US" dirty="0"/>
          </a:p>
        </p:txBody>
      </p:sp>
      <p:sp>
        <p:nvSpPr>
          <p:cNvPr id="3" name="Text Placeholder 2"/>
          <p:cNvSpPr>
            <a:spLocks noGrp="1"/>
          </p:cNvSpPr>
          <p:nvPr>
            <p:ph type="body" sz="quarter" idx="14"/>
          </p:nvPr>
        </p:nvSpPr>
        <p:spPr>
          <a:xfrm>
            <a:off x="448733" y="799275"/>
            <a:ext cx="5599176" cy="582332"/>
          </a:xfrm>
        </p:spPr>
        <p:txBody>
          <a:bodyPr/>
          <a:lstStyle/>
          <a:p>
            <a:r>
              <a:rPr lang="en-US" dirty="0" smtClean="0"/>
              <a:t>Begin Year Set Up August / September</a:t>
            </a:r>
            <a:endParaRPr lang="en-US" dirty="0"/>
          </a:p>
        </p:txBody>
      </p:sp>
      <p:sp>
        <p:nvSpPr>
          <p:cNvPr id="16" name="Text Placeholder 9"/>
          <p:cNvSpPr txBox="1">
            <a:spLocks/>
          </p:cNvSpPr>
          <p:nvPr/>
        </p:nvSpPr>
        <p:spPr>
          <a:xfrm>
            <a:off x="457200" y="1649614"/>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types</a:t>
            </a:r>
          </a:p>
          <a:p>
            <a:pPr marL="1074420" lvl="1" indent="-342900"/>
            <a:r>
              <a:rPr lang="en-US" dirty="0"/>
              <a:t>Early childhood Program- General </a:t>
            </a:r>
            <a:r>
              <a:rPr lang="en-US" dirty="0" smtClean="0"/>
              <a:t>                                         should </a:t>
            </a:r>
            <a:r>
              <a:rPr lang="en-US" dirty="0"/>
              <a:t>only be listed for the </a:t>
            </a:r>
            <a:r>
              <a:rPr lang="en-US" dirty="0" smtClean="0"/>
              <a:t>after school K </a:t>
            </a:r>
            <a:r>
              <a:rPr lang="en-US" dirty="0"/>
              <a:t>time </a:t>
            </a:r>
            <a:r>
              <a:rPr lang="en-US" dirty="0" smtClean="0"/>
              <a:t>program</a:t>
            </a:r>
          </a:p>
        </p:txBody>
      </p:sp>
      <p:sp>
        <p:nvSpPr>
          <p:cNvPr id="4" name="Oval 3"/>
          <p:cNvSpPr/>
          <p:nvPr/>
        </p:nvSpPr>
        <p:spPr>
          <a:xfrm>
            <a:off x="3962400" y="4171950"/>
            <a:ext cx="2590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333375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249555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64</a:t>
            </a:r>
            <a:endParaRPr lang="en-US" dirty="0"/>
          </a:p>
        </p:txBody>
      </p:sp>
    </p:spTree>
    <p:extLst>
      <p:ext uri="{BB962C8B-B14F-4D97-AF65-F5344CB8AC3E}">
        <p14:creationId xmlns:p14="http://schemas.microsoft.com/office/powerpoint/2010/main" val="41982223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a:t>Building types</a:t>
            </a:r>
          </a:p>
        </p:txBody>
      </p:sp>
      <p:sp>
        <p:nvSpPr>
          <p:cNvPr id="3" name="Text Placeholder 2"/>
          <p:cNvSpPr>
            <a:spLocks noGrp="1"/>
          </p:cNvSpPr>
          <p:nvPr>
            <p:ph type="body" sz="quarter" idx="14"/>
          </p:nvPr>
        </p:nvSpPr>
        <p:spPr>
          <a:xfrm>
            <a:off x="457200" y="728980"/>
            <a:ext cx="5599176" cy="734732"/>
          </a:xfrm>
        </p:spPr>
        <p:txBody>
          <a:bodyPr/>
          <a:lstStyle/>
          <a:p>
            <a:r>
              <a:rPr lang="en-US" dirty="0"/>
              <a:t>Begin Year Set Up August / September</a:t>
            </a:r>
          </a:p>
        </p:txBody>
      </p:sp>
      <p:sp>
        <p:nvSpPr>
          <p:cNvPr id="16" name="Text Placeholder 9"/>
          <p:cNvSpPr txBox="1">
            <a:spLocks/>
          </p:cNvSpPr>
          <p:nvPr/>
        </p:nvSpPr>
        <p:spPr>
          <a:xfrm>
            <a:off x="609600" y="1581150"/>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types</a:t>
            </a:r>
          </a:p>
          <a:p>
            <a:pPr marL="1074420" lvl="1" indent="-342900"/>
            <a:r>
              <a:rPr lang="en-US" dirty="0"/>
              <a:t>Early childhood Program- General </a:t>
            </a:r>
            <a:r>
              <a:rPr lang="en-US" dirty="0" smtClean="0"/>
              <a:t>                                         Setting “X” and “T” cannot be listed for this building type</a:t>
            </a:r>
          </a:p>
        </p:txBody>
      </p:sp>
      <p:pic>
        <p:nvPicPr>
          <p:cNvPr id="4" name="Picture 3"/>
          <p:cNvPicPr>
            <a:picLocks noChangeAspect="1"/>
          </p:cNvPicPr>
          <p:nvPr/>
        </p:nvPicPr>
        <p:blipFill>
          <a:blip r:embed="rId2"/>
          <a:stretch>
            <a:fillRect/>
          </a:stretch>
        </p:blipFill>
        <p:spPr>
          <a:xfrm>
            <a:off x="533400" y="2800350"/>
            <a:ext cx="6962775" cy="2019300"/>
          </a:xfrm>
          <a:prstGeom prst="rect">
            <a:avLst/>
          </a:prstGeom>
        </p:spPr>
      </p:pic>
      <p:sp>
        <p:nvSpPr>
          <p:cNvPr id="5" name="TextBox 4"/>
          <p:cNvSpPr txBox="1"/>
          <p:nvPr/>
        </p:nvSpPr>
        <p:spPr>
          <a:xfrm>
            <a:off x="7588006" y="2956087"/>
            <a:ext cx="1419225" cy="1200329"/>
          </a:xfrm>
          <a:prstGeom prst="rect">
            <a:avLst/>
          </a:prstGeom>
          <a:noFill/>
          <a:ln w="28575">
            <a:solidFill>
              <a:srgbClr val="FF0000"/>
            </a:solidFill>
          </a:ln>
        </p:spPr>
        <p:txBody>
          <a:bodyPr wrap="square" rtlCol="0">
            <a:spAutoFit/>
          </a:bodyPr>
          <a:lstStyle/>
          <a:p>
            <a:r>
              <a:rPr lang="en-US" dirty="0" smtClean="0"/>
              <a:t>Has to be fixed by KSDE on the back end by Oct. 1</a:t>
            </a:r>
            <a:endParaRPr lang="en-US" dirty="0"/>
          </a:p>
        </p:txBody>
      </p:sp>
      <p:sp>
        <p:nvSpPr>
          <p:cNvPr id="2" name="Oval 1"/>
          <p:cNvSpPr/>
          <p:nvPr/>
        </p:nvSpPr>
        <p:spPr>
          <a:xfrm>
            <a:off x="3429000" y="4189859"/>
            <a:ext cx="2438400" cy="574596"/>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62000" y="325755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65</a:t>
            </a:r>
            <a:endParaRPr lang="en-US" dirty="0"/>
          </a:p>
        </p:txBody>
      </p:sp>
    </p:spTree>
    <p:extLst>
      <p:ext uri="{BB962C8B-B14F-4D97-AF65-F5344CB8AC3E}">
        <p14:creationId xmlns:p14="http://schemas.microsoft.com/office/powerpoint/2010/main" val="2036244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762000" y="133350"/>
            <a:ext cx="6931152" cy="584775"/>
          </a:xfrm>
        </p:spPr>
        <p:txBody>
          <a:bodyPr/>
          <a:lstStyle/>
          <a:p>
            <a:pPr algn="ctr"/>
            <a:r>
              <a:rPr lang="en-US" dirty="0" smtClean="0"/>
              <a:t>Organizations</a:t>
            </a:r>
            <a:endParaRPr lang="en-US" dirty="0"/>
          </a:p>
        </p:txBody>
      </p:sp>
      <p:sp>
        <p:nvSpPr>
          <p:cNvPr id="3" name="Text Placeholder 2"/>
          <p:cNvSpPr>
            <a:spLocks noGrp="1"/>
          </p:cNvSpPr>
          <p:nvPr>
            <p:ph type="body" sz="quarter" idx="14"/>
          </p:nvPr>
        </p:nvSpPr>
        <p:spPr>
          <a:xfrm>
            <a:off x="457200" y="542348"/>
            <a:ext cx="5599176" cy="1107996"/>
          </a:xfrm>
        </p:spPr>
        <p:txBody>
          <a:bodyPr/>
          <a:lstStyle/>
          <a:p>
            <a:r>
              <a:rPr lang="en-US" dirty="0" smtClean="0"/>
              <a:t>Organizations are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24422064"/>
              </p:ext>
            </p:extLst>
          </p:nvPr>
        </p:nvGraphicFramePr>
        <p:xfrm>
          <a:off x="762000" y="1581150"/>
          <a:ext cx="7239000" cy="3100022"/>
        </p:xfrm>
        <a:graphic>
          <a:graphicData uri="http://schemas.openxmlformats.org/drawingml/2006/table">
            <a:tbl>
              <a:tblPr firstRow="1" bandRow="1">
                <a:tableStyleId>{5C22544A-7EE6-4342-B048-85BDC9FD1C3A}</a:tableStyleId>
              </a:tblPr>
              <a:tblGrid>
                <a:gridCol w="616841">
                  <a:extLst>
                    <a:ext uri="{9D8B030D-6E8A-4147-A177-3AD203B41FA5}">
                      <a16:colId xmlns:a16="http://schemas.microsoft.com/office/drawing/2014/main" val="1743206673"/>
                    </a:ext>
                  </a:extLst>
                </a:gridCol>
                <a:gridCol w="2886583">
                  <a:extLst>
                    <a:ext uri="{9D8B030D-6E8A-4147-A177-3AD203B41FA5}">
                      <a16:colId xmlns:a16="http://schemas.microsoft.com/office/drawing/2014/main" val="1557569361"/>
                    </a:ext>
                  </a:extLst>
                </a:gridCol>
                <a:gridCol w="339598">
                  <a:extLst>
                    <a:ext uri="{9D8B030D-6E8A-4147-A177-3AD203B41FA5}">
                      <a16:colId xmlns:a16="http://schemas.microsoft.com/office/drawing/2014/main" val="1158348305"/>
                    </a:ext>
                  </a:extLst>
                </a:gridCol>
                <a:gridCol w="764095">
                  <a:extLst>
                    <a:ext uri="{9D8B030D-6E8A-4147-A177-3AD203B41FA5}">
                      <a16:colId xmlns:a16="http://schemas.microsoft.com/office/drawing/2014/main" val="38344824"/>
                    </a:ext>
                  </a:extLst>
                </a:gridCol>
                <a:gridCol w="2631883">
                  <a:extLst>
                    <a:ext uri="{9D8B030D-6E8A-4147-A177-3AD203B41FA5}">
                      <a16:colId xmlns:a16="http://schemas.microsoft.com/office/drawing/2014/main" val="3833046337"/>
                    </a:ext>
                  </a:extLst>
                </a:gridCol>
              </a:tblGrid>
              <a:tr h="314523">
                <a:tc gridSpan="5">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563989"/>
                  </a:ext>
                </a:extLst>
              </a:tr>
              <a:tr h="31452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Organizations are categorized by a letter code</a:t>
                      </a:r>
                      <a:r>
                        <a:rPr lang="en-US" baseline="0" dirty="0" smtClean="0"/>
                        <a:t> followed by a 4 digit identifier</a:t>
                      </a:r>
                      <a:endParaRPr lang="en-US" dirty="0" smtClean="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6054217"/>
                  </a:ext>
                </a:extLst>
              </a:tr>
              <a:tr h="484889">
                <a:tc>
                  <a:txBody>
                    <a:bodyPr/>
                    <a:lstStyle/>
                    <a:p>
                      <a:r>
                        <a:rPr lang="en-US" dirty="0" err="1" smtClean="0"/>
                        <a:t>A0</a:t>
                      </a:r>
                      <a:r>
                        <a:rPr lang="en-US" dirty="0" smtClean="0"/>
                        <a:t> - </a:t>
                      </a:r>
                      <a:endParaRPr lang="en-US" dirty="0"/>
                    </a:p>
                  </a:txBody>
                  <a:tcPr marT="0" marB="0"/>
                </a:tc>
                <a:tc>
                  <a:txBody>
                    <a:bodyPr/>
                    <a:lstStyle/>
                    <a:p>
                      <a:r>
                        <a:rPr lang="en-US" dirty="0" smtClean="0"/>
                        <a:t>Vocational and Technical Schools</a:t>
                      </a:r>
                      <a:endParaRPr lang="en-US" dirty="0"/>
                    </a:p>
                  </a:txBody>
                  <a:tcPr marT="0" marB="0"/>
                </a:tc>
                <a:tc>
                  <a:txBody>
                    <a:bodyPr/>
                    <a:lstStyle/>
                    <a:p>
                      <a:endParaRPr lang="en-US"/>
                    </a:p>
                  </a:txBody>
                  <a:tcPr marT="0" marB="0"/>
                </a:tc>
                <a:tc>
                  <a:txBody>
                    <a:bodyPr/>
                    <a:lstStyle/>
                    <a:p>
                      <a:r>
                        <a:rPr lang="en-US" dirty="0" err="1" smtClean="0"/>
                        <a:t>M0</a:t>
                      </a:r>
                      <a:r>
                        <a:rPr lang="en-US" dirty="0" smtClean="0"/>
                        <a:t> -</a:t>
                      </a:r>
                      <a:endParaRPr lang="en-US" dirty="0"/>
                    </a:p>
                  </a:txBody>
                  <a:tcPr marT="0" marB="0"/>
                </a:tc>
                <a:tc>
                  <a:txBody>
                    <a:bodyPr/>
                    <a:lstStyle/>
                    <a:p>
                      <a:r>
                        <a:rPr lang="en-US" dirty="0" smtClean="0"/>
                        <a:t>Miscellaneous Programs</a:t>
                      </a:r>
                      <a:endParaRPr lang="en-US" dirty="0"/>
                    </a:p>
                  </a:txBody>
                  <a:tcPr marT="0" marB="0"/>
                </a:tc>
                <a:extLst>
                  <a:ext uri="{0D108BD9-81ED-4DB2-BD59-A6C34878D82A}">
                    <a16:rowId xmlns:a16="http://schemas.microsoft.com/office/drawing/2014/main" val="2258430466"/>
                  </a:ext>
                </a:extLst>
              </a:tr>
              <a:tr h="472440">
                <a:tc>
                  <a:txBody>
                    <a:bodyPr/>
                    <a:lstStyle/>
                    <a:p>
                      <a:r>
                        <a:rPr lang="en-US" dirty="0" err="1" smtClean="0"/>
                        <a:t>C0</a:t>
                      </a:r>
                      <a:r>
                        <a:rPr lang="en-US" dirty="0" smtClean="0"/>
                        <a:t> - </a:t>
                      </a:r>
                      <a:endParaRPr lang="en-US" dirty="0"/>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Infant toddler networks</a:t>
                      </a:r>
                    </a:p>
                  </a:txBody>
                  <a:tcPr marT="0" marB="0"/>
                </a:tc>
                <a:tc>
                  <a:txBody>
                    <a:bodyPr/>
                    <a:lstStyle/>
                    <a:p>
                      <a:endParaRPr lang="en-US" dirty="0"/>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P0</a:t>
                      </a:r>
                      <a:r>
                        <a:rPr lang="en-US" dirty="0" smtClean="0"/>
                        <a:t> - </a:t>
                      </a:r>
                    </a:p>
                    <a:p>
                      <a:endParaRPr lang="en-US" dirty="0"/>
                    </a:p>
                  </a:txBody>
                  <a:tcPr marT="0" marB="0"/>
                </a:tc>
                <a:tc>
                  <a:txBody>
                    <a:bodyPr/>
                    <a:lstStyle/>
                    <a:p>
                      <a:r>
                        <a:rPr lang="en-US" dirty="0" smtClean="0"/>
                        <a:t>Parents as Teachers</a:t>
                      </a:r>
                      <a:endParaRPr lang="en-US" dirty="0"/>
                    </a:p>
                  </a:txBody>
                  <a:tcPr marT="0" marB="0"/>
                </a:tc>
                <a:extLst>
                  <a:ext uri="{0D108BD9-81ED-4DB2-BD59-A6C34878D82A}">
                    <a16:rowId xmlns:a16="http://schemas.microsoft.com/office/drawing/2014/main" val="937724504"/>
                  </a:ext>
                </a:extLst>
              </a:tr>
              <a:tr h="511099">
                <a:tc>
                  <a:txBody>
                    <a:bodyPr/>
                    <a:lstStyle/>
                    <a:p>
                      <a:r>
                        <a:rPr lang="en-US" dirty="0" err="1" smtClean="0"/>
                        <a:t>D0</a:t>
                      </a:r>
                      <a:r>
                        <a:rPr lang="en-US" dirty="0" smtClean="0"/>
                        <a:t> - </a:t>
                      </a:r>
                      <a:endParaRPr lang="en-US" dirty="0"/>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Public schools</a:t>
                      </a:r>
                    </a:p>
                  </a:txBody>
                  <a:tcPr marT="0" marB="0"/>
                </a:tc>
                <a:tc>
                  <a:txBody>
                    <a:bodyPr/>
                    <a:lstStyle/>
                    <a:p>
                      <a:endParaRPr lang="en-US" dirty="0"/>
                    </a:p>
                  </a:txBody>
                  <a:tcPr marT="0" marB="0"/>
                </a:tc>
                <a:tc>
                  <a:txBody>
                    <a:bodyPr/>
                    <a:lstStyle/>
                    <a:p>
                      <a:r>
                        <a:rPr lang="en-US" dirty="0" err="1" smtClean="0"/>
                        <a:t>S0</a:t>
                      </a:r>
                      <a:r>
                        <a:rPr lang="en-US" dirty="0" smtClean="0"/>
                        <a:t> - </a:t>
                      </a:r>
                      <a:endParaRPr lang="en-US" dirty="0"/>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 Operated Schools</a:t>
                      </a:r>
                    </a:p>
                    <a:p>
                      <a:endParaRPr lang="en-US" dirty="0"/>
                    </a:p>
                  </a:txBody>
                  <a:tcPr marT="0" marB="0"/>
                </a:tc>
                <a:extLst>
                  <a:ext uri="{0D108BD9-81ED-4DB2-BD59-A6C34878D82A}">
                    <a16:rowId xmlns:a16="http://schemas.microsoft.com/office/drawing/2014/main" val="3882924922"/>
                  </a:ext>
                </a:extLst>
              </a:tr>
              <a:tr h="722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J0</a:t>
                      </a:r>
                      <a:r>
                        <a:rPr lang="en-US" dirty="0" smtClean="0"/>
                        <a:t> - </a:t>
                      </a:r>
                    </a:p>
                    <a:p>
                      <a:endParaRPr lang="en-US" dirty="0"/>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Community Colleges</a:t>
                      </a:r>
                    </a:p>
                    <a:p>
                      <a:endParaRPr lang="en-US" dirty="0"/>
                    </a:p>
                  </a:txBody>
                  <a:tcPr marT="0" marB="0"/>
                </a:tc>
                <a:tc>
                  <a:txBody>
                    <a:bodyPr/>
                    <a:lstStyle/>
                    <a:p>
                      <a:endParaRPr lang="en-US"/>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X0 -</a:t>
                      </a:r>
                    </a:p>
                    <a:p>
                      <a:r>
                        <a:rPr lang="en-US" dirty="0" smtClean="0"/>
                        <a:t>Z0 -</a:t>
                      </a:r>
                      <a:endParaRPr lang="en-US" dirty="0"/>
                    </a:p>
                  </a:txBody>
                  <a:tcPr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Private / Parochial Schools</a:t>
                      </a:r>
                    </a:p>
                    <a:p>
                      <a:endParaRPr lang="en-US" dirty="0"/>
                    </a:p>
                  </a:txBody>
                  <a:tcPr marT="0" marB="0"/>
                </a:tc>
                <a:extLst>
                  <a:ext uri="{0D108BD9-81ED-4DB2-BD59-A6C34878D82A}">
                    <a16:rowId xmlns:a16="http://schemas.microsoft.com/office/drawing/2014/main" val="3725209428"/>
                  </a:ext>
                </a:extLst>
              </a:tr>
            </a:tbl>
          </a:graphicData>
        </a:graphic>
      </p:graphicFrame>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66</a:t>
            </a:r>
            <a:endParaRPr lang="en-US" dirty="0"/>
          </a:p>
        </p:txBody>
      </p:sp>
    </p:spTree>
    <p:extLst>
      <p:ext uri="{BB962C8B-B14F-4D97-AF65-F5344CB8AC3E}">
        <p14:creationId xmlns:p14="http://schemas.microsoft.com/office/powerpoint/2010/main" val="3288998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9031"/>
            <a:ext cx="8037576" cy="923330"/>
          </a:xfrm>
        </p:spPr>
        <p:txBody>
          <a:bodyPr/>
          <a:lstStyle/>
          <a:p>
            <a:r>
              <a:rPr lang="en-US" dirty="0" smtClean="0"/>
              <a:t>Step 1 – Look at the data submitted in SPEDPro.</a:t>
            </a:r>
            <a:endParaRPr lang="en-US" dirty="0"/>
          </a:p>
        </p:txBody>
      </p:sp>
      <p:sp>
        <p:nvSpPr>
          <p:cNvPr id="2" name="Title 1"/>
          <p:cNvSpPr>
            <a:spLocks noGrp="1"/>
          </p:cNvSpPr>
          <p:nvPr>
            <p:ph type="title"/>
          </p:nvPr>
        </p:nvSpPr>
        <p:spPr>
          <a:xfrm>
            <a:off x="762000" y="124256"/>
            <a:ext cx="7589520" cy="584775"/>
          </a:xfrm>
        </p:spPr>
        <p:txBody>
          <a:bodyPr/>
          <a:lstStyle/>
          <a:p>
            <a:r>
              <a:rPr lang="en-US" dirty="0" smtClean="0"/>
              <a:t>Verifications</a:t>
            </a:r>
            <a:endParaRPr lang="en-US" dirty="0"/>
          </a:p>
        </p:txBody>
      </p:sp>
      <p:sp>
        <p:nvSpPr>
          <p:cNvPr id="6" name="Text Placeholder 9"/>
          <p:cNvSpPr txBox="1">
            <a:spLocks/>
          </p:cNvSpPr>
          <p:nvPr/>
        </p:nvSpPr>
        <p:spPr>
          <a:xfrm>
            <a:off x="930030" y="1504950"/>
            <a:ext cx="7832970" cy="32766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arenR"/>
            </a:pPr>
            <a:r>
              <a:rPr lang="en-US" sz="2200" dirty="0" smtClean="0"/>
              <a:t>View the student profile.</a:t>
            </a:r>
          </a:p>
          <a:p>
            <a:pPr marL="1188720" lvl="1" indent="-457200">
              <a:buFont typeface="+mj-lt"/>
              <a:buAutoNum type="romanLcPeriod"/>
            </a:pPr>
            <a:r>
              <a:rPr lang="en-US" sz="2200" dirty="0" smtClean="0"/>
              <a:t>Check the status, exit date, grade, claiming code. </a:t>
            </a:r>
          </a:p>
          <a:p>
            <a:pPr marL="548640" indent="-457200">
              <a:buFont typeface="+mj-lt"/>
              <a:buAutoNum type="alphaLcParenR"/>
            </a:pPr>
            <a:r>
              <a:rPr lang="en-US" sz="2200" dirty="0" smtClean="0"/>
              <a:t>View the IEP page</a:t>
            </a:r>
          </a:p>
          <a:p>
            <a:pPr marL="1188720" lvl="1" indent="-457200">
              <a:buFont typeface="+mj-lt"/>
              <a:buAutoNum type="alphaLcParenR"/>
            </a:pPr>
            <a:r>
              <a:rPr lang="en-US" sz="2200" dirty="0" smtClean="0"/>
              <a:t>Check the IEP dates, check “allow gap” value</a:t>
            </a:r>
          </a:p>
          <a:p>
            <a:pPr marL="1188720" lvl="1" indent="-457200">
              <a:buFont typeface="+mj-lt"/>
              <a:buAutoNum type="alphaLcParenR"/>
            </a:pPr>
            <a:r>
              <a:rPr lang="en-US" sz="2200" dirty="0" smtClean="0"/>
              <a:t>Check each individual service line</a:t>
            </a:r>
          </a:p>
          <a:p>
            <a:pPr marL="1657350" lvl="2" indent="-457200">
              <a:buFont typeface="+mj-lt"/>
              <a:buAutoNum type="alphaLcParenR"/>
            </a:pPr>
            <a:r>
              <a:rPr lang="en-US" sz="2200" dirty="0" smtClean="0"/>
              <a:t>Service location (prior USD service building)</a:t>
            </a:r>
          </a:p>
          <a:p>
            <a:pPr marL="1657350" lvl="2" indent="-457200">
              <a:buFont typeface="+mj-lt"/>
              <a:buAutoNum type="alphaLcParenR"/>
            </a:pPr>
            <a:r>
              <a:rPr lang="en-US" sz="2200" dirty="0" smtClean="0"/>
              <a:t>Service dates (before or after the student was served)</a:t>
            </a:r>
          </a:p>
          <a:p>
            <a:pPr marL="1657350" lvl="2" indent="-457200">
              <a:buFont typeface="+mj-lt"/>
              <a:buAutoNum type="alphaLcParenR"/>
            </a:pPr>
            <a:r>
              <a:rPr lang="en-US" sz="2200" dirty="0" smtClean="0"/>
              <a:t>Total days of service (zero)</a:t>
            </a:r>
            <a:endParaRPr lang="en-US" sz="2200" dirty="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67</a:t>
            </a:r>
            <a:endParaRPr lang="en-US" dirty="0"/>
          </a:p>
        </p:txBody>
      </p:sp>
    </p:spTree>
    <p:extLst>
      <p:ext uri="{BB962C8B-B14F-4D97-AF65-F5344CB8AC3E}">
        <p14:creationId xmlns:p14="http://schemas.microsoft.com/office/powerpoint/2010/main" val="2653220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693806"/>
            <a:ext cx="8037576" cy="1292662"/>
          </a:xfrm>
        </p:spPr>
        <p:txBody>
          <a:bodyPr/>
          <a:lstStyle/>
          <a:p>
            <a:r>
              <a:rPr lang="en-US" dirty="0"/>
              <a:t>Verification </a:t>
            </a:r>
            <a:r>
              <a:rPr lang="en-US" dirty="0" smtClean="0"/>
              <a:t>0011 – Number of days of service exceeds the calendar days.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Verifications</a:t>
            </a:r>
            <a:endParaRPr lang="en-US" dirty="0"/>
          </a:p>
        </p:txBody>
      </p:sp>
      <p:sp>
        <p:nvSpPr>
          <p:cNvPr id="6" name="Text Placeholder 9"/>
          <p:cNvSpPr txBox="1">
            <a:spLocks/>
          </p:cNvSpPr>
          <p:nvPr/>
        </p:nvSpPr>
        <p:spPr>
          <a:xfrm>
            <a:off x="930030" y="1995904"/>
            <a:ext cx="783297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smtClean="0"/>
              <a:t>Happens if the calendar changes after student records are populated. </a:t>
            </a:r>
          </a:p>
          <a:p>
            <a:pPr marL="548640" indent="-457200">
              <a:buFont typeface="+mj-lt"/>
              <a:buAutoNum type="alphaLcPeriod"/>
            </a:pPr>
            <a:r>
              <a:rPr lang="en-US" dirty="0" smtClean="0"/>
              <a:t>Preventive action – Don’t change the calendar</a:t>
            </a:r>
          </a:p>
          <a:p>
            <a:pPr marL="548640" indent="-457200">
              <a:buFont typeface="+mj-lt"/>
              <a:buAutoNum type="alphaLcPeriod"/>
            </a:pPr>
            <a:r>
              <a:rPr lang="en-US" dirty="0" smtClean="0"/>
              <a:t>Post Calendar Change – Go to the service line in edit mode and the application recalculates to the new value, save</a:t>
            </a:r>
            <a:endParaRPr lang="en-US" dirty="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68</a:t>
            </a:r>
            <a:endParaRPr lang="en-US" dirty="0"/>
          </a:p>
        </p:txBody>
      </p:sp>
    </p:spTree>
    <p:extLst>
      <p:ext uri="{BB962C8B-B14F-4D97-AF65-F5344CB8AC3E}">
        <p14:creationId xmlns:p14="http://schemas.microsoft.com/office/powerpoint/2010/main" val="18448964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693806"/>
            <a:ext cx="8037576" cy="1292662"/>
          </a:xfrm>
        </p:spPr>
        <p:txBody>
          <a:bodyPr/>
          <a:lstStyle/>
          <a:p>
            <a:r>
              <a:rPr lang="en-US" dirty="0"/>
              <a:t>Verification 0012 - Service End Date outside of the calendar range or overlaps the next </a:t>
            </a:r>
            <a:r>
              <a:rPr lang="en-US" dirty="0" smtClean="0"/>
              <a:t>IEP. What is triggering this?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Verifications</a:t>
            </a:r>
            <a:endParaRPr lang="en-US" dirty="0"/>
          </a:p>
        </p:txBody>
      </p:sp>
      <p:sp>
        <p:nvSpPr>
          <p:cNvPr id="6" name="Text Placeholder 9"/>
          <p:cNvSpPr txBox="1">
            <a:spLocks/>
          </p:cNvSpPr>
          <p:nvPr/>
        </p:nvSpPr>
        <p:spPr>
          <a:xfrm>
            <a:off x="930030" y="1995904"/>
            <a:ext cx="783297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r>
              <a:rPr lang="en-US" dirty="0"/>
              <a:t>You list a service line end date of </a:t>
            </a:r>
            <a:r>
              <a:rPr lang="en-US" dirty="0" smtClean="0"/>
              <a:t>5/21/2019, </a:t>
            </a:r>
            <a:r>
              <a:rPr lang="en-US" dirty="0"/>
              <a:t>but the calendar shows the last day of school in </a:t>
            </a:r>
            <a:r>
              <a:rPr lang="en-US" dirty="0" smtClean="0"/>
              <a:t>5/18/2019.</a:t>
            </a:r>
          </a:p>
          <a:p>
            <a:pPr marL="548640" lvl="0" indent="-457200">
              <a:buFont typeface="+mj-lt"/>
              <a:buAutoNum type="alphaLcPeriod"/>
            </a:pPr>
            <a:r>
              <a:rPr lang="en-US" dirty="0" smtClean="0"/>
              <a:t>First IEP services ends on 11/25/2018. Subsequent IEP services begin on 11/20/2018</a:t>
            </a:r>
            <a:endParaRPr lang="en-US" dirty="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69</a:t>
            </a:r>
            <a:endParaRPr lang="en-US" dirty="0"/>
          </a:p>
        </p:txBody>
      </p:sp>
    </p:spTree>
    <p:extLst>
      <p:ext uri="{BB962C8B-B14F-4D97-AF65-F5344CB8AC3E}">
        <p14:creationId xmlns:p14="http://schemas.microsoft.com/office/powerpoint/2010/main" val="353670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Initial Submission</a:t>
            </a:r>
            <a:endParaRPr lang="en-US" dirty="0"/>
          </a:p>
        </p:txBody>
      </p:sp>
      <p:sp>
        <p:nvSpPr>
          <p:cNvPr id="3" name="Text Placeholder 2"/>
          <p:cNvSpPr>
            <a:spLocks noGrp="1"/>
          </p:cNvSpPr>
          <p:nvPr>
            <p:ph type="body" sz="quarter" idx="14"/>
          </p:nvPr>
        </p:nvSpPr>
        <p:spPr>
          <a:xfrm>
            <a:off x="361188" y="742950"/>
            <a:ext cx="5599176" cy="1107996"/>
          </a:xfrm>
        </p:spPr>
        <p:txBody>
          <a:bodyPr/>
          <a:lstStyle/>
          <a:p>
            <a:r>
              <a:rPr lang="en-US" dirty="0" smtClean="0"/>
              <a:t>September 1, target Initial submission data</a:t>
            </a:r>
            <a:endParaRPr lang="en-US" dirty="0"/>
          </a:p>
        </p:txBody>
      </p:sp>
      <p:sp>
        <p:nvSpPr>
          <p:cNvPr id="16" name="Text Placeholder 9"/>
          <p:cNvSpPr txBox="1">
            <a:spLocks/>
          </p:cNvSpPr>
          <p:nvPr/>
        </p:nvSpPr>
        <p:spPr>
          <a:xfrm>
            <a:off x="762000" y="2300824"/>
            <a:ext cx="6705600" cy="126152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Meets monthly update requirement</a:t>
            </a:r>
          </a:p>
          <a:p>
            <a:pPr marL="434340" indent="-342900">
              <a:buFont typeface="Arial" panose="020B0604020202020204" pitchFamily="34" charset="0"/>
              <a:buChar char="•"/>
            </a:pPr>
            <a:r>
              <a:rPr lang="en-US" dirty="0" smtClean="0"/>
              <a:t>Finds unresolved exits from prior school year</a:t>
            </a:r>
          </a:p>
          <a:p>
            <a:pPr marL="434340" indent="-342900">
              <a:buFont typeface="Arial" panose="020B0604020202020204" pitchFamily="34" charset="0"/>
              <a:buChar char="•"/>
            </a:pPr>
            <a:r>
              <a:rPr lang="en-US" dirty="0" smtClean="0"/>
              <a:t>Populates projected December 1 and EOY reports</a:t>
            </a:r>
            <a:endParaRPr lang="en-US" dirty="0"/>
          </a:p>
        </p:txBody>
      </p:sp>
      <p:sp>
        <p:nvSpPr>
          <p:cNvPr id="5" name="TextBox 4"/>
          <p:cNvSpPr txBox="1"/>
          <p:nvPr/>
        </p:nvSpPr>
        <p:spPr>
          <a:xfrm>
            <a:off x="8763000" y="4787291"/>
            <a:ext cx="457200" cy="369332"/>
          </a:xfrm>
          <a:prstGeom prst="rect">
            <a:avLst/>
          </a:prstGeom>
          <a:noFill/>
          <a:ln w="9525">
            <a:noFill/>
          </a:ln>
        </p:spPr>
        <p:txBody>
          <a:bodyPr wrap="square" rtlCol="0">
            <a:spAutoFit/>
          </a:bodyPr>
          <a:lstStyle/>
          <a:p>
            <a:pPr algn="ctr"/>
            <a:r>
              <a:rPr lang="en-US" dirty="0" smtClean="0"/>
              <a:t>7</a:t>
            </a:r>
            <a:endParaRPr lang="en-US" dirty="0"/>
          </a:p>
        </p:txBody>
      </p:sp>
    </p:spTree>
    <p:extLst>
      <p:ext uri="{BB962C8B-B14F-4D97-AF65-F5344CB8AC3E}">
        <p14:creationId xmlns:p14="http://schemas.microsoft.com/office/powerpoint/2010/main" val="33993367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18125"/>
            <a:ext cx="8037576" cy="923330"/>
          </a:xfrm>
        </p:spPr>
        <p:txBody>
          <a:bodyPr/>
          <a:lstStyle/>
          <a:p>
            <a:r>
              <a:rPr lang="en-US" dirty="0" smtClean="0"/>
              <a:t>Unexpected results</a:t>
            </a:r>
            <a:endParaRPr lang="en-US" dirty="0"/>
          </a:p>
        </p:txBody>
      </p:sp>
      <p:sp>
        <p:nvSpPr>
          <p:cNvPr id="2" name="Title 1"/>
          <p:cNvSpPr>
            <a:spLocks noGrp="1"/>
          </p:cNvSpPr>
          <p:nvPr>
            <p:ph type="title"/>
          </p:nvPr>
        </p:nvSpPr>
        <p:spPr>
          <a:xfrm>
            <a:off x="650396" y="133350"/>
            <a:ext cx="7589520" cy="584775"/>
          </a:xfrm>
        </p:spPr>
        <p:txBody>
          <a:bodyPr/>
          <a:lstStyle/>
          <a:p>
            <a:r>
              <a:rPr lang="en-US" dirty="0" smtClean="0"/>
              <a:t>Verifications</a:t>
            </a:r>
            <a:endParaRPr lang="en-US" dirty="0"/>
          </a:p>
        </p:txBody>
      </p:sp>
      <p:pic>
        <p:nvPicPr>
          <p:cNvPr id="5" name="Picture 4"/>
          <p:cNvPicPr>
            <a:picLocks noChangeAspect="1"/>
          </p:cNvPicPr>
          <p:nvPr/>
        </p:nvPicPr>
        <p:blipFill>
          <a:blip r:embed="rId2"/>
          <a:stretch>
            <a:fillRect/>
          </a:stretch>
        </p:blipFill>
        <p:spPr>
          <a:xfrm>
            <a:off x="2819400" y="718125"/>
            <a:ext cx="6215063" cy="3990002"/>
          </a:xfrm>
          <a:prstGeom prst="rect">
            <a:avLst/>
          </a:prstGeom>
        </p:spPr>
      </p:pic>
      <p:sp>
        <p:nvSpPr>
          <p:cNvPr id="6" name="Right Arrow 5"/>
          <p:cNvSpPr/>
          <p:nvPr/>
        </p:nvSpPr>
        <p:spPr>
          <a:xfrm>
            <a:off x="4267200" y="2226230"/>
            <a:ext cx="609600"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943600" y="4095750"/>
            <a:ext cx="609600"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txBox="1">
            <a:spLocks/>
          </p:cNvSpPr>
          <p:nvPr/>
        </p:nvSpPr>
        <p:spPr>
          <a:xfrm>
            <a:off x="228600" y="1885950"/>
            <a:ext cx="2514600" cy="25908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How to avoid the issue of not finding all services?</a:t>
            </a:r>
          </a:p>
          <a:p>
            <a:endParaRPr lang="en-US" sz="800" dirty="0"/>
          </a:p>
          <a:p>
            <a:r>
              <a:rPr lang="en-US" dirty="0" smtClean="0"/>
              <a:t>Always search on All Responsible Buildings</a:t>
            </a:r>
            <a:endParaRPr lang="en-US" dirty="0"/>
          </a:p>
        </p:txBody>
      </p:sp>
      <p:cxnSp>
        <p:nvCxnSpPr>
          <p:cNvPr id="11" name="Straight Connector 10"/>
          <p:cNvCxnSpPr/>
          <p:nvPr/>
        </p:nvCxnSpPr>
        <p:spPr>
          <a:xfrm>
            <a:off x="338137" y="3638550"/>
            <a:ext cx="2252663" cy="0"/>
          </a:xfrm>
          <a:prstGeom prst="line">
            <a:avLst/>
          </a:prstGeom>
          <a:ln w="28575">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338137" y="4019550"/>
            <a:ext cx="225266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8137" y="4472940"/>
            <a:ext cx="225266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70</a:t>
            </a:r>
            <a:endParaRPr lang="en-US" dirty="0"/>
          </a:p>
        </p:txBody>
      </p:sp>
    </p:spTree>
    <p:extLst>
      <p:ext uri="{BB962C8B-B14F-4D97-AF65-F5344CB8AC3E}">
        <p14:creationId xmlns:p14="http://schemas.microsoft.com/office/powerpoint/2010/main" val="3789824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693806"/>
            <a:ext cx="8037576" cy="1292662"/>
          </a:xfrm>
        </p:spPr>
        <p:txBody>
          <a:bodyPr/>
          <a:lstStyle/>
          <a:p>
            <a:r>
              <a:rPr lang="en-US" dirty="0" smtClean="0"/>
              <a:t>Unexpected search results – searching on a single school only returns service lines from the searched building. </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Verifications</a:t>
            </a:r>
            <a:endParaRPr lang="en-US" dirty="0"/>
          </a:p>
        </p:txBody>
      </p:sp>
      <p:pic>
        <p:nvPicPr>
          <p:cNvPr id="8" name="Picture 7"/>
          <p:cNvPicPr>
            <a:picLocks noChangeAspect="1"/>
          </p:cNvPicPr>
          <p:nvPr/>
        </p:nvPicPr>
        <p:blipFill>
          <a:blip r:embed="rId2"/>
          <a:stretch>
            <a:fillRect/>
          </a:stretch>
        </p:blipFill>
        <p:spPr>
          <a:xfrm>
            <a:off x="1007168" y="1809750"/>
            <a:ext cx="7696200" cy="2790054"/>
          </a:xfrm>
          <a:prstGeom prst="rect">
            <a:avLst/>
          </a:prstGeom>
        </p:spPr>
      </p:pic>
      <p:sp>
        <p:nvSpPr>
          <p:cNvPr id="9" name="Right Arrow 8"/>
          <p:cNvSpPr/>
          <p:nvPr/>
        </p:nvSpPr>
        <p:spPr>
          <a:xfrm>
            <a:off x="5410200" y="4400550"/>
            <a:ext cx="609600"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23688" y="4774168"/>
            <a:ext cx="457200" cy="369332"/>
          </a:xfrm>
          <a:prstGeom prst="rect">
            <a:avLst/>
          </a:prstGeom>
          <a:noFill/>
          <a:ln w="9525">
            <a:noFill/>
          </a:ln>
        </p:spPr>
        <p:txBody>
          <a:bodyPr wrap="square" rtlCol="0">
            <a:spAutoFit/>
          </a:bodyPr>
          <a:lstStyle/>
          <a:p>
            <a:pPr algn="ctr"/>
            <a:r>
              <a:rPr lang="en-US" dirty="0" smtClean="0"/>
              <a:t>71</a:t>
            </a:r>
            <a:endParaRPr lang="en-US" dirty="0"/>
          </a:p>
        </p:txBody>
      </p:sp>
    </p:spTree>
    <p:extLst>
      <p:ext uri="{BB962C8B-B14F-4D97-AF65-F5344CB8AC3E}">
        <p14:creationId xmlns:p14="http://schemas.microsoft.com/office/powerpoint/2010/main" val="2451297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4128"/>
            <a:ext cx="2667000" cy="2031325"/>
          </a:xfrm>
        </p:spPr>
        <p:txBody>
          <a:bodyPr/>
          <a:lstStyle/>
          <a:p>
            <a:r>
              <a:rPr lang="en-US" dirty="0" smtClean="0"/>
              <a:t>Match the service line hours to the NPE hours for regular term</a:t>
            </a:r>
            <a:endParaRPr lang="en-US" dirty="0"/>
          </a:p>
        </p:txBody>
      </p:sp>
      <p:sp>
        <p:nvSpPr>
          <p:cNvPr id="2" name="Title 1"/>
          <p:cNvSpPr>
            <a:spLocks noGrp="1"/>
          </p:cNvSpPr>
          <p:nvPr>
            <p:ph type="title"/>
          </p:nvPr>
        </p:nvSpPr>
        <p:spPr>
          <a:xfrm>
            <a:off x="685800" y="36157"/>
            <a:ext cx="7589520" cy="584775"/>
          </a:xfrm>
        </p:spPr>
        <p:txBody>
          <a:bodyPr/>
          <a:lstStyle/>
          <a:p>
            <a:pPr algn="ctr"/>
            <a:r>
              <a:rPr lang="en-US" dirty="0" smtClean="0"/>
              <a:t>NPE Crosschecks</a:t>
            </a:r>
            <a:endParaRPr lang="en-US" dirty="0"/>
          </a:p>
        </p:txBody>
      </p:sp>
      <p:sp>
        <p:nvSpPr>
          <p:cNvPr id="6" name="Right Arrow 5"/>
          <p:cNvSpPr/>
          <p:nvPr/>
        </p:nvSpPr>
        <p:spPr>
          <a:xfrm>
            <a:off x="3167959" y="2149311"/>
            <a:ext cx="615527"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txBox="1">
            <a:spLocks/>
          </p:cNvSpPr>
          <p:nvPr/>
        </p:nvSpPr>
        <p:spPr>
          <a:xfrm>
            <a:off x="37833" y="2028663"/>
            <a:ext cx="2514600" cy="274550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dirty="0" smtClean="0"/>
              <a:t>Service lines = 17,550 minutes = 293 hours</a:t>
            </a:r>
          </a:p>
          <a:p>
            <a:pPr algn="r"/>
            <a:endParaRPr lang="en-US" dirty="0"/>
          </a:p>
          <a:p>
            <a:pPr algn="r"/>
            <a:r>
              <a:rPr lang="en-US" dirty="0" smtClean="0"/>
              <a:t>NPE only seeks reimbursement for 18 hours</a:t>
            </a:r>
            <a:endParaRPr lang="en-US" dirty="0"/>
          </a:p>
        </p:txBody>
      </p:sp>
      <p:pic>
        <p:nvPicPr>
          <p:cNvPr id="4" name="Picture 3"/>
          <p:cNvPicPr>
            <a:picLocks noChangeAspect="1"/>
          </p:cNvPicPr>
          <p:nvPr/>
        </p:nvPicPr>
        <p:blipFill>
          <a:blip r:embed="rId2"/>
          <a:stretch>
            <a:fillRect/>
          </a:stretch>
        </p:blipFill>
        <p:spPr>
          <a:xfrm>
            <a:off x="3962400" y="718125"/>
            <a:ext cx="4617508" cy="3056072"/>
          </a:xfrm>
          <a:prstGeom prst="rect">
            <a:avLst/>
          </a:prstGeom>
        </p:spPr>
      </p:pic>
      <p:sp>
        <p:nvSpPr>
          <p:cNvPr id="9" name="Right Arrow 8"/>
          <p:cNvSpPr/>
          <p:nvPr/>
        </p:nvSpPr>
        <p:spPr>
          <a:xfrm>
            <a:off x="3167959" y="1276350"/>
            <a:ext cx="609600"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200132" y="3042169"/>
            <a:ext cx="615527"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793788" y="3790950"/>
            <a:ext cx="5953125" cy="1352550"/>
          </a:xfrm>
          <a:prstGeom prst="rect">
            <a:avLst/>
          </a:prstGeom>
        </p:spPr>
      </p:pic>
      <p:sp>
        <p:nvSpPr>
          <p:cNvPr id="15" name="Right Arrow 14"/>
          <p:cNvSpPr/>
          <p:nvPr/>
        </p:nvSpPr>
        <p:spPr>
          <a:xfrm rot="10800000">
            <a:off x="6781800" y="4313253"/>
            <a:ext cx="615527"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72</a:t>
            </a:r>
            <a:endParaRPr lang="en-US" dirty="0"/>
          </a:p>
        </p:txBody>
      </p:sp>
    </p:spTree>
    <p:extLst>
      <p:ext uri="{BB962C8B-B14F-4D97-AF65-F5344CB8AC3E}">
        <p14:creationId xmlns:p14="http://schemas.microsoft.com/office/powerpoint/2010/main" val="408553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85576"/>
            <a:ext cx="1905000" cy="1862353"/>
          </a:xfrm>
        </p:spPr>
        <p:txBody>
          <a:bodyPr/>
          <a:lstStyle/>
          <a:p>
            <a:r>
              <a:rPr lang="en-US" dirty="0" smtClean="0"/>
              <a:t>Provider roles are unique to service organizations</a:t>
            </a:r>
            <a:endParaRPr lang="en-US" dirty="0"/>
          </a:p>
        </p:txBody>
      </p:sp>
      <p:sp>
        <p:nvSpPr>
          <p:cNvPr id="2" name="Title 1"/>
          <p:cNvSpPr>
            <a:spLocks noGrp="1"/>
          </p:cNvSpPr>
          <p:nvPr>
            <p:ph type="title"/>
          </p:nvPr>
        </p:nvSpPr>
        <p:spPr>
          <a:xfrm>
            <a:off x="685800" y="36157"/>
            <a:ext cx="7589520" cy="584775"/>
          </a:xfrm>
        </p:spPr>
        <p:txBody>
          <a:bodyPr/>
          <a:lstStyle/>
          <a:p>
            <a:pPr algn="ctr"/>
            <a:r>
              <a:rPr lang="en-US" dirty="0" smtClean="0"/>
              <a:t>Personnel List – New Page Layout</a:t>
            </a:r>
            <a:endParaRPr lang="en-US" dirty="0"/>
          </a:p>
        </p:txBody>
      </p:sp>
      <p:sp>
        <p:nvSpPr>
          <p:cNvPr id="11" name="TextBox 10"/>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73</a:t>
            </a:r>
            <a:endParaRPr lang="en-US" dirty="0"/>
          </a:p>
        </p:txBody>
      </p:sp>
      <p:pic>
        <p:nvPicPr>
          <p:cNvPr id="5" name="Picture 4"/>
          <p:cNvPicPr>
            <a:picLocks noChangeAspect="1"/>
          </p:cNvPicPr>
          <p:nvPr/>
        </p:nvPicPr>
        <p:blipFill>
          <a:blip r:embed="rId2"/>
          <a:stretch>
            <a:fillRect/>
          </a:stretch>
        </p:blipFill>
        <p:spPr>
          <a:xfrm>
            <a:off x="2580640" y="710313"/>
            <a:ext cx="6447861" cy="3871059"/>
          </a:xfrm>
          <a:prstGeom prst="rect">
            <a:avLst/>
          </a:prstGeom>
        </p:spPr>
      </p:pic>
      <p:sp>
        <p:nvSpPr>
          <p:cNvPr id="12" name="Right Arrow 11"/>
          <p:cNvSpPr/>
          <p:nvPr/>
        </p:nvSpPr>
        <p:spPr>
          <a:xfrm rot="5400000" flipV="1">
            <a:off x="8174619" y="2016500"/>
            <a:ext cx="91641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Right Arrow 14"/>
          <p:cNvSpPr/>
          <p:nvPr/>
        </p:nvSpPr>
        <p:spPr>
          <a:xfrm>
            <a:off x="2042873" y="3867150"/>
            <a:ext cx="1363000" cy="45719"/>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2"/>
          <p:cNvSpPr txBox="1">
            <a:spLocks noChangeArrowheads="1"/>
          </p:cNvSpPr>
          <p:nvPr/>
        </p:nvSpPr>
        <p:spPr bwMode="auto">
          <a:xfrm>
            <a:off x="7413061" y="813494"/>
            <a:ext cx="1615440" cy="6553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Service line provider roles is required for all providers listed</a:t>
            </a:r>
            <a:endParaRPr lang="en-US" sz="1200" dirty="0">
              <a:effectLst/>
              <a:latin typeface="Lucida Sans Unicode" panose="020B0602030504020204" pitchFamily="34" charset="0"/>
              <a:ea typeface="Times New Roman" panose="02020603050405020304" pitchFamily="18" charset="0"/>
              <a:cs typeface="Times New Roman" panose="02020603050405020304" pitchFamily="18" charset="0"/>
            </a:endParaRPr>
          </a:p>
        </p:txBody>
      </p:sp>
      <p:sp>
        <p:nvSpPr>
          <p:cNvPr id="19" name="Text Box 2"/>
          <p:cNvSpPr txBox="1">
            <a:spLocks noChangeArrowheads="1"/>
          </p:cNvSpPr>
          <p:nvPr/>
        </p:nvSpPr>
        <p:spPr bwMode="auto">
          <a:xfrm>
            <a:off x="5151508" y="1000126"/>
            <a:ext cx="1952625" cy="1162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Only mark the organizations of buildings where the provider serves students. </a:t>
            </a:r>
            <a:endParaRPr lang="en-US" sz="1200">
              <a:effectLst/>
              <a:latin typeface="Lucida Sans Unicode" panose="020B0602030504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Remove organizations where the provider does not serve students.</a:t>
            </a:r>
            <a:endParaRPr lang="en-US" sz="1200">
              <a:effectLst/>
              <a:latin typeface="Lucida Sans Unicode" panose="020B0602030504020204" pitchFamily="34" charset="0"/>
              <a:ea typeface="Times New Roman" panose="02020603050405020304" pitchFamily="18" charset="0"/>
              <a:cs typeface="Times New Roman" panose="02020603050405020304" pitchFamily="18" charset="0"/>
            </a:endParaRPr>
          </a:p>
        </p:txBody>
      </p:sp>
      <p:sp>
        <p:nvSpPr>
          <p:cNvPr id="14" name="Right Arrow 13"/>
          <p:cNvSpPr/>
          <p:nvPr/>
        </p:nvSpPr>
        <p:spPr>
          <a:xfrm rot="8254039">
            <a:off x="4062427" y="2411440"/>
            <a:ext cx="1233916" cy="49694"/>
          </a:xfrm>
          <a:prstGeom prst="rightArrow">
            <a:avLst/>
          </a:prstGeom>
          <a:solidFill>
            <a:srgbClr val="F6323E"/>
          </a:solid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9413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2800" y="1276350"/>
            <a:ext cx="2971800" cy="685800"/>
          </a:xfrm>
        </p:spPr>
        <p:txBody>
          <a:bodyPr>
            <a:normAutofit fontScale="90000"/>
          </a:bodyPr>
          <a:lstStyle/>
          <a:p>
            <a:r>
              <a:rPr lang="en-US" dirty="0" smtClean="0"/>
              <a:t>Reminder</a:t>
            </a:r>
            <a:endParaRPr lang="en-US" dirty="0"/>
          </a:p>
        </p:txBody>
      </p:sp>
      <p:sp>
        <p:nvSpPr>
          <p:cNvPr id="5" name="Text Placeholder 4"/>
          <p:cNvSpPr>
            <a:spLocks noGrp="1"/>
          </p:cNvSpPr>
          <p:nvPr>
            <p:ph type="body" idx="1"/>
          </p:nvPr>
        </p:nvSpPr>
        <p:spPr>
          <a:xfrm>
            <a:off x="3657600" y="2343150"/>
            <a:ext cx="2057399" cy="916811"/>
          </a:xfrm>
        </p:spPr>
        <p:txBody>
          <a:bodyPr/>
          <a:lstStyle/>
          <a:p>
            <a:pPr algn="r"/>
            <a:r>
              <a:rPr lang="en-US" sz="3600" dirty="0" smtClean="0">
                <a:solidFill>
                  <a:srgbClr val="F8A714"/>
                </a:solidFill>
              </a:rPr>
              <a:t>Questions</a:t>
            </a:r>
            <a:endParaRPr lang="en-US" sz="3600" dirty="0">
              <a:solidFill>
                <a:srgbClr val="F8A714"/>
              </a:solidFill>
            </a:endParaRPr>
          </a:p>
        </p:txBody>
      </p:sp>
      <p:sp>
        <p:nvSpPr>
          <p:cNvPr id="6" name="TextBox 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74</a:t>
            </a:r>
            <a:endParaRPr lang="en-US" dirty="0"/>
          </a:p>
        </p:txBody>
      </p:sp>
    </p:spTree>
    <p:extLst>
      <p:ext uri="{BB962C8B-B14F-4D97-AF65-F5344CB8AC3E}">
        <p14:creationId xmlns:p14="http://schemas.microsoft.com/office/powerpoint/2010/main" val="41219568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smtClean="0"/>
              <a:t>Provider profile</a:t>
            </a:r>
            <a:endParaRPr lang="en-US" dirty="0"/>
          </a:p>
        </p:txBody>
      </p:sp>
      <p:sp>
        <p:nvSpPr>
          <p:cNvPr id="6" name="Text Placeholder 9"/>
          <p:cNvSpPr txBox="1">
            <a:spLocks/>
          </p:cNvSpPr>
          <p:nvPr/>
        </p:nvSpPr>
        <p:spPr>
          <a:xfrm>
            <a:off x="838200" y="971550"/>
            <a:ext cx="783297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Jane </a:t>
            </a:r>
            <a:r>
              <a:rPr lang="en-US" dirty="0"/>
              <a:t>Doe is a Coop 735 provider teaching only in Lincoln High a USD 535 school. She provides services to USD 123, 302 &amp; 510 students. Which organizations are marked on Jane </a:t>
            </a:r>
            <a:r>
              <a:rPr lang="en-US" dirty="0" smtClean="0"/>
              <a:t>Doe’s </a:t>
            </a:r>
            <a:r>
              <a:rPr lang="en-US" dirty="0"/>
              <a:t>Profile?</a:t>
            </a:r>
          </a:p>
          <a:p>
            <a:r>
              <a:rPr lang="en-US" dirty="0"/>
              <a:t> </a:t>
            </a:r>
          </a:p>
          <a:p>
            <a:pPr marL="548640" indent="-457200">
              <a:buFont typeface="+mj-lt"/>
              <a:buAutoNum type="alphaUcPeriod"/>
            </a:pPr>
            <a:r>
              <a:rPr lang="en-US" dirty="0" err="1"/>
              <a:t>D0123</a:t>
            </a:r>
            <a:r>
              <a:rPr lang="en-US" dirty="0"/>
              <a:t>, </a:t>
            </a:r>
            <a:r>
              <a:rPr lang="en-US" dirty="0" err="1"/>
              <a:t>D0302</a:t>
            </a:r>
            <a:r>
              <a:rPr lang="en-US" dirty="0"/>
              <a:t>, </a:t>
            </a:r>
            <a:r>
              <a:rPr lang="en-US" dirty="0" err="1"/>
              <a:t>D0501</a:t>
            </a:r>
            <a:r>
              <a:rPr lang="en-US" dirty="0"/>
              <a:t>, </a:t>
            </a:r>
            <a:r>
              <a:rPr lang="en-US" dirty="0" err="1"/>
              <a:t>D0535</a:t>
            </a:r>
            <a:r>
              <a:rPr lang="en-US" dirty="0"/>
              <a:t>, </a:t>
            </a:r>
            <a:r>
              <a:rPr lang="en-US" dirty="0" err="1"/>
              <a:t>D0735</a:t>
            </a:r>
            <a:endParaRPr lang="en-US" dirty="0"/>
          </a:p>
          <a:p>
            <a:pPr marL="548640" indent="-457200">
              <a:buFont typeface="+mj-lt"/>
              <a:buAutoNum type="alphaUcPeriod"/>
            </a:pPr>
            <a:r>
              <a:rPr lang="en-US" dirty="0" err="1"/>
              <a:t>D0123</a:t>
            </a:r>
            <a:r>
              <a:rPr lang="en-US" dirty="0"/>
              <a:t>, </a:t>
            </a:r>
            <a:r>
              <a:rPr lang="en-US" dirty="0" err="1"/>
              <a:t>D0302</a:t>
            </a:r>
            <a:r>
              <a:rPr lang="en-US" dirty="0"/>
              <a:t>, </a:t>
            </a:r>
            <a:r>
              <a:rPr lang="en-US" dirty="0" err="1"/>
              <a:t>D0501</a:t>
            </a:r>
            <a:r>
              <a:rPr lang="en-US" dirty="0"/>
              <a:t>, </a:t>
            </a:r>
            <a:r>
              <a:rPr lang="en-US" dirty="0" err="1"/>
              <a:t>D0535</a:t>
            </a:r>
            <a:endParaRPr lang="en-US" dirty="0"/>
          </a:p>
          <a:p>
            <a:pPr marL="548640" indent="-457200">
              <a:buFont typeface="+mj-lt"/>
              <a:buAutoNum type="alphaUcPeriod"/>
            </a:pPr>
            <a:r>
              <a:rPr lang="en-US" dirty="0" err="1"/>
              <a:t>D0535</a:t>
            </a:r>
            <a:r>
              <a:rPr lang="en-US" dirty="0"/>
              <a:t>, </a:t>
            </a:r>
            <a:r>
              <a:rPr lang="en-US" dirty="0" err="1"/>
              <a:t>D0735</a:t>
            </a:r>
            <a:endParaRPr lang="en-US" dirty="0"/>
          </a:p>
          <a:p>
            <a:pPr marL="548640" indent="-457200">
              <a:buFont typeface="+mj-lt"/>
              <a:buAutoNum type="alphaUcPeriod"/>
            </a:pPr>
            <a:r>
              <a:rPr lang="en-US" dirty="0" err="1"/>
              <a:t>D0535</a:t>
            </a:r>
            <a:endParaRPr lang="en-US" dirty="0"/>
          </a:p>
        </p:txBody>
      </p:sp>
      <p:sp>
        <p:nvSpPr>
          <p:cNvPr id="4" name="Oval 3"/>
          <p:cNvSpPr/>
          <p:nvPr/>
        </p:nvSpPr>
        <p:spPr>
          <a:xfrm>
            <a:off x="838200" y="394335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75</a:t>
            </a:r>
            <a:endParaRPr lang="en-US" dirty="0"/>
          </a:p>
        </p:txBody>
      </p:sp>
    </p:spTree>
    <p:extLst>
      <p:ext uri="{BB962C8B-B14F-4D97-AF65-F5344CB8AC3E}">
        <p14:creationId xmlns:p14="http://schemas.microsoft.com/office/powerpoint/2010/main" val="13804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smtClean="0"/>
              <a:t>Verification Search</a:t>
            </a:r>
            <a:endParaRPr lang="en-US" dirty="0"/>
          </a:p>
        </p:txBody>
      </p:sp>
      <p:sp>
        <p:nvSpPr>
          <p:cNvPr id="6" name="Text Placeholder 9"/>
          <p:cNvSpPr txBox="1">
            <a:spLocks/>
          </p:cNvSpPr>
          <p:nvPr/>
        </p:nvSpPr>
        <p:spPr>
          <a:xfrm>
            <a:off x="838200" y="971550"/>
            <a:ext cx="783297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Searching for verifications related to provider Suzie Smith will return students with?</a:t>
            </a:r>
            <a:endParaRPr lang="en-US" dirty="0"/>
          </a:p>
          <a:p>
            <a:r>
              <a:rPr lang="en-US" dirty="0"/>
              <a:t> </a:t>
            </a:r>
          </a:p>
          <a:p>
            <a:pPr marL="548640" indent="-457200">
              <a:buFont typeface="+mj-lt"/>
              <a:buAutoNum type="alphaUcPeriod"/>
            </a:pPr>
            <a:r>
              <a:rPr lang="en-US" dirty="0" smtClean="0"/>
              <a:t>Verifications with Suzie Smith marked as Primary Provider.</a:t>
            </a:r>
            <a:endParaRPr lang="en-US" dirty="0"/>
          </a:p>
          <a:p>
            <a:pPr marL="548640" indent="-457200">
              <a:buFont typeface="+mj-lt"/>
              <a:buAutoNum type="alphaUcPeriod"/>
            </a:pPr>
            <a:r>
              <a:rPr lang="en-US" dirty="0"/>
              <a:t>Verifications with Suzie Smith listed on the service line. </a:t>
            </a:r>
          </a:p>
          <a:p>
            <a:pPr marL="548640" indent="-457200">
              <a:buFont typeface="+mj-lt"/>
              <a:buAutoNum type="alphaUcPeriod"/>
            </a:pPr>
            <a:r>
              <a:rPr lang="en-US" dirty="0" smtClean="0"/>
              <a:t>Verifications with Suzie Smith listed as Case Manager. </a:t>
            </a:r>
            <a:endParaRPr lang="en-US" dirty="0"/>
          </a:p>
          <a:p>
            <a:pPr marL="548640" indent="-457200">
              <a:buFont typeface="+mj-lt"/>
              <a:buAutoNum type="alphaUcPeriod"/>
            </a:pPr>
            <a:r>
              <a:rPr lang="en-US" dirty="0"/>
              <a:t>Verifications with Suzie Smith </a:t>
            </a:r>
            <a:r>
              <a:rPr lang="en-US" dirty="0" smtClean="0"/>
              <a:t>matching the responsible school. </a:t>
            </a:r>
            <a:endParaRPr lang="en-US" dirty="0"/>
          </a:p>
        </p:txBody>
      </p:sp>
      <p:sp>
        <p:nvSpPr>
          <p:cNvPr id="3" name="Oval 2"/>
          <p:cNvSpPr/>
          <p:nvPr/>
        </p:nvSpPr>
        <p:spPr>
          <a:xfrm>
            <a:off x="838200" y="269240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76</a:t>
            </a:r>
            <a:endParaRPr lang="en-US" dirty="0"/>
          </a:p>
        </p:txBody>
      </p:sp>
    </p:spTree>
    <p:extLst>
      <p:ext uri="{BB962C8B-B14F-4D97-AF65-F5344CB8AC3E}">
        <p14:creationId xmlns:p14="http://schemas.microsoft.com/office/powerpoint/2010/main" val="24961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smtClean="0"/>
              <a:t>Verification Flags</a:t>
            </a:r>
            <a:endParaRPr lang="en-US" dirty="0"/>
          </a:p>
        </p:txBody>
      </p:sp>
      <p:sp>
        <p:nvSpPr>
          <p:cNvPr id="6" name="Text Placeholder 9"/>
          <p:cNvSpPr txBox="1">
            <a:spLocks/>
          </p:cNvSpPr>
          <p:nvPr/>
        </p:nvSpPr>
        <p:spPr>
          <a:xfrm>
            <a:off x="609600" y="971550"/>
            <a:ext cx="806157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 verification flag will trigger if, the reported SPEDPro data lists …….</a:t>
            </a:r>
            <a:endParaRPr lang="en-US" dirty="0"/>
          </a:p>
          <a:p>
            <a:endParaRPr lang="en-US" sz="800" dirty="0"/>
          </a:p>
          <a:p>
            <a:pPr marL="548640" indent="-457200">
              <a:buFont typeface="+mj-lt"/>
              <a:buAutoNum type="alphaUcPeriod"/>
            </a:pPr>
            <a:r>
              <a:rPr lang="en-US" dirty="0" smtClean="0"/>
              <a:t>Student George Washington is listing as a Female. </a:t>
            </a:r>
            <a:endParaRPr lang="en-US" dirty="0"/>
          </a:p>
          <a:p>
            <a:pPr marL="548640" indent="-457200">
              <a:buFont typeface="+mj-lt"/>
              <a:buAutoNum type="alphaUcPeriod"/>
            </a:pPr>
            <a:r>
              <a:rPr lang="en-US" dirty="0" smtClean="0"/>
              <a:t>18 year old John Hancock is reported as a 4 year old preschooler</a:t>
            </a:r>
            <a:endParaRPr lang="en-US" dirty="0"/>
          </a:p>
          <a:p>
            <a:pPr marL="548640" indent="-457200">
              <a:buFont typeface="+mj-lt"/>
              <a:buAutoNum type="alphaUcPeriod"/>
            </a:pPr>
            <a:r>
              <a:rPr lang="en-US" dirty="0" smtClean="0"/>
              <a:t>Lincoln Elementary School has zero minutes of Lunch time. </a:t>
            </a:r>
          </a:p>
          <a:p>
            <a:pPr marL="548640" indent="-457200">
              <a:buFont typeface="+mj-lt"/>
              <a:buAutoNum type="alphaUcPeriod"/>
            </a:pPr>
            <a:r>
              <a:rPr lang="en-US" dirty="0" smtClean="0"/>
              <a:t>USD 123 has no Holidays marked off their school calendar.</a:t>
            </a:r>
          </a:p>
          <a:p>
            <a:pPr marL="548640" indent="-457200">
              <a:buFont typeface="+mj-lt"/>
              <a:buAutoNum type="alphaUcPeriod"/>
            </a:pPr>
            <a:r>
              <a:rPr lang="en-US" dirty="0" smtClean="0"/>
              <a:t> Service line minutes in the “G” setting should actually be  “C”</a:t>
            </a:r>
          </a:p>
          <a:p>
            <a:pPr marL="548640" indent="-457200">
              <a:buFont typeface="+mj-lt"/>
              <a:buAutoNum type="alphaUcPeriod"/>
            </a:pPr>
            <a:r>
              <a:rPr lang="en-US" dirty="0" smtClean="0"/>
              <a:t>None of the above</a:t>
            </a:r>
            <a:endParaRPr lang="en-US" dirty="0"/>
          </a:p>
        </p:txBody>
      </p:sp>
      <p:sp>
        <p:nvSpPr>
          <p:cNvPr id="3" name="Oval 2"/>
          <p:cNvSpPr/>
          <p:nvPr/>
        </p:nvSpPr>
        <p:spPr>
          <a:xfrm>
            <a:off x="647009" y="386715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77</a:t>
            </a:r>
            <a:endParaRPr lang="en-US" dirty="0"/>
          </a:p>
        </p:txBody>
      </p:sp>
    </p:spTree>
    <p:extLst>
      <p:ext uri="{BB962C8B-B14F-4D97-AF65-F5344CB8AC3E}">
        <p14:creationId xmlns:p14="http://schemas.microsoft.com/office/powerpoint/2010/main" val="107053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smtClean="0"/>
              <a:t>Student Search</a:t>
            </a:r>
            <a:endParaRPr lang="en-US" dirty="0"/>
          </a:p>
        </p:txBody>
      </p:sp>
      <p:sp>
        <p:nvSpPr>
          <p:cNvPr id="6" name="Text Placeholder 9"/>
          <p:cNvSpPr txBox="1">
            <a:spLocks/>
          </p:cNvSpPr>
          <p:nvPr/>
        </p:nvSpPr>
        <p:spPr>
          <a:xfrm>
            <a:off x="838200" y="971550"/>
            <a:ext cx="783297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Searching for student Roger Ramjet by ID, name and date of birth returns no results when I search “In SPEDPro”. How do I troubleshoot the missing student?</a:t>
            </a:r>
            <a:endParaRPr lang="en-US" dirty="0"/>
          </a:p>
          <a:p>
            <a:r>
              <a:rPr lang="en-US" dirty="0"/>
              <a:t> </a:t>
            </a:r>
          </a:p>
          <a:p>
            <a:pPr marL="548640" indent="-457200">
              <a:buFont typeface="+mj-lt"/>
              <a:buAutoNum type="alphaUcPeriod"/>
            </a:pPr>
            <a:r>
              <a:rPr lang="en-US" dirty="0" smtClean="0"/>
              <a:t>Confirm the ID number in KIDS Assignment </a:t>
            </a:r>
            <a:endParaRPr lang="en-US" dirty="0"/>
          </a:p>
          <a:p>
            <a:pPr marL="548640" indent="-457200">
              <a:buFont typeface="+mj-lt"/>
              <a:buAutoNum type="alphaUcPeriod"/>
            </a:pPr>
            <a:r>
              <a:rPr lang="en-US" dirty="0" smtClean="0"/>
              <a:t>Limit the search to a single data point</a:t>
            </a:r>
            <a:endParaRPr lang="en-US" dirty="0"/>
          </a:p>
          <a:p>
            <a:pPr marL="548640" indent="-457200">
              <a:buFont typeface="+mj-lt"/>
              <a:buAutoNum type="alphaUcPeriod"/>
            </a:pPr>
            <a:r>
              <a:rPr lang="en-US" dirty="0" smtClean="0"/>
              <a:t>Confirm the presence of a KIDS record by searching “In KIDS”</a:t>
            </a:r>
            <a:endParaRPr lang="en-US" dirty="0"/>
          </a:p>
          <a:p>
            <a:pPr marL="548640" indent="-457200">
              <a:buFont typeface="+mj-lt"/>
              <a:buAutoNum type="alphaUcPeriod"/>
            </a:pPr>
            <a:r>
              <a:rPr lang="en-US" dirty="0" smtClean="0"/>
              <a:t>All of the above</a:t>
            </a:r>
            <a:endParaRPr lang="en-US" dirty="0"/>
          </a:p>
        </p:txBody>
      </p:sp>
      <p:sp>
        <p:nvSpPr>
          <p:cNvPr id="3" name="Oval 2"/>
          <p:cNvSpPr/>
          <p:nvPr/>
        </p:nvSpPr>
        <p:spPr>
          <a:xfrm>
            <a:off x="838200" y="394335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78</a:t>
            </a:r>
            <a:endParaRPr lang="en-US" dirty="0"/>
          </a:p>
        </p:txBody>
      </p:sp>
    </p:spTree>
    <p:extLst>
      <p:ext uri="{BB962C8B-B14F-4D97-AF65-F5344CB8AC3E}">
        <p14:creationId xmlns:p14="http://schemas.microsoft.com/office/powerpoint/2010/main" val="20377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smtClean="0"/>
              <a:t>Begin Year set up</a:t>
            </a:r>
            <a:endParaRPr lang="en-US" dirty="0"/>
          </a:p>
        </p:txBody>
      </p:sp>
      <p:sp>
        <p:nvSpPr>
          <p:cNvPr id="6" name="Text Placeholder 9"/>
          <p:cNvSpPr txBox="1">
            <a:spLocks/>
          </p:cNvSpPr>
          <p:nvPr/>
        </p:nvSpPr>
        <p:spPr>
          <a:xfrm>
            <a:off x="304800" y="971550"/>
            <a:ext cx="861060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Which of the following tasks is </a:t>
            </a:r>
            <a:r>
              <a:rPr lang="en-US" u="sng" dirty="0" smtClean="0"/>
              <a:t>not</a:t>
            </a:r>
            <a:r>
              <a:rPr lang="en-US" dirty="0" smtClean="0"/>
              <a:t> completed at the beginning of the school year?</a:t>
            </a:r>
            <a:endParaRPr lang="en-US" dirty="0"/>
          </a:p>
          <a:p>
            <a:r>
              <a:rPr lang="en-US" dirty="0"/>
              <a:t> </a:t>
            </a:r>
          </a:p>
          <a:p>
            <a:pPr marL="548640" indent="-457200">
              <a:buFont typeface="+mj-lt"/>
              <a:buAutoNum type="alphaUcPeriod"/>
            </a:pPr>
            <a:r>
              <a:rPr lang="en-US" dirty="0" smtClean="0"/>
              <a:t>Assigning the role of Contract Provider on all provider profiles</a:t>
            </a:r>
            <a:endParaRPr lang="en-US" dirty="0"/>
          </a:p>
          <a:p>
            <a:pPr marL="548640" indent="-457200">
              <a:buFont typeface="+mj-lt"/>
              <a:buAutoNum type="alphaUcPeriod"/>
            </a:pPr>
            <a:r>
              <a:rPr lang="en-US" dirty="0" smtClean="0"/>
              <a:t>Discovering the special education programs offered in each building</a:t>
            </a:r>
            <a:endParaRPr lang="en-US" dirty="0"/>
          </a:p>
          <a:p>
            <a:pPr marL="548640" indent="-457200">
              <a:buFont typeface="+mj-lt"/>
              <a:buAutoNum type="alphaUcPeriod"/>
            </a:pPr>
            <a:r>
              <a:rPr lang="en-US" dirty="0" smtClean="0"/>
              <a:t>Checking the Building Information for accurate class minutes</a:t>
            </a:r>
            <a:endParaRPr lang="en-US" dirty="0"/>
          </a:p>
          <a:p>
            <a:pPr marL="548640" indent="-457200">
              <a:buFont typeface="+mj-lt"/>
              <a:buAutoNum type="alphaUcPeriod"/>
            </a:pPr>
            <a:r>
              <a:rPr lang="en-US" dirty="0" smtClean="0"/>
              <a:t>In-Service providers on MIS requirements and new updates</a:t>
            </a:r>
          </a:p>
          <a:p>
            <a:pPr marL="548640" indent="-457200">
              <a:buFont typeface="+mj-lt"/>
              <a:buAutoNum type="alphaUcPeriod"/>
            </a:pPr>
            <a:r>
              <a:rPr lang="en-US" dirty="0" smtClean="0"/>
              <a:t>All of the Above</a:t>
            </a:r>
            <a:endParaRPr lang="en-US" dirty="0"/>
          </a:p>
        </p:txBody>
      </p:sp>
      <p:sp>
        <p:nvSpPr>
          <p:cNvPr id="3" name="Oval 2"/>
          <p:cNvSpPr/>
          <p:nvPr/>
        </p:nvSpPr>
        <p:spPr>
          <a:xfrm>
            <a:off x="304800" y="226695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86800" y="4774168"/>
            <a:ext cx="457200" cy="369332"/>
          </a:xfrm>
          <a:prstGeom prst="rect">
            <a:avLst/>
          </a:prstGeom>
          <a:noFill/>
          <a:ln w="9525">
            <a:noFill/>
          </a:ln>
        </p:spPr>
        <p:txBody>
          <a:bodyPr wrap="square" rtlCol="0">
            <a:spAutoFit/>
          </a:bodyPr>
          <a:lstStyle/>
          <a:p>
            <a:pPr algn="ctr"/>
            <a:r>
              <a:rPr lang="en-US" dirty="0" smtClean="0"/>
              <a:t>79</a:t>
            </a:r>
            <a:endParaRPr lang="en-US" dirty="0"/>
          </a:p>
        </p:txBody>
      </p:sp>
    </p:spTree>
    <p:extLst>
      <p:ext uri="{BB962C8B-B14F-4D97-AF65-F5344CB8AC3E}">
        <p14:creationId xmlns:p14="http://schemas.microsoft.com/office/powerpoint/2010/main" val="35583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Continuous Activity</a:t>
            </a:r>
            <a:endParaRPr lang="en-US" dirty="0"/>
          </a:p>
        </p:txBody>
      </p:sp>
      <p:sp>
        <p:nvSpPr>
          <p:cNvPr id="3" name="Text Placeholder 2"/>
          <p:cNvSpPr>
            <a:spLocks noGrp="1"/>
          </p:cNvSpPr>
          <p:nvPr>
            <p:ph type="body" sz="quarter" idx="14"/>
          </p:nvPr>
        </p:nvSpPr>
        <p:spPr>
          <a:xfrm>
            <a:off x="361188" y="742950"/>
            <a:ext cx="5599176" cy="1107996"/>
          </a:xfrm>
        </p:spPr>
        <p:txBody>
          <a:bodyPr/>
          <a:lstStyle/>
          <a:p>
            <a:r>
              <a:rPr lang="en-US" dirty="0" smtClean="0"/>
              <a:t>Guidance for Timely Reporting</a:t>
            </a:r>
            <a:endParaRPr lang="en-US" dirty="0"/>
          </a:p>
        </p:txBody>
      </p:sp>
      <p:sp>
        <p:nvSpPr>
          <p:cNvPr id="16" name="Text Placeholder 9"/>
          <p:cNvSpPr txBox="1">
            <a:spLocks/>
          </p:cNvSpPr>
          <p:nvPr/>
        </p:nvSpPr>
        <p:spPr>
          <a:xfrm>
            <a:off x="762000" y="2300824"/>
            <a:ext cx="6705600" cy="194732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Updating student records close to “real time”.</a:t>
            </a:r>
          </a:p>
          <a:p>
            <a:pPr marL="434340" indent="-342900">
              <a:buFont typeface="Arial" panose="020B0604020202020204" pitchFamily="34" charset="0"/>
              <a:buChar char="•"/>
            </a:pPr>
            <a:r>
              <a:rPr lang="en-US" dirty="0" smtClean="0"/>
              <a:t>Review projected reports.</a:t>
            </a:r>
          </a:p>
          <a:p>
            <a:pPr marL="434340" indent="-342900">
              <a:buFont typeface="Arial" panose="020B0604020202020204" pitchFamily="34" charset="0"/>
              <a:buChar char="•"/>
            </a:pPr>
            <a:r>
              <a:rPr lang="en-US" dirty="0" smtClean="0"/>
              <a:t>Finding expected and unexpected results</a:t>
            </a:r>
          </a:p>
          <a:p>
            <a:pPr marL="434340" indent="-342900">
              <a:buFont typeface="Arial" panose="020B0604020202020204" pitchFamily="34" charset="0"/>
              <a:buChar char="•"/>
            </a:pPr>
            <a:r>
              <a:rPr lang="en-US" dirty="0" smtClean="0"/>
              <a:t>Indicator data may be skewed negatively</a:t>
            </a:r>
            <a:endParaRPr lang="en-US" dirty="0"/>
          </a:p>
        </p:txBody>
      </p:sp>
      <p:sp>
        <p:nvSpPr>
          <p:cNvPr id="5" name="TextBox 4"/>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8</a:t>
            </a:r>
            <a:endParaRPr lang="en-US" dirty="0"/>
          </a:p>
        </p:txBody>
      </p:sp>
    </p:spTree>
    <p:extLst>
      <p:ext uri="{BB962C8B-B14F-4D97-AF65-F5344CB8AC3E}">
        <p14:creationId xmlns:p14="http://schemas.microsoft.com/office/powerpoint/2010/main" val="38577015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16" y="285750"/>
            <a:ext cx="7589520" cy="584775"/>
          </a:xfrm>
        </p:spPr>
        <p:txBody>
          <a:bodyPr/>
          <a:lstStyle/>
          <a:p>
            <a:r>
              <a:rPr lang="en-US" dirty="0" smtClean="0"/>
              <a:t>Begin Year set up</a:t>
            </a:r>
            <a:endParaRPr lang="en-US" dirty="0"/>
          </a:p>
        </p:txBody>
      </p:sp>
      <p:sp>
        <p:nvSpPr>
          <p:cNvPr id="6" name="Text Placeholder 9"/>
          <p:cNvSpPr txBox="1">
            <a:spLocks/>
          </p:cNvSpPr>
          <p:nvPr/>
        </p:nvSpPr>
        <p:spPr>
          <a:xfrm>
            <a:off x="304800" y="971550"/>
            <a:ext cx="861060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What is the result of building minutes in error and not corrected in the directory before December 1?</a:t>
            </a:r>
            <a:endParaRPr lang="en-US" dirty="0"/>
          </a:p>
          <a:p>
            <a:r>
              <a:rPr lang="en-US" dirty="0"/>
              <a:t> </a:t>
            </a:r>
          </a:p>
          <a:p>
            <a:pPr marL="548640" indent="-457200">
              <a:buFont typeface="+mj-lt"/>
              <a:buAutoNum type="alphaUcPeriod"/>
            </a:pPr>
            <a:r>
              <a:rPr lang="en-US" dirty="0" smtClean="0"/>
              <a:t>Verifications triggering based on erroneous minutes</a:t>
            </a:r>
            <a:endParaRPr lang="en-US" dirty="0"/>
          </a:p>
          <a:p>
            <a:pPr marL="548640" indent="-457200">
              <a:buFont typeface="+mj-lt"/>
              <a:buAutoNum type="alphaUcPeriod"/>
            </a:pPr>
            <a:r>
              <a:rPr lang="en-US" dirty="0" smtClean="0"/>
              <a:t>Inaccurate calculations of OSEP Environments</a:t>
            </a:r>
            <a:endParaRPr lang="en-US" dirty="0"/>
          </a:p>
          <a:p>
            <a:pPr marL="548640" indent="-457200">
              <a:buFont typeface="+mj-lt"/>
              <a:buAutoNum type="alphaUcPeriod"/>
            </a:pPr>
            <a:r>
              <a:rPr lang="en-US" dirty="0" smtClean="0"/>
              <a:t>Indicators 5 &amp; 6 have incorrect totals</a:t>
            </a:r>
            <a:endParaRPr lang="en-US" dirty="0"/>
          </a:p>
          <a:p>
            <a:pPr marL="548640" indent="-457200">
              <a:buFont typeface="+mj-lt"/>
              <a:buAutoNum type="alphaUcPeriod"/>
            </a:pPr>
            <a:r>
              <a:rPr lang="en-US" dirty="0" smtClean="0"/>
              <a:t>Loss of points for Timely and Accurate data reporting.</a:t>
            </a:r>
          </a:p>
          <a:p>
            <a:pPr marL="548640" indent="-457200">
              <a:buFont typeface="+mj-lt"/>
              <a:buAutoNum type="alphaUcPeriod"/>
            </a:pPr>
            <a:r>
              <a:rPr lang="en-US" dirty="0" smtClean="0"/>
              <a:t>All of the Above</a:t>
            </a:r>
            <a:endParaRPr lang="en-US" dirty="0"/>
          </a:p>
        </p:txBody>
      </p:sp>
      <p:sp>
        <p:nvSpPr>
          <p:cNvPr id="3" name="Oval 2"/>
          <p:cNvSpPr/>
          <p:nvPr/>
        </p:nvSpPr>
        <p:spPr>
          <a:xfrm>
            <a:off x="304800" y="3955238"/>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80</a:t>
            </a:r>
            <a:endParaRPr lang="en-US" dirty="0"/>
          </a:p>
        </p:txBody>
      </p:sp>
    </p:spTree>
    <p:extLst>
      <p:ext uri="{BB962C8B-B14F-4D97-AF65-F5344CB8AC3E}">
        <p14:creationId xmlns:p14="http://schemas.microsoft.com/office/powerpoint/2010/main" val="9544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 y="149277"/>
            <a:ext cx="7589520" cy="584775"/>
          </a:xfrm>
        </p:spPr>
        <p:txBody>
          <a:bodyPr/>
          <a:lstStyle/>
          <a:p>
            <a:r>
              <a:rPr lang="en-US" dirty="0" smtClean="0"/>
              <a:t>Service minutes and k time minutes</a:t>
            </a:r>
            <a:endParaRPr lang="en-US" dirty="0"/>
          </a:p>
        </p:txBody>
      </p:sp>
      <p:sp>
        <p:nvSpPr>
          <p:cNvPr id="6" name="Text Placeholder 9"/>
          <p:cNvSpPr txBox="1">
            <a:spLocks/>
          </p:cNvSpPr>
          <p:nvPr/>
        </p:nvSpPr>
        <p:spPr>
          <a:xfrm>
            <a:off x="381000" y="604504"/>
            <a:ext cx="8610600" cy="419989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What is the maximum amount of minutes possible, per service line?</a:t>
            </a:r>
          </a:p>
          <a:p>
            <a:endParaRPr lang="en-US" dirty="0"/>
          </a:p>
          <a:p>
            <a:endParaRPr lang="en-US" dirty="0" smtClean="0"/>
          </a:p>
          <a:p>
            <a:endParaRPr lang="en-US" dirty="0"/>
          </a:p>
          <a:p>
            <a:endParaRPr lang="en-US" dirty="0" smtClean="0"/>
          </a:p>
          <a:p>
            <a:endParaRPr lang="en-US" dirty="0"/>
          </a:p>
          <a:p>
            <a:pPr marL="548640" indent="-457200">
              <a:buAutoNum type="alphaUcPeriod"/>
            </a:pPr>
            <a:r>
              <a:rPr lang="en-US" dirty="0" smtClean="0"/>
              <a:t>435</a:t>
            </a:r>
          </a:p>
          <a:p>
            <a:pPr marL="548640" indent="-457200">
              <a:buAutoNum type="alphaUcPeriod"/>
            </a:pPr>
            <a:r>
              <a:rPr lang="en-US" dirty="0" smtClean="0"/>
              <a:t>180</a:t>
            </a:r>
          </a:p>
          <a:p>
            <a:pPr marL="548640" indent="-457200">
              <a:buAutoNum type="alphaUcPeriod"/>
            </a:pPr>
            <a:r>
              <a:rPr lang="en-US" dirty="0" smtClean="0"/>
              <a:t>195</a:t>
            </a:r>
          </a:p>
          <a:p>
            <a:pPr marL="548640" indent="-457200">
              <a:buAutoNum type="alphaUcPeriod"/>
            </a:pPr>
            <a:r>
              <a:rPr lang="en-US" dirty="0" smtClean="0"/>
              <a:t>480</a:t>
            </a:r>
            <a:endParaRPr lang="en-US" dirty="0"/>
          </a:p>
          <a:p>
            <a:endParaRPr lang="en-US" dirty="0"/>
          </a:p>
        </p:txBody>
      </p:sp>
      <p:sp>
        <p:nvSpPr>
          <p:cNvPr id="3" name="Oval 2"/>
          <p:cNvSpPr/>
          <p:nvPr/>
        </p:nvSpPr>
        <p:spPr>
          <a:xfrm>
            <a:off x="374227" y="417195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14400" y="1123950"/>
            <a:ext cx="6780318" cy="2193422"/>
          </a:xfrm>
          <a:prstGeom prst="rect">
            <a:avLst/>
          </a:prstGeom>
        </p:spPr>
      </p:pic>
      <p:sp>
        <p:nvSpPr>
          <p:cNvPr id="7" name="TextBox 6"/>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81</a:t>
            </a:r>
            <a:endParaRPr lang="en-US" dirty="0"/>
          </a:p>
        </p:txBody>
      </p:sp>
    </p:spTree>
    <p:extLst>
      <p:ext uri="{BB962C8B-B14F-4D97-AF65-F5344CB8AC3E}">
        <p14:creationId xmlns:p14="http://schemas.microsoft.com/office/powerpoint/2010/main" val="18882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87" y="57150"/>
            <a:ext cx="7589520" cy="584775"/>
          </a:xfrm>
        </p:spPr>
        <p:txBody>
          <a:bodyPr/>
          <a:lstStyle/>
          <a:p>
            <a:pPr algn="ctr"/>
            <a:r>
              <a:rPr lang="en-US" dirty="0" smtClean="0"/>
              <a:t>Non-public equivalency    </a:t>
            </a:r>
            <a:endParaRPr lang="en-US" dirty="0"/>
          </a:p>
        </p:txBody>
      </p:sp>
      <p:sp>
        <p:nvSpPr>
          <p:cNvPr id="6" name="Text Placeholder 9"/>
          <p:cNvSpPr txBox="1">
            <a:spLocks/>
          </p:cNvSpPr>
          <p:nvPr/>
        </p:nvSpPr>
        <p:spPr>
          <a:xfrm>
            <a:off x="0" y="658434"/>
            <a:ext cx="9067800" cy="435171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Which type of special education program will qualify for NPE reimbursement?</a:t>
            </a:r>
            <a:endParaRPr lang="en-US" dirty="0"/>
          </a:p>
          <a:p>
            <a:endParaRPr lang="en-US" sz="800" dirty="0"/>
          </a:p>
          <a:p>
            <a:pPr marL="548640" indent="-457200">
              <a:buFont typeface="+mj-lt"/>
              <a:buAutoNum type="alphaUcPeriod"/>
            </a:pPr>
            <a:r>
              <a:rPr lang="en-US" sz="2200" dirty="0" smtClean="0"/>
              <a:t>Kansas School for the Blind and School for the Deaf summer programs</a:t>
            </a:r>
          </a:p>
          <a:p>
            <a:pPr marL="548640" indent="-457200">
              <a:buFont typeface="+mj-lt"/>
              <a:buAutoNum type="alphaUcPeriod"/>
            </a:pPr>
            <a:r>
              <a:rPr lang="en-US" sz="2200" dirty="0" smtClean="0"/>
              <a:t>Other Kansas School districts, Coops or Interlocals which charge a fee for providing services. </a:t>
            </a:r>
            <a:endParaRPr lang="en-US" sz="2200" dirty="0"/>
          </a:p>
          <a:p>
            <a:pPr marL="548640" indent="-457200">
              <a:buFont typeface="+mj-lt"/>
              <a:buAutoNum type="alphaUcPeriod"/>
            </a:pPr>
            <a:r>
              <a:rPr lang="en-US" sz="2200" dirty="0" smtClean="0"/>
              <a:t>Contracted services from a Private Residential or Day school program with no affiliation or fiscal association to a Kansas public school, Coop or Interlocal.</a:t>
            </a:r>
            <a:endParaRPr lang="en-US" sz="2200" dirty="0"/>
          </a:p>
          <a:p>
            <a:pPr marL="548640" indent="-457200">
              <a:buFont typeface="+mj-lt"/>
              <a:buAutoNum type="alphaUcPeriod"/>
            </a:pPr>
            <a:r>
              <a:rPr lang="en-US" sz="2200" dirty="0"/>
              <a:t>Parochial </a:t>
            </a:r>
            <a:r>
              <a:rPr lang="en-US" sz="2200" dirty="0" smtClean="0"/>
              <a:t>schools where service providers are claimed for Categorical Aid.</a:t>
            </a:r>
            <a:endParaRPr lang="en-US" sz="2200" dirty="0"/>
          </a:p>
          <a:p>
            <a:pPr marL="548640" indent="-457200">
              <a:buFont typeface="+mj-lt"/>
              <a:buAutoNum type="alphaUcPeriod"/>
            </a:pPr>
            <a:r>
              <a:rPr lang="en-US" sz="2200" dirty="0" smtClean="0"/>
              <a:t>A and C only</a:t>
            </a:r>
            <a:endParaRPr lang="en-US" sz="2200" dirty="0"/>
          </a:p>
        </p:txBody>
      </p:sp>
      <p:sp>
        <p:nvSpPr>
          <p:cNvPr id="3" name="Oval 2"/>
          <p:cNvSpPr/>
          <p:nvPr/>
        </p:nvSpPr>
        <p:spPr>
          <a:xfrm>
            <a:off x="18627" y="3638550"/>
            <a:ext cx="497840" cy="457200"/>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82</a:t>
            </a:r>
            <a:endParaRPr lang="en-US" dirty="0"/>
          </a:p>
        </p:txBody>
      </p:sp>
    </p:spTree>
    <p:extLst>
      <p:ext uri="{BB962C8B-B14F-4D97-AF65-F5344CB8AC3E}">
        <p14:creationId xmlns:p14="http://schemas.microsoft.com/office/powerpoint/2010/main" val="27494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87" y="57150"/>
            <a:ext cx="7589520" cy="584775"/>
          </a:xfrm>
        </p:spPr>
        <p:txBody>
          <a:bodyPr/>
          <a:lstStyle/>
          <a:p>
            <a:pPr algn="ctr"/>
            <a:r>
              <a:rPr lang="en-US" dirty="0" smtClean="0"/>
              <a:t>Claiming a Student</a:t>
            </a:r>
            <a:endParaRPr lang="en-US" dirty="0"/>
          </a:p>
        </p:txBody>
      </p:sp>
      <p:sp>
        <p:nvSpPr>
          <p:cNvPr id="6" name="Text Placeholder 9"/>
          <p:cNvSpPr txBox="1">
            <a:spLocks/>
          </p:cNvSpPr>
          <p:nvPr/>
        </p:nvSpPr>
        <p:spPr>
          <a:xfrm>
            <a:off x="1029547" y="641925"/>
            <a:ext cx="6705600" cy="381831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smtClean="0"/>
              <a:t>True or False ?</a:t>
            </a:r>
            <a:endParaRPr lang="en-US" dirty="0"/>
          </a:p>
          <a:p>
            <a:endParaRPr lang="en-US" sz="1400" dirty="0" smtClean="0"/>
          </a:p>
          <a:p>
            <a:r>
              <a:rPr lang="en-US" dirty="0" smtClean="0"/>
              <a:t>For every student, I am able to read in my IEP program, the value listed in the Claiming field reported in the MIS, before the student record is submitted to SPEDPro?</a:t>
            </a:r>
          </a:p>
          <a:p>
            <a:endParaRPr lang="en-US" dirty="0"/>
          </a:p>
          <a:p>
            <a:pPr marL="548640" indent="-457200">
              <a:buAutoNum type="alphaUcPeriod"/>
            </a:pPr>
            <a:r>
              <a:rPr lang="en-US" dirty="0" smtClean="0"/>
              <a:t>True</a:t>
            </a:r>
          </a:p>
          <a:p>
            <a:pPr marL="548640" indent="-457200">
              <a:buAutoNum type="alphaUcPeriod"/>
            </a:pPr>
            <a:endParaRPr lang="en-US" dirty="0"/>
          </a:p>
          <a:p>
            <a:pPr marL="548640" indent="-457200">
              <a:buAutoNum type="alphaUcPeriod"/>
            </a:pPr>
            <a:r>
              <a:rPr lang="en-US" dirty="0" smtClean="0"/>
              <a:t>False</a:t>
            </a:r>
            <a:endParaRPr lang="en-US" dirty="0"/>
          </a:p>
        </p:txBody>
      </p:sp>
      <p:sp>
        <p:nvSpPr>
          <p:cNvPr id="5" name="TextBox 4"/>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83</a:t>
            </a:r>
            <a:endParaRPr lang="en-US" dirty="0"/>
          </a:p>
        </p:txBody>
      </p:sp>
    </p:spTree>
    <p:extLst>
      <p:ext uri="{BB962C8B-B14F-4D97-AF65-F5344CB8AC3E}">
        <p14:creationId xmlns:p14="http://schemas.microsoft.com/office/powerpoint/2010/main" val="23470446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Comments</a:t>
            </a:r>
            <a:r>
              <a:rPr lang="en-US" dirty="0"/>
              <a:t>, Suggestions? </a:t>
            </a:r>
          </a:p>
        </p:txBody>
      </p:sp>
      <p:sp>
        <p:nvSpPr>
          <p:cNvPr id="2" name="SmartArt Placeholder 1"/>
          <p:cNvSpPr>
            <a:spLocks noGrp="1"/>
          </p:cNvSpPr>
          <p:nvPr>
            <p:ph type="dgm" sz="quarter" idx="13"/>
          </p:nvPr>
        </p:nvSpPr>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48" y="946150"/>
            <a:ext cx="7639051" cy="3302000"/>
          </a:xfrm>
          <a:prstGeom prst="rect">
            <a:avLst/>
          </a:prstGeom>
        </p:spPr>
      </p:pic>
      <p:sp>
        <p:nvSpPr>
          <p:cNvPr id="6" name="TextBox 5"/>
          <p:cNvSpPr txBox="1"/>
          <p:nvPr/>
        </p:nvSpPr>
        <p:spPr>
          <a:xfrm>
            <a:off x="8717280" y="4774168"/>
            <a:ext cx="457200" cy="369332"/>
          </a:xfrm>
          <a:prstGeom prst="rect">
            <a:avLst/>
          </a:prstGeom>
          <a:noFill/>
          <a:ln w="9525">
            <a:noFill/>
          </a:ln>
        </p:spPr>
        <p:txBody>
          <a:bodyPr wrap="square" rtlCol="0">
            <a:spAutoFit/>
          </a:bodyPr>
          <a:lstStyle/>
          <a:p>
            <a:pPr algn="ctr"/>
            <a:r>
              <a:rPr lang="en-US" dirty="0" smtClean="0"/>
              <a:t>84</a:t>
            </a:r>
            <a:endParaRPr lang="en-US" dirty="0"/>
          </a:p>
        </p:txBody>
      </p:sp>
    </p:spTree>
    <p:extLst>
      <p:ext uri="{BB962C8B-B14F-4D97-AF65-F5344CB8AC3E}">
        <p14:creationId xmlns:p14="http://schemas.microsoft.com/office/powerpoint/2010/main" val="16138059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799" y="691575"/>
            <a:ext cx="5181601" cy="584775"/>
          </a:xfrm>
        </p:spPr>
        <p:txBody>
          <a:bodyPr/>
          <a:lstStyle/>
          <a:p>
            <a:r>
              <a:rPr lang="en-US" dirty="0" smtClean="0"/>
              <a:t>Thank You</a:t>
            </a:r>
            <a:endParaRPr lang="en-US" dirty="0"/>
          </a:p>
        </p:txBody>
      </p:sp>
      <p:sp>
        <p:nvSpPr>
          <p:cNvPr id="5" name="Text Placeholder 4"/>
          <p:cNvSpPr>
            <a:spLocks noGrp="1"/>
          </p:cNvSpPr>
          <p:nvPr>
            <p:ph type="body" sz="quarter" idx="14"/>
          </p:nvPr>
        </p:nvSpPr>
        <p:spPr>
          <a:xfrm>
            <a:off x="2971800" y="2218551"/>
            <a:ext cx="5181600" cy="553998"/>
          </a:xfrm>
        </p:spPr>
        <p:txBody>
          <a:bodyPr/>
          <a:lstStyle/>
          <a:p>
            <a:r>
              <a:rPr lang="en-US" dirty="0" smtClean="0"/>
              <a:t>Be good in school</a:t>
            </a:r>
            <a:endParaRPr lang="en-US"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64" r="10764"/>
          <a:stretch>
            <a:fillRect/>
          </a:stretch>
        </p:blipFill>
        <p:spPr>
          <a:xfrm>
            <a:off x="-76200" y="1428749"/>
            <a:ext cx="2895599" cy="2767475"/>
          </a:xfrm>
        </p:spPr>
      </p:pic>
    </p:spTree>
    <p:extLst>
      <p:ext uri="{BB962C8B-B14F-4D97-AF65-F5344CB8AC3E}">
        <p14:creationId xmlns:p14="http://schemas.microsoft.com/office/powerpoint/2010/main" val="1473878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2476500" y="158174"/>
            <a:ext cx="3124200" cy="584775"/>
          </a:xfrm>
        </p:spPr>
        <p:txBody>
          <a:bodyPr/>
          <a:lstStyle/>
          <a:p>
            <a:r>
              <a:rPr lang="en-US" dirty="0" smtClean="0"/>
              <a:t>Grade Level</a:t>
            </a:r>
            <a:endParaRPr lang="en-US" dirty="0"/>
          </a:p>
        </p:txBody>
      </p:sp>
      <p:sp>
        <p:nvSpPr>
          <p:cNvPr id="3" name="Text Placeholder 2"/>
          <p:cNvSpPr>
            <a:spLocks noGrp="1"/>
          </p:cNvSpPr>
          <p:nvPr>
            <p:ph type="body" sz="quarter" idx="14"/>
          </p:nvPr>
        </p:nvSpPr>
        <p:spPr>
          <a:xfrm>
            <a:off x="304800" y="450562"/>
            <a:ext cx="8630412" cy="1107996"/>
          </a:xfrm>
        </p:spPr>
        <p:txBody>
          <a:bodyPr/>
          <a:lstStyle/>
          <a:p>
            <a:r>
              <a:rPr lang="en-US" dirty="0" smtClean="0"/>
              <a:t>Clarification – </a:t>
            </a:r>
            <a:r>
              <a:rPr lang="en-US" dirty="0"/>
              <a:t>G</a:t>
            </a:r>
            <a:r>
              <a:rPr lang="en-US" dirty="0" smtClean="0"/>
              <a:t>rade level functionality SPEDPro</a:t>
            </a:r>
            <a:endParaRPr lang="en-US" dirty="0"/>
          </a:p>
        </p:txBody>
      </p:sp>
      <p:sp>
        <p:nvSpPr>
          <p:cNvPr id="16" name="Text Placeholder 9"/>
          <p:cNvSpPr txBox="1">
            <a:spLocks/>
          </p:cNvSpPr>
          <p:nvPr/>
        </p:nvSpPr>
        <p:spPr>
          <a:xfrm>
            <a:off x="381000" y="1200150"/>
            <a:ext cx="7315200" cy="3429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Grade level reported determines the calendar and class session to apply to the service line</a:t>
            </a:r>
          </a:p>
          <a:p>
            <a:pPr marL="434340" indent="-342900">
              <a:buFont typeface="Arial" panose="020B0604020202020204" pitchFamily="34" charset="0"/>
              <a:buChar char="•"/>
            </a:pPr>
            <a:r>
              <a:rPr lang="en-US" dirty="0" smtClean="0"/>
              <a:t>Preschool calendars, preschool session minutes program comparisons do not differentiate from 3, 4, &amp; 5 year old preschool grades listed on the student profile.</a:t>
            </a:r>
          </a:p>
          <a:p>
            <a:pPr marL="434340" indent="-342900">
              <a:buFont typeface="Arial" panose="020B0604020202020204" pitchFamily="34" charset="0"/>
              <a:buChar char="•"/>
            </a:pPr>
            <a:endParaRPr lang="en-US" sz="800" dirty="0"/>
          </a:p>
          <a:p>
            <a:pPr marL="434340" indent="-342900">
              <a:buFont typeface="Arial" panose="020B0604020202020204" pitchFamily="34" charset="0"/>
              <a:buChar char="•"/>
            </a:pPr>
            <a:r>
              <a:rPr lang="en-US" dirty="0" smtClean="0"/>
              <a:t>SPED grade levels reported in SPEDPro are not compared to grade levels reported in KIDS records. KIDS grade does not change, KIDS has grades not applicable in SPEDPro.</a:t>
            </a:r>
            <a:endParaRPr lang="en-US" dirty="0"/>
          </a:p>
        </p:txBody>
      </p:sp>
      <p:sp>
        <p:nvSpPr>
          <p:cNvPr id="5" name="TextBox 4"/>
          <p:cNvSpPr txBox="1"/>
          <p:nvPr/>
        </p:nvSpPr>
        <p:spPr>
          <a:xfrm>
            <a:off x="8763000" y="4774168"/>
            <a:ext cx="457200" cy="369332"/>
          </a:xfrm>
          <a:prstGeom prst="rect">
            <a:avLst/>
          </a:prstGeom>
          <a:noFill/>
          <a:ln w="9525">
            <a:noFill/>
          </a:ln>
        </p:spPr>
        <p:txBody>
          <a:bodyPr wrap="square" rtlCol="0">
            <a:spAutoFit/>
          </a:bodyPr>
          <a:lstStyle/>
          <a:p>
            <a:pPr algn="ctr"/>
            <a:r>
              <a:rPr lang="en-US" dirty="0" smtClean="0"/>
              <a:t>9</a:t>
            </a:r>
            <a:endParaRPr lang="en-US" dirty="0"/>
          </a:p>
        </p:txBody>
      </p:sp>
    </p:spTree>
    <p:extLst>
      <p:ext uri="{BB962C8B-B14F-4D97-AF65-F5344CB8AC3E}">
        <p14:creationId xmlns:p14="http://schemas.microsoft.com/office/powerpoint/2010/main" val="2132988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nsansCAN-Simplified-White-Blank-Template.potx" id="{295B5C17-5DFD-4638-B8A3-A9FD1536488B}" vid="{4C0736C5-C80F-4721-AF47-93933B289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48375</TotalTime>
  <Words>3591</Words>
  <Application>Microsoft Office PowerPoint</Application>
  <PresentationFormat>On-screen Show (16:9)</PresentationFormat>
  <Paragraphs>626</Paragraphs>
  <Slides>85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Wingdings</vt:lpstr>
      <vt:lpstr>Arial</vt:lpstr>
      <vt:lpstr>Times New Roman</vt:lpstr>
      <vt:lpstr>Arial Narrow</vt:lpstr>
      <vt:lpstr>Lucida Sans Unicode</vt:lpstr>
      <vt:lpstr>Calibri</vt:lpstr>
      <vt:lpstr>Century Gothic</vt:lpstr>
      <vt:lpstr>Office Theme</vt:lpstr>
      <vt:lpstr>FY 2019</vt:lpstr>
      <vt:lpstr>Data Dictionary</vt:lpstr>
      <vt:lpstr>Revised format</vt:lpstr>
      <vt:lpstr>Data Dictionary Clarification</vt:lpstr>
      <vt:lpstr>Acronyms </vt:lpstr>
      <vt:lpstr>Initial Submission</vt:lpstr>
      <vt:lpstr>Initial Submission</vt:lpstr>
      <vt:lpstr>Continuous Activity</vt:lpstr>
      <vt:lpstr>Grade Level</vt:lpstr>
      <vt:lpstr>New Service code</vt:lpstr>
      <vt:lpstr>Exit date</vt:lpstr>
      <vt:lpstr>New kids record</vt:lpstr>
      <vt:lpstr>Unresolved Exit</vt:lpstr>
      <vt:lpstr>Provider profile</vt:lpstr>
      <vt:lpstr>Provider profile</vt:lpstr>
      <vt:lpstr>Provider Profile</vt:lpstr>
      <vt:lpstr>Importing  providers</vt:lpstr>
      <vt:lpstr>Importing template created records</vt:lpstr>
      <vt:lpstr>all Submissions</vt:lpstr>
      <vt:lpstr>New Verification</vt:lpstr>
      <vt:lpstr>Verification 0224 Analysis</vt:lpstr>
      <vt:lpstr>Primary Cause</vt:lpstr>
      <vt:lpstr>Primary Cause</vt:lpstr>
      <vt:lpstr>Primary Cause</vt:lpstr>
      <vt:lpstr>Primary Cause</vt:lpstr>
      <vt:lpstr>Private / parochial category</vt:lpstr>
      <vt:lpstr>PowerPoint Presentation</vt:lpstr>
      <vt:lpstr>New Verification</vt:lpstr>
      <vt:lpstr>Verification 0044</vt:lpstr>
      <vt:lpstr>Non-accredited Private Schools</vt:lpstr>
      <vt:lpstr>Reports</vt:lpstr>
      <vt:lpstr>Check for Duplicate records</vt:lpstr>
      <vt:lpstr>Check for Duplicate records</vt:lpstr>
      <vt:lpstr>Find Duplicate records</vt:lpstr>
      <vt:lpstr>Duplicate records are Highlighted</vt:lpstr>
      <vt:lpstr>Projected reports</vt:lpstr>
      <vt:lpstr>Projected reports</vt:lpstr>
      <vt:lpstr>Projected reports</vt:lpstr>
      <vt:lpstr>Discussion</vt:lpstr>
      <vt:lpstr>OSEP Reports and federal data in SPEDPro</vt:lpstr>
      <vt:lpstr>Knowing the three federal data reports pulled from SPEDPro</vt:lpstr>
      <vt:lpstr>Child Count – Table 1</vt:lpstr>
      <vt:lpstr>Educational environments – Table 3</vt:lpstr>
      <vt:lpstr>Educational environments – Table 3</vt:lpstr>
      <vt:lpstr>Educational environments – Table 3</vt:lpstr>
      <vt:lpstr>Educational environments – Table 3</vt:lpstr>
      <vt:lpstr>Educational environments – Table 3</vt:lpstr>
      <vt:lpstr>Educational environments – Table 3</vt:lpstr>
      <vt:lpstr>Exiting</vt:lpstr>
      <vt:lpstr>OSEP exiting report – table 4</vt:lpstr>
      <vt:lpstr>Exiting guidance</vt:lpstr>
      <vt:lpstr>Exiting guidance</vt:lpstr>
      <vt:lpstr>Exiting guidance</vt:lpstr>
      <vt:lpstr>Exiting guidance</vt:lpstr>
      <vt:lpstr>Exiting guidance</vt:lpstr>
      <vt:lpstr>Discipline</vt:lpstr>
      <vt:lpstr>Discipline crosscheck</vt:lpstr>
      <vt:lpstr>OSEP data elements pulled from  SPEDPro</vt:lpstr>
      <vt:lpstr>SPEDPRo elements used to Calculate OSEP data </vt:lpstr>
      <vt:lpstr>Trouble shooting</vt:lpstr>
      <vt:lpstr>Import alerts</vt:lpstr>
      <vt:lpstr>Building Minutes</vt:lpstr>
      <vt:lpstr>Building Minutes</vt:lpstr>
      <vt:lpstr>Building types</vt:lpstr>
      <vt:lpstr>Building types</vt:lpstr>
      <vt:lpstr>Organizations</vt:lpstr>
      <vt:lpstr>Verifications</vt:lpstr>
      <vt:lpstr>Verifications</vt:lpstr>
      <vt:lpstr>Verifications</vt:lpstr>
      <vt:lpstr>Verifications</vt:lpstr>
      <vt:lpstr>Verifications</vt:lpstr>
      <vt:lpstr>NPE Crosschecks</vt:lpstr>
      <vt:lpstr>Personnel List – New Page Layout</vt:lpstr>
      <vt:lpstr>Reminder</vt:lpstr>
      <vt:lpstr>Provider profile</vt:lpstr>
      <vt:lpstr>Verification Search</vt:lpstr>
      <vt:lpstr>Verification Flags</vt:lpstr>
      <vt:lpstr>Student Search</vt:lpstr>
      <vt:lpstr>Begin Year set up</vt:lpstr>
      <vt:lpstr>Begin Year set up</vt:lpstr>
      <vt:lpstr>Service minutes and k time minutes</vt:lpstr>
      <vt:lpstr>Non-public equivalency    </vt:lpstr>
      <vt:lpstr>Claiming a Student</vt:lpstr>
      <vt:lpstr>Question, Comments, Suggestions? </vt:lpstr>
      <vt:lpstr>Thank You</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Mason Vosburgh</cp:lastModifiedBy>
  <cp:revision>741</cp:revision>
  <dcterms:created xsi:type="dcterms:W3CDTF">2015-08-04T16:12:34Z</dcterms:created>
  <dcterms:modified xsi:type="dcterms:W3CDTF">2018-07-11T14:45:31Z</dcterms:modified>
</cp:coreProperties>
</file>