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6"/>
  </p:notesMasterIdLst>
  <p:handoutMasterIdLst>
    <p:handoutMasterId r:id="rId57"/>
  </p:handoutMasterIdLst>
  <p:sldIdLst>
    <p:sldId id="256" r:id="rId2"/>
    <p:sldId id="297" r:id="rId3"/>
    <p:sldId id="276" r:id="rId4"/>
    <p:sldId id="389" r:id="rId5"/>
    <p:sldId id="363" r:id="rId6"/>
    <p:sldId id="381" r:id="rId7"/>
    <p:sldId id="380" r:id="rId8"/>
    <p:sldId id="257" r:id="rId9"/>
    <p:sldId id="311" r:id="rId10"/>
    <p:sldId id="382" r:id="rId11"/>
    <p:sldId id="315" r:id="rId12"/>
    <p:sldId id="313" r:id="rId13"/>
    <p:sldId id="387" r:id="rId14"/>
    <p:sldId id="379" r:id="rId15"/>
    <p:sldId id="317" r:id="rId16"/>
    <p:sldId id="318" r:id="rId17"/>
    <p:sldId id="353" r:id="rId18"/>
    <p:sldId id="321" r:id="rId19"/>
    <p:sldId id="347" r:id="rId20"/>
    <p:sldId id="354" r:id="rId21"/>
    <p:sldId id="361" r:id="rId22"/>
    <p:sldId id="362" r:id="rId23"/>
    <p:sldId id="372" r:id="rId24"/>
    <p:sldId id="385" r:id="rId25"/>
    <p:sldId id="345" r:id="rId26"/>
    <p:sldId id="328" r:id="rId27"/>
    <p:sldId id="350" r:id="rId28"/>
    <p:sldId id="351" r:id="rId29"/>
    <p:sldId id="348" r:id="rId30"/>
    <p:sldId id="349" r:id="rId31"/>
    <p:sldId id="337" r:id="rId32"/>
    <p:sldId id="355" r:id="rId33"/>
    <p:sldId id="356" r:id="rId34"/>
    <p:sldId id="388" r:id="rId35"/>
    <p:sldId id="338" r:id="rId36"/>
    <p:sldId id="369" r:id="rId37"/>
    <p:sldId id="322" r:id="rId38"/>
    <p:sldId id="370" r:id="rId39"/>
    <p:sldId id="340" r:id="rId40"/>
    <p:sldId id="336" r:id="rId41"/>
    <p:sldId id="339" r:id="rId42"/>
    <p:sldId id="371" r:id="rId43"/>
    <p:sldId id="390" r:id="rId44"/>
    <p:sldId id="375" r:id="rId45"/>
    <p:sldId id="376" r:id="rId46"/>
    <p:sldId id="329" r:id="rId47"/>
    <p:sldId id="383" r:id="rId48"/>
    <p:sldId id="334" r:id="rId49"/>
    <p:sldId id="364" r:id="rId50"/>
    <p:sldId id="367" r:id="rId51"/>
    <p:sldId id="368" r:id="rId52"/>
    <p:sldId id="335" r:id="rId53"/>
    <p:sldId id="391" r:id="rId54"/>
    <p:sldId id="281" r:id="rId55"/>
  </p:sldIdLst>
  <p:sldSz cx="9144000" cy="5143500" type="screen16x9"/>
  <p:notesSz cx="6858000" cy="9144000"/>
  <p:embeddedFontLst>
    <p:embeddedFont>
      <p:font typeface="Arial Narrow" panose="020B0606020202030204" pitchFamily="34" charset="0"/>
      <p:regular r:id="rId58"/>
      <p:bold r:id="rId59"/>
      <p:italic r:id="rId60"/>
      <p:boldItalic r:id="rId61"/>
    </p:embeddedFont>
    <p:embeddedFont>
      <p:font typeface="Calibri" panose="020F0502020204030204" pitchFamily="34" charset="0"/>
      <p:regular r:id="rId62"/>
      <p:bold r:id="rId63"/>
      <p:italic r:id="rId64"/>
      <p:boldItalic r:id="rId65"/>
    </p:embeddedFont>
    <p:embeddedFont>
      <p:font typeface="Century Gothic" panose="020B0502020202020204" pitchFamily="34" charset="0"/>
      <p:regular r:id="rId66"/>
      <p:bold r:id="rId67"/>
      <p:italic r:id="rId68"/>
      <p:boldItalic r:id="rId6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ise L. Kahler" initials="DL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323E"/>
    <a:srgbClr val="40B4E5"/>
    <a:srgbClr val="F8A714"/>
    <a:srgbClr val="15284B"/>
    <a:srgbClr val="C2DF87"/>
    <a:srgbClr val="D25627"/>
    <a:srgbClr val="E57D3C"/>
    <a:srgbClr val="8E88A3"/>
    <a:srgbClr val="8B1C40"/>
    <a:srgbClr val="C126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87244" autoAdjust="0"/>
  </p:normalViewPr>
  <p:slideViewPr>
    <p:cSldViewPr>
      <p:cViewPr varScale="1">
        <p:scale>
          <a:sx n="113" d="100"/>
          <a:sy n="113" d="100"/>
        </p:scale>
        <p:origin x="542" y="86"/>
      </p:cViewPr>
      <p:guideLst>
        <p:guide orient="horz" pos="1620"/>
        <p:guide pos="2880"/>
      </p:guideLst>
    </p:cSldViewPr>
  </p:slideViewPr>
  <p:notesTextViewPr>
    <p:cViewPr>
      <p:scale>
        <a:sx n="3" d="2"/>
        <a:sy n="3" d="2"/>
      </p:scale>
      <p:origin x="0" y="0"/>
    </p:cViewPr>
  </p:notesTextViewPr>
  <p:sorterViewPr>
    <p:cViewPr>
      <p:scale>
        <a:sx n="150" d="100"/>
        <a:sy n="150" d="100"/>
      </p:scale>
      <p:origin x="0" y="307"/>
    </p:cViewPr>
  </p:sorterViewPr>
  <p:notesViewPr>
    <p:cSldViewPr>
      <p:cViewPr varScale="1">
        <p:scale>
          <a:sx n="85" d="100"/>
          <a:sy n="85" d="100"/>
        </p:scale>
        <p:origin x="303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6.fntdata"/><Relationship Id="rId68"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7.fntdata"/><Relationship Id="rId69"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7FAFBE-49B9-475A-8DB2-C181CF1E5328}" type="datetimeFigureOut">
              <a:rPr lang="en-US" smtClean="0"/>
              <a:t>7/9/2018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850882-0C4F-47F7-BEBE-6C7FE948EBC3}" type="slidenum">
              <a:rPr lang="en-US" smtClean="0"/>
              <a:t>‹#›</a:t>
            </a:fld>
            <a:endParaRPr lang="en-US"/>
          </a:p>
        </p:txBody>
      </p:sp>
    </p:spTree>
    <p:extLst>
      <p:ext uri="{BB962C8B-B14F-4D97-AF65-F5344CB8AC3E}">
        <p14:creationId xmlns:p14="http://schemas.microsoft.com/office/powerpoint/2010/main" val="3952825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C583B0-7748-405D-BCDF-4A261B3F049B}" type="datetimeFigureOut">
              <a:rPr lang="en-US" smtClean="0"/>
              <a:t>7/9/2018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BC64E8-45BE-4474-B3AA-B6DEBEC91A50}" type="slidenum">
              <a:rPr lang="en-US" smtClean="0"/>
              <a:t>‹#›</a:t>
            </a:fld>
            <a:endParaRPr lang="en-US"/>
          </a:p>
        </p:txBody>
      </p:sp>
    </p:spTree>
    <p:extLst>
      <p:ext uri="{BB962C8B-B14F-4D97-AF65-F5344CB8AC3E}">
        <p14:creationId xmlns:p14="http://schemas.microsoft.com/office/powerpoint/2010/main" val="1951424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a:t>
            </a:fld>
            <a:endParaRPr lang="en-US"/>
          </a:p>
        </p:txBody>
      </p:sp>
    </p:spTree>
    <p:extLst>
      <p:ext uri="{BB962C8B-B14F-4D97-AF65-F5344CB8AC3E}">
        <p14:creationId xmlns:p14="http://schemas.microsoft.com/office/powerpoint/2010/main" val="3237707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25</a:t>
            </a:fld>
            <a:endParaRPr lang="en-US"/>
          </a:p>
        </p:txBody>
      </p:sp>
    </p:spTree>
    <p:extLst>
      <p:ext uri="{BB962C8B-B14F-4D97-AF65-F5344CB8AC3E}">
        <p14:creationId xmlns:p14="http://schemas.microsoft.com/office/powerpoint/2010/main" val="2383850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31</a:t>
            </a:fld>
            <a:endParaRPr lang="en-US"/>
          </a:p>
        </p:txBody>
      </p:sp>
    </p:spTree>
    <p:extLst>
      <p:ext uri="{BB962C8B-B14F-4D97-AF65-F5344CB8AC3E}">
        <p14:creationId xmlns:p14="http://schemas.microsoft.com/office/powerpoint/2010/main" val="2737732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32</a:t>
            </a:fld>
            <a:endParaRPr lang="en-US"/>
          </a:p>
        </p:txBody>
      </p:sp>
    </p:spTree>
    <p:extLst>
      <p:ext uri="{BB962C8B-B14F-4D97-AF65-F5344CB8AC3E}">
        <p14:creationId xmlns:p14="http://schemas.microsoft.com/office/powerpoint/2010/main" val="667268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33</a:t>
            </a:fld>
            <a:endParaRPr lang="en-US"/>
          </a:p>
        </p:txBody>
      </p:sp>
    </p:spTree>
    <p:extLst>
      <p:ext uri="{BB962C8B-B14F-4D97-AF65-F5344CB8AC3E}">
        <p14:creationId xmlns:p14="http://schemas.microsoft.com/office/powerpoint/2010/main" val="3484495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34</a:t>
            </a:fld>
            <a:endParaRPr lang="en-US"/>
          </a:p>
        </p:txBody>
      </p:sp>
    </p:spTree>
    <p:extLst>
      <p:ext uri="{BB962C8B-B14F-4D97-AF65-F5344CB8AC3E}">
        <p14:creationId xmlns:p14="http://schemas.microsoft.com/office/powerpoint/2010/main" val="8630248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586" y="240030"/>
            <a:ext cx="2853226" cy="4663440"/>
          </a:xfrm>
          <a:prstGeom prst="rect">
            <a:avLst/>
          </a:prstGeom>
        </p:spPr>
      </p:pic>
      <p:sp>
        <p:nvSpPr>
          <p:cNvPr id="4" name="Date Placeholder 3"/>
          <p:cNvSpPr>
            <a:spLocks noGrp="1"/>
          </p:cNvSpPr>
          <p:nvPr>
            <p:ph type="dt" sz="half" idx="10"/>
          </p:nvPr>
        </p:nvSpPr>
        <p:spPr/>
        <p:txBody>
          <a:bodyPr/>
          <a:lstStyle/>
          <a:p>
            <a:fld id="{96F4B587-9FDF-46DF-B460-9026AE4DF246}"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dirty="0"/>
          </a:p>
        </p:txBody>
      </p:sp>
      <p:sp>
        <p:nvSpPr>
          <p:cNvPr id="9" name="TextBox 8"/>
          <p:cNvSpPr txBox="1"/>
          <p:nvPr userDrawn="1"/>
        </p:nvSpPr>
        <p:spPr>
          <a:xfrm>
            <a:off x="8244293" y="4857761"/>
            <a:ext cx="747319" cy="200055"/>
          </a:xfrm>
          <a:prstGeom prst="rect">
            <a:avLst/>
          </a:prstGeom>
          <a:noFill/>
        </p:spPr>
        <p:txBody>
          <a:bodyPr wrap="none" rtlCol="0">
            <a:spAutoFit/>
          </a:bodyPr>
          <a:lstStyle/>
          <a:p>
            <a:pPr algn="r"/>
            <a:r>
              <a:rPr lang="en-US" sz="700" i="1" baseline="0" dirty="0" smtClean="0">
                <a:solidFill>
                  <a:schemeClr val="bg1">
                    <a:lumMod val="75000"/>
                  </a:schemeClr>
                </a:solidFill>
              </a:rPr>
              <a:t>www.ksde.org</a:t>
            </a:r>
            <a:endParaRPr lang="en-US" sz="700" i="1" dirty="0">
              <a:solidFill>
                <a:schemeClr val="bg1">
                  <a:lumMod val="75000"/>
                </a:schemeClr>
              </a:solidFill>
            </a:endParaRPr>
          </a:p>
        </p:txBody>
      </p:sp>
      <p:sp>
        <p:nvSpPr>
          <p:cNvPr id="3" name="Subtitle 2"/>
          <p:cNvSpPr>
            <a:spLocks noGrp="1"/>
          </p:cNvSpPr>
          <p:nvPr>
            <p:ph type="subTitle" idx="1"/>
          </p:nvPr>
        </p:nvSpPr>
        <p:spPr>
          <a:xfrm>
            <a:off x="2819400" y="3257550"/>
            <a:ext cx="6172212" cy="990600"/>
          </a:xfrm>
          <a:prstGeom prst="rect">
            <a:avLst/>
          </a:prstGeom>
          <a:noFill/>
        </p:spPr>
        <p:txBody>
          <a:bodyPr lIns="91440" tIns="91440" rIns="91440" bIns="91440" anchor="ctr" anchorCtr="0">
            <a:normAutofit/>
          </a:bodyPr>
          <a:lstStyle>
            <a:lvl1pPr marL="0" indent="0" algn="r">
              <a:buNone/>
              <a:defRPr sz="2400" spc="0">
                <a:solidFill>
                  <a:schemeClr val="accent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24600" y="986790"/>
            <a:ext cx="2380253" cy="365760"/>
          </a:xfrm>
          <a:prstGeom prst="rect">
            <a:avLst/>
          </a:prstGeom>
        </p:spPr>
      </p:pic>
      <p:sp>
        <p:nvSpPr>
          <p:cNvPr id="2" name="Title 1"/>
          <p:cNvSpPr>
            <a:spLocks noGrp="1"/>
          </p:cNvSpPr>
          <p:nvPr>
            <p:ph type="ctrTitle" hasCustomPrompt="1"/>
          </p:nvPr>
        </p:nvSpPr>
        <p:spPr>
          <a:xfrm>
            <a:off x="2819400" y="1305640"/>
            <a:ext cx="6172199" cy="1846659"/>
          </a:xfrm>
        </p:spPr>
        <p:txBody>
          <a:bodyPr wrap="square" lIns="274320" tIns="182880" rIns="274320" bIns="182880" anchor="ctr" anchorCtr="0">
            <a:spAutoFit/>
          </a:bodyPr>
          <a:lstStyle>
            <a:lvl1pPr algn="r">
              <a:defRPr sz="4800" b="0" cap="all" spc="0" baseline="0">
                <a:ln>
                  <a:noFill/>
                </a:ln>
                <a:solidFill>
                  <a:schemeClr val="tx1"/>
                </a:solidFill>
                <a:effectLst/>
              </a:defRPr>
            </a:lvl1pPr>
          </a:lstStyle>
          <a:p>
            <a:r>
              <a:rPr lang="en-US" dirty="0" smtClean="0"/>
              <a:t>CLICK TO EDIT MASTER TITLE STYLE</a:t>
            </a:r>
            <a:endParaRPr lang="en-US" dirty="0"/>
          </a:p>
        </p:txBody>
      </p:sp>
      <p:sp>
        <p:nvSpPr>
          <p:cNvPr id="10" name="TextBox 9"/>
          <p:cNvSpPr txBox="1"/>
          <p:nvPr userDrawn="1"/>
        </p:nvSpPr>
        <p:spPr>
          <a:xfrm>
            <a:off x="2798618" y="4248150"/>
            <a:ext cx="5906235" cy="338554"/>
          </a:xfrm>
          <a:prstGeom prst="rect">
            <a:avLst/>
          </a:prstGeom>
          <a:noFill/>
        </p:spPr>
        <p:txBody>
          <a:bodyPr wrap="square" rtlCol="0">
            <a:spAutoFit/>
          </a:bodyPr>
          <a:lstStyle/>
          <a:p>
            <a:r>
              <a:rPr lang="en-US" sz="1600" dirty="0" smtClean="0">
                <a:solidFill>
                  <a:schemeClr val="accent2"/>
                </a:solidFill>
                <a:latin typeface="+mj-lt"/>
              </a:rPr>
              <a:t>Kansas leads the world in the success of each student.</a:t>
            </a:r>
            <a:endParaRPr lang="en-US" sz="1600" dirty="0">
              <a:solidFill>
                <a:schemeClr val="accent2"/>
              </a:solidFill>
              <a:latin typeface="+mj-lt"/>
            </a:endParaRPr>
          </a:p>
        </p:txBody>
      </p:sp>
    </p:spTree>
    <p:extLst>
      <p:ext uri="{BB962C8B-B14F-4D97-AF65-F5344CB8AC3E}">
        <p14:creationId xmlns:p14="http://schemas.microsoft.com/office/powerpoint/2010/main" val="8724408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9" name="TextBox 8"/>
          <p:cNvSpPr txBox="1"/>
          <p:nvPr userDrawn="1"/>
        </p:nvSpPr>
        <p:spPr>
          <a:xfrm>
            <a:off x="210364" y="4886295"/>
            <a:ext cx="4742636" cy="200055"/>
          </a:xfrm>
          <a:prstGeom prst="rect">
            <a:avLst/>
          </a:prstGeom>
          <a:noFill/>
        </p:spPr>
        <p:txBody>
          <a:bodyPr wrap="squar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1107" y="4095750"/>
            <a:ext cx="1545693" cy="914400"/>
          </a:xfrm>
          <a:prstGeom prst="rect">
            <a:avLst/>
          </a:prstGeom>
        </p:spPr>
      </p:pic>
    </p:spTree>
    <p:extLst>
      <p:ext uri="{BB962C8B-B14F-4D97-AF65-F5344CB8AC3E}">
        <p14:creationId xmlns:p14="http://schemas.microsoft.com/office/powerpoint/2010/main" val="37317279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ideo Slide">
    <p:spTree>
      <p:nvGrpSpPr>
        <p:cNvPr id="1" name=""/>
        <p:cNvGrpSpPr/>
        <p:nvPr/>
      </p:nvGrpSpPr>
      <p:grpSpPr>
        <a:xfrm>
          <a:off x="0" y="0"/>
          <a:ext cx="0" cy="0"/>
          <a:chOff x="0" y="0"/>
          <a:chExt cx="0" cy="0"/>
        </a:xfrm>
      </p:grpSpPr>
      <p:sp>
        <p:nvSpPr>
          <p:cNvPr id="6" name="Media Placeholder 5"/>
          <p:cNvSpPr>
            <a:spLocks noGrp="1"/>
          </p:cNvSpPr>
          <p:nvPr>
            <p:ph type="media" sz="quarter" idx="13"/>
          </p:nvPr>
        </p:nvSpPr>
        <p:spPr>
          <a:xfrm>
            <a:off x="571500" y="57150"/>
            <a:ext cx="8001000" cy="4572000"/>
          </a:xfrm>
          <a:solidFill>
            <a:schemeClr val="bg2">
              <a:lumMod val="95000"/>
            </a:schemeClr>
          </a:solidFill>
        </p:spPr>
        <p:txBody>
          <a:bodyPr rIns="365760">
            <a:noAutofit/>
          </a:bodyPr>
          <a:lstStyle>
            <a:lvl1pPr marL="91440" indent="0" algn="ctr">
              <a:buNone/>
              <a:defRPr/>
            </a:lvl1pPr>
          </a:lstStyle>
          <a:p>
            <a:endParaRPr lang="en-US" dirty="0"/>
          </a:p>
        </p:txBody>
      </p:sp>
      <p:sp>
        <p:nvSpPr>
          <p:cNvPr id="2" name="Date Placeholder 1"/>
          <p:cNvSpPr>
            <a:spLocks noGrp="1"/>
          </p:cNvSpPr>
          <p:nvPr>
            <p:ph type="dt" sz="half" idx="10"/>
          </p:nvPr>
        </p:nvSpPr>
        <p:spPr/>
        <p:txBody>
          <a:bodyPr/>
          <a:lstStyle/>
          <a:p>
            <a:fld id="{96F4B587-9FDF-46DF-B460-9026AE4DF246}" type="datetimeFigureOut">
              <a:rPr lang="en-US" smtClean="0"/>
              <a:t>7/9/2018</a:t>
            </a:fld>
            <a:endParaRPr lang="en-US"/>
          </a:p>
        </p:txBody>
      </p:sp>
      <p:sp>
        <p:nvSpPr>
          <p:cNvPr id="3" name="Footer Placeholder 2"/>
          <p:cNvSpPr>
            <a:spLocks noGrp="1"/>
          </p:cNvSpPr>
          <p:nvPr>
            <p:ph type="ftr" sz="quarter" idx="11"/>
          </p:nvPr>
        </p:nvSpPr>
        <p:spPr>
          <a:xfrm>
            <a:off x="3124200" y="4767264"/>
            <a:ext cx="2895600" cy="319086"/>
          </a:xfrm>
        </p:spPr>
        <p:txBody>
          <a:bodyPr anchor="b"/>
          <a:lstStyle>
            <a:lvl1pPr>
              <a:defRPr sz="800"/>
            </a:lvl1pPr>
          </a:lstStyle>
          <a:p>
            <a:endParaRPr lang="en-US" sz="700" dirty="0"/>
          </a:p>
        </p:txBody>
      </p:sp>
      <p:sp>
        <p:nvSpPr>
          <p:cNvPr id="4" name="Slide Number Placeholder 3"/>
          <p:cNvSpPr>
            <a:spLocks noGrp="1"/>
          </p:cNvSpPr>
          <p:nvPr>
            <p:ph type="sldNum" sz="quarter" idx="12"/>
          </p:nvPr>
        </p:nvSpPr>
        <p:spPr/>
        <p:txBody>
          <a:bodyPr/>
          <a:lstStyle/>
          <a:p>
            <a:fld id="{A00A119E-7584-428E-89E9-092799AD27D7}" type="slidenum">
              <a:rPr lang="en-US" smtClean="0"/>
              <a:t>‹#›</a:t>
            </a:fld>
            <a:endParaRPr lang="en-US" dirty="0"/>
          </a:p>
        </p:txBody>
      </p:sp>
      <p:sp>
        <p:nvSpPr>
          <p:cNvPr id="9" name="TextBox 8"/>
          <p:cNvSpPr txBox="1"/>
          <p:nvPr userDrawn="1"/>
        </p:nvSpPr>
        <p:spPr>
          <a:xfrm>
            <a:off x="210364" y="4870906"/>
            <a:ext cx="6038036" cy="215444"/>
          </a:xfrm>
          <a:prstGeom prst="rect">
            <a:avLst/>
          </a:prstGeom>
          <a:noFill/>
        </p:spPr>
        <p:txBody>
          <a:bodyPr wrap="squar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 | </a:t>
            </a:r>
            <a:r>
              <a:rPr lang="en-US" sz="800" dirty="0" smtClean="0">
                <a:solidFill>
                  <a:srgbClr val="15284B"/>
                </a:solidFill>
              </a:rPr>
              <a:t>Kansas leads the world in the success of each student</a:t>
            </a:r>
            <a:endParaRPr lang="en-US" sz="200" dirty="0"/>
          </a:p>
        </p:txBody>
      </p:sp>
    </p:spTree>
    <p:extLst>
      <p:ext uri="{BB962C8B-B14F-4D97-AF65-F5344CB8AC3E}">
        <p14:creationId xmlns:p14="http://schemas.microsoft.com/office/powerpoint/2010/main" val="5608665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649224" y="370642"/>
            <a:ext cx="7845552" cy="677108"/>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7/9/2018</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7" name="Text Placeholder 6"/>
          <p:cNvSpPr>
            <a:spLocks noGrp="1"/>
          </p:cNvSpPr>
          <p:nvPr>
            <p:ph type="body" sz="quarter" idx="13"/>
          </p:nvPr>
        </p:nvSpPr>
        <p:spPr>
          <a:xfrm>
            <a:off x="649224" y="1326201"/>
            <a:ext cx="3657600" cy="1778949"/>
          </a:xfrm>
        </p:spPr>
        <p:txBody>
          <a:bodyPr anchor="t" anchorCtr="0">
            <a:sp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9" name="Text Placeholder 8"/>
          <p:cNvSpPr>
            <a:spLocks noGrp="1"/>
          </p:cNvSpPr>
          <p:nvPr>
            <p:ph type="body" sz="quarter" idx="14"/>
          </p:nvPr>
        </p:nvSpPr>
        <p:spPr>
          <a:xfrm>
            <a:off x="4837176" y="1326201"/>
            <a:ext cx="3657600" cy="1778949"/>
          </a:xfrm>
          <a:noFill/>
        </p:spPr>
        <p:txBody>
          <a:bodyPr rIns="365760" bIns="182880" anchor="t" anchorCtr="0">
            <a:sp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95354608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con section">
    <p:spTree>
      <p:nvGrpSpPr>
        <p:cNvPr id="1" name=""/>
        <p:cNvGrpSpPr/>
        <p:nvPr/>
      </p:nvGrpSpPr>
      <p:grpSpPr>
        <a:xfrm>
          <a:off x="0" y="0"/>
          <a:ext cx="0" cy="0"/>
          <a:chOff x="0" y="0"/>
          <a:chExt cx="0" cy="0"/>
        </a:xfrm>
      </p:grpSpPr>
      <p:sp>
        <p:nvSpPr>
          <p:cNvPr id="8" name="Rectangle 7"/>
          <p:cNvSpPr/>
          <p:nvPr userDrawn="1"/>
        </p:nvSpPr>
        <p:spPr>
          <a:xfrm>
            <a:off x="-76200" y="-114300"/>
            <a:ext cx="2971800" cy="53721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71799" y="590550"/>
            <a:ext cx="5181601" cy="584775"/>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7/9/2018</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7" name="Picture Placeholder 6"/>
          <p:cNvSpPr>
            <a:spLocks noGrp="1"/>
          </p:cNvSpPr>
          <p:nvPr>
            <p:ph type="pic" sz="quarter" idx="13"/>
          </p:nvPr>
        </p:nvSpPr>
        <p:spPr>
          <a:xfrm>
            <a:off x="666749" y="1428750"/>
            <a:ext cx="2152650" cy="2057400"/>
          </a:xfrm>
          <a:noFill/>
        </p:spPr>
        <p:txBody>
          <a:bodyPr/>
          <a:lstStyle/>
          <a:p>
            <a:endParaRPr lang="en-US"/>
          </a:p>
        </p:txBody>
      </p:sp>
      <p:sp>
        <p:nvSpPr>
          <p:cNvPr id="10" name="Text Placeholder 9"/>
          <p:cNvSpPr>
            <a:spLocks noGrp="1"/>
          </p:cNvSpPr>
          <p:nvPr>
            <p:ph type="body" sz="quarter" idx="14"/>
          </p:nvPr>
        </p:nvSpPr>
        <p:spPr>
          <a:xfrm>
            <a:off x="2971800" y="2262113"/>
            <a:ext cx="5181600" cy="1000274"/>
          </a:xfrm>
        </p:spPr>
        <p:txBody>
          <a:bodyPr/>
          <a:lstStyle/>
          <a:p>
            <a:pPr lvl="0"/>
            <a:r>
              <a:rPr lang="en-US" dirty="0" smtClean="0"/>
              <a:t>Edit Master text styles</a:t>
            </a:r>
          </a:p>
          <a:p>
            <a:pPr lvl="1"/>
            <a:r>
              <a:rPr lang="en-US" dirty="0" smtClean="0"/>
              <a:t>Second level</a:t>
            </a:r>
          </a:p>
        </p:txBody>
      </p:sp>
      <p:sp>
        <p:nvSpPr>
          <p:cNvPr id="11" name="TextBox 10"/>
          <p:cNvSpPr txBox="1"/>
          <p:nvPr userDrawn="1"/>
        </p:nvSpPr>
        <p:spPr>
          <a:xfrm>
            <a:off x="210364" y="4886295"/>
            <a:ext cx="4361636" cy="200055"/>
          </a:xfrm>
          <a:prstGeom prst="rect">
            <a:avLst/>
          </a:prstGeom>
          <a:noFill/>
        </p:spPr>
        <p:txBody>
          <a:bodyPr wrap="squar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9707" y="4095750"/>
            <a:ext cx="1545693" cy="914400"/>
          </a:xfrm>
          <a:prstGeom prst="rect">
            <a:avLst/>
          </a:prstGeom>
        </p:spPr>
      </p:pic>
    </p:spTree>
    <p:extLst>
      <p:ext uri="{BB962C8B-B14F-4D97-AF65-F5344CB8AC3E}">
        <p14:creationId xmlns:p14="http://schemas.microsoft.com/office/powerpoint/2010/main" val="7241840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62000" y="4248150"/>
            <a:ext cx="6309360" cy="382561"/>
          </a:xfrm>
          <a:prstGeom prst="rect">
            <a:avLst/>
          </a:prstGeom>
          <a:noFill/>
        </p:spPr>
        <p:txBody>
          <a:bodyPr anchor="ctr" anchorCtr="0"/>
          <a:lstStyle>
            <a:lvl1pPr marL="0" indent="0">
              <a:buNone/>
              <a:defRPr sz="1600" spc="0">
                <a:solidFill>
                  <a:schemeClr val="tx2"/>
                </a:solidFill>
                <a:latin typeface="+mn-lt"/>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t>7/9/2018</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119E-7584-428E-89E9-092799AD27D7}" type="slidenum">
              <a:rPr lang="en-US" smtClean="0"/>
              <a:t>‹#›</a:t>
            </a:fld>
            <a:endParaRPr lang="en-US"/>
          </a:p>
        </p:txBody>
      </p:sp>
      <p:sp>
        <p:nvSpPr>
          <p:cNvPr id="12" name="TextBox 11"/>
          <p:cNvSpPr txBox="1"/>
          <p:nvPr userDrawn="1"/>
        </p:nvSpPr>
        <p:spPr>
          <a:xfrm>
            <a:off x="210364" y="4886295"/>
            <a:ext cx="2837636" cy="200055"/>
          </a:xfrm>
          <a:prstGeom prst="rect">
            <a:avLst/>
          </a:prstGeom>
          <a:noFill/>
        </p:spPr>
        <p:txBody>
          <a:bodyPr wrap="none" rtlCol="0" anchor="b">
            <a:spAutoFit/>
          </a:bodyPr>
          <a:lstStyle/>
          <a:p>
            <a:r>
              <a:rPr lang="en-US" sz="700" dirty="0" smtClean="0">
                <a:solidFill>
                  <a:schemeClr val="accent2"/>
                </a:solidFill>
              </a:rPr>
              <a:t>KANSAS</a:t>
            </a:r>
            <a:r>
              <a:rPr lang="en-US" sz="700" baseline="0" dirty="0" smtClean="0">
                <a:solidFill>
                  <a:schemeClr val="accent2"/>
                </a:solidFill>
              </a:rPr>
              <a:t> STATE DEPARTMENT OF EDUCATION </a:t>
            </a:r>
            <a:r>
              <a:rPr lang="en-US" sz="700" i="1" baseline="0" dirty="0" smtClean="0">
                <a:solidFill>
                  <a:schemeClr val="accent2"/>
                </a:solidFill>
              </a:rPr>
              <a:t>| www.ksde.org</a:t>
            </a:r>
            <a:endParaRPr lang="en-US" sz="700" i="1" dirty="0">
              <a:solidFill>
                <a:schemeClr val="accent2"/>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1107" y="4095750"/>
            <a:ext cx="1545693" cy="914400"/>
          </a:xfrm>
          <a:prstGeom prst="rect">
            <a:avLst/>
          </a:prstGeom>
        </p:spPr>
      </p:pic>
      <p:sp>
        <p:nvSpPr>
          <p:cNvPr id="16" name="Picture Placeholder 15"/>
          <p:cNvSpPr>
            <a:spLocks noGrp="1" noChangeAspect="1"/>
          </p:cNvSpPr>
          <p:nvPr>
            <p:ph type="pic" sz="quarter" idx="13"/>
          </p:nvPr>
        </p:nvSpPr>
        <p:spPr>
          <a:xfrm>
            <a:off x="0" y="0"/>
            <a:ext cx="9144000" cy="3409941"/>
          </a:xfrm>
          <a:prstGeom prst="rect">
            <a:avLst/>
          </a:prstGeom>
          <a:noFill/>
        </p:spPr>
        <p:txBody>
          <a:bodyPr>
            <a:noAutofit/>
          </a:bodyPr>
          <a:lstStyle>
            <a:lvl1pPr marL="91440" indent="0">
              <a:buNone/>
              <a:defRPr>
                <a:solidFill>
                  <a:schemeClr val="accent2"/>
                </a:solidFill>
              </a:defRPr>
            </a:lvl1pPr>
          </a:lstStyle>
          <a:p>
            <a:endParaRPr lang="en-US" dirty="0"/>
          </a:p>
        </p:txBody>
      </p:sp>
      <p:sp>
        <p:nvSpPr>
          <p:cNvPr id="11" name="Text Placeholder 10"/>
          <p:cNvSpPr>
            <a:spLocks noGrp="1"/>
          </p:cNvSpPr>
          <p:nvPr>
            <p:ph type="body" sz="quarter" idx="14"/>
          </p:nvPr>
        </p:nvSpPr>
        <p:spPr>
          <a:xfrm>
            <a:off x="762000" y="3577448"/>
            <a:ext cx="7620000" cy="553998"/>
          </a:xfrm>
          <a:noFill/>
        </p:spPr>
        <p:txBody>
          <a:bodyPr lIns="91440" tIns="91440" rIns="91440" bIns="91440" anchor="ctr" anchorCtr="0"/>
          <a:lstStyle>
            <a:lvl2pPr marL="457200" indent="0">
              <a:buNone/>
              <a:defRPr/>
            </a:lvl2pPr>
          </a:lstStyle>
          <a:p>
            <a:pPr lvl="0"/>
            <a:r>
              <a:rPr lang="en-US" dirty="0" smtClean="0"/>
              <a:t>Edit Master text styles</a:t>
            </a:r>
          </a:p>
        </p:txBody>
      </p:sp>
    </p:spTree>
    <p:extLst>
      <p:ext uri="{BB962C8B-B14F-4D97-AF65-F5344CB8AC3E}">
        <p14:creationId xmlns:p14="http://schemas.microsoft.com/office/powerpoint/2010/main" val="286248786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mart Art">
    <p:spTree>
      <p:nvGrpSpPr>
        <p:cNvPr id="1" name=""/>
        <p:cNvGrpSpPr/>
        <p:nvPr/>
      </p:nvGrpSpPr>
      <p:grpSpPr>
        <a:xfrm>
          <a:off x="0" y="0"/>
          <a:ext cx="0" cy="0"/>
          <a:chOff x="0" y="0"/>
          <a:chExt cx="0" cy="0"/>
        </a:xfrm>
      </p:grpSpPr>
      <p:sp>
        <p:nvSpPr>
          <p:cNvPr id="2" name="Title 1"/>
          <p:cNvSpPr>
            <a:spLocks noGrp="1"/>
          </p:cNvSpPr>
          <p:nvPr>
            <p:ph type="title"/>
          </p:nvPr>
        </p:nvSpPr>
        <p:spPr>
          <a:xfrm>
            <a:off x="666749" y="285750"/>
            <a:ext cx="7589520" cy="584775"/>
          </a:xfrm>
        </p:spPr>
        <p:txBody>
          <a:bodyPr/>
          <a:lstStyle>
            <a:lvl1pPr algn="ct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F4B587-9FDF-46DF-B460-9026AE4DF246}" type="datetimeFigureOut">
              <a:rPr kumimoji="0" lang="en-US" sz="1200" b="0" i="0" u="none" strike="noStrike" kern="1200" cap="none" spc="0" normalizeH="0" baseline="0" noProof="0" smtClean="0">
                <a:ln>
                  <a:noFill/>
                </a:ln>
                <a:solidFill>
                  <a:srgbClr val="15284B">
                    <a:tint val="75000"/>
                  </a:srgbClr>
                </a:solidFill>
                <a:effectLst/>
                <a:uLnTx/>
                <a:uFillTx/>
                <a:latin typeface="Arial Narrow"/>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7/9/2018</a:t>
            </a:fld>
            <a:endParaRPr kumimoji="0" lang="en-US" sz="1200" b="0" i="0" u="none" strike="noStrike" kern="1200" cap="none" spc="0" normalizeH="0" baseline="0" noProof="0">
              <a:ln>
                <a:noFill/>
              </a:ln>
              <a:solidFill>
                <a:srgbClr val="15284B">
                  <a:tint val="75000"/>
                </a:srgbClr>
              </a:solidFill>
              <a:effectLst/>
              <a:uLnTx/>
              <a:uFillTx/>
              <a:latin typeface="Arial Narrow"/>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5284B">
                  <a:tint val="75000"/>
                </a:srgbClr>
              </a:solidFill>
              <a:effectLst/>
              <a:uLnTx/>
              <a:uFillTx/>
              <a:latin typeface="Arial Narrow"/>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0A119E-7584-428E-89E9-092799AD27D7}" type="slidenum">
              <a:rPr kumimoji="0" lang="en-US" sz="1200" b="0" i="0" u="none" strike="noStrike" kern="1200" cap="none" spc="0" normalizeH="0" baseline="0" noProof="0" smtClean="0">
                <a:ln>
                  <a:noFill/>
                </a:ln>
                <a:solidFill>
                  <a:srgbClr val="15284B">
                    <a:tint val="75000"/>
                  </a:srgbClr>
                </a:solidFill>
                <a:effectLst/>
                <a:uLnTx/>
                <a:uFillTx/>
                <a:latin typeface="Arial Narrow"/>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5284B">
                  <a:tint val="75000"/>
                </a:srgbClr>
              </a:solidFill>
              <a:effectLst/>
              <a:uLnTx/>
              <a:uFillTx/>
              <a:latin typeface="Arial Narrow"/>
              <a:ea typeface="+mn-ea"/>
              <a:cs typeface="+mn-cs"/>
            </a:endParaRPr>
          </a:p>
        </p:txBody>
      </p:sp>
      <p:sp>
        <p:nvSpPr>
          <p:cNvPr id="7" name="SmartArt Placeholder 6"/>
          <p:cNvSpPr>
            <a:spLocks noGrp="1"/>
          </p:cNvSpPr>
          <p:nvPr>
            <p:ph type="dgm" sz="quarter" idx="13"/>
          </p:nvPr>
        </p:nvSpPr>
        <p:spPr>
          <a:xfrm>
            <a:off x="666750" y="946150"/>
            <a:ext cx="7589838" cy="3302000"/>
          </a:xfrm>
          <a:noFill/>
        </p:spPr>
        <p:txBody>
          <a:bodyPr/>
          <a:lstStyle/>
          <a:p>
            <a:r>
              <a:rPr lang="en-US" smtClean="0"/>
              <a:t>Click icon to add SmartArt graphic</a:t>
            </a:r>
            <a:endParaRPr lang="en-US"/>
          </a:p>
        </p:txBody>
      </p:sp>
    </p:spTree>
    <p:extLst>
      <p:ext uri="{BB962C8B-B14F-4D97-AF65-F5344CB8AC3E}">
        <p14:creationId xmlns:p14="http://schemas.microsoft.com/office/powerpoint/2010/main" val="5189527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6F4B587-9FDF-46DF-B460-9026AE4DF246}" type="datetimeFigureOut">
              <a:rPr lang="en-US" smtClean="0"/>
              <a:t>7/9/2018</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7" name="Chart Placeholder 6"/>
          <p:cNvSpPr>
            <a:spLocks noGrp="1"/>
          </p:cNvSpPr>
          <p:nvPr>
            <p:ph type="chart" sz="quarter" idx="13"/>
          </p:nvPr>
        </p:nvSpPr>
        <p:spPr>
          <a:xfrm>
            <a:off x="666750" y="248128"/>
            <a:ext cx="7589838" cy="3238022"/>
          </a:xfrm>
          <a:noFill/>
        </p:spPr>
        <p:txBody>
          <a:bodyPr/>
          <a:lstStyle/>
          <a:p>
            <a:endParaRPr lang="en-US"/>
          </a:p>
        </p:txBody>
      </p:sp>
      <p:sp>
        <p:nvSpPr>
          <p:cNvPr id="9" name="Text Placeholder 8"/>
          <p:cNvSpPr>
            <a:spLocks noGrp="1"/>
          </p:cNvSpPr>
          <p:nvPr>
            <p:ph type="body" sz="quarter" idx="14"/>
          </p:nvPr>
        </p:nvSpPr>
        <p:spPr>
          <a:xfrm>
            <a:off x="666750" y="3624264"/>
            <a:ext cx="6648450" cy="553998"/>
          </a:xfrm>
          <a:noFill/>
        </p:spPr>
        <p:txBody>
          <a:bodyPr lIns="0" tIns="91440" rIns="0" bIns="91440" anchor="ctr" anchorCtr="0"/>
          <a:lstStyle/>
          <a:p>
            <a:pPr lvl="0"/>
            <a:r>
              <a:rPr lang="en-US" dirty="0" smtClean="0"/>
              <a:t>Edit Master text styles</a:t>
            </a:r>
          </a:p>
        </p:txBody>
      </p:sp>
      <p:sp>
        <p:nvSpPr>
          <p:cNvPr id="11" name="Text Placeholder 10"/>
          <p:cNvSpPr>
            <a:spLocks noGrp="1"/>
          </p:cNvSpPr>
          <p:nvPr>
            <p:ph type="body" sz="quarter" idx="15"/>
          </p:nvPr>
        </p:nvSpPr>
        <p:spPr>
          <a:xfrm>
            <a:off x="666750" y="4459128"/>
            <a:ext cx="6648450" cy="215444"/>
          </a:xfrm>
          <a:noFill/>
        </p:spPr>
        <p:txBody>
          <a:bodyPr lIns="182880" tIns="0" rIns="182880" bIns="0" anchor="ctr" anchorCtr="0"/>
          <a:lstStyle>
            <a:lvl1pPr>
              <a:defRPr sz="1400" baseline="0">
                <a:solidFill>
                  <a:schemeClr val="accent1"/>
                </a:solidFill>
              </a:defRPr>
            </a:lvl1pPr>
          </a:lstStyle>
          <a:p>
            <a:pPr lvl="0"/>
            <a:r>
              <a:rPr lang="en-US" dirty="0" smtClean="0"/>
              <a:t>Edit Master text styles</a:t>
            </a:r>
          </a:p>
        </p:txBody>
      </p:sp>
    </p:spTree>
    <p:extLst>
      <p:ext uri="{BB962C8B-B14F-4D97-AF65-F5344CB8AC3E}">
        <p14:creationId xmlns:p14="http://schemas.microsoft.com/office/powerpoint/2010/main" val="39307680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49224" y="1444002"/>
            <a:ext cx="7589520" cy="1889748"/>
          </a:xfrm>
          <a:prstGeom prst="rect">
            <a:avLst/>
          </a:prstGeom>
          <a:blipFill>
            <a:blip r:embed="rId2"/>
            <a:stretch>
              <a:fillRect/>
            </a:stretch>
          </a:blipFill>
        </p:spPr>
        <p:txBody>
          <a:bodyPr wrap="square" tIns="274320" rIns="0" bIns="274320" anchor="ctr" anchorCtr="0">
            <a:spAutoFit/>
          </a:bodyPr>
          <a:lstStyle>
            <a:lvl1pPr marL="0" indent="0">
              <a:buClr>
                <a:schemeClr val="accent2"/>
              </a:buClr>
              <a:buSzPct val="100000"/>
              <a:buFont typeface="Arial" panose="020B0604020202020204" pitchFamily="34" charset="0"/>
              <a:buNone/>
              <a:defRPr sz="2400">
                <a:solidFill>
                  <a:schemeClr val="tx2"/>
                </a:solidFill>
                <a:latin typeface="+mj-lt"/>
              </a:defRPr>
            </a:lvl1pPr>
            <a:lvl2pPr marL="457200" indent="-457200">
              <a:buClr>
                <a:schemeClr val="accent2"/>
              </a:buClr>
              <a:buSzPct val="95000"/>
              <a:buFont typeface="Arial" panose="020B0604020202020204" pitchFamily="34" charset="0"/>
              <a:buChar char="•"/>
              <a:defRPr sz="2400">
                <a:solidFill>
                  <a:schemeClr val="tx2"/>
                </a:solidFill>
                <a:latin typeface="+mj-lt"/>
              </a:defRPr>
            </a:lvl2pPr>
            <a:lvl3pPr marL="731520" indent="-274320">
              <a:buClr>
                <a:schemeClr val="accent2"/>
              </a:buClr>
              <a:buFont typeface="Arial" panose="020B0604020202020204" pitchFamily="34" charset="0"/>
              <a:buChar char="•"/>
              <a:defRPr sz="2400">
                <a:solidFill>
                  <a:schemeClr val="tx2"/>
                </a:solidFill>
                <a:latin typeface="+mj-lt"/>
              </a:defRPr>
            </a:lvl3pPr>
            <a:lvl4pPr marL="1097280">
              <a:buClr>
                <a:schemeClr val="accent2"/>
              </a:buClr>
              <a:buSzPct val="80000"/>
              <a:defRPr sz="2400">
                <a:solidFill>
                  <a:schemeClr val="tx2"/>
                </a:solidFill>
                <a:latin typeface="+mj-lt"/>
              </a:defRPr>
            </a:lvl4pPr>
            <a:lvl5pPr>
              <a:buClr>
                <a:schemeClr val="accent2"/>
              </a:buClr>
              <a:defRPr sz="2400">
                <a:solidFill>
                  <a:schemeClr val="tx2"/>
                </a:solidFill>
                <a:latin typeface="+mj-lt"/>
              </a:defRPr>
            </a:lvl5pPr>
          </a:lstStyle>
          <a:p>
            <a:pPr lvl="0"/>
            <a:r>
              <a:rPr lang="en-US" dirty="0" smtClean="0"/>
              <a:t>Click to edit Master text styles</a:t>
            </a:r>
          </a:p>
          <a:p>
            <a:pPr lvl="2"/>
            <a:r>
              <a:rPr lang="en-US" dirty="0" smtClean="0"/>
              <a:t>Second level</a:t>
            </a:r>
          </a:p>
          <a:p>
            <a:pPr lvl="3"/>
            <a:r>
              <a:rPr lang="en-US" dirty="0" smtClean="0"/>
              <a:t>Third level</a:t>
            </a:r>
          </a:p>
        </p:txBody>
      </p:sp>
      <p:sp>
        <p:nvSpPr>
          <p:cNvPr id="2" name="Title 1"/>
          <p:cNvSpPr>
            <a:spLocks noGrp="1"/>
          </p:cNvSpPr>
          <p:nvPr>
            <p:ph type="title" hasCustomPrompt="1"/>
          </p:nvPr>
        </p:nvSpPr>
        <p:spPr>
          <a:xfrm>
            <a:off x="649224" y="514350"/>
            <a:ext cx="7589520" cy="677108"/>
          </a:xfrm>
        </p:spPr>
        <p:txBody>
          <a:bodyPr wrap="square">
            <a:spAutoFit/>
          </a:bodyPr>
          <a:lstStyle>
            <a:lvl1pPr>
              <a:defRPr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96F4B587-9FDF-46DF-B460-9026AE4DF246}" type="datetimeFigureOut">
              <a:rPr lang="en-US" smtClean="0"/>
              <a:t>7/9/2018</a:t>
            </a:fld>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144606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7" name="Table Placeholder 6"/>
          <p:cNvSpPr>
            <a:spLocks noGrp="1"/>
          </p:cNvSpPr>
          <p:nvPr>
            <p:ph type="tbl" sz="quarter" idx="12"/>
          </p:nvPr>
        </p:nvSpPr>
        <p:spPr>
          <a:xfrm>
            <a:off x="609600" y="1276350"/>
            <a:ext cx="7845552" cy="2819400"/>
          </a:xfrm>
          <a:noFill/>
        </p:spPr>
        <p:txBody>
          <a:bodyPr>
            <a:noAutofit/>
          </a:bodyPr>
          <a:lstStyle>
            <a:lvl1pPr>
              <a:defRPr>
                <a:latin typeface="+mn-lt"/>
              </a:defRPr>
            </a:lvl1pPr>
          </a:lstStyle>
          <a:p>
            <a:endParaRPr lang="en-US"/>
          </a:p>
        </p:txBody>
      </p:sp>
      <p:sp>
        <p:nvSpPr>
          <p:cNvPr id="2" name="Title 1"/>
          <p:cNvSpPr>
            <a:spLocks noGrp="1"/>
          </p:cNvSpPr>
          <p:nvPr>
            <p:ph type="title" hasCustomPrompt="1"/>
          </p:nvPr>
        </p:nvSpPr>
        <p:spPr>
          <a:xfrm>
            <a:off x="609600" y="446842"/>
            <a:ext cx="7845552" cy="677108"/>
          </a:xfrm>
        </p:spPr>
        <p:txBody>
          <a:bodyPr wrap="square">
            <a:spAutoFit/>
          </a:bodyPr>
          <a:lstStyle>
            <a:lvl1pPr>
              <a:defRPr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96F4B587-9FDF-46DF-B460-9026AE4DF246}" type="datetimeFigureOut">
              <a:rPr lang="en-US" smtClean="0"/>
              <a:t>7/9/2018</a:t>
            </a:fld>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458720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hoto Slide">
    <p:spTree>
      <p:nvGrpSpPr>
        <p:cNvPr id="1" name=""/>
        <p:cNvGrpSpPr/>
        <p:nvPr/>
      </p:nvGrpSpPr>
      <p:grpSpPr>
        <a:xfrm>
          <a:off x="0" y="0"/>
          <a:ext cx="0" cy="0"/>
          <a:chOff x="0" y="0"/>
          <a:chExt cx="0" cy="0"/>
        </a:xfrm>
      </p:grpSpPr>
      <p:sp>
        <p:nvSpPr>
          <p:cNvPr id="2" name="Title 1"/>
          <p:cNvSpPr>
            <a:spLocks noGrp="1"/>
          </p:cNvSpPr>
          <p:nvPr>
            <p:ph type="title"/>
          </p:nvPr>
        </p:nvSpPr>
        <p:spPr>
          <a:xfrm>
            <a:off x="649224" y="370642"/>
            <a:ext cx="7845552" cy="67710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F4B587-9FDF-46DF-B460-9026AE4DF246}" type="datetimeFigureOut">
              <a:rPr lang="en-US" smtClean="0"/>
              <a:t>7/9/2018</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7" name="Picture Placeholder 6"/>
          <p:cNvSpPr>
            <a:spLocks noGrp="1"/>
          </p:cNvSpPr>
          <p:nvPr>
            <p:ph type="pic" sz="quarter" idx="13"/>
          </p:nvPr>
        </p:nvSpPr>
        <p:spPr>
          <a:xfrm>
            <a:off x="6477000" y="1200150"/>
            <a:ext cx="2017776" cy="2895600"/>
          </a:xfrm>
          <a:noFill/>
        </p:spPr>
        <p:txBody>
          <a:bodyPr wrap="square" anchor="t" anchorCtr="0">
            <a:noAutofit/>
          </a:bodyPr>
          <a:lstStyle/>
          <a:p>
            <a:endParaRPr lang="en-US" dirty="0"/>
          </a:p>
        </p:txBody>
      </p:sp>
      <p:sp>
        <p:nvSpPr>
          <p:cNvPr id="9" name="Text Placeholder 8"/>
          <p:cNvSpPr>
            <a:spLocks noGrp="1"/>
          </p:cNvSpPr>
          <p:nvPr>
            <p:ph type="body" sz="quarter" idx="14"/>
          </p:nvPr>
        </p:nvSpPr>
        <p:spPr>
          <a:xfrm>
            <a:off x="649224" y="1211985"/>
            <a:ext cx="5599176" cy="3188565"/>
          </a:xfrm>
          <a:blipFill dpi="0" rotWithShape="1">
            <a:blip r:embed="rId2"/>
            <a:srcRect/>
            <a:stretch>
              <a:fillRect/>
            </a:stretch>
          </a:blipFill>
        </p:spPr>
        <p:txBody>
          <a:bodyPr tIns="365760" bIns="365760">
            <a:sp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28015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00" y="1504950"/>
            <a:ext cx="5943600" cy="1600200"/>
          </a:xfrm>
          <a:noFill/>
        </p:spPr>
        <p:txBody>
          <a:bodyPr wrap="square" lIns="182880" tIns="182880" rIns="182880" bIns="0" anchor="b" anchorCtr="0">
            <a:normAutofit/>
          </a:bodyPr>
          <a:lstStyle>
            <a:lvl1pPr algn="l">
              <a:defRPr sz="4300" b="0" cap="all" baseline="0">
                <a:solidFill>
                  <a:schemeClr val="accent3"/>
                </a:solidFill>
                <a:latin typeface="Arial Narrow" panose="020B0606020202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743201" y="3255139"/>
            <a:ext cx="5943592" cy="916811"/>
          </a:xfrm>
          <a:prstGeom prst="rect">
            <a:avLst/>
          </a:prstGeom>
          <a:noFill/>
        </p:spPr>
        <p:txBody>
          <a:bodyPr lIns="182880" tIns="0" rIns="182880" bIns="182880" anchor="t" anchorCtr="0">
            <a:noAutofit/>
          </a:bodyPr>
          <a:lstStyle>
            <a:lvl1pPr marL="0" indent="0" algn="l">
              <a:buNone/>
              <a:defRPr sz="2400" spc="0" baseline="0">
                <a:solidFill>
                  <a:schemeClr val="accent2"/>
                </a:solidFill>
                <a:latin typeface="+mn-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6F4B587-9FDF-46DF-B460-9026AE4DF246}" type="datetimeFigureOut">
              <a:rPr lang="en-US" smtClean="0"/>
              <a:t>7/9/2018</a:t>
            </a:fld>
            <a:endParaRPr lang="en-US"/>
          </a:p>
        </p:txBody>
      </p:sp>
      <p:sp>
        <p:nvSpPr>
          <p:cNvPr id="5" name="Footer Placeholder 4"/>
          <p:cNvSpPr>
            <a:spLocks noGrp="1"/>
          </p:cNvSpPr>
          <p:nvPr>
            <p:ph type="ftr" sz="quarter" idx="11"/>
          </p:nvPr>
        </p:nvSpPr>
        <p:spPr/>
        <p:txBody>
          <a:bodyPr/>
          <a:lstStyle>
            <a:lvl1pPr>
              <a:defRPr sz="1000">
                <a:latin typeface="+mj-lt"/>
              </a:defRPr>
            </a:lvl1pPr>
          </a:lstStyle>
          <a:p>
            <a:r>
              <a:rPr lang="en-US" dirty="0" smtClean="0">
                <a:solidFill>
                  <a:srgbClr val="15284B"/>
                </a:solidFill>
              </a:rPr>
              <a:t>Kansas leads the world in the success of each student</a:t>
            </a:r>
            <a:endParaRPr lang="en-US" sz="900" dirty="0"/>
          </a:p>
        </p:txBody>
      </p:sp>
      <p:sp>
        <p:nvSpPr>
          <p:cNvPr id="6" name="Slide Number Placeholder 5"/>
          <p:cNvSpPr>
            <a:spLocks noGrp="1"/>
          </p:cNvSpPr>
          <p:nvPr>
            <p:ph type="sldNum" sz="quarter" idx="12"/>
          </p:nvPr>
        </p:nvSpPr>
        <p:spPr/>
        <p:txBody>
          <a:bodyPr/>
          <a:lstStyle/>
          <a:p>
            <a:fld id="{A00A119E-7584-428E-89E9-092799AD27D7}"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3346" y="499110"/>
            <a:ext cx="2363531" cy="4206240"/>
          </a:xfrm>
          <a:prstGeom prst="rect">
            <a:avLst/>
          </a:prstGeom>
        </p:spPr>
      </p:pic>
      <p:sp>
        <p:nvSpPr>
          <p:cNvPr id="11" name="TextBox 10"/>
          <p:cNvSpPr txBox="1"/>
          <p:nvPr userDrawn="1"/>
        </p:nvSpPr>
        <p:spPr>
          <a:xfrm>
            <a:off x="6077765" y="4841053"/>
            <a:ext cx="2837636" cy="200055"/>
          </a:xfrm>
          <a:prstGeom prst="rect">
            <a:avLst/>
          </a:prstGeom>
          <a:noFill/>
        </p:spPr>
        <p:txBody>
          <a:bodyPr wrap="non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spTree>
    <p:extLst>
      <p:ext uri="{BB962C8B-B14F-4D97-AF65-F5344CB8AC3E}">
        <p14:creationId xmlns:p14="http://schemas.microsoft.com/office/powerpoint/2010/main" val="30828232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ubheader Slide O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76428"/>
            <a:ext cx="7848600" cy="677108"/>
          </a:xfrm>
        </p:spPr>
        <p:txBody>
          <a:bodyPr tIns="182880" rIns="0"/>
          <a:lstStyle>
            <a:lvl1pPr>
              <a:defRPr baseline="0"/>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609600" y="1179552"/>
            <a:ext cx="7848600" cy="553998"/>
          </a:xfrm>
          <a:prstGeom prst="rect">
            <a:avLst/>
          </a:prstGeom>
          <a:noFill/>
        </p:spPr>
        <p:txBody>
          <a:bodyPr wrap="square" tIns="0" bIns="182880" anchor="t" anchorCtr="0">
            <a:spAutoFit/>
          </a:bodyPr>
          <a:lstStyle>
            <a:lvl1pPr marL="0" indent="0">
              <a:buNone/>
              <a:defRPr sz="2400" b="0" baseline="0">
                <a:solidFill>
                  <a:schemeClr val="accent3"/>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Date Placeholder 6"/>
          <p:cNvSpPr>
            <a:spLocks noGrp="1"/>
          </p:cNvSpPr>
          <p:nvPr>
            <p:ph type="dt" sz="half" idx="10"/>
          </p:nvPr>
        </p:nvSpPr>
        <p:spPr/>
        <p:txBody>
          <a:bodyPr/>
          <a:lstStyle>
            <a:lvl1pPr>
              <a:defRPr>
                <a:latin typeface="Century Gothic" panose="020B0502020202020204" pitchFamily="34" charset="0"/>
              </a:defRPr>
            </a:lvl1pPr>
          </a:lstStyle>
          <a:p>
            <a:fld id="{96F4B587-9FDF-46DF-B460-9026AE4DF246}" type="datetimeFigureOut">
              <a:rPr lang="en-US" smtClean="0"/>
              <a:pPr/>
              <a:t>7/9/2018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0A119E-7584-428E-89E9-092799AD27D7}" type="slidenum">
              <a:rPr lang="en-US" smtClean="0"/>
              <a:t>‹#›</a:t>
            </a:fld>
            <a:endParaRPr lang="en-US"/>
          </a:p>
        </p:txBody>
      </p:sp>
      <p:sp>
        <p:nvSpPr>
          <p:cNvPr id="10" name="TextBox 9"/>
          <p:cNvSpPr txBox="1"/>
          <p:nvPr userDrawn="1"/>
        </p:nvSpPr>
        <p:spPr>
          <a:xfrm>
            <a:off x="210364" y="4886295"/>
            <a:ext cx="4361636" cy="200055"/>
          </a:xfrm>
          <a:prstGeom prst="rect">
            <a:avLst/>
          </a:prstGeom>
          <a:noFill/>
        </p:spPr>
        <p:txBody>
          <a:bodyPr wrap="squar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1107" y="4095750"/>
            <a:ext cx="1545693" cy="914400"/>
          </a:xfrm>
          <a:prstGeom prst="rect">
            <a:avLst/>
          </a:prstGeom>
        </p:spPr>
      </p:pic>
      <p:sp>
        <p:nvSpPr>
          <p:cNvPr id="6" name="Content Placeholder 5"/>
          <p:cNvSpPr>
            <a:spLocks noGrp="1"/>
          </p:cNvSpPr>
          <p:nvPr>
            <p:ph sz="quarter" idx="13"/>
          </p:nvPr>
        </p:nvSpPr>
        <p:spPr>
          <a:xfrm>
            <a:off x="609600" y="1809750"/>
            <a:ext cx="7848600" cy="2286000"/>
          </a:xfrm>
        </p:spPr>
        <p:txBody>
          <a:bodyPr tIns="182880" anchor="ctr" anchorCtr="0">
            <a:noAutofit/>
          </a:bodyPr>
          <a:lstStyle/>
          <a:p>
            <a:pPr lvl="0"/>
            <a:r>
              <a:rPr lang="en-US" dirty="0" smtClean="0"/>
              <a:t>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535034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9224" y="438150"/>
            <a:ext cx="7845552" cy="861774"/>
          </a:xfrm>
          <a:noFill/>
        </p:spPr>
        <p:txBody>
          <a:bodyPr wrap="square" rIns="731520" bIns="182880" anchor="ctr" anchorCtr="0">
            <a:spAutoFit/>
          </a:bodyPr>
          <a:lstStyle>
            <a:lvl1pPr>
              <a:defRPr baseline="0">
                <a:solidFill>
                  <a:schemeClr val="accent2"/>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7/9/2018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10" name="TextBox 9"/>
          <p:cNvSpPr txBox="1"/>
          <p:nvPr userDrawn="1"/>
        </p:nvSpPr>
        <p:spPr>
          <a:xfrm>
            <a:off x="210364" y="4886295"/>
            <a:ext cx="2837636" cy="200055"/>
          </a:xfrm>
          <a:prstGeom prst="rect">
            <a:avLst/>
          </a:prstGeom>
          <a:noFill/>
        </p:spPr>
        <p:txBody>
          <a:bodyPr wrap="non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1107" y="4095750"/>
            <a:ext cx="1545693" cy="914400"/>
          </a:xfrm>
          <a:prstGeom prst="rect">
            <a:avLst/>
          </a:prstGeom>
        </p:spPr>
      </p:pic>
    </p:spTree>
    <p:extLst>
      <p:ext uri="{BB962C8B-B14F-4D97-AF65-F5344CB8AC3E}">
        <p14:creationId xmlns:p14="http://schemas.microsoft.com/office/powerpoint/2010/main" val="19270258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9224" y="438150"/>
            <a:ext cx="7845552" cy="861774"/>
          </a:xfrm>
          <a:noFill/>
        </p:spPr>
        <p:txBody>
          <a:bodyPr wrap="square" rIns="731520" bIns="182880" anchor="ctr" anchorCtr="0">
            <a:spAutoFit/>
          </a:bodyPr>
          <a:lstStyle>
            <a:lvl1pPr>
              <a:defRPr baseline="0">
                <a:solidFill>
                  <a:schemeClr val="accent2"/>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t>7/9/2018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10" name="TextBox 9"/>
          <p:cNvSpPr txBox="1"/>
          <p:nvPr userDrawn="1"/>
        </p:nvSpPr>
        <p:spPr>
          <a:xfrm>
            <a:off x="210364" y="4886295"/>
            <a:ext cx="2837636" cy="200055"/>
          </a:xfrm>
          <a:prstGeom prst="rect">
            <a:avLst/>
          </a:prstGeom>
          <a:noFill/>
        </p:spPr>
        <p:txBody>
          <a:bodyPr wrap="non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spTree>
    <p:extLst>
      <p:ext uri="{BB962C8B-B14F-4D97-AF65-F5344CB8AC3E}">
        <p14:creationId xmlns:p14="http://schemas.microsoft.com/office/powerpoint/2010/main" val="6476304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6F4B587-9FDF-46DF-B460-9026AE4DF246}" type="datetimeFigureOut">
              <a:rPr lang="en-US" smtClean="0"/>
              <a:t>7/9/2018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10" name="TextBox 9"/>
          <p:cNvSpPr txBox="1"/>
          <p:nvPr userDrawn="1"/>
        </p:nvSpPr>
        <p:spPr>
          <a:xfrm>
            <a:off x="210364" y="4886295"/>
            <a:ext cx="2837636" cy="200055"/>
          </a:xfrm>
          <a:prstGeom prst="rect">
            <a:avLst/>
          </a:prstGeom>
          <a:noFill/>
        </p:spPr>
        <p:txBody>
          <a:bodyPr wrap="non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1107" y="4095750"/>
            <a:ext cx="1545693" cy="914400"/>
          </a:xfrm>
          <a:prstGeom prst="rect">
            <a:avLst/>
          </a:prstGeom>
        </p:spPr>
      </p:pic>
      <p:sp>
        <p:nvSpPr>
          <p:cNvPr id="11" name="Text Placeholder 10"/>
          <p:cNvSpPr>
            <a:spLocks noGrp="1"/>
          </p:cNvSpPr>
          <p:nvPr>
            <p:ph type="body" sz="quarter" idx="14"/>
          </p:nvPr>
        </p:nvSpPr>
        <p:spPr>
          <a:xfrm>
            <a:off x="2095500" y="1047750"/>
            <a:ext cx="4953000" cy="1169551"/>
          </a:xfrm>
        </p:spPr>
        <p:txBody>
          <a:bodyPr tIns="274320" bIns="274320" anchor="ctr" anchorCtr="0"/>
          <a:lstStyle>
            <a:lvl1pPr>
              <a:defRPr sz="4000" baseline="0"/>
            </a:lvl1pPr>
          </a:lstStyle>
          <a:p>
            <a:pPr lvl="0"/>
            <a:r>
              <a:rPr lang="en-US" dirty="0" smtClean="0"/>
              <a:t>Edit Master text styles</a:t>
            </a:r>
          </a:p>
        </p:txBody>
      </p:sp>
      <p:sp>
        <p:nvSpPr>
          <p:cNvPr id="13" name="Text Placeholder 12"/>
          <p:cNvSpPr>
            <a:spLocks noGrp="1"/>
          </p:cNvSpPr>
          <p:nvPr>
            <p:ph type="body" sz="quarter" idx="15"/>
          </p:nvPr>
        </p:nvSpPr>
        <p:spPr>
          <a:xfrm>
            <a:off x="2095500" y="3313152"/>
            <a:ext cx="4953000" cy="461665"/>
          </a:xfrm>
          <a:noFill/>
        </p:spPr>
        <p:txBody>
          <a:bodyPr/>
          <a:lstStyle>
            <a:lvl1pPr algn="r">
              <a:defRPr sz="1800" baseline="0"/>
            </a:lvl1pPr>
          </a:lstStyle>
          <a:p>
            <a:pPr lvl="0"/>
            <a:r>
              <a:rPr lang="en-US" dirty="0" smtClean="0"/>
              <a:t>Edit Master text styles</a:t>
            </a:r>
          </a:p>
        </p:txBody>
      </p:sp>
    </p:spTree>
    <p:extLst>
      <p:ext uri="{BB962C8B-B14F-4D97-AF65-F5344CB8AC3E}">
        <p14:creationId xmlns:p14="http://schemas.microsoft.com/office/powerpoint/2010/main" val="33477802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8100" y="0"/>
            <a:ext cx="9220200" cy="895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5760" rIns="0" bIns="0" rtlCol="0" anchor="ctr">
            <a:normAutofit/>
          </a:bodyPr>
          <a:lstStyle/>
          <a:p>
            <a:pPr algn="ctr"/>
            <a:endParaRPr lang="en-US">
              <a:solidFill>
                <a:srgbClr val="002060"/>
              </a:solidFill>
            </a:endParaRPr>
          </a:p>
        </p:txBody>
      </p:sp>
      <p:sp>
        <p:nvSpPr>
          <p:cNvPr id="8" name="Rectangle 7"/>
          <p:cNvSpPr/>
          <p:nvPr/>
        </p:nvSpPr>
        <p:spPr>
          <a:xfrm>
            <a:off x="0" y="4705350"/>
            <a:ext cx="9144000" cy="4381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6F4B587-9FDF-46DF-B460-9026AE4DF246}" type="datetimeFigureOut">
              <a:rPr lang="en-US" smtClean="0"/>
              <a:t>7/9/2018</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00A119E-7584-428E-89E9-092799AD27D7}" type="slidenum">
              <a:rPr lang="en-US" smtClean="0"/>
              <a:t>‹#›</a:t>
            </a:fld>
            <a:endParaRPr lang="en-US"/>
          </a:p>
        </p:txBody>
      </p:sp>
      <p:sp>
        <p:nvSpPr>
          <p:cNvPr id="19" name="TextBox 18"/>
          <p:cNvSpPr txBox="1"/>
          <p:nvPr/>
        </p:nvSpPr>
        <p:spPr>
          <a:xfrm>
            <a:off x="210364" y="4886295"/>
            <a:ext cx="4361636" cy="200055"/>
          </a:xfrm>
          <a:prstGeom prst="rect">
            <a:avLst/>
          </a:prstGeom>
          <a:noFill/>
        </p:spPr>
        <p:txBody>
          <a:bodyPr wrap="square" rtlCol="0" anchor="b">
            <a:spAutoFit/>
          </a:bodyPr>
          <a:lstStyle/>
          <a:p>
            <a:r>
              <a:rPr lang="en-US" sz="700" dirty="0" smtClean="0">
                <a:solidFill>
                  <a:schemeClr val="tx2"/>
                </a:solidFill>
              </a:rPr>
              <a:t>KANSAS</a:t>
            </a:r>
            <a:r>
              <a:rPr lang="en-US" sz="700" baseline="0" dirty="0" smtClean="0">
                <a:solidFill>
                  <a:schemeClr val="tx2"/>
                </a:solidFill>
              </a:rPr>
              <a:t> STATE DEPARTMENT OF EDUCATION </a:t>
            </a:r>
            <a:r>
              <a:rPr lang="en-US" sz="700" i="1" baseline="0" dirty="0" smtClean="0">
                <a:solidFill>
                  <a:schemeClr val="tx2"/>
                </a:solidFill>
              </a:rPr>
              <a:t>| www.ksde.org</a:t>
            </a:r>
            <a:endParaRPr lang="en-US" sz="700" i="1" dirty="0">
              <a:solidFill>
                <a:schemeClr val="tx2"/>
              </a:solidFill>
            </a:endParaRPr>
          </a:p>
        </p:txBody>
      </p:sp>
      <p:sp>
        <p:nvSpPr>
          <p:cNvPr id="2" name="Title Placeholder 1"/>
          <p:cNvSpPr>
            <a:spLocks noGrp="1"/>
          </p:cNvSpPr>
          <p:nvPr>
            <p:ph type="title"/>
          </p:nvPr>
        </p:nvSpPr>
        <p:spPr>
          <a:xfrm>
            <a:off x="666749" y="590550"/>
            <a:ext cx="7589520" cy="584775"/>
          </a:xfrm>
          <a:prstGeom prst="rect">
            <a:avLst/>
          </a:prstGeom>
        </p:spPr>
        <p:txBody>
          <a:bodyPr vert="horz" wrap="square" lIns="365760" tIns="91440" rIns="91440" bIns="0" rtlCol="0" anchor="b" anchorCtr="0">
            <a:spAutoFit/>
          </a:bodyPr>
          <a:lstStyle/>
          <a:p>
            <a:r>
              <a:rPr lang="en-US" dirty="0" smtClean="0"/>
              <a:t>CLICK TO EDIT MASTER TITLE STYLE</a:t>
            </a:r>
            <a:endParaRPr lang="en-US" dirty="0"/>
          </a:p>
        </p:txBody>
      </p:sp>
      <p:pic>
        <p:nvPicPr>
          <p:cNvPr id="3" name="Picture 2"/>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369707" y="4095750"/>
            <a:ext cx="1545693" cy="914400"/>
          </a:xfrm>
          <a:prstGeom prst="rect">
            <a:avLst/>
          </a:prstGeom>
        </p:spPr>
      </p:pic>
      <p:sp>
        <p:nvSpPr>
          <p:cNvPr id="13" name="Text Placeholder 20"/>
          <p:cNvSpPr>
            <a:spLocks noGrp="1"/>
          </p:cNvSpPr>
          <p:nvPr>
            <p:ph type="body" idx="1"/>
          </p:nvPr>
        </p:nvSpPr>
        <p:spPr>
          <a:xfrm>
            <a:off x="666749" y="1430000"/>
            <a:ext cx="7589520" cy="1446550"/>
          </a:xfrm>
          <a:prstGeom prst="rect">
            <a:avLst/>
          </a:prstGeom>
          <a:blipFill>
            <a:blip r:embed="rId19"/>
            <a:stretch>
              <a:fillRect/>
            </a:stretch>
          </a:blipFill>
        </p:spPr>
        <p:txBody>
          <a:bodyPr vert="horz" wrap="square" lIns="365760" tIns="91440" rIns="365760" bIns="91440" rtlCol="0" anchor="ctr" anchorCtr="0">
            <a:sp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881556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51" r:id="rId5"/>
    <p:sldLayoutId id="2147483653" r:id="rId6"/>
    <p:sldLayoutId id="2147483654" r:id="rId7"/>
    <p:sldLayoutId id="2147483670" r:id="rId8"/>
    <p:sldLayoutId id="2147483659" r:id="rId9"/>
    <p:sldLayoutId id="2147483655" r:id="rId10"/>
    <p:sldLayoutId id="2147483658" r:id="rId11"/>
    <p:sldLayoutId id="2147483660" r:id="rId12"/>
    <p:sldLayoutId id="2147483671" r:id="rId13"/>
    <p:sldLayoutId id="2147483657" r:id="rId14"/>
    <p:sldLayoutId id="2147483667" r:id="rId15"/>
    <p:sldLayoutId id="2147483663" r:id="rId16"/>
  </p:sldLayoutIdLst>
  <p:timing>
    <p:tnLst>
      <p:par>
        <p:cTn id="1" dur="indefinite" restart="never" nodeType="tmRoot"/>
      </p:par>
    </p:tnLst>
  </p:timing>
  <p:txStyles>
    <p:titleStyle>
      <a:lvl1pPr algn="l" defTabSz="914400" rtl="0" eaLnBrk="1" latinLnBrk="0" hangingPunct="1">
        <a:spcBef>
          <a:spcPct val="0"/>
        </a:spcBef>
        <a:buNone/>
        <a:defRPr sz="3200" kern="1200" cap="all" baseline="0">
          <a:solidFill>
            <a:schemeClr val="tx1"/>
          </a:solidFill>
          <a:latin typeface="Arial Narrow" panose="020B0606020202030204" pitchFamily="34" charset="0"/>
          <a:ea typeface="+mj-ea"/>
          <a:cs typeface="+mj-cs"/>
        </a:defRPr>
      </a:lvl1pPr>
    </p:titleStyle>
    <p:body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normAutofit/>
          </a:bodyPr>
          <a:lstStyle/>
          <a:p>
            <a:r>
              <a:rPr lang="en-US" sz="4400" dirty="0" smtClean="0"/>
              <a:t>FY 2019</a:t>
            </a:r>
            <a:endParaRPr lang="en-US" sz="4400" dirty="0"/>
          </a:p>
        </p:txBody>
      </p:sp>
      <p:sp>
        <p:nvSpPr>
          <p:cNvPr id="3" name="Title 2"/>
          <p:cNvSpPr>
            <a:spLocks noGrp="1"/>
          </p:cNvSpPr>
          <p:nvPr>
            <p:ph type="ctrTitle"/>
          </p:nvPr>
        </p:nvSpPr>
        <p:spPr>
          <a:xfrm>
            <a:off x="2819400" y="1674971"/>
            <a:ext cx="6172199" cy="1107996"/>
          </a:xfrm>
        </p:spPr>
        <p:txBody>
          <a:bodyPr/>
          <a:lstStyle/>
          <a:p>
            <a:pPr algn="l"/>
            <a:r>
              <a:rPr lang="en-US" dirty="0" smtClean="0"/>
              <a:t>Leadership</a:t>
            </a:r>
            <a:endParaRPr lang="en-US" dirty="0"/>
          </a:p>
        </p:txBody>
      </p:sp>
    </p:spTree>
    <p:extLst>
      <p:ext uri="{BB962C8B-B14F-4D97-AF65-F5344CB8AC3E}">
        <p14:creationId xmlns:p14="http://schemas.microsoft.com/office/powerpoint/2010/main" val="3627287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3350"/>
            <a:ext cx="6629400" cy="584775"/>
          </a:xfrm>
        </p:spPr>
        <p:txBody>
          <a:bodyPr/>
          <a:lstStyle/>
          <a:p>
            <a:pPr algn="ctr"/>
            <a:r>
              <a:rPr lang="en-US" dirty="0" smtClean="0"/>
              <a:t>Year Long Training</a:t>
            </a:r>
            <a:endParaRPr lang="en-US" dirty="0"/>
          </a:p>
        </p:txBody>
      </p:sp>
      <p:sp>
        <p:nvSpPr>
          <p:cNvPr id="4" name="Text Placeholder 3"/>
          <p:cNvSpPr>
            <a:spLocks noGrp="1"/>
          </p:cNvSpPr>
          <p:nvPr>
            <p:ph type="body" sz="quarter" idx="14"/>
          </p:nvPr>
        </p:nvSpPr>
        <p:spPr>
          <a:xfrm>
            <a:off x="76200" y="742950"/>
            <a:ext cx="9091271" cy="4678204"/>
          </a:xfrm>
        </p:spPr>
        <p:txBody>
          <a:bodyPr wrap="none" tIns="0" bIns="0" anchor="t"/>
          <a:lstStyle/>
          <a:p>
            <a:pPr algn="just"/>
            <a:r>
              <a:rPr lang="en-US" dirty="0"/>
              <a:t>	</a:t>
            </a:r>
            <a:r>
              <a:rPr lang="en-US" dirty="0" smtClean="0"/>
              <a:t>		Monthly FAQ</a:t>
            </a:r>
          </a:p>
          <a:p>
            <a:r>
              <a:rPr lang="en-US" sz="2300" dirty="0" smtClean="0"/>
              <a:t>Nov – Common verifications, explanations - why verification is triggering</a:t>
            </a:r>
          </a:p>
          <a:p>
            <a:r>
              <a:rPr lang="en-US" sz="2300" dirty="0" smtClean="0"/>
              <a:t>Dec – Import Alerts, what do the </a:t>
            </a:r>
            <a:r>
              <a:rPr lang="en-US" sz="2300" dirty="0"/>
              <a:t>alert messages mean </a:t>
            </a:r>
            <a:r>
              <a:rPr lang="en-US" sz="2300" dirty="0" smtClean="0"/>
              <a:t>upon Import.</a:t>
            </a:r>
          </a:p>
          <a:p>
            <a:r>
              <a:rPr lang="en-US" sz="2300" dirty="0" smtClean="0"/>
              <a:t>Jan – Reports, which reports help manage my December 1 data</a:t>
            </a:r>
          </a:p>
          <a:p>
            <a:r>
              <a:rPr lang="en-US" sz="2300" dirty="0" smtClean="0"/>
              <a:t>Feb – MIS task check list review, Is everything complete for the child count </a:t>
            </a:r>
          </a:p>
          <a:p>
            <a:r>
              <a:rPr lang="en-US" sz="2300" dirty="0" smtClean="0"/>
              <a:t>March – Non-Public and Catastrophic aid claims, Pre-submission preparation</a:t>
            </a:r>
          </a:p>
          <a:p>
            <a:r>
              <a:rPr lang="en-US" sz="2300" dirty="0" smtClean="0"/>
              <a:t>April – The December 1 data has changed. What is causing this?</a:t>
            </a:r>
          </a:p>
          <a:p>
            <a:r>
              <a:rPr lang="en-US" sz="2300" dirty="0" smtClean="0"/>
              <a:t>May – End of Year preparation, </a:t>
            </a:r>
            <a:r>
              <a:rPr lang="en-US" sz="2300" dirty="0"/>
              <a:t>which reports help manage my </a:t>
            </a:r>
            <a:r>
              <a:rPr lang="en-US" sz="2300" dirty="0" smtClean="0"/>
              <a:t>EOY data</a:t>
            </a:r>
          </a:p>
          <a:p>
            <a:r>
              <a:rPr lang="en-US" sz="2300" dirty="0" smtClean="0"/>
              <a:t>Aug – Begin year setup, starting the school year check list</a:t>
            </a:r>
          </a:p>
          <a:p>
            <a:r>
              <a:rPr lang="en-US" sz="2300" dirty="0" smtClean="0"/>
              <a:t>Sept – Closing the prior school year. Finding summer exits.</a:t>
            </a:r>
            <a:endParaRPr lang="en-US" sz="2300" dirty="0"/>
          </a:p>
          <a:p>
            <a:endParaRPr lang="en-US" sz="2300" dirty="0"/>
          </a:p>
        </p:txBody>
      </p:sp>
      <p:sp>
        <p:nvSpPr>
          <p:cNvPr id="5" name="TextBox 4"/>
          <p:cNvSpPr txBox="1"/>
          <p:nvPr/>
        </p:nvSpPr>
        <p:spPr>
          <a:xfrm>
            <a:off x="8686793" y="4774168"/>
            <a:ext cx="457200" cy="369332"/>
          </a:xfrm>
          <a:prstGeom prst="rect">
            <a:avLst/>
          </a:prstGeom>
          <a:noFill/>
          <a:ln w="9525">
            <a:noFill/>
          </a:ln>
        </p:spPr>
        <p:txBody>
          <a:bodyPr wrap="square" rtlCol="0">
            <a:spAutoFit/>
          </a:bodyPr>
          <a:lstStyle/>
          <a:p>
            <a:pPr algn="ctr"/>
            <a:r>
              <a:rPr lang="en-US" dirty="0" smtClean="0"/>
              <a:t>10</a:t>
            </a:r>
            <a:endParaRPr lang="en-US" dirty="0"/>
          </a:p>
        </p:txBody>
      </p:sp>
    </p:spTree>
    <p:extLst>
      <p:ext uri="{BB962C8B-B14F-4D97-AF65-F5344CB8AC3E}">
        <p14:creationId xmlns:p14="http://schemas.microsoft.com/office/powerpoint/2010/main" val="2539520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224" y="1235122"/>
            <a:ext cx="8037576" cy="1292662"/>
          </a:xfrm>
        </p:spPr>
        <p:txBody>
          <a:bodyPr/>
          <a:lstStyle/>
          <a:p>
            <a:r>
              <a:rPr lang="en-US" dirty="0" smtClean="0">
                <a:solidFill>
                  <a:srgbClr val="FF0000"/>
                </a:solidFill>
              </a:rPr>
              <a:t>ST</a:t>
            </a:r>
            <a:r>
              <a:rPr lang="en-US" dirty="0" smtClean="0"/>
              <a:t> – Special education transportation as documented on the student’s IEP.</a:t>
            </a:r>
            <a:endParaRPr lang="en-US" dirty="0"/>
          </a:p>
        </p:txBody>
      </p:sp>
      <p:sp>
        <p:nvSpPr>
          <p:cNvPr id="2" name="Title 1"/>
          <p:cNvSpPr>
            <a:spLocks noGrp="1"/>
          </p:cNvSpPr>
          <p:nvPr>
            <p:ph type="title"/>
          </p:nvPr>
        </p:nvSpPr>
        <p:spPr>
          <a:xfrm>
            <a:off x="649224" y="606683"/>
            <a:ext cx="7589520" cy="584775"/>
          </a:xfrm>
        </p:spPr>
        <p:txBody>
          <a:bodyPr/>
          <a:lstStyle/>
          <a:p>
            <a:r>
              <a:rPr lang="en-US" dirty="0" smtClean="0"/>
              <a:t>Service code</a:t>
            </a:r>
            <a:endParaRPr lang="en-US" dirty="0"/>
          </a:p>
        </p:txBody>
      </p:sp>
      <p:sp>
        <p:nvSpPr>
          <p:cNvPr id="6" name="Text Placeholder 9"/>
          <p:cNvSpPr txBox="1">
            <a:spLocks/>
          </p:cNvSpPr>
          <p:nvPr/>
        </p:nvSpPr>
        <p:spPr>
          <a:xfrm>
            <a:off x="914400" y="2419350"/>
            <a:ext cx="6705600" cy="1905000"/>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Transportation before or after school – service location = “T” Extracurricular </a:t>
            </a:r>
          </a:p>
          <a:p>
            <a:pPr marL="434340" indent="-342900">
              <a:buFont typeface="Arial" panose="020B0604020202020204" pitchFamily="34" charset="0"/>
              <a:buChar char="•"/>
            </a:pPr>
            <a:r>
              <a:rPr lang="en-US" dirty="0"/>
              <a:t>Transportation </a:t>
            </a:r>
            <a:r>
              <a:rPr lang="en-US" dirty="0" smtClean="0"/>
              <a:t>during school hours – </a:t>
            </a:r>
            <a:r>
              <a:rPr lang="en-US" dirty="0"/>
              <a:t>service location = </a:t>
            </a:r>
            <a:r>
              <a:rPr lang="en-US" dirty="0" smtClean="0"/>
              <a:t>“G” special education outside of the classroom </a:t>
            </a:r>
            <a:endParaRPr lang="en-US" dirty="0"/>
          </a:p>
        </p:txBody>
      </p:sp>
      <p:sp>
        <p:nvSpPr>
          <p:cNvPr id="5" name="TextBox 4"/>
          <p:cNvSpPr txBox="1"/>
          <p:nvPr/>
        </p:nvSpPr>
        <p:spPr>
          <a:xfrm>
            <a:off x="8686793" y="4774168"/>
            <a:ext cx="457200" cy="369332"/>
          </a:xfrm>
          <a:prstGeom prst="rect">
            <a:avLst/>
          </a:prstGeom>
          <a:noFill/>
          <a:ln w="9525">
            <a:noFill/>
          </a:ln>
        </p:spPr>
        <p:txBody>
          <a:bodyPr wrap="square" rtlCol="0">
            <a:spAutoFit/>
          </a:bodyPr>
          <a:lstStyle/>
          <a:p>
            <a:pPr algn="ctr"/>
            <a:r>
              <a:rPr lang="en-US" dirty="0" smtClean="0"/>
              <a:t>11</a:t>
            </a:r>
            <a:endParaRPr lang="en-US" dirty="0"/>
          </a:p>
        </p:txBody>
      </p:sp>
    </p:spTree>
    <p:extLst>
      <p:ext uri="{BB962C8B-B14F-4D97-AF65-F5344CB8AC3E}">
        <p14:creationId xmlns:p14="http://schemas.microsoft.com/office/powerpoint/2010/main" val="3869660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1447800" y="158175"/>
            <a:ext cx="6931152" cy="584775"/>
          </a:xfrm>
        </p:spPr>
        <p:txBody>
          <a:bodyPr/>
          <a:lstStyle/>
          <a:p>
            <a:pPr algn="ctr"/>
            <a:r>
              <a:rPr lang="en-US" dirty="0" smtClean="0"/>
              <a:t>Exit date</a:t>
            </a:r>
            <a:endParaRPr lang="en-US" dirty="0"/>
          </a:p>
        </p:txBody>
      </p:sp>
      <p:sp>
        <p:nvSpPr>
          <p:cNvPr id="3" name="Text Placeholder 2"/>
          <p:cNvSpPr>
            <a:spLocks noGrp="1"/>
          </p:cNvSpPr>
          <p:nvPr>
            <p:ph type="body" sz="quarter" idx="14"/>
          </p:nvPr>
        </p:nvSpPr>
        <p:spPr>
          <a:xfrm>
            <a:off x="381000" y="688731"/>
            <a:ext cx="7563612" cy="914400"/>
          </a:xfrm>
        </p:spPr>
        <p:txBody>
          <a:bodyPr/>
          <a:lstStyle/>
          <a:p>
            <a:r>
              <a:rPr lang="en-US" dirty="0" smtClean="0"/>
              <a:t>Clarification – The date services cease. Profile exit date and latest service end date are equal. The same date.</a:t>
            </a:r>
            <a:endParaRPr lang="en-US" dirty="0"/>
          </a:p>
        </p:txBody>
      </p:sp>
      <p:sp>
        <p:nvSpPr>
          <p:cNvPr id="16" name="Text Placeholder 9"/>
          <p:cNvSpPr txBox="1">
            <a:spLocks/>
          </p:cNvSpPr>
          <p:nvPr/>
        </p:nvSpPr>
        <p:spPr>
          <a:xfrm>
            <a:off x="152400" y="2038350"/>
            <a:ext cx="8839200" cy="2475846"/>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77190" lvl="0" indent="-285750">
              <a:buFont typeface="Wingdings" panose="05000000000000000000" pitchFamily="2" charset="2"/>
              <a:buChar char="§"/>
            </a:pPr>
            <a:r>
              <a:rPr lang="en-US" sz="2000" dirty="0"/>
              <a:t>The day </a:t>
            </a:r>
            <a:r>
              <a:rPr lang="en-US" sz="2000" dirty="0" smtClean="0"/>
              <a:t>the exit is discovered </a:t>
            </a:r>
            <a:r>
              <a:rPr lang="en-US" sz="2000" dirty="0"/>
              <a:t>that the student is no longer being served by the LEA.</a:t>
            </a:r>
            <a:endParaRPr lang="en-US" sz="2000" dirty="0" smtClean="0"/>
          </a:p>
          <a:p>
            <a:pPr marL="377190" lvl="0" indent="-285750">
              <a:buFont typeface="Wingdings" panose="05000000000000000000" pitchFamily="2" charset="2"/>
              <a:buChar char="§"/>
            </a:pPr>
            <a:r>
              <a:rPr lang="en-US" sz="2000" dirty="0" smtClean="0"/>
              <a:t>The day a request for records were received. </a:t>
            </a:r>
            <a:endParaRPr lang="en-US" sz="2000" dirty="0"/>
          </a:p>
          <a:p>
            <a:pPr marL="377190" lvl="0" indent="-285750">
              <a:buFont typeface="Wingdings" panose="05000000000000000000" pitchFamily="2" charset="2"/>
              <a:buChar char="§"/>
            </a:pPr>
            <a:r>
              <a:rPr lang="en-US" sz="2000" dirty="0"/>
              <a:t>The </a:t>
            </a:r>
            <a:r>
              <a:rPr lang="en-US" sz="2000" dirty="0" smtClean="0"/>
              <a:t>date withdrawal documents were signed. </a:t>
            </a:r>
            <a:endParaRPr lang="en-US" sz="2000" dirty="0"/>
          </a:p>
          <a:p>
            <a:pPr marL="377190" lvl="0" indent="-285750">
              <a:buFont typeface="Wingdings" panose="05000000000000000000" pitchFamily="2" charset="2"/>
              <a:buChar char="§"/>
            </a:pPr>
            <a:r>
              <a:rPr lang="en-US" sz="2000" dirty="0" smtClean="0"/>
              <a:t>Anticipated </a:t>
            </a:r>
            <a:r>
              <a:rPr lang="en-US" sz="2000" dirty="0"/>
              <a:t>dates the student is expected to exit, such as anticipated graduation date. </a:t>
            </a:r>
          </a:p>
          <a:p>
            <a:pPr marL="377190" lvl="0" indent="-285750">
              <a:buFont typeface="Wingdings" panose="05000000000000000000" pitchFamily="2" charset="2"/>
              <a:buChar char="§"/>
            </a:pPr>
            <a:r>
              <a:rPr lang="en-US" sz="2000" dirty="0"/>
              <a:t>The first day of school for students who moved over the summer.</a:t>
            </a:r>
          </a:p>
          <a:p>
            <a:pPr marL="377190" indent="-285750">
              <a:buFont typeface="Wingdings" panose="05000000000000000000" pitchFamily="2" charset="2"/>
              <a:buChar char="§"/>
            </a:pPr>
            <a:r>
              <a:rPr lang="en-US" sz="2000" dirty="0"/>
              <a:t> </a:t>
            </a:r>
            <a:r>
              <a:rPr lang="en-US" sz="2000" u="sng" dirty="0" smtClean="0"/>
              <a:t>Students </a:t>
            </a:r>
            <a:r>
              <a:rPr lang="en-US" sz="2000" u="sng" dirty="0"/>
              <a:t>who move between a Coop or </a:t>
            </a:r>
            <a:r>
              <a:rPr lang="en-US" sz="2000" u="sng" dirty="0" err="1"/>
              <a:t>Interlocal’s</a:t>
            </a:r>
            <a:r>
              <a:rPr lang="en-US" sz="2000" u="sng" dirty="0"/>
              <a:t> member districts do not qualify as exiter</a:t>
            </a:r>
            <a:r>
              <a:rPr lang="en-US" sz="2000" dirty="0"/>
              <a:t>s</a:t>
            </a:r>
          </a:p>
        </p:txBody>
      </p:sp>
      <p:sp>
        <p:nvSpPr>
          <p:cNvPr id="5" name="Text Placeholder 9"/>
          <p:cNvSpPr txBox="1">
            <a:spLocks/>
          </p:cNvSpPr>
          <p:nvPr/>
        </p:nvSpPr>
        <p:spPr>
          <a:xfrm>
            <a:off x="838200" y="1603131"/>
            <a:ext cx="1826847" cy="338016"/>
          </a:xfrm>
          <a:prstGeom prst="rect">
            <a:avLst/>
          </a:prstGeom>
          <a:ln w="28575">
            <a:solidFill>
              <a:srgbClr val="FF0000"/>
            </a:solidFill>
          </a:ln>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sz="1800" dirty="0" smtClean="0"/>
              <a:t>Not an exit date</a:t>
            </a:r>
            <a:endParaRPr lang="en-US" sz="1800" dirty="0"/>
          </a:p>
        </p:txBody>
      </p:sp>
      <p:sp>
        <p:nvSpPr>
          <p:cNvPr id="6" name="TextBox 5"/>
          <p:cNvSpPr txBox="1"/>
          <p:nvPr/>
        </p:nvSpPr>
        <p:spPr>
          <a:xfrm>
            <a:off x="8686793" y="4774168"/>
            <a:ext cx="457200" cy="369332"/>
          </a:xfrm>
          <a:prstGeom prst="rect">
            <a:avLst/>
          </a:prstGeom>
          <a:noFill/>
          <a:ln w="9525">
            <a:noFill/>
          </a:ln>
        </p:spPr>
        <p:txBody>
          <a:bodyPr wrap="square" rtlCol="0">
            <a:spAutoFit/>
          </a:bodyPr>
          <a:lstStyle/>
          <a:p>
            <a:pPr algn="ctr"/>
            <a:r>
              <a:rPr lang="en-US" dirty="0" smtClean="0"/>
              <a:t>12</a:t>
            </a:r>
            <a:endParaRPr lang="en-US" dirty="0"/>
          </a:p>
        </p:txBody>
      </p:sp>
    </p:spTree>
    <p:extLst>
      <p:ext uri="{BB962C8B-B14F-4D97-AF65-F5344CB8AC3E}">
        <p14:creationId xmlns:p14="http://schemas.microsoft.com/office/powerpoint/2010/main" val="3346361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12848"/>
            <a:ext cx="8037576" cy="923330"/>
          </a:xfrm>
        </p:spPr>
        <p:txBody>
          <a:bodyPr/>
          <a:lstStyle/>
          <a:p>
            <a:r>
              <a:rPr lang="en-US" dirty="0" smtClean="0"/>
              <a:t>SPED record type</a:t>
            </a:r>
            <a:endParaRPr lang="en-US" dirty="0"/>
          </a:p>
        </p:txBody>
      </p:sp>
      <p:sp>
        <p:nvSpPr>
          <p:cNvPr id="2" name="Title 1"/>
          <p:cNvSpPr>
            <a:spLocks noGrp="1"/>
          </p:cNvSpPr>
          <p:nvPr>
            <p:ph type="title"/>
          </p:nvPr>
        </p:nvSpPr>
        <p:spPr>
          <a:xfrm>
            <a:off x="2590800" y="281285"/>
            <a:ext cx="3733800" cy="457200"/>
          </a:xfrm>
        </p:spPr>
        <p:txBody>
          <a:bodyPr/>
          <a:lstStyle/>
          <a:p>
            <a:pPr algn="ctr"/>
            <a:r>
              <a:rPr lang="en-US" dirty="0" smtClean="0"/>
              <a:t>New kids record</a:t>
            </a:r>
            <a:endParaRPr lang="en-US" dirty="0"/>
          </a:p>
        </p:txBody>
      </p:sp>
      <p:sp>
        <p:nvSpPr>
          <p:cNvPr id="6" name="Text Placeholder 9"/>
          <p:cNvSpPr txBox="1">
            <a:spLocks/>
          </p:cNvSpPr>
          <p:nvPr/>
        </p:nvSpPr>
        <p:spPr>
          <a:xfrm>
            <a:off x="381000" y="1200150"/>
            <a:ext cx="8458200" cy="3810000"/>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Intent – To provide a KIDS record for association to SPEDPro without claiming the student for Accountability or Funding.</a:t>
            </a:r>
          </a:p>
          <a:p>
            <a:r>
              <a:rPr lang="en-US" dirty="0" smtClean="0"/>
              <a:t>When used – No KIDS records are present that contain required OSEP data elements such as current year organization and building association, demographics, etc. Examples include – </a:t>
            </a:r>
          </a:p>
          <a:p>
            <a:pPr marL="434340" indent="-342900">
              <a:buFont typeface="Arial" panose="020B0604020202020204" pitchFamily="34" charset="0"/>
              <a:buChar char="•"/>
            </a:pPr>
            <a:r>
              <a:rPr lang="en-US" dirty="0" smtClean="0"/>
              <a:t>Students served at the start of the school year then exit before 9/20</a:t>
            </a:r>
          </a:p>
          <a:p>
            <a:pPr marL="434340" indent="-342900">
              <a:buFont typeface="Arial" panose="020B0604020202020204" pitchFamily="34" charset="0"/>
              <a:buChar char="•"/>
            </a:pPr>
            <a:r>
              <a:rPr lang="en-US" dirty="0" smtClean="0"/>
              <a:t>Private / Parochial IEP students without USD </a:t>
            </a:r>
            <a:r>
              <a:rPr lang="en-US" dirty="0"/>
              <a:t>and building association</a:t>
            </a:r>
          </a:p>
          <a:p>
            <a:pPr marL="434340" indent="-342900">
              <a:buFont typeface="Arial" panose="020B0604020202020204" pitchFamily="34" charset="0"/>
              <a:buChar char="•"/>
            </a:pPr>
            <a:r>
              <a:rPr lang="en-US" dirty="0" smtClean="0"/>
              <a:t>Any student without a current year KIDS collection record.</a:t>
            </a:r>
          </a:p>
          <a:p>
            <a:r>
              <a:rPr lang="en-US" dirty="0" smtClean="0"/>
              <a:t>Note: SPED records will not be listed in KIDS Assignment </a:t>
            </a:r>
            <a:endParaRPr lang="en-US" dirty="0"/>
          </a:p>
        </p:txBody>
      </p:sp>
      <p:sp>
        <p:nvSpPr>
          <p:cNvPr id="5" name="TextBox 4"/>
          <p:cNvSpPr txBox="1"/>
          <p:nvPr/>
        </p:nvSpPr>
        <p:spPr>
          <a:xfrm>
            <a:off x="8723376" y="4843780"/>
            <a:ext cx="457200" cy="369332"/>
          </a:xfrm>
          <a:prstGeom prst="rect">
            <a:avLst/>
          </a:prstGeom>
          <a:noFill/>
          <a:ln w="9525">
            <a:noFill/>
          </a:ln>
        </p:spPr>
        <p:txBody>
          <a:bodyPr wrap="square" rtlCol="0">
            <a:spAutoFit/>
          </a:bodyPr>
          <a:lstStyle/>
          <a:p>
            <a:pPr algn="ctr"/>
            <a:r>
              <a:rPr lang="en-US" dirty="0" smtClean="0"/>
              <a:t>13</a:t>
            </a:r>
            <a:endParaRPr lang="en-US" dirty="0"/>
          </a:p>
        </p:txBody>
      </p:sp>
    </p:spTree>
    <p:extLst>
      <p:ext uri="{BB962C8B-B14F-4D97-AF65-F5344CB8AC3E}">
        <p14:creationId xmlns:p14="http://schemas.microsoft.com/office/powerpoint/2010/main" val="32989425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224" y="1419788"/>
            <a:ext cx="8037576" cy="923330"/>
          </a:xfrm>
        </p:spPr>
        <p:txBody>
          <a:bodyPr/>
          <a:lstStyle/>
          <a:p>
            <a:r>
              <a:rPr lang="en-US" dirty="0" smtClean="0"/>
              <a:t>Clarification</a:t>
            </a:r>
            <a:endParaRPr lang="en-US" dirty="0"/>
          </a:p>
        </p:txBody>
      </p:sp>
      <p:sp>
        <p:nvSpPr>
          <p:cNvPr id="2" name="Title 1"/>
          <p:cNvSpPr>
            <a:spLocks noGrp="1"/>
          </p:cNvSpPr>
          <p:nvPr>
            <p:ph type="title"/>
          </p:nvPr>
        </p:nvSpPr>
        <p:spPr>
          <a:xfrm>
            <a:off x="649224" y="606683"/>
            <a:ext cx="7589520" cy="584775"/>
          </a:xfrm>
        </p:spPr>
        <p:txBody>
          <a:bodyPr/>
          <a:lstStyle/>
          <a:p>
            <a:r>
              <a:rPr lang="en-US" dirty="0" smtClean="0"/>
              <a:t>Unresolved Exit</a:t>
            </a:r>
            <a:endParaRPr lang="en-US" dirty="0"/>
          </a:p>
        </p:txBody>
      </p:sp>
      <p:sp>
        <p:nvSpPr>
          <p:cNvPr id="6" name="Text Placeholder 9"/>
          <p:cNvSpPr txBox="1">
            <a:spLocks/>
          </p:cNvSpPr>
          <p:nvPr/>
        </p:nvSpPr>
        <p:spPr>
          <a:xfrm>
            <a:off x="914400" y="2419350"/>
            <a:ext cx="7772400" cy="1905000"/>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a:t>Active students from the prior year not found in the current school year will be listed as unresolved exits. To resolve these students, update the prior year record with exit data or include the student in the current year population. Unresolved Exits may affect the determination of reporting accuracy.</a:t>
            </a:r>
          </a:p>
        </p:txBody>
      </p:sp>
      <p:sp>
        <p:nvSpPr>
          <p:cNvPr id="5" name="TextBox 4"/>
          <p:cNvSpPr txBox="1"/>
          <p:nvPr/>
        </p:nvSpPr>
        <p:spPr>
          <a:xfrm>
            <a:off x="8686793" y="4774168"/>
            <a:ext cx="457200" cy="369332"/>
          </a:xfrm>
          <a:prstGeom prst="rect">
            <a:avLst/>
          </a:prstGeom>
          <a:noFill/>
          <a:ln w="9525">
            <a:noFill/>
          </a:ln>
        </p:spPr>
        <p:txBody>
          <a:bodyPr wrap="square" rtlCol="0">
            <a:spAutoFit/>
          </a:bodyPr>
          <a:lstStyle/>
          <a:p>
            <a:pPr algn="ctr"/>
            <a:r>
              <a:rPr lang="en-US" dirty="0" smtClean="0"/>
              <a:t>14</a:t>
            </a:r>
            <a:endParaRPr lang="en-US" dirty="0"/>
          </a:p>
        </p:txBody>
      </p:sp>
    </p:spTree>
    <p:extLst>
      <p:ext uri="{BB962C8B-B14F-4D97-AF65-F5344CB8AC3E}">
        <p14:creationId xmlns:p14="http://schemas.microsoft.com/office/powerpoint/2010/main" val="85588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716" y="971550"/>
            <a:ext cx="8037576" cy="923330"/>
          </a:xfrm>
        </p:spPr>
        <p:txBody>
          <a:bodyPr/>
          <a:lstStyle/>
          <a:p>
            <a:r>
              <a:rPr lang="en-US" dirty="0" smtClean="0"/>
              <a:t>Organizations</a:t>
            </a:r>
            <a:endParaRPr lang="en-US" dirty="0"/>
          </a:p>
        </p:txBody>
      </p:sp>
      <p:sp>
        <p:nvSpPr>
          <p:cNvPr id="2" name="Title 1"/>
          <p:cNvSpPr>
            <a:spLocks noGrp="1"/>
          </p:cNvSpPr>
          <p:nvPr>
            <p:ph type="title"/>
          </p:nvPr>
        </p:nvSpPr>
        <p:spPr>
          <a:xfrm>
            <a:off x="670716" y="285750"/>
            <a:ext cx="7589520" cy="584775"/>
          </a:xfrm>
        </p:spPr>
        <p:txBody>
          <a:bodyPr/>
          <a:lstStyle/>
          <a:p>
            <a:r>
              <a:rPr lang="en-US" dirty="0" smtClean="0"/>
              <a:t>Provider profile</a:t>
            </a:r>
            <a:endParaRPr lang="en-US" dirty="0"/>
          </a:p>
        </p:txBody>
      </p:sp>
      <p:sp>
        <p:nvSpPr>
          <p:cNvPr id="6" name="Text Placeholder 9"/>
          <p:cNvSpPr txBox="1">
            <a:spLocks/>
          </p:cNvSpPr>
          <p:nvPr/>
        </p:nvSpPr>
        <p:spPr>
          <a:xfrm>
            <a:off x="930030" y="1995904"/>
            <a:ext cx="7772400" cy="2785645"/>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a:t>The organization associated to the buildings where the provider delivers services. </a:t>
            </a:r>
            <a:endParaRPr lang="en-US" dirty="0" smtClean="0"/>
          </a:p>
          <a:p>
            <a:pPr marL="434340" indent="-342900">
              <a:buFont typeface="Arial" panose="020B0604020202020204" pitchFamily="34" charset="0"/>
              <a:buChar char="•"/>
            </a:pPr>
            <a:r>
              <a:rPr lang="en-US" dirty="0" smtClean="0"/>
              <a:t>Organizations </a:t>
            </a:r>
            <a:r>
              <a:rPr lang="en-US" dirty="0"/>
              <a:t>associated to the student are not relevant in the provider profile</a:t>
            </a:r>
            <a:r>
              <a:rPr lang="en-US" dirty="0" smtClean="0"/>
              <a:t>.</a:t>
            </a:r>
          </a:p>
          <a:p>
            <a:pPr marL="434340" indent="-342900">
              <a:buFont typeface="Arial" panose="020B0604020202020204" pitchFamily="34" charset="0"/>
              <a:buChar char="•"/>
            </a:pPr>
            <a:endParaRPr lang="en-US" dirty="0"/>
          </a:p>
          <a:p>
            <a:pPr marL="434340" indent="-342900">
              <a:buFont typeface="Arial" panose="020B0604020202020204" pitchFamily="34" charset="0"/>
              <a:buChar char="•"/>
            </a:pPr>
            <a:r>
              <a:rPr lang="en-US" dirty="0" smtClean="0"/>
              <a:t>Where does the provider work?</a:t>
            </a:r>
          </a:p>
          <a:p>
            <a:pPr marL="434340" indent="-342900">
              <a:buFont typeface="Arial" panose="020B0604020202020204" pitchFamily="34" charset="0"/>
              <a:buChar char="•"/>
            </a:pPr>
            <a:endParaRPr lang="en-US" dirty="0"/>
          </a:p>
        </p:txBody>
      </p:sp>
      <p:sp>
        <p:nvSpPr>
          <p:cNvPr id="7" name="TextBox 6"/>
          <p:cNvSpPr txBox="1"/>
          <p:nvPr/>
        </p:nvSpPr>
        <p:spPr>
          <a:xfrm>
            <a:off x="8723376" y="4843780"/>
            <a:ext cx="457200" cy="369332"/>
          </a:xfrm>
          <a:prstGeom prst="rect">
            <a:avLst/>
          </a:prstGeom>
          <a:noFill/>
          <a:ln w="9525">
            <a:noFill/>
          </a:ln>
        </p:spPr>
        <p:txBody>
          <a:bodyPr wrap="square" rtlCol="0">
            <a:spAutoFit/>
          </a:bodyPr>
          <a:lstStyle/>
          <a:p>
            <a:pPr algn="ctr"/>
            <a:r>
              <a:rPr lang="en-US" dirty="0" smtClean="0"/>
              <a:t>15</a:t>
            </a:r>
            <a:endParaRPr lang="en-US" dirty="0"/>
          </a:p>
        </p:txBody>
      </p:sp>
    </p:spTree>
    <p:extLst>
      <p:ext uri="{BB962C8B-B14F-4D97-AF65-F5344CB8AC3E}">
        <p14:creationId xmlns:p14="http://schemas.microsoft.com/office/powerpoint/2010/main" val="27358064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23950"/>
            <a:ext cx="3695700" cy="3352800"/>
          </a:xfrm>
          <a:prstGeom prst="rect">
            <a:avLst/>
          </a:prstGeom>
        </p:spPr>
      </p:pic>
      <p:sp>
        <p:nvSpPr>
          <p:cNvPr id="3" name="Content Placeholder 2"/>
          <p:cNvSpPr>
            <a:spLocks noGrp="1"/>
          </p:cNvSpPr>
          <p:nvPr>
            <p:ph idx="1"/>
          </p:nvPr>
        </p:nvSpPr>
        <p:spPr>
          <a:xfrm>
            <a:off x="3341077" y="1185913"/>
            <a:ext cx="4020742" cy="964574"/>
          </a:xfrm>
        </p:spPr>
        <p:txBody>
          <a:bodyPr/>
          <a:lstStyle/>
          <a:p>
            <a:r>
              <a:rPr lang="en-US" dirty="0" smtClean="0"/>
              <a:t>How many IEP students are placed in the Coop Day school?</a:t>
            </a:r>
            <a:endParaRPr lang="en-US" dirty="0"/>
          </a:p>
        </p:txBody>
      </p:sp>
      <p:sp>
        <p:nvSpPr>
          <p:cNvPr id="2" name="Title 1"/>
          <p:cNvSpPr>
            <a:spLocks noGrp="1"/>
          </p:cNvSpPr>
          <p:nvPr>
            <p:ph type="title"/>
          </p:nvPr>
        </p:nvSpPr>
        <p:spPr>
          <a:xfrm>
            <a:off x="152400" y="133980"/>
            <a:ext cx="3299460" cy="975733"/>
          </a:xfrm>
        </p:spPr>
        <p:txBody>
          <a:bodyPr/>
          <a:lstStyle/>
          <a:p>
            <a:pPr algn="ctr"/>
            <a:r>
              <a:rPr lang="en-US" dirty="0" smtClean="0"/>
              <a:t>Provider Profile</a:t>
            </a:r>
            <a:endParaRPr lang="en-US" dirty="0"/>
          </a:p>
        </p:txBody>
      </p:sp>
      <p:sp>
        <p:nvSpPr>
          <p:cNvPr id="6" name="Text Placeholder 9"/>
          <p:cNvSpPr txBox="1">
            <a:spLocks/>
          </p:cNvSpPr>
          <p:nvPr/>
        </p:nvSpPr>
        <p:spPr>
          <a:xfrm>
            <a:off x="930030" y="1995905"/>
            <a:ext cx="7772400" cy="1871246"/>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endParaRPr lang="en-US" dirty="0"/>
          </a:p>
        </p:txBody>
      </p:sp>
      <p:sp>
        <p:nvSpPr>
          <p:cNvPr id="7" name="Text Placeholder 9"/>
          <p:cNvSpPr txBox="1">
            <a:spLocks/>
          </p:cNvSpPr>
          <p:nvPr/>
        </p:nvSpPr>
        <p:spPr>
          <a:xfrm>
            <a:off x="3485662" y="3943350"/>
            <a:ext cx="4511430" cy="838199"/>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6 students / 72 teachers = 12 teachers for each student.</a:t>
            </a:r>
          </a:p>
          <a:p>
            <a:pPr marL="434340" indent="-342900">
              <a:buFont typeface="Arial" panose="020B0604020202020204" pitchFamily="34" charset="0"/>
              <a:buChar char="•"/>
            </a:pPr>
            <a:endParaRPr lang="en-US" dirty="0"/>
          </a:p>
        </p:txBody>
      </p:sp>
      <p:sp>
        <p:nvSpPr>
          <p:cNvPr id="8" name="Content Placeholder 2"/>
          <p:cNvSpPr txBox="1">
            <a:spLocks/>
          </p:cNvSpPr>
          <p:nvPr/>
        </p:nvSpPr>
        <p:spPr>
          <a:xfrm>
            <a:off x="3341077" y="210180"/>
            <a:ext cx="4800600" cy="923330"/>
          </a:xfrm>
          <a:prstGeom prst="rect">
            <a:avLst/>
          </a:prstGeom>
          <a:blipFill>
            <a:blip r:embed="rId3"/>
            <a:stretch>
              <a:fillRect/>
            </a:stretch>
          </a:blipFill>
        </p:spPr>
        <p:txBody>
          <a:bodyPr vert="horz" wrap="square" lIns="365760" tIns="274320" rIns="0" bIns="274320" rtlCol="0" anchor="ctr" anchorCtr="0">
            <a:spAutoFit/>
          </a:bodyPr>
          <a:lstStyle>
            <a:lvl1pPr marL="0" indent="0" algn="l" defTabSz="914400" rtl="0" eaLnBrk="1" latinLnBrk="0" hangingPunct="1">
              <a:spcBef>
                <a:spcPts val="0"/>
              </a:spcBef>
              <a:spcAft>
                <a:spcPts val="600"/>
              </a:spcAft>
              <a:buClr>
                <a:schemeClr val="accent2"/>
              </a:buClr>
              <a:buSzPct val="100000"/>
              <a:buFont typeface="Arial" panose="020B0604020202020204" pitchFamily="34" charset="0"/>
              <a:buNone/>
              <a:defRPr sz="2400" kern="1200">
                <a:solidFill>
                  <a:schemeClr val="tx2"/>
                </a:solidFill>
                <a:latin typeface="+mj-lt"/>
                <a:ea typeface="+mn-ea"/>
                <a:cs typeface="+mn-cs"/>
              </a:defRPr>
            </a:lvl1pPr>
            <a:lvl2pPr marL="457200" indent="-457200" algn="l" defTabSz="914400" rtl="0" eaLnBrk="1" latinLnBrk="0" hangingPunct="1">
              <a:spcBef>
                <a:spcPts val="0"/>
              </a:spcBef>
              <a:spcAft>
                <a:spcPts val="600"/>
              </a:spcAft>
              <a:buClr>
                <a:schemeClr val="accent2"/>
              </a:buClr>
              <a:buSzPct val="95000"/>
              <a:buFont typeface="Arial" panose="020B0604020202020204" pitchFamily="34" charset="0"/>
              <a:buChar char="•"/>
              <a:defRPr sz="2400" kern="1200">
                <a:solidFill>
                  <a:schemeClr val="tx2"/>
                </a:solidFill>
                <a:latin typeface="+mj-lt"/>
                <a:ea typeface="+mn-ea"/>
                <a:cs typeface="+mn-cs"/>
              </a:defRPr>
            </a:lvl2pPr>
            <a:lvl3pPr marL="731520" indent="-274320" algn="l" defTabSz="914400" rtl="0" eaLnBrk="1" latinLnBrk="0" hangingPunct="1">
              <a:spcBef>
                <a:spcPts val="0"/>
              </a:spcBef>
              <a:spcAft>
                <a:spcPts val="600"/>
              </a:spcAft>
              <a:buClr>
                <a:schemeClr val="accent2"/>
              </a:buClr>
              <a:buSzPct val="90000"/>
              <a:buFont typeface="Arial" panose="020B0604020202020204" pitchFamily="34" charset="0"/>
              <a:buChar char="•"/>
              <a:defRPr sz="2400" kern="1200">
                <a:solidFill>
                  <a:schemeClr val="tx2"/>
                </a:solidFill>
                <a:latin typeface="+mj-lt"/>
                <a:ea typeface="+mn-ea"/>
                <a:cs typeface="+mn-cs"/>
              </a:defRPr>
            </a:lvl3pPr>
            <a:lvl4pPr marL="1097280" indent="-228600" algn="l" defTabSz="914400" rtl="0" eaLnBrk="1" latinLnBrk="0" hangingPunct="1">
              <a:spcBef>
                <a:spcPct val="20000"/>
              </a:spcBef>
              <a:spcAft>
                <a:spcPts val="600"/>
              </a:spcAft>
              <a:buClr>
                <a:schemeClr val="accent2"/>
              </a:buClr>
              <a:buSzPct val="80000"/>
              <a:buFont typeface="Arial" panose="020B0604020202020204" pitchFamily="34" charset="0"/>
              <a:buChar char="•"/>
              <a:defRPr sz="2400" kern="1200">
                <a:solidFill>
                  <a:schemeClr val="tx2"/>
                </a:solidFill>
                <a:latin typeface="+mj-lt"/>
                <a:ea typeface="+mn-ea"/>
                <a:cs typeface="+mn-cs"/>
              </a:defRPr>
            </a:lvl4pPr>
            <a:lvl5pPr marL="2057400" indent="-228600" algn="l" defTabSz="914400" rtl="0" eaLnBrk="1" latinLnBrk="0" hangingPunct="1">
              <a:spcBef>
                <a:spcPct val="20000"/>
              </a:spcBef>
              <a:spcAft>
                <a:spcPts val="600"/>
              </a:spcAft>
              <a:buClr>
                <a:schemeClr val="accent2"/>
              </a:buClr>
              <a:buSzPct val="80000"/>
              <a:buFont typeface="Arial" panose="020B0604020202020204" pitchFamily="34" charset="0"/>
              <a:buChar char="•"/>
              <a:defRPr sz="24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Data Analysis and Public Data Request</a:t>
            </a:r>
            <a:endParaRPr lang="en-US" u="sng" dirty="0"/>
          </a:p>
        </p:txBody>
      </p:sp>
      <p:sp>
        <p:nvSpPr>
          <p:cNvPr id="9" name="Content Placeholder 2"/>
          <p:cNvSpPr txBox="1">
            <a:spLocks/>
          </p:cNvSpPr>
          <p:nvPr/>
        </p:nvSpPr>
        <p:spPr>
          <a:xfrm>
            <a:off x="3341077" y="2181885"/>
            <a:ext cx="4020742" cy="1661993"/>
          </a:xfrm>
          <a:prstGeom prst="rect">
            <a:avLst/>
          </a:prstGeom>
          <a:blipFill>
            <a:blip r:embed="rId3"/>
            <a:stretch>
              <a:fillRect/>
            </a:stretch>
          </a:blipFill>
        </p:spPr>
        <p:txBody>
          <a:bodyPr vert="horz" wrap="square" lIns="365760" tIns="274320" rIns="0" bIns="274320" rtlCol="0" anchor="ctr" anchorCtr="0">
            <a:spAutoFit/>
          </a:bodyPr>
          <a:lstStyle>
            <a:lvl1pPr marL="0" indent="0" algn="l" defTabSz="914400" rtl="0" eaLnBrk="1" latinLnBrk="0" hangingPunct="1">
              <a:spcBef>
                <a:spcPts val="0"/>
              </a:spcBef>
              <a:spcAft>
                <a:spcPts val="600"/>
              </a:spcAft>
              <a:buClr>
                <a:schemeClr val="accent2"/>
              </a:buClr>
              <a:buSzPct val="100000"/>
              <a:buFont typeface="Arial" panose="020B0604020202020204" pitchFamily="34" charset="0"/>
              <a:buNone/>
              <a:defRPr sz="2400" kern="1200">
                <a:solidFill>
                  <a:schemeClr val="tx2"/>
                </a:solidFill>
                <a:latin typeface="+mj-lt"/>
                <a:ea typeface="+mn-ea"/>
                <a:cs typeface="+mn-cs"/>
              </a:defRPr>
            </a:lvl1pPr>
            <a:lvl2pPr marL="457200" indent="-457200" algn="l" defTabSz="914400" rtl="0" eaLnBrk="1" latinLnBrk="0" hangingPunct="1">
              <a:spcBef>
                <a:spcPts val="0"/>
              </a:spcBef>
              <a:spcAft>
                <a:spcPts val="600"/>
              </a:spcAft>
              <a:buClr>
                <a:schemeClr val="accent2"/>
              </a:buClr>
              <a:buSzPct val="95000"/>
              <a:buFont typeface="Arial" panose="020B0604020202020204" pitchFamily="34" charset="0"/>
              <a:buChar char="•"/>
              <a:defRPr sz="2400" kern="1200">
                <a:solidFill>
                  <a:schemeClr val="tx2"/>
                </a:solidFill>
                <a:latin typeface="+mj-lt"/>
                <a:ea typeface="+mn-ea"/>
                <a:cs typeface="+mn-cs"/>
              </a:defRPr>
            </a:lvl2pPr>
            <a:lvl3pPr marL="731520" indent="-274320" algn="l" defTabSz="914400" rtl="0" eaLnBrk="1" latinLnBrk="0" hangingPunct="1">
              <a:spcBef>
                <a:spcPts val="0"/>
              </a:spcBef>
              <a:spcAft>
                <a:spcPts val="600"/>
              </a:spcAft>
              <a:buClr>
                <a:schemeClr val="accent2"/>
              </a:buClr>
              <a:buSzPct val="90000"/>
              <a:buFont typeface="Arial" panose="020B0604020202020204" pitchFamily="34" charset="0"/>
              <a:buChar char="•"/>
              <a:defRPr sz="2400" kern="1200">
                <a:solidFill>
                  <a:schemeClr val="tx2"/>
                </a:solidFill>
                <a:latin typeface="+mj-lt"/>
                <a:ea typeface="+mn-ea"/>
                <a:cs typeface="+mn-cs"/>
              </a:defRPr>
            </a:lvl3pPr>
            <a:lvl4pPr marL="1097280" indent="-228600" algn="l" defTabSz="914400" rtl="0" eaLnBrk="1" latinLnBrk="0" hangingPunct="1">
              <a:spcBef>
                <a:spcPct val="20000"/>
              </a:spcBef>
              <a:spcAft>
                <a:spcPts val="600"/>
              </a:spcAft>
              <a:buClr>
                <a:schemeClr val="accent2"/>
              </a:buClr>
              <a:buSzPct val="80000"/>
              <a:buFont typeface="Arial" panose="020B0604020202020204" pitchFamily="34" charset="0"/>
              <a:buChar char="•"/>
              <a:defRPr sz="2400" kern="1200">
                <a:solidFill>
                  <a:schemeClr val="tx2"/>
                </a:solidFill>
                <a:latin typeface="+mj-lt"/>
                <a:ea typeface="+mn-ea"/>
                <a:cs typeface="+mn-cs"/>
              </a:defRPr>
            </a:lvl4pPr>
            <a:lvl5pPr marL="2057400" indent="-228600" algn="l" defTabSz="914400" rtl="0" eaLnBrk="1" latinLnBrk="0" hangingPunct="1">
              <a:spcBef>
                <a:spcPct val="20000"/>
              </a:spcBef>
              <a:spcAft>
                <a:spcPts val="600"/>
              </a:spcAft>
              <a:buClr>
                <a:schemeClr val="accent2"/>
              </a:buClr>
              <a:buSzPct val="80000"/>
              <a:buFont typeface="Arial" panose="020B0604020202020204" pitchFamily="34" charset="0"/>
              <a:buChar char="•"/>
              <a:defRPr sz="24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How many </a:t>
            </a:r>
            <a:r>
              <a:rPr lang="en-US" dirty="0" smtClean="0"/>
              <a:t>SPED teachers are providing services </a:t>
            </a:r>
            <a:r>
              <a:rPr lang="en-US" dirty="0"/>
              <a:t>in the Coop Day school?</a:t>
            </a:r>
          </a:p>
        </p:txBody>
      </p:sp>
      <p:sp>
        <p:nvSpPr>
          <p:cNvPr id="10" name="TextBox 9"/>
          <p:cNvSpPr txBox="1"/>
          <p:nvPr/>
        </p:nvSpPr>
        <p:spPr>
          <a:xfrm>
            <a:off x="8723376" y="4843780"/>
            <a:ext cx="457200" cy="369332"/>
          </a:xfrm>
          <a:prstGeom prst="rect">
            <a:avLst/>
          </a:prstGeom>
          <a:noFill/>
          <a:ln w="9525">
            <a:noFill/>
          </a:ln>
        </p:spPr>
        <p:txBody>
          <a:bodyPr wrap="square" rtlCol="0">
            <a:spAutoFit/>
          </a:bodyPr>
          <a:lstStyle/>
          <a:p>
            <a:pPr algn="ctr"/>
            <a:r>
              <a:rPr lang="en-US" dirty="0" smtClean="0"/>
              <a:t>16</a:t>
            </a:r>
            <a:endParaRPr lang="en-US" dirty="0"/>
          </a:p>
        </p:txBody>
      </p:sp>
    </p:spTree>
    <p:extLst>
      <p:ext uri="{BB962C8B-B14F-4D97-AF65-F5344CB8AC3E}">
        <p14:creationId xmlns:p14="http://schemas.microsoft.com/office/powerpoint/2010/main" val="1212790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152400" y="87478"/>
            <a:ext cx="6931152" cy="584775"/>
          </a:xfrm>
        </p:spPr>
        <p:txBody>
          <a:bodyPr/>
          <a:lstStyle/>
          <a:p>
            <a:pPr algn="ctr"/>
            <a:r>
              <a:rPr lang="en-US" dirty="0" smtClean="0"/>
              <a:t>all Submissions</a:t>
            </a:r>
            <a:endParaRPr lang="en-US" dirty="0"/>
          </a:p>
        </p:txBody>
      </p:sp>
      <p:sp>
        <p:nvSpPr>
          <p:cNvPr id="3" name="Text Placeholder 2"/>
          <p:cNvSpPr>
            <a:spLocks noGrp="1"/>
          </p:cNvSpPr>
          <p:nvPr>
            <p:ph type="body" sz="quarter" idx="14"/>
          </p:nvPr>
        </p:nvSpPr>
        <p:spPr>
          <a:xfrm>
            <a:off x="381000" y="718820"/>
            <a:ext cx="5599176" cy="1107996"/>
          </a:xfrm>
        </p:spPr>
        <p:txBody>
          <a:bodyPr/>
          <a:lstStyle/>
          <a:p>
            <a:r>
              <a:rPr lang="en-US" dirty="0" smtClean="0"/>
              <a:t>Save Imported files</a:t>
            </a:r>
            <a:endParaRPr lang="en-US" dirty="0"/>
          </a:p>
        </p:txBody>
      </p:sp>
      <p:sp>
        <p:nvSpPr>
          <p:cNvPr id="16" name="Text Placeholder 9"/>
          <p:cNvSpPr txBox="1">
            <a:spLocks/>
          </p:cNvSpPr>
          <p:nvPr/>
        </p:nvSpPr>
        <p:spPr>
          <a:xfrm>
            <a:off x="762000" y="1850946"/>
            <a:ext cx="6705600" cy="2549604"/>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If questions arise regarding data changes between Preliminary, Final and Subsequent data,  </a:t>
            </a:r>
          </a:p>
          <a:p>
            <a:pPr marL="434340" indent="-342900">
              <a:buFont typeface="Arial" panose="020B0604020202020204" pitchFamily="34" charset="0"/>
              <a:buChar char="•"/>
            </a:pPr>
            <a:r>
              <a:rPr lang="en-US" dirty="0" smtClean="0"/>
              <a:t>It helps to keep a history of records submitted to troubleshoot changes in data over time</a:t>
            </a:r>
          </a:p>
          <a:p>
            <a:pPr marL="434340" indent="-342900">
              <a:buFont typeface="Arial" panose="020B0604020202020204" pitchFamily="34" charset="0"/>
              <a:buChar char="•"/>
            </a:pPr>
            <a:r>
              <a:rPr lang="en-US" dirty="0" smtClean="0"/>
              <a:t>Develop a file naming convention and organized system to find and retrieve files easily</a:t>
            </a:r>
          </a:p>
        </p:txBody>
      </p:sp>
      <p:sp>
        <p:nvSpPr>
          <p:cNvPr id="5" name="TextBox 4"/>
          <p:cNvSpPr txBox="1"/>
          <p:nvPr/>
        </p:nvSpPr>
        <p:spPr>
          <a:xfrm>
            <a:off x="8723376" y="4843780"/>
            <a:ext cx="457200" cy="369332"/>
          </a:xfrm>
          <a:prstGeom prst="rect">
            <a:avLst/>
          </a:prstGeom>
          <a:noFill/>
          <a:ln w="9525">
            <a:noFill/>
          </a:ln>
        </p:spPr>
        <p:txBody>
          <a:bodyPr wrap="square" rtlCol="0">
            <a:spAutoFit/>
          </a:bodyPr>
          <a:lstStyle/>
          <a:p>
            <a:pPr algn="ctr"/>
            <a:r>
              <a:rPr lang="en-US" dirty="0" smtClean="0"/>
              <a:t>17</a:t>
            </a:r>
            <a:endParaRPr lang="en-US" dirty="0"/>
          </a:p>
        </p:txBody>
      </p:sp>
    </p:spTree>
    <p:extLst>
      <p:ext uri="{BB962C8B-B14F-4D97-AF65-F5344CB8AC3E}">
        <p14:creationId xmlns:p14="http://schemas.microsoft.com/office/powerpoint/2010/main" val="21560642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716" y="971550"/>
            <a:ext cx="8037576" cy="923330"/>
          </a:xfrm>
        </p:spPr>
        <p:txBody>
          <a:bodyPr/>
          <a:lstStyle/>
          <a:p>
            <a:r>
              <a:rPr lang="en-US" dirty="0" smtClean="0"/>
              <a:t>0224</a:t>
            </a:r>
            <a:endParaRPr lang="en-US" dirty="0"/>
          </a:p>
        </p:txBody>
      </p:sp>
      <p:sp>
        <p:nvSpPr>
          <p:cNvPr id="2" name="Title 1"/>
          <p:cNvSpPr>
            <a:spLocks noGrp="1"/>
          </p:cNvSpPr>
          <p:nvPr>
            <p:ph type="title"/>
          </p:nvPr>
        </p:nvSpPr>
        <p:spPr>
          <a:xfrm>
            <a:off x="670716" y="285750"/>
            <a:ext cx="7589520" cy="584775"/>
          </a:xfrm>
        </p:spPr>
        <p:txBody>
          <a:bodyPr/>
          <a:lstStyle/>
          <a:p>
            <a:r>
              <a:rPr lang="en-US" dirty="0" smtClean="0"/>
              <a:t>New Verification</a:t>
            </a:r>
            <a:endParaRPr lang="en-US" dirty="0"/>
          </a:p>
        </p:txBody>
      </p:sp>
      <p:sp>
        <p:nvSpPr>
          <p:cNvPr id="6" name="Text Placeholder 9"/>
          <p:cNvSpPr txBox="1">
            <a:spLocks/>
          </p:cNvSpPr>
          <p:nvPr/>
        </p:nvSpPr>
        <p:spPr>
          <a:xfrm>
            <a:off x="930030" y="1995905"/>
            <a:ext cx="7985370" cy="880645"/>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December </a:t>
            </a:r>
            <a:r>
              <a:rPr lang="en-US" dirty="0"/>
              <a:t>1st </a:t>
            </a:r>
            <a:r>
              <a:rPr lang="en-US" u="sng" dirty="0"/>
              <a:t>Responsible school</a:t>
            </a:r>
            <a:r>
              <a:rPr lang="en-US" dirty="0"/>
              <a:t>, area of </a:t>
            </a:r>
            <a:r>
              <a:rPr lang="en-US" u="sng" dirty="0"/>
              <a:t>Disability</a:t>
            </a:r>
            <a:r>
              <a:rPr lang="en-US" dirty="0"/>
              <a:t> or Educational </a:t>
            </a:r>
            <a:r>
              <a:rPr lang="en-US" u="sng" dirty="0"/>
              <a:t>Environment</a:t>
            </a:r>
            <a:r>
              <a:rPr lang="en-US" dirty="0"/>
              <a:t> has changed from the final 12-1 report. </a:t>
            </a:r>
          </a:p>
        </p:txBody>
      </p:sp>
      <p:sp>
        <p:nvSpPr>
          <p:cNvPr id="5" name="Text Placeholder 9"/>
          <p:cNvSpPr txBox="1">
            <a:spLocks/>
          </p:cNvSpPr>
          <p:nvPr/>
        </p:nvSpPr>
        <p:spPr>
          <a:xfrm>
            <a:off x="914399" y="2876550"/>
            <a:ext cx="7985370" cy="880645"/>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Companion to verification 0203. The reason why the federally reported December 1 data changed.   </a:t>
            </a:r>
            <a:endParaRPr lang="en-US" dirty="0"/>
          </a:p>
        </p:txBody>
      </p:sp>
      <p:sp>
        <p:nvSpPr>
          <p:cNvPr id="7" name="TextBox 6"/>
          <p:cNvSpPr txBox="1"/>
          <p:nvPr/>
        </p:nvSpPr>
        <p:spPr>
          <a:xfrm>
            <a:off x="8723376" y="4843780"/>
            <a:ext cx="457200" cy="369332"/>
          </a:xfrm>
          <a:prstGeom prst="rect">
            <a:avLst/>
          </a:prstGeom>
          <a:noFill/>
          <a:ln w="9525">
            <a:noFill/>
          </a:ln>
        </p:spPr>
        <p:txBody>
          <a:bodyPr wrap="square" rtlCol="0">
            <a:spAutoFit/>
          </a:bodyPr>
          <a:lstStyle/>
          <a:p>
            <a:pPr algn="ctr"/>
            <a:r>
              <a:rPr lang="en-US" dirty="0" smtClean="0"/>
              <a:t>18</a:t>
            </a:r>
            <a:endParaRPr lang="en-US" dirty="0"/>
          </a:p>
        </p:txBody>
      </p:sp>
    </p:spTree>
    <p:extLst>
      <p:ext uri="{BB962C8B-B14F-4D97-AF65-F5344CB8AC3E}">
        <p14:creationId xmlns:p14="http://schemas.microsoft.com/office/powerpoint/2010/main" val="29658727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6909" y="1643367"/>
            <a:ext cx="3886200" cy="2554545"/>
          </a:xfrm>
        </p:spPr>
        <p:txBody>
          <a:bodyPr/>
          <a:lstStyle/>
          <a:p>
            <a:r>
              <a:rPr lang="en-US" dirty="0" smtClean="0"/>
              <a:t>Look for changes in the data</a:t>
            </a:r>
          </a:p>
          <a:p>
            <a:endParaRPr lang="en-US" dirty="0"/>
          </a:p>
          <a:p>
            <a:r>
              <a:rPr lang="en-US" dirty="0" smtClean="0"/>
              <a:t>A Projected December 1 report run today will show what has changed from the Final report </a:t>
            </a:r>
            <a:endParaRPr lang="en-US" dirty="0"/>
          </a:p>
        </p:txBody>
      </p:sp>
      <p:sp>
        <p:nvSpPr>
          <p:cNvPr id="2" name="Title 1"/>
          <p:cNvSpPr>
            <a:spLocks noGrp="1"/>
          </p:cNvSpPr>
          <p:nvPr>
            <p:ph type="title"/>
          </p:nvPr>
        </p:nvSpPr>
        <p:spPr>
          <a:xfrm>
            <a:off x="74337" y="532510"/>
            <a:ext cx="7589520" cy="584775"/>
          </a:xfrm>
        </p:spPr>
        <p:txBody>
          <a:bodyPr/>
          <a:lstStyle/>
          <a:p>
            <a:r>
              <a:rPr lang="en-US" dirty="0" smtClean="0"/>
              <a:t>Verification 0224 Analysis</a:t>
            </a:r>
            <a:endParaRPr lang="en-US" dirty="0"/>
          </a:p>
        </p:txBody>
      </p:sp>
      <p:pic>
        <p:nvPicPr>
          <p:cNvPr id="8" name="Picture 7"/>
          <p:cNvPicPr/>
          <p:nvPr/>
        </p:nvPicPr>
        <p:blipFill>
          <a:blip r:embed="rId2"/>
          <a:stretch>
            <a:fillRect/>
          </a:stretch>
        </p:blipFill>
        <p:spPr>
          <a:xfrm>
            <a:off x="5418015" y="43875"/>
            <a:ext cx="3429000" cy="2512378"/>
          </a:xfrm>
          <a:prstGeom prst="rect">
            <a:avLst/>
          </a:prstGeom>
        </p:spPr>
      </p:pic>
      <p:pic>
        <p:nvPicPr>
          <p:cNvPr id="9" name="Picture 8"/>
          <p:cNvPicPr/>
          <p:nvPr/>
        </p:nvPicPr>
        <p:blipFill>
          <a:blip r:embed="rId3"/>
          <a:stretch>
            <a:fillRect/>
          </a:stretch>
        </p:blipFill>
        <p:spPr>
          <a:xfrm>
            <a:off x="5379018" y="2556253"/>
            <a:ext cx="3352800" cy="2406650"/>
          </a:xfrm>
          <a:prstGeom prst="rect">
            <a:avLst/>
          </a:prstGeom>
        </p:spPr>
      </p:pic>
      <p:sp>
        <p:nvSpPr>
          <p:cNvPr id="11" name="Flowchart: Connector 10"/>
          <p:cNvSpPr/>
          <p:nvPr/>
        </p:nvSpPr>
        <p:spPr>
          <a:xfrm>
            <a:off x="7223760" y="1514059"/>
            <a:ext cx="464820" cy="410210"/>
          </a:xfrm>
          <a:prstGeom prst="flowChartConnector">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2" name="Flowchart: Connector 11"/>
          <p:cNvSpPr/>
          <p:nvPr/>
        </p:nvSpPr>
        <p:spPr>
          <a:xfrm>
            <a:off x="8076980" y="4400550"/>
            <a:ext cx="464820" cy="410210"/>
          </a:xfrm>
          <a:prstGeom prst="flowChartConnector">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3" name="Flowchart: Connector 12"/>
          <p:cNvSpPr/>
          <p:nvPr/>
        </p:nvSpPr>
        <p:spPr>
          <a:xfrm>
            <a:off x="8153400" y="1809750"/>
            <a:ext cx="464820" cy="410210"/>
          </a:xfrm>
          <a:prstGeom prst="flowChartConnector">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4" name="Flowchart: Connector 13"/>
          <p:cNvSpPr/>
          <p:nvPr/>
        </p:nvSpPr>
        <p:spPr>
          <a:xfrm>
            <a:off x="7688580" y="2298382"/>
            <a:ext cx="464820" cy="410210"/>
          </a:xfrm>
          <a:prstGeom prst="flowChartConnector">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5" name="Flowchart: Connector 14"/>
          <p:cNvSpPr/>
          <p:nvPr/>
        </p:nvSpPr>
        <p:spPr>
          <a:xfrm>
            <a:off x="7609058" y="4519635"/>
            <a:ext cx="464820" cy="410210"/>
          </a:xfrm>
          <a:prstGeom prst="flowChartConnector">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6" name="Flowchart: Connector 15"/>
          <p:cNvSpPr/>
          <p:nvPr/>
        </p:nvSpPr>
        <p:spPr>
          <a:xfrm>
            <a:off x="7055418" y="4231542"/>
            <a:ext cx="464820" cy="410210"/>
          </a:xfrm>
          <a:prstGeom prst="flowChartConnector">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17" name="Straight Arrow Connector 16"/>
          <p:cNvCxnSpPr>
            <a:endCxn id="16" idx="0"/>
          </p:cNvCxnSpPr>
          <p:nvPr/>
        </p:nvCxnSpPr>
        <p:spPr>
          <a:xfrm flipH="1">
            <a:off x="7287828" y="1924269"/>
            <a:ext cx="168126" cy="2307273"/>
          </a:xfrm>
          <a:prstGeom prst="straightConnector1">
            <a:avLst/>
          </a:prstGeom>
          <a:noFill/>
          <a:ln w="38100" cap="flat" cmpd="sng" algn="ctr">
            <a:solidFill>
              <a:srgbClr val="FF0000"/>
            </a:solidFill>
            <a:prstDash val="solid"/>
            <a:miter lim="800000"/>
            <a:tailEnd type="triangle"/>
          </a:ln>
          <a:effectLst/>
        </p:spPr>
      </p:cxnSp>
      <p:cxnSp>
        <p:nvCxnSpPr>
          <p:cNvPr id="18" name="Straight Arrow Connector 17"/>
          <p:cNvCxnSpPr/>
          <p:nvPr/>
        </p:nvCxnSpPr>
        <p:spPr>
          <a:xfrm>
            <a:off x="7886961" y="2720483"/>
            <a:ext cx="1" cy="1799152"/>
          </a:xfrm>
          <a:prstGeom prst="straightConnector1">
            <a:avLst/>
          </a:prstGeom>
          <a:noFill/>
          <a:ln w="38100" cap="flat" cmpd="sng" algn="ctr">
            <a:solidFill>
              <a:srgbClr val="FF0000"/>
            </a:solidFill>
            <a:prstDash val="solid"/>
            <a:miter lim="800000"/>
            <a:tailEnd type="triangle"/>
          </a:ln>
          <a:effectLst/>
        </p:spPr>
      </p:cxnSp>
      <p:cxnSp>
        <p:nvCxnSpPr>
          <p:cNvPr id="19" name="Straight Arrow Connector 18"/>
          <p:cNvCxnSpPr/>
          <p:nvPr/>
        </p:nvCxnSpPr>
        <p:spPr>
          <a:xfrm flipH="1">
            <a:off x="8309391" y="2219960"/>
            <a:ext cx="76419" cy="2102168"/>
          </a:xfrm>
          <a:prstGeom prst="straightConnector1">
            <a:avLst/>
          </a:prstGeom>
          <a:noFill/>
          <a:ln w="38100" cap="flat" cmpd="sng" algn="ctr">
            <a:solidFill>
              <a:srgbClr val="FF0000"/>
            </a:solidFill>
            <a:prstDash val="solid"/>
            <a:miter lim="800000"/>
            <a:tailEnd type="triangle"/>
          </a:ln>
          <a:effectLst/>
        </p:spPr>
      </p:cxnSp>
      <p:sp>
        <p:nvSpPr>
          <p:cNvPr id="20" name="TextBox 19"/>
          <p:cNvSpPr txBox="1"/>
          <p:nvPr/>
        </p:nvSpPr>
        <p:spPr>
          <a:xfrm>
            <a:off x="8723376" y="4843780"/>
            <a:ext cx="457200" cy="369332"/>
          </a:xfrm>
          <a:prstGeom prst="rect">
            <a:avLst/>
          </a:prstGeom>
          <a:noFill/>
          <a:ln w="9525">
            <a:noFill/>
          </a:ln>
        </p:spPr>
        <p:txBody>
          <a:bodyPr wrap="square" rtlCol="0">
            <a:spAutoFit/>
          </a:bodyPr>
          <a:lstStyle/>
          <a:p>
            <a:pPr algn="ctr"/>
            <a:r>
              <a:rPr lang="en-US" dirty="0" smtClean="0"/>
              <a:t>19</a:t>
            </a:r>
            <a:endParaRPr lang="en-US" dirty="0"/>
          </a:p>
        </p:txBody>
      </p:sp>
    </p:spTree>
    <p:extLst>
      <p:ext uri="{BB962C8B-B14F-4D97-AF65-F5344CB8AC3E}">
        <p14:creationId xmlns:p14="http://schemas.microsoft.com/office/powerpoint/2010/main" val="2319259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7000" y="590550"/>
            <a:ext cx="5943600" cy="1600200"/>
          </a:xfrm>
        </p:spPr>
        <p:txBody>
          <a:bodyPr/>
          <a:lstStyle/>
          <a:p>
            <a:r>
              <a:rPr lang="en-US" dirty="0" smtClean="0"/>
              <a:t>Data Dictionary</a:t>
            </a:r>
            <a:endParaRPr lang="en-US" dirty="0"/>
          </a:p>
        </p:txBody>
      </p:sp>
      <p:sp>
        <p:nvSpPr>
          <p:cNvPr id="5" name="Text Placeholder 4"/>
          <p:cNvSpPr>
            <a:spLocks noGrp="1"/>
          </p:cNvSpPr>
          <p:nvPr>
            <p:ph type="body" idx="1"/>
          </p:nvPr>
        </p:nvSpPr>
        <p:spPr/>
        <p:txBody>
          <a:bodyPr/>
          <a:lstStyle/>
          <a:p>
            <a:pPr algn="r"/>
            <a:r>
              <a:rPr lang="en-US" sz="3600" dirty="0" smtClean="0">
                <a:solidFill>
                  <a:srgbClr val="F8A714"/>
                </a:solidFill>
              </a:rPr>
              <a:t>UPDATES</a:t>
            </a:r>
            <a:endParaRPr lang="en-US" sz="3600" dirty="0">
              <a:solidFill>
                <a:srgbClr val="F8A714"/>
              </a:solidFill>
            </a:endParaRPr>
          </a:p>
        </p:txBody>
      </p:sp>
      <p:sp>
        <p:nvSpPr>
          <p:cNvPr id="6" name="TextBox 5"/>
          <p:cNvSpPr txBox="1"/>
          <p:nvPr/>
        </p:nvSpPr>
        <p:spPr>
          <a:xfrm>
            <a:off x="8686793" y="4774168"/>
            <a:ext cx="457200" cy="369332"/>
          </a:xfrm>
          <a:prstGeom prst="rect">
            <a:avLst/>
          </a:prstGeom>
          <a:noFill/>
          <a:ln w="9525">
            <a:noFill/>
          </a:ln>
        </p:spPr>
        <p:txBody>
          <a:bodyPr wrap="square" rtlCol="0">
            <a:spAutoFit/>
          </a:bodyPr>
          <a:lstStyle/>
          <a:p>
            <a:pPr algn="ctr"/>
            <a:r>
              <a:rPr lang="en-US" dirty="0" smtClean="0"/>
              <a:t>2</a:t>
            </a:r>
            <a:endParaRPr lang="en-US" dirty="0"/>
          </a:p>
        </p:txBody>
      </p:sp>
    </p:spTree>
    <p:extLst>
      <p:ext uri="{BB962C8B-B14F-4D97-AF65-F5344CB8AC3E}">
        <p14:creationId xmlns:p14="http://schemas.microsoft.com/office/powerpoint/2010/main" val="14220294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716" y="971550"/>
            <a:ext cx="8037576" cy="923330"/>
          </a:xfrm>
        </p:spPr>
        <p:txBody>
          <a:bodyPr/>
          <a:lstStyle/>
          <a:p>
            <a:r>
              <a:rPr lang="en-US" dirty="0" smtClean="0"/>
              <a:t>0224 – Disability Change</a:t>
            </a:r>
            <a:endParaRPr lang="en-US" dirty="0"/>
          </a:p>
        </p:txBody>
      </p:sp>
      <p:sp>
        <p:nvSpPr>
          <p:cNvPr id="2" name="Title 1"/>
          <p:cNvSpPr>
            <a:spLocks noGrp="1"/>
          </p:cNvSpPr>
          <p:nvPr>
            <p:ph type="title"/>
          </p:nvPr>
        </p:nvSpPr>
        <p:spPr>
          <a:xfrm>
            <a:off x="914400" y="272847"/>
            <a:ext cx="5653884" cy="584775"/>
          </a:xfrm>
        </p:spPr>
        <p:txBody>
          <a:bodyPr/>
          <a:lstStyle/>
          <a:p>
            <a:r>
              <a:rPr lang="en-US" dirty="0" smtClean="0"/>
              <a:t>Primary Cause</a:t>
            </a:r>
            <a:endParaRPr lang="en-US" dirty="0"/>
          </a:p>
        </p:txBody>
      </p:sp>
      <p:sp>
        <p:nvSpPr>
          <p:cNvPr id="6" name="Text Placeholder 9"/>
          <p:cNvSpPr txBox="1">
            <a:spLocks/>
          </p:cNvSpPr>
          <p:nvPr/>
        </p:nvSpPr>
        <p:spPr>
          <a:xfrm>
            <a:off x="731389" y="1784182"/>
            <a:ext cx="7985370" cy="423445"/>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Mid-IEP changes are applied to the entire IEP by date. </a:t>
            </a:r>
            <a:endParaRPr lang="en-US" dirty="0"/>
          </a:p>
        </p:txBody>
      </p:sp>
      <p:sp>
        <p:nvSpPr>
          <p:cNvPr id="5" name="Text Placeholder 9"/>
          <p:cNvSpPr txBox="1">
            <a:spLocks/>
          </p:cNvSpPr>
          <p:nvPr/>
        </p:nvSpPr>
        <p:spPr>
          <a:xfrm>
            <a:off x="722922" y="2266950"/>
            <a:ext cx="7985370" cy="880645"/>
          </a:xfrm>
          <a:prstGeom prst="rect">
            <a:avLst/>
          </a:prstGeom>
          <a:ln>
            <a:solidFill>
              <a:schemeClr val="tx1"/>
            </a:solidFill>
          </a:ln>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Example, 9/26/2017 IEP. Area of disability changes on 03/15/2018</a:t>
            </a:r>
          </a:p>
          <a:p>
            <a:pPr marL="434340" indent="-342900">
              <a:buFont typeface="Arial" panose="020B0604020202020204" pitchFamily="34" charset="0"/>
              <a:buChar char="•"/>
            </a:pPr>
            <a:r>
              <a:rPr lang="en-US" dirty="0" smtClean="0"/>
              <a:t>New disability listed on service lines 9/26/2017 to 05/21/2018</a:t>
            </a:r>
            <a:endParaRPr lang="en-US" dirty="0"/>
          </a:p>
        </p:txBody>
      </p:sp>
      <p:sp>
        <p:nvSpPr>
          <p:cNvPr id="7" name="Text Placeholder 9"/>
          <p:cNvSpPr txBox="1">
            <a:spLocks/>
          </p:cNvSpPr>
          <p:nvPr/>
        </p:nvSpPr>
        <p:spPr>
          <a:xfrm>
            <a:off x="731388" y="3221735"/>
            <a:ext cx="8107811" cy="880645"/>
          </a:xfrm>
          <a:prstGeom prst="rect">
            <a:avLst/>
          </a:prstGeom>
          <a:ln>
            <a:solidFill>
              <a:schemeClr val="tx1"/>
            </a:solidFill>
          </a:ln>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Example, 08/05/2017 IEP. Service location changes on 02/11/2018</a:t>
            </a:r>
          </a:p>
          <a:p>
            <a:pPr marL="434340" indent="-342900">
              <a:buFont typeface="Arial" panose="020B0604020202020204" pitchFamily="34" charset="0"/>
              <a:buChar char="•"/>
            </a:pPr>
            <a:r>
              <a:rPr lang="en-US" dirty="0" smtClean="0"/>
              <a:t>New location listed on service lines 08/05/2017 to 05/21/2018</a:t>
            </a:r>
            <a:endParaRPr lang="en-US" dirty="0"/>
          </a:p>
        </p:txBody>
      </p:sp>
      <p:sp>
        <p:nvSpPr>
          <p:cNvPr id="8" name="TextBox 7"/>
          <p:cNvSpPr txBox="1"/>
          <p:nvPr/>
        </p:nvSpPr>
        <p:spPr>
          <a:xfrm>
            <a:off x="8723376" y="4843780"/>
            <a:ext cx="457200" cy="369332"/>
          </a:xfrm>
          <a:prstGeom prst="rect">
            <a:avLst/>
          </a:prstGeom>
          <a:noFill/>
          <a:ln w="9525">
            <a:noFill/>
          </a:ln>
        </p:spPr>
        <p:txBody>
          <a:bodyPr wrap="square" rtlCol="0">
            <a:spAutoFit/>
          </a:bodyPr>
          <a:lstStyle/>
          <a:p>
            <a:pPr algn="ctr"/>
            <a:r>
              <a:rPr lang="en-US" dirty="0" smtClean="0"/>
              <a:t>20</a:t>
            </a:r>
            <a:endParaRPr lang="en-US" dirty="0"/>
          </a:p>
        </p:txBody>
      </p:sp>
    </p:spTree>
    <p:extLst>
      <p:ext uri="{BB962C8B-B14F-4D97-AF65-F5344CB8AC3E}">
        <p14:creationId xmlns:p14="http://schemas.microsoft.com/office/powerpoint/2010/main" val="41647321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68572"/>
            <a:ext cx="8037576" cy="923330"/>
          </a:xfrm>
        </p:spPr>
        <p:txBody>
          <a:bodyPr/>
          <a:lstStyle/>
          <a:p>
            <a:r>
              <a:rPr lang="en-US" dirty="0" smtClean="0"/>
              <a:t>0224 – Responsible School Changed</a:t>
            </a:r>
            <a:endParaRPr lang="en-US" dirty="0"/>
          </a:p>
        </p:txBody>
      </p:sp>
      <p:sp>
        <p:nvSpPr>
          <p:cNvPr id="2" name="Title 1"/>
          <p:cNvSpPr>
            <a:spLocks noGrp="1"/>
          </p:cNvSpPr>
          <p:nvPr>
            <p:ph type="title"/>
          </p:nvPr>
        </p:nvSpPr>
        <p:spPr>
          <a:xfrm>
            <a:off x="838200" y="83797"/>
            <a:ext cx="5653884" cy="584775"/>
          </a:xfrm>
        </p:spPr>
        <p:txBody>
          <a:bodyPr/>
          <a:lstStyle/>
          <a:p>
            <a:r>
              <a:rPr lang="en-US" dirty="0" smtClean="0"/>
              <a:t>Primary Cause</a:t>
            </a:r>
            <a:endParaRPr lang="en-US" dirty="0"/>
          </a:p>
        </p:txBody>
      </p:sp>
      <p:sp>
        <p:nvSpPr>
          <p:cNvPr id="6" name="Text Placeholder 9"/>
          <p:cNvSpPr txBox="1">
            <a:spLocks/>
          </p:cNvSpPr>
          <p:nvPr/>
        </p:nvSpPr>
        <p:spPr>
          <a:xfrm>
            <a:off x="228600" y="1447540"/>
            <a:ext cx="7649959" cy="787568"/>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Responsible school relevant to the prior school year is not updated for the current school year. </a:t>
            </a:r>
            <a:endParaRPr lang="en-US" dirty="0"/>
          </a:p>
        </p:txBody>
      </p:sp>
      <p:sp>
        <p:nvSpPr>
          <p:cNvPr id="5" name="Text Placeholder 9"/>
          <p:cNvSpPr txBox="1">
            <a:spLocks/>
          </p:cNvSpPr>
          <p:nvPr/>
        </p:nvSpPr>
        <p:spPr>
          <a:xfrm>
            <a:off x="133773" y="2235108"/>
            <a:ext cx="8839200" cy="1219200"/>
          </a:xfrm>
          <a:prstGeom prst="rect">
            <a:avLst/>
          </a:prstGeom>
          <a:ln>
            <a:solidFill>
              <a:schemeClr val="tx1"/>
            </a:solidFill>
          </a:ln>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sz="2300" dirty="0" smtClean="0"/>
              <a:t>Example, 03/26/2017 IEP, 2017 responsible school is 8080 Lincoln Elementary. The 2018 responsible school is 8101 Adams Middle school. The 03/26/2017 IEP begins the 2018 school year </a:t>
            </a:r>
            <a:r>
              <a:rPr lang="en-US" sz="2300" dirty="0"/>
              <a:t>listing 8080 Lincoln Elementary. </a:t>
            </a:r>
            <a:endParaRPr lang="en-US" sz="2300" dirty="0" smtClean="0"/>
          </a:p>
        </p:txBody>
      </p:sp>
      <p:sp>
        <p:nvSpPr>
          <p:cNvPr id="7" name="Text Placeholder 9"/>
          <p:cNvSpPr txBox="1">
            <a:spLocks/>
          </p:cNvSpPr>
          <p:nvPr/>
        </p:nvSpPr>
        <p:spPr>
          <a:xfrm>
            <a:off x="133773" y="3562350"/>
            <a:ext cx="8839200" cy="880645"/>
          </a:xfrm>
          <a:prstGeom prst="rect">
            <a:avLst/>
          </a:prstGeom>
          <a:ln>
            <a:solidFill>
              <a:schemeClr val="tx1"/>
            </a:solidFill>
          </a:ln>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The 2018 responsible school does not get updated and reported until new IEP is completed (March), after the December 1 report is final.</a:t>
            </a:r>
            <a:endParaRPr lang="en-US" dirty="0"/>
          </a:p>
        </p:txBody>
      </p:sp>
      <p:sp>
        <p:nvSpPr>
          <p:cNvPr id="8" name="TextBox 7"/>
          <p:cNvSpPr txBox="1"/>
          <p:nvPr/>
        </p:nvSpPr>
        <p:spPr>
          <a:xfrm>
            <a:off x="8723376" y="4843780"/>
            <a:ext cx="457200" cy="369332"/>
          </a:xfrm>
          <a:prstGeom prst="rect">
            <a:avLst/>
          </a:prstGeom>
          <a:noFill/>
          <a:ln w="9525">
            <a:noFill/>
          </a:ln>
        </p:spPr>
        <p:txBody>
          <a:bodyPr wrap="square" rtlCol="0">
            <a:spAutoFit/>
          </a:bodyPr>
          <a:lstStyle/>
          <a:p>
            <a:pPr algn="ctr"/>
            <a:r>
              <a:rPr lang="en-US" dirty="0" smtClean="0"/>
              <a:t>21</a:t>
            </a:r>
            <a:endParaRPr lang="en-US" dirty="0"/>
          </a:p>
        </p:txBody>
      </p:sp>
    </p:spTree>
    <p:extLst>
      <p:ext uri="{BB962C8B-B14F-4D97-AF65-F5344CB8AC3E}">
        <p14:creationId xmlns:p14="http://schemas.microsoft.com/office/powerpoint/2010/main" val="29677246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68572"/>
            <a:ext cx="8037576" cy="923330"/>
          </a:xfrm>
        </p:spPr>
        <p:txBody>
          <a:bodyPr/>
          <a:lstStyle/>
          <a:p>
            <a:r>
              <a:rPr lang="en-US" dirty="0"/>
              <a:t>0224 - OSEP Environment </a:t>
            </a:r>
            <a:r>
              <a:rPr lang="en-US" dirty="0" smtClean="0"/>
              <a:t>Change</a:t>
            </a:r>
            <a:endParaRPr lang="en-US" dirty="0"/>
          </a:p>
        </p:txBody>
      </p:sp>
      <p:sp>
        <p:nvSpPr>
          <p:cNvPr id="2" name="Title 1"/>
          <p:cNvSpPr>
            <a:spLocks noGrp="1"/>
          </p:cNvSpPr>
          <p:nvPr>
            <p:ph type="title"/>
          </p:nvPr>
        </p:nvSpPr>
        <p:spPr>
          <a:xfrm>
            <a:off x="838200" y="83797"/>
            <a:ext cx="5653884" cy="584775"/>
          </a:xfrm>
        </p:spPr>
        <p:txBody>
          <a:bodyPr/>
          <a:lstStyle/>
          <a:p>
            <a:r>
              <a:rPr lang="en-US" dirty="0" smtClean="0"/>
              <a:t>Primary Cause</a:t>
            </a:r>
            <a:endParaRPr lang="en-US" dirty="0"/>
          </a:p>
        </p:txBody>
      </p:sp>
      <p:sp>
        <p:nvSpPr>
          <p:cNvPr id="6" name="Text Placeholder 9"/>
          <p:cNvSpPr txBox="1">
            <a:spLocks/>
          </p:cNvSpPr>
          <p:nvPr/>
        </p:nvSpPr>
        <p:spPr>
          <a:xfrm>
            <a:off x="228600" y="1447540"/>
            <a:ext cx="7649959" cy="787568"/>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OSEP Environment relevant to the prior school year is not updated for the current school year. </a:t>
            </a:r>
            <a:endParaRPr lang="en-US" dirty="0"/>
          </a:p>
        </p:txBody>
      </p:sp>
      <p:sp>
        <p:nvSpPr>
          <p:cNvPr id="5" name="Text Placeholder 9"/>
          <p:cNvSpPr txBox="1">
            <a:spLocks/>
          </p:cNvSpPr>
          <p:nvPr/>
        </p:nvSpPr>
        <p:spPr>
          <a:xfrm>
            <a:off x="133773" y="2235108"/>
            <a:ext cx="8839200" cy="1219200"/>
          </a:xfrm>
          <a:prstGeom prst="rect">
            <a:avLst/>
          </a:prstGeom>
          <a:ln>
            <a:solidFill>
              <a:schemeClr val="tx1"/>
            </a:solidFill>
          </a:ln>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sz="2300" dirty="0"/>
              <a:t>Example, 04/11/2017 IEP, 2017 service are provided in preschool locations. The 2018 service are provided in the Kindergarten classroom. The 04/11/2017 IEP begins the 2018 school year listing preschool settings. </a:t>
            </a:r>
          </a:p>
        </p:txBody>
      </p:sp>
      <p:sp>
        <p:nvSpPr>
          <p:cNvPr id="7" name="Text Placeholder 9"/>
          <p:cNvSpPr txBox="1">
            <a:spLocks/>
          </p:cNvSpPr>
          <p:nvPr/>
        </p:nvSpPr>
        <p:spPr>
          <a:xfrm>
            <a:off x="237574" y="3487914"/>
            <a:ext cx="8476827" cy="1522236"/>
          </a:xfrm>
          <a:prstGeom prst="rect">
            <a:avLst/>
          </a:prstGeom>
          <a:ln>
            <a:solidFill>
              <a:schemeClr val="tx1"/>
            </a:solidFill>
          </a:ln>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a:t>The 2018 OSEP environment changes when record is updated with new IEP in (April), after the December 1 report is final. New grade level, classroom session minutes, new settings change the environment. </a:t>
            </a:r>
          </a:p>
        </p:txBody>
      </p:sp>
      <p:sp>
        <p:nvSpPr>
          <p:cNvPr id="8" name="TextBox 7"/>
          <p:cNvSpPr txBox="1"/>
          <p:nvPr/>
        </p:nvSpPr>
        <p:spPr>
          <a:xfrm>
            <a:off x="8723376" y="4843780"/>
            <a:ext cx="457200" cy="369332"/>
          </a:xfrm>
          <a:prstGeom prst="rect">
            <a:avLst/>
          </a:prstGeom>
          <a:noFill/>
          <a:ln w="9525">
            <a:noFill/>
          </a:ln>
        </p:spPr>
        <p:txBody>
          <a:bodyPr wrap="square" rtlCol="0">
            <a:spAutoFit/>
          </a:bodyPr>
          <a:lstStyle/>
          <a:p>
            <a:pPr algn="ctr"/>
            <a:r>
              <a:rPr lang="en-US" dirty="0" smtClean="0"/>
              <a:t>22</a:t>
            </a:r>
            <a:endParaRPr lang="en-US" dirty="0"/>
          </a:p>
        </p:txBody>
      </p:sp>
    </p:spTree>
    <p:extLst>
      <p:ext uri="{BB962C8B-B14F-4D97-AF65-F5344CB8AC3E}">
        <p14:creationId xmlns:p14="http://schemas.microsoft.com/office/powerpoint/2010/main" val="37075996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912" y="532810"/>
            <a:ext cx="8037576" cy="923330"/>
          </a:xfrm>
        </p:spPr>
        <p:txBody>
          <a:bodyPr/>
          <a:lstStyle/>
          <a:p>
            <a:r>
              <a:rPr lang="en-US" dirty="0"/>
              <a:t>0224 - OSEP Environment Change</a:t>
            </a:r>
          </a:p>
        </p:txBody>
      </p:sp>
      <p:sp>
        <p:nvSpPr>
          <p:cNvPr id="2" name="Title 1"/>
          <p:cNvSpPr>
            <a:spLocks noGrp="1"/>
          </p:cNvSpPr>
          <p:nvPr>
            <p:ph type="title"/>
          </p:nvPr>
        </p:nvSpPr>
        <p:spPr>
          <a:xfrm>
            <a:off x="838200" y="228340"/>
            <a:ext cx="7086600" cy="440232"/>
          </a:xfrm>
        </p:spPr>
        <p:txBody>
          <a:bodyPr/>
          <a:lstStyle/>
          <a:p>
            <a:r>
              <a:rPr lang="en-US" dirty="0" smtClean="0"/>
              <a:t>Private / parochial category</a:t>
            </a:r>
            <a:endParaRPr lang="en-US" dirty="0"/>
          </a:p>
        </p:txBody>
      </p:sp>
      <p:sp>
        <p:nvSpPr>
          <p:cNvPr id="6" name="Text Placeholder 9"/>
          <p:cNvSpPr txBox="1">
            <a:spLocks/>
          </p:cNvSpPr>
          <p:nvPr/>
        </p:nvSpPr>
        <p:spPr>
          <a:xfrm>
            <a:off x="228600" y="1339498"/>
            <a:ext cx="8458200" cy="787568"/>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Private / Parochial OSEP Environment is determined by the student’s neighborhood school. Data Dictionary page 9, examples 5-8</a:t>
            </a:r>
            <a:endParaRPr lang="en-US" dirty="0"/>
          </a:p>
        </p:txBody>
      </p:sp>
      <p:sp>
        <p:nvSpPr>
          <p:cNvPr id="5" name="Text Placeholder 9"/>
          <p:cNvSpPr txBox="1">
            <a:spLocks/>
          </p:cNvSpPr>
          <p:nvPr/>
        </p:nvSpPr>
        <p:spPr>
          <a:xfrm>
            <a:off x="76200" y="2100000"/>
            <a:ext cx="8991599" cy="1219200"/>
          </a:xfrm>
          <a:prstGeom prst="rect">
            <a:avLst/>
          </a:prstGeom>
          <a:ln>
            <a:solidFill>
              <a:schemeClr val="tx1"/>
            </a:solidFill>
          </a:ln>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sz="2300" dirty="0" smtClean="0"/>
              <a:t>Example, Student profile initially lists a </a:t>
            </a:r>
            <a:r>
              <a:rPr lang="en-US" dirty="0"/>
              <a:t>Private / Parochial neighborhood </a:t>
            </a:r>
            <a:r>
              <a:rPr lang="en-US" dirty="0" smtClean="0"/>
              <a:t>school (</a:t>
            </a:r>
            <a:r>
              <a:rPr lang="en-US" sz="2300" dirty="0" smtClean="0"/>
              <a:t>X0 or Z0) organization. As the student receives general education in a </a:t>
            </a:r>
            <a:r>
              <a:rPr lang="en-US" sz="2000" dirty="0"/>
              <a:t>Private / </a:t>
            </a:r>
            <a:r>
              <a:rPr lang="en-US" sz="2000" dirty="0" smtClean="0"/>
              <a:t>Parochial school. </a:t>
            </a:r>
            <a:r>
              <a:rPr lang="en-US" sz="2300" dirty="0" smtClean="0"/>
              <a:t> Student counts in the PP category for December 1</a:t>
            </a:r>
          </a:p>
        </p:txBody>
      </p:sp>
      <p:sp>
        <p:nvSpPr>
          <p:cNvPr id="7" name="Text Placeholder 9"/>
          <p:cNvSpPr txBox="1">
            <a:spLocks/>
          </p:cNvSpPr>
          <p:nvPr/>
        </p:nvSpPr>
        <p:spPr>
          <a:xfrm>
            <a:off x="76200" y="3359389"/>
            <a:ext cx="8991599" cy="1143000"/>
          </a:xfrm>
          <a:prstGeom prst="rect">
            <a:avLst/>
          </a:prstGeom>
          <a:ln>
            <a:solidFill>
              <a:schemeClr val="tx1"/>
            </a:solidFill>
          </a:ln>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Subsequent record update changes the neighborhood school to a </a:t>
            </a:r>
            <a:r>
              <a:rPr lang="en-US" dirty="0"/>
              <a:t>public </a:t>
            </a:r>
            <a:r>
              <a:rPr lang="en-US" dirty="0" smtClean="0"/>
              <a:t>school (</a:t>
            </a:r>
            <a:r>
              <a:rPr lang="en-US" dirty="0"/>
              <a:t>D0</a:t>
            </a:r>
            <a:r>
              <a:rPr lang="en-US" dirty="0" smtClean="0"/>
              <a:t>) organization</a:t>
            </a:r>
            <a:r>
              <a:rPr lang="en-US" dirty="0"/>
              <a:t>. OSEP </a:t>
            </a:r>
            <a:r>
              <a:rPr lang="en-US" dirty="0" smtClean="0"/>
              <a:t>Environment changes to the public school calculation resulting in a different </a:t>
            </a:r>
            <a:r>
              <a:rPr lang="en-US" dirty="0"/>
              <a:t>OSEP Environment </a:t>
            </a:r>
            <a:r>
              <a:rPr lang="en-US" dirty="0" smtClean="0"/>
              <a:t>category.</a:t>
            </a:r>
            <a:endParaRPr lang="en-US" dirty="0"/>
          </a:p>
        </p:txBody>
      </p:sp>
      <p:sp>
        <p:nvSpPr>
          <p:cNvPr id="8" name="TextBox 7"/>
          <p:cNvSpPr txBox="1"/>
          <p:nvPr/>
        </p:nvSpPr>
        <p:spPr>
          <a:xfrm>
            <a:off x="8723376" y="4843780"/>
            <a:ext cx="457200" cy="369332"/>
          </a:xfrm>
          <a:prstGeom prst="rect">
            <a:avLst/>
          </a:prstGeom>
          <a:noFill/>
          <a:ln w="9525">
            <a:noFill/>
          </a:ln>
        </p:spPr>
        <p:txBody>
          <a:bodyPr wrap="square" rtlCol="0">
            <a:spAutoFit/>
          </a:bodyPr>
          <a:lstStyle/>
          <a:p>
            <a:pPr algn="ctr"/>
            <a:r>
              <a:rPr lang="en-US" dirty="0" smtClean="0"/>
              <a:t>23</a:t>
            </a:r>
            <a:endParaRPr lang="en-US" dirty="0"/>
          </a:p>
        </p:txBody>
      </p:sp>
    </p:spTree>
    <p:extLst>
      <p:ext uri="{BB962C8B-B14F-4D97-AF65-F5344CB8AC3E}">
        <p14:creationId xmlns:p14="http://schemas.microsoft.com/office/powerpoint/2010/main" val="30255198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912" y="209550"/>
            <a:ext cx="8037576" cy="923330"/>
          </a:xfrm>
        </p:spPr>
        <p:txBody>
          <a:bodyPr/>
          <a:lstStyle/>
          <a:p>
            <a:r>
              <a:rPr lang="en-US" dirty="0"/>
              <a:t>0224 - OSEP Environment </a:t>
            </a:r>
            <a:r>
              <a:rPr lang="en-US" dirty="0" smtClean="0"/>
              <a:t>Change, other examples of data updates</a:t>
            </a:r>
            <a:endParaRPr lang="en-US" dirty="0"/>
          </a:p>
        </p:txBody>
      </p:sp>
      <p:sp>
        <p:nvSpPr>
          <p:cNvPr id="5" name="Text Placeholder 9"/>
          <p:cNvSpPr txBox="1">
            <a:spLocks/>
          </p:cNvSpPr>
          <p:nvPr/>
        </p:nvSpPr>
        <p:spPr>
          <a:xfrm>
            <a:off x="118533" y="1955376"/>
            <a:ext cx="8839201" cy="1119285"/>
          </a:xfrm>
          <a:prstGeom prst="rect">
            <a:avLst/>
          </a:prstGeom>
          <a:ln>
            <a:solidFill>
              <a:schemeClr val="tx1"/>
            </a:solidFill>
          </a:ln>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sz="2300" dirty="0" smtClean="0"/>
              <a:t>Grade level of student promoted to KG in July, then resubmitted with Exit status. Services in a preschool program with no KG sessions. December 1 days = zero</a:t>
            </a:r>
          </a:p>
        </p:txBody>
      </p:sp>
      <p:sp>
        <p:nvSpPr>
          <p:cNvPr id="8" name="Text Placeholder 9"/>
          <p:cNvSpPr txBox="1">
            <a:spLocks/>
          </p:cNvSpPr>
          <p:nvPr/>
        </p:nvSpPr>
        <p:spPr>
          <a:xfrm>
            <a:off x="118533" y="3131811"/>
            <a:ext cx="8763001" cy="525788"/>
          </a:xfrm>
          <a:prstGeom prst="rect">
            <a:avLst/>
          </a:prstGeom>
          <a:ln>
            <a:solidFill>
              <a:schemeClr val="tx1"/>
            </a:solidFill>
          </a:ln>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sz="2300" dirty="0" smtClean="0"/>
              <a:t>K time not present on December 1, record updated to include K time</a:t>
            </a:r>
          </a:p>
        </p:txBody>
      </p:sp>
      <p:sp>
        <p:nvSpPr>
          <p:cNvPr id="9" name="Text Placeholder 9"/>
          <p:cNvSpPr txBox="1">
            <a:spLocks/>
          </p:cNvSpPr>
          <p:nvPr/>
        </p:nvSpPr>
        <p:spPr>
          <a:xfrm>
            <a:off x="152400" y="1194936"/>
            <a:ext cx="8839201" cy="632256"/>
          </a:xfrm>
          <a:prstGeom prst="rect">
            <a:avLst/>
          </a:prstGeom>
          <a:ln>
            <a:solidFill>
              <a:schemeClr val="tx1"/>
            </a:solidFill>
          </a:ln>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sz="2000" dirty="0"/>
              <a:t>Homebound services from prior year reported in current year. </a:t>
            </a:r>
            <a:r>
              <a:rPr lang="en-US" sz="2000" dirty="0" smtClean="0"/>
              <a:t>Removed </a:t>
            </a:r>
            <a:r>
              <a:rPr lang="en-US" sz="2000" dirty="0"/>
              <a:t>when next IEP is submitted</a:t>
            </a:r>
            <a:r>
              <a:rPr lang="en-US" sz="2000" dirty="0" smtClean="0"/>
              <a:t>. </a:t>
            </a:r>
            <a:endParaRPr lang="en-US" sz="2000" dirty="0"/>
          </a:p>
        </p:txBody>
      </p:sp>
      <p:sp>
        <p:nvSpPr>
          <p:cNvPr id="10" name="Text Placeholder 9"/>
          <p:cNvSpPr txBox="1">
            <a:spLocks/>
          </p:cNvSpPr>
          <p:nvPr/>
        </p:nvSpPr>
        <p:spPr>
          <a:xfrm>
            <a:off x="118533" y="3714750"/>
            <a:ext cx="8763001" cy="776710"/>
          </a:xfrm>
          <a:prstGeom prst="rect">
            <a:avLst/>
          </a:prstGeom>
          <a:ln>
            <a:solidFill>
              <a:schemeClr val="tx1"/>
            </a:solidFill>
          </a:ln>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sz="2300" dirty="0" smtClean="0"/>
              <a:t>Current year IEP was amended in October. Amended services first reported in April when next IEP is submitted.</a:t>
            </a:r>
          </a:p>
        </p:txBody>
      </p:sp>
      <p:sp>
        <p:nvSpPr>
          <p:cNvPr id="7" name="TextBox 6"/>
          <p:cNvSpPr txBox="1"/>
          <p:nvPr/>
        </p:nvSpPr>
        <p:spPr>
          <a:xfrm>
            <a:off x="8723376" y="4843780"/>
            <a:ext cx="457200" cy="369332"/>
          </a:xfrm>
          <a:prstGeom prst="rect">
            <a:avLst/>
          </a:prstGeom>
          <a:noFill/>
          <a:ln w="9525">
            <a:noFill/>
          </a:ln>
        </p:spPr>
        <p:txBody>
          <a:bodyPr wrap="square" rtlCol="0">
            <a:spAutoFit/>
          </a:bodyPr>
          <a:lstStyle/>
          <a:p>
            <a:pPr algn="ctr"/>
            <a:r>
              <a:rPr lang="en-US" dirty="0" smtClean="0"/>
              <a:t>24</a:t>
            </a:r>
            <a:endParaRPr lang="en-US" dirty="0"/>
          </a:p>
        </p:txBody>
      </p:sp>
    </p:spTree>
    <p:extLst>
      <p:ext uri="{BB962C8B-B14F-4D97-AF65-F5344CB8AC3E}">
        <p14:creationId xmlns:p14="http://schemas.microsoft.com/office/powerpoint/2010/main" val="1586436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716" y="971550"/>
            <a:ext cx="8037576" cy="923330"/>
          </a:xfrm>
        </p:spPr>
        <p:txBody>
          <a:bodyPr/>
          <a:lstStyle/>
          <a:p>
            <a:r>
              <a:rPr lang="en-US" dirty="0" smtClean="0"/>
              <a:t>0224</a:t>
            </a:r>
            <a:endParaRPr lang="en-US" dirty="0"/>
          </a:p>
        </p:txBody>
      </p:sp>
      <p:sp>
        <p:nvSpPr>
          <p:cNvPr id="2" name="Title 1"/>
          <p:cNvSpPr>
            <a:spLocks noGrp="1"/>
          </p:cNvSpPr>
          <p:nvPr>
            <p:ph type="title"/>
          </p:nvPr>
        </p:nvSpPr>
        <p:spPr>
          <a:xfrm>
            <a:off x="670716" y="285750"/>
            <a:ext cx="7589520" cy="584775"/>
          </a:xfrm>
        </p:spPr>
        <p:txBody>
          <a:bodyPr/>
          <a:lstStyle/>
          <a:p>
            <a:r>
              <a:rPr lang="en-US" dirty="0" smtClean="0"/>
              <a:t>New Verification</a:t>
            </a:r>
            <a:endParaRPr lang="en-US" dirty="0"/>
          </a:p>
        </p:txBody>
      </p:sp>
      <p:sp>
        <p:nvSpPr>
          <p:cNvPr id="6" name="Text Placeholder 9"/>
          <p:cNvSpPr txBox="1">
            <a:spLocks/>
          </p:cNvSpPr>
          <p:nvPr/>
        </p:nvSpPr>
        <p:spPr>
          <a:xfrm>
            <a:off x="930030" y="1995905"/>
            <a:ext cx="7985370" cy="423445"/>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What action is required? </a:t>
            </a:r>
            <a:endParaRPr lang="en-US" dirty="0"/>
          </a:p>
        </p:txBody>
      </p:sp>
      <p:sp>
        <p:nvSpPr>
          <p:cNvPr id="5" name="Text Placeholder 9"/>
          <p:cNvSpPr txBox="1">
            <a:spLocks/>
          </p:cNvSpPr>
          <p:nvPr/>
        </p:nvSpPr>
        <p:spPr>
          <a:xfrm>
            <a:off x="914399" y="2520376"/>
            <a:ext cx="7985370" cy="1880174"/>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If the December 1 data is accurate and has changed, then the December 1 data must be updated to the correct values</a:t>
            </a:r>
          </a:p>
          <a:p>
            <a:pPr marL="434340" indent="-342900">
              <a:buFont typeface="Arial" panose="020B0604020202020204" pitchFamily="34" charset="0"/>
              <a:buChar char="•"/>
            </a:pPr>
            <a:r>
              <a:rPr lang="en-US" dirty="0" smtClean="0"/>
              <a:t> If the current data is accurate, then no additional updates are required. </a:t>
            </a:r>
            <a:endParaRPr lang="en-US" dirty="0"/>
          </a:p>
        </p:txBody>
      </p:sp>
      <p:sp>
        <p:nvSpPr>
          <p:cNvPr id="7" name="TextBox 6"/>
          <p:cNvSpPr txBox="1"/>
          <p:nvPr/>
        </p:nvSpPr>
        <p:spPr>
          <a:xfrm>
            <a:off x="8723376" y="4843780"/>
            <a:ext cx="457200" cy="369332"/>
          </a:xfrm>
          <a:prstGeom prst="rect">
            <a:avLst/>
          </a:prstGeom>
          <a:noFill/>
          <a:ln w="9525">
            <a:noFill/>
          </a:ln>
        </p:spPr>
        <p:txBody>
          <a:bodyPr wrap="square" rtlCol="0">
            <a:spAutoFit/>
          </a:bodyPr>
          <a:lstStyle/>
          <a:p>
            <a:pPr algn="ctr"/>
            <a:r>
              <a:rPr lang="en-US" dirty="0" smtClean="0"/>
              <a:t>25</a:t>
            </a:r>
            <a:endParaRPr lang="en-US" dirty="0"/>
          </a:p>
        </p:txBody>
      </p:sp>
    </p:spTree>
    <p:extLst>
      <p:ext uri="{BB962C8B-B14F-4D97-AF65-F5344CB8AC3E}">
        <p14:creationId xmlns:p14="http://schemas.microsoft.com/office/powerpoint/2010/main" val="7161922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7000" y="590550"/>
            <a:ext cx="5943600" cy="1600200"/>
          </a:xfrm>
        </p:spPr>
        <p:txBody>
          <a:bodyPr/>
          <a:lstStyle/>
          <a:p>
            <a:r>
              <a:rPr lang="en-US" dirty="0" smtClean="0"/>
              <a:t>Reports</a:t>
            </a:r>
            <a:endParaRPr lang="en-US" dirty="0"/>
          </a:p>
        </p:txBody>
      </p:sp>
      <p:sp>
        <p:nvSpPr>
          <p:cNvPr id="5" name="Text Placeholder 4"/>
          <p:cNvSpPr>
            <a:spLocks noGrp="1"/>
          </p:cNvSpPr>
          <p:nvPr>
            <p:ph type="body" idx="1"/>
          </p:nvPr>
        </p:nvSpPr>
        <p:spPr/>
        <p:txBody>
          <a:bodyPr/>
          <a:lstStyle/>
          <a:p>
            <a:pPr algn="r"/>
            <a:r>
              <a:rPr lang="en-US" sz="3600" dirty="0" err="1" smtClean="0">
                <a:solidFill>
                  <a:srgbClr val="F8A714"/>
                </a:solidFill>
              </a:rPr>
              <a:t>Guidence</a:t>
            </a:r>
            <a:endParaRPr lang="en-US" sz="3600" dirty="0">
              <a:solidFill>
                <a:srgbClr val="F8A714"/>
              </a:solidFill>
            </a:endParaRPr>
          </a:p>
        </p:txBody>
      </p:sp>
      <p:sp>
        <p:nvSpPr>
          <p:cNvPr id="6" name="TextBox 5"/>
          <p:cNvSpPr txBox="1"/>
          <p:nvPr/>
        </p:nvSpPr>
        <p:spPr>
          <a:xfrm>
            <a:off x="8723376" y="4843780"/>
            <a:ext cx="457200" cy="369332"/>
          </a:xfrm>
          <a:prstGeom prst="rect">
            <a:avLst/>
          </a:prstGeom>
          <a:noFill/>
          <a:ln w="9525">
            <a:noFill/>
          </a:ln>
        </p:spPr>
        <p:txBody>
          <a:bodyPr wrap="square" rtlCol="0">
            <a:spAutoFit/>
          </a:bodyPr>
          <a:lstStyle/>
          <a:p>
            <a:pPr algn="ctr"/>
            <a:r>
              <a:rPr lang="en-US" dirty="0" smtClean="0"/>
              <a:t>26</a:t>
            </a:r>
            <a:endParaRPr lang="en-US" dirty="0"/>
          </a:p>
        </p:txBody>
      </p:sp>
    </p:spTree>
    <p:extLst>
      <p:ext uri="{BB962C8B-B14F-4D97-AF65-F5344CB8AC3E}">
        <p14:creationId xmlns:p14="http://schemas.microsoft.com/office/powerpoint/2010/main" val="37753378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85317"/>
            <a:ext cx="7589520" cy="584775"/>
          </a:xfrm>
        </p:spPr>
        <p:txBody>
          <a:bodyPr/>
          <a:lstStyle/>
          <a:p>
            <a:r>
              <a:rPr lang="en-US" dirty="0" smtClean="0"/>
              <a:t>Check for Duplicate records</a:t>
            </a:r>
            <a:endParaRPr lang="en-US" dirty="0"/>
          </a:p>
        </p:txBody>
      </p:sp>
      <p:pic>
        <p:nvPicPr>
          <p:cNvPr id="4" name="Picture 3"/>
          <p:cNvPicPr>
            <a:picLocks noChangeAspect="1"/>
          </p:cNvPicPr>
          <p:nvPr/>
        </p:nvPicPr>
        <p:blipFill>
          <a:blip r:embed="rId2"/>
          <a:stretch>
            <a:fillRect/>
          </a:stretch>
        </p:blipFill>
        <p:spPr>
          <a:xfrm>
            <a:off x="76200" y="1503089"/>
            <a:ext cx="6324600" cy="3178973"/>
          </a:xfrm>
          <a:prstGeom prst="rect">
            <a:avLst/>
          </a:prstGeom>
        </p:spPr>
      </p:pic>
      <p:sp>
        <p:nvSpPr>
          <p:cNvPr id="8" name="Down Arrow 7"/>
          <p:cNvSpPr/>
          <p:nvPr/>
        </p:nvSpPr>
        <p:spPr>
          <a:xfrm>
            <a:off x="533400" y="3028950"/>
            <a:ext cx="228600" cy="762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6748089" y="1153239"/>
            <a:ext cx="2377284" cy="3077766"/>
          </a:xfrm>
        </p:spPr>
        <p:txBody>
          <a:bodyPr/>
          <a:lstStyle/>
          <a:p>
            <a:pPr marL="228600" indent="-228600">
              <a:buAutoNum type="arabicPeriod"/>
            </a:pPr>
            <a:r>
              <a:rPr lang="en-US" sz="1600" dirty="0" smtClean="0">
                <a:latin typeface="Times New Roman" panose="02020603050405020304" pitchFamily="18" charset="0"/>
                <a:cs typeface="Times New Roman" panose="02020603050405020304" pitchFamily="18" charset="0"/>
              </a:rPr>
              <a:t>Highlight KIDS ID numbers</a:t>
            </a:r>
          </a:p>
          <a:p>
            <a:pPr marL="228600" indent="-228600">
              <a:buAutoNum type="arabicPeriod"/>
            </a:pPr>
            <a:r>
              <a:rPr lang="en-US" sz="1600" dirty="0" smtClean="0">
                <a:latin typeface="Times New Roman" panose="02020603050405020304" pitchFamily="18" charset="0"/>
                <a:cs typeface="Times New Roman" panose="02020603050405020304" pitchFamily="18" charset="0"/>
              </a:rPr>
              <a:t>Select Data Tab</a:t>
            </a:r>
          </a:p>
          <a:p>
            <a:pPr marL="228600" indent="-228600">
              <a:buAutoNum type="arabicPeriod"/>
            </a:pPr>
            <a:r>
              <a:rPr lang="en-US" sz="1600" dirty="0" smtClean="0">
                <a:latin typeface="Times New Roman" panose="02020603050405020304" pitchFamily="18" charset="0"/>
                <a:cs typeface="Times New Roman" panose="02020603050405020304" pitchFamily="18" charset="0"/>
              </a:rPr>
              <a:t>Remove Duplicates, Warning Box</a:t>
            </a:r>
          </a:p>
          <a:p>
            <a:pPr marL="228600" indent="-228600">
              <a:buAutoNum type="arabicPeriod"/>
            </a:pPr>
            <a:r>
              <a:rPr lang="en-US" sz="1600" dirty="0" smtClean="0">
                <a:latin typeface="Times New Roman" panose="02020603050405020304" pitchFamily="18" charset="0"/>
                <a:cs typeface="Times New Roman" panose="02020603050405020304" pitchFamily="18" charset="0"/>
              </a:rPr>
              <a:t>Keep Current Selection</a:t>
            </a:r>
          </a:p>
          <a:p>
            <a:pPr marL="228600" indent="-228600">
              <a:buAutoNum type="arabicPeriod"/>
            </a:pPr>
            <a:r>
              <a:rPr lang="en-US" sz="1600" dirty="0" smtClean="0">
                <a:latin typeface="Times New Roman" panose="02020603050405020304" pitchFamily="18" charset="0"/>
                <a:cs typeface="Times New Roman" panose="02020603050405020304" pitchFamily="18" charset="0"/>
              </a:rPr>
              <a:t>Click Remove Duplicates</a:t>
            </a:r>
            <a:endParaRPr lang="en-US" sz="1600" dirty="0">
              <a:latin typeface="Times New Roman" panose="02020603050405020304" pitchFamily="18" charset="0"/>
              <a:cs typeface="Times New Roman" panose="02020603050405020304" pitchFamily="18" charset="0"/>
            </a:endParaRPr>
          </a:p>
        </p:txBody>
      </p:sp>
      <p:sp>
        <p:nvSpPr>
          <p:cNvPr id="10" name="Down Arrow 9"/>
          <p:cNvSpPr/>
          <p:nvPr/>
        </p:nvSpPr>
        <p:spPr>
          <a:xfrm>
            <a:off x="6186055" y="666750"/>
            <a:ext cx="228600" cy="762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2438400" y="741089"/>
            <a:ext cx="228600" cy="762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5400000">
            <a:off x="3845784" y="3578867"/>
            <a:ext cx="50351" cy="762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decagon 12"/>
          <p:cNvSpPr/>
          <p:nvPr/>
        </p:nvSpPr>
        <p:spPr>
          <a:xfrm>
            <a:off x="6436668" y="666750"/>
            <a:ext cx="457200" cy="304800"/>
          </a:xfrm>
          <a:prstGeom prst="dodec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14" name="Dodecagon 13"/>
          <p:cNvSpPr/>
          <p:nvPr/>
        </p:nvSpPr>
        <p:spPr>
          <a:xfrm>
            <a:off x="1970194" y="940589"/>
            <a:ext cx="457200" cy="304800"/>
          </a:xfrm>
          <a:prstGeom prst="dodecagon">
            <a:avLst/>
          </a:prstGeom>
          <a:solidFill>
            <a:srgbClr val="E57D3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15" name="Dodecagon 14"/>
          <p:cNvSpPr/>
          <p:nvPr/>
        </p:nvSpPr>
        <p:spPr>
          <a:xfrm>
            <a:off x="419100" y="2582156"/>
            <a:ext cx="457200" cy="304800"/>
          </a:xfrm>
          <a:prstGeom prst="dodecagon">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16" name="Dodecagon 15"/>
          <p:cNvSpPr/>
          <p:nvPr/>
        </p:nvSpPr>
        <p:spPr>
          <a:xfrm>
            <a:off x="3642359" y="3501041"/>
            <a:ext cx="457200" cy="304800"/>
          </a:xfrm>
          <a:prstGeom prst="dodec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17" name="Dodecagon 16"/>
          <p:cNvSpPr/>
          <p:nvPr/>
        </p:nvSpPr>
        <p:spPr>
          <a:xfrm>
            <a:off x="4495800" y="3991829"/>
            <a:ext cx="457200" cy="304800"/>
          </a:xfrm>
          <a:prstGeom prst="dodec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a:t>
            </a:r>
            <a:endParaRPr lang="en-US" dirty="0">
              <a:solidFill>
                <a:schemeClr val="tx1"/>
              </a:solidFill>
            </a:endParaRPr>
          </a:p>
        </p:txBody>
      </p:sp>
      <p:sp>
        <p:nvSpPr>
          <p:cNvPr id="18" name="Title 1"/>
          <p:cNvSpPr txBox="1">
            <a:spLocks/>
          </p:cNvSpPr>
          <p:nvPr/>
        </p:nvSpPr>
        <p:spPr>
          <a:xfrm>
            <a:off x="2603731" y="656936"/>
            <a:ext cx="3429000" cy="707886"/>
          </a:xfrm>
          <a:prstGeom prst="rect">
            <a:avLst/>
          </a:prstGeom>
        </p:spPr>
        <p:txBody>
          <a:bodyPr vert="horz" wrap="square" lIns="365760" tIns="91440" rIns="91440" bIns="0" rtlCol="0" anchor="b" anchorCtr="0">
            <a:spAutoFit/>
          </a:bodyPr>
          <a:lstStyle>
            <a:lvl1pPr algn="l" defTabSz="914400" rtl="0" eaLnBrk="1" latinLnBrk="0" hangingPunct="1">
              <a:spcBef>
                <a:spcPct val="0"/>
              </a:spcBef>
              <a:buNone/>
              <a:defRPr sz="3200" kern="1200" cap="all" baseline="0">
                <a:solidFill>
                  <a:schemeClr val="tx1"/>
                </a:solidFill>
                <a:latin typeface="Arial Narrow" panose="020B0606020202030204" pitchFamily="34" charset="0"/>
                <a:ea typeface="+mj-ea"/>
                <a:cs typeface="+mj-cs"/>
              </a:defRPr>
            </a:lvl1pPr>
          </a:lstStyle>
          <a:p>
            <a:pPr algn="ctr"/>
            <a:r>
              <a:rPr lang="en-US" sz="2000" dirty="0" smtClean="0"/>
              <a:t>Are Duplicate records present?</a:t>
            </a:r>
            <a:endParaRPr lang="en-US" sz="2000" dirty="0"/>
          </a:p>
        </p:txBody>
      </p:sp>
      <p:sp>
        <p:nvSpPr>
          <p:cNvPr id="19" name="TextBox 18"/>
          <p:cNvSpPr txBox="1"/>
          <p:nvPr/>
        </p:nvSpPr>
        <p:spPr>
          <a:xfrm>
            <a:off x="8723376" y="4843780"/>
            <a:ext cx="457200" cy="369332"/>
          </a:xfrm>
          <a:prstGeom prst="rect">
            <a:avLst/>
          </a:prstGeom>
          <a:noFill/>
          <a:ln w="9525">
            <a:noFill/>
          </a:ln>
        </p:spPr>
        <p:txBody>
          <a:bodyPr wrap="square" rtlCol="0">
            <a:spAutoFit/>
          </a:bodyPr>
          <a:lstStyle/>
          <a:p>
            <a:pPr algn="ctr"/>
            <a:r>
              <a:rPr lang="en-US" dirty="0" smtClean="0"/>
              <a:t>27</a:t>
            </a:r>
            <a:endParaRPr lang="en-US" dirty="0"/>
          </a:p>
        </p:txBody>
      </p:sp>
    </p:spTree>
    <p:extLst>
      <p:ext uri="{BB962C8B-B14F-4D97-AF65-F5344CB8AC3E}">
        <p14:creationId xmlns:p14="http://schemas.microsoft.com/office/powerpoint/2010/main" val="28214623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09550"/>
            <a:ext cx="7589520" cy="584775"/>
          </a:xfrm>
        </p:spPr>
        <p:txBody>
          <a:bodyPr/>
          <a:lstStyle/>
          <a:p>
            <a:r>
              <a:rPr lang="en-US" dirty="0" smtClean="0"/>
              <a:t>Check for Duplicate records</a:t>
            </a:r>
            <a:endParaRPr lang="en-US" dirty="0"/>
          </a:p>
        </p:txBody>
      </p:sp>
      <p:sp>
        <p:nvSpPr>
          <p:cNvPr id="9" name="Content Placeholder 2"/>
          <p:cNvSpPr>
            <a:spLocks noGrp="1"/>
          </p:cNvSpPr>
          <p:nvPr>
            <p:ph idx="1"/>
          </p:nvPr>
        </p:nvSpPr>
        <p:spPr>
          <a:xfrm>
            <a:off x="228600" y="3714750"/>
            <a:ext cx="3521523" cy="1292662"/>
          </a:xfrm>
        </p:spPr>
        <p:txBody>
          <a:bodyPr/>
          <a:lstStyle/>
          <a:p>
            <a:r>
              <a:rPr lang="en-US" sz="1600" dirty="0" smtClean="0">
                <a:latin typeface="Times New Roman" panose="02020603050405020304" pitchFamily="18" charset="0"/>
                <a:cs typeface="Times New Roman" panose="02020603050405020304" pitchFamily="18" charset="0"/>
              </a:rPr>
              <a:t>Pop-Up Alert identifies the number of Duplicates, if any </a:t>
            </a:r>
            <a:endParaRPr lang="en-US" sz="16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52401" y="1079263"/>
            <a:ext cx="4267200" cy="2502983"/>
          </a:xfrm>
          <a:prstGeom prst="rect">
            <a:avLst/>
          </a:prstGeom>
        </p:spPr>
      </p:pic>
      <p:pic>
        <p:nvPicPr>
          <p:cNvPr id="5" name="Picture 4"/>
          <p:cNvPicPr>
            <a:picLocks noChangeAspect="1"/>
          </p:cNvPicPr>
          <p:nvPr/>
        </p:nvPicPr>
        <p:blipFill>
          <a:blip r:embed="rId3"/>
          <a:stretch>
            <a:fillRect/>
          </a:stretch>
        </p:blipFill>
        <p:spPr>
          <a:xfrm>
            <a:off x="4724400" y="2123505"/>
            <a:ext cx="3048000" cy="2917481"/>
          </a:xfrm>
          <a:prstGeom prst="rect">
            <a:avLst/>
          </a:prstGeom>
        </p:spPr>
      </p:pic>
      <p:sp>
        <p:nvSpPr>
          <p:cNvPr id="13" name="Content Placeholder 2"/>
          <p:cNvSpPr txBox="1">
            <a:spLocks/>
          </p:cNvSpPr>
          <p:nvPr/>
        </p:nvSpPr>
        <p:spPr>
          <a:xfrm>
            <a:off x="5483860" y="773905"/>
            <a:ext cx="2819400" cy="1292662"/>
          </a:xfrm>
          <a:prstGeom prst="rect">
            <a:avLst/>
          </a:prstGeom>
          <a:blipFill>
            <a:blip r:embed="rId4"/>
            <a:stretch>
              <a:fillRect/>
            </a:stretch>
          </a:blipFill>
        </p:spPr>
        <p:txBody>
          <a:bodyPr vert="horz" wrap="square" lIns="365760" tIns="274320" rIns="0" bIns="274320" rtlCol="0" anchor="ctr" anchorCtr="0">
            <a:spAutoFit/>
          </a:bodyPr>
          <a:lstStyle>
            <a:lvl1pPr marL="0" indent="0" algn="l" defTabSz="914400" rtl="0" eaLnBrk="1" latinLnBrk="0" hangingPunct="1">
              <a:spcBef>
                <a:spcPts val="0"/>
              </a:spcBef>
              <a:spcAft>
                <a:spcPts val="600"/>
              </a:spcAft>
              <a:buClr>
                <a:schemeClr val="accent2"/>
              </a:buClr>
              <a:buSzPct val="100000"/>
              <a:buFont typeface="Arial" panose="020B0604020202020204" pitchFamily="34" charset="0"/>
              <a:buNone/>
              <a:defRPr sz="2400" kern="1200">
                <a:solidFill>
                  <a:schemeClr val="tx2"/>
                </a:solidFill>
                <a:latin typeface="+mj-lt"/>
                <a:ea typeface="+mn-ea"/>
                <a:cs typeface="+mn-cs"/>
              </a:defRPr>
            </a:lvl1pPr>
            <a:lvl2pPr marL="457200" indent="-457200" algn="l" defTabSz="914400" rtl="0" eaLnBrk="1" latinLnBrk="0" hangingPunct="1">
              <a:spcBef>
                <a:spcPts val="0"/>
              </a:spcBef>
              <a:spcAft>
                <a:spcPts val="600"/>
              </a:spcAft>
              <a:buClr>
                <a:schemeClr val="accent2"/>
              </a:buClr>
              <a:buSzPct val="95000"/>
              <a:buFont typeface="Arial" panose="020B0604020202020204" pitchFamily="34" charset="0"/>
              <a:buChar char="•"/>
              <a:defRPr sz="2400" kern="1200">
                <a:solidFill>
                  <a:schemeClr val="tx2"/>
                </a:solidFill>
                <a:latin typeface="+mj-lt"/>
                <a:ea typeface="+mn-ea"/>
                <a:cs typeface="+mn-cs"/>
              </a:defRPr>
            </a:lvl2pPr>
            <a:lvl3pPr marL="731520" indent="-274320" algn="l" defTabSz="914400" rtl="0" eaLnBrk="1" latinLnBrk="0" hangingPunct="1">
              <a:spcBef>
                <a:spcPts val="0"/>
              </a:spcBef>
              <a:spcAft>
                <a:spcPts val="600"/>
              </a:spcAft>
              <a:buClr>
                <a:schemeClr val="accent2"/>
              </a:buClr>
              <a:buSzPct val="90000"/>
              <a:buFont typeface="Arial" panose="020B0604020202020204" pitchFamily="34" charset="0"/>
              <a:buChar char="•"/>
              <a:defRPr sz="2400" kern="1200">
                <a:solidFill>
                  <a:schemeClr val="tx2"/>
                </a:solidFill>
                <a:latin typeface="+mj-lt"/>
                <a:ea typeface="+mn-ea"/>
                <a:cs typeface="+mn-cs"/>
              </a:defRPr>
            </a:lvl3pPr>
            <a:lvl4pPr marL="1097280" indent="-228600" algn="l" defTabSz="914400" rtl="0" eaLnBrk="1" latinLnBrk="0" hangingPunct="1">
              <a:spcBef>
                <a:spcPct val="20000"/>
              </a:spcBef>
              <a:spcAft>
                <a:spcPts val="600"/>
              </a:spcAft>
              <a:buClr>
                <a:schemeClr val="accent2"/>
              </a:buClr>
              <a:buSzPct val="80000"/>
              <a:buFont typeface="Arial" panose="020B0604020202020204" pitchFamily="34" charset="0"/>
              <a:buChar char="•"/>
              <a:defRPr sz="2400" kern="1200">
                <a:solidFill>
                  <a:schemeClr val="tx2"/>
                </a:solidFill>
                <a:latin typeface="+mj-lt"/>
                <a:ea typeface="+mn-ea"/>
                <a:cs typeface="+mn-cs"/>
              </a:defRPr>
            </a:lvl4pPr>
            <a:lvl5pPr marL="2057400" indent="-228600" algn="l" defTabSz="914400" rtl="0" eaLnBrk="1" latinLnBrk="0" hangingPunct="1">
              <a:spcBef>
                <a:spcPct val="20000"/>
              </a:spcBef>
              <a:spcAft>
                <a:spcPts val="600"/>
              </a:spcAft>
              <a:buClr>
                <a:schemeClr val="accent2"/>
              </a:buClr>
              <a:buSzPct val="80000"/>
              <a:buFont typeface="Arial" panose="020B0604020202020204" pitchFamily="34" charset="0"/>
              <a:buChar char="•"/>
              <a:defRPr sz="24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smtClean="0">
                <a:latin typeface="Times New Roman" panose="02020603050405020304" pitchFamily="18" charset="0"/>
                <a:cs typeface="Times New Roman" panose="02020603050405020304" pitchFamily="18" charset="0"/>
              </a:rPr>
              <a:t>Reverse the Remove Duplicate Action  and put the Duplicates back in the report. </a:t>
            </a:r>
            <a:endParaRPr lang="en-US" sz="1600" dirty="0">
              <a:latin typeface="Times New Roman" panose="02020603050405020304" pitchFamily="18" charset="0"/>
              <a:cs typeface="Times New Roman" panose="02020603050405020304" pitchFamily="18" charset="0"/>
            </a:endParaRPr>
          </a:p>
        </p:txBody>
      </p:sp>
      <p:sp>
        <p:nvSpPr>
          <p:cNvPr id="7" name="Oval 6"/>
          <p:cNvSpPr/>
          <p:nvPr/>
        </p:nvSpPr>
        <p:spPr>
          <a:xfrm>
            <a:off x="5068993" y="2009628"/>
            <a:ext cx="381000" cy="482849"/>
          </a:xfrm>
          <a:prstGeom prst="ellipse">
            <a:avLst/>
          </a:prstGeom>
          <a:noFill/>
          <a:ln w="57150">
            <a:solidFill>
              <a:srgbClr val="F632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5400000">
            <a:off x="4726092" y="1320168"/>
            <a:ext cx="1066800" cy="12088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ight Arrow 10"/>
          <p:cNvSpPr/>
          <p:nvPr/>
        </p:nvSpPr>
        <p:spPr>
          <a:xfrm rot="16890547" flipV="1">
            <a:off x="2162294" y="3501052"/>
            <a:ext cx="1066800" cy="152401"/>
          </a:xfrm>
          <a:prstGeom prst="right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p:cNvSpPr txBox="1"/>
          <p:nvPr/>
        </p:nvSpPr>
        <p:spPr>
          <a:xfrm>
            <a:off x="8723376" y="4843780"/>
            <a:ext cx="457200" cy="369332"/>
          </a:xfrm>
          <a:prstGeom prst="rect">
            <a:avLst/>
          </a:prstGeom>
          <a:noFill/>
          <a:ln w="9525">
            <a:noFill/>
          </a:ln>
        </p:spPr>
        <p:txBody>
          <a:bodyPr wrap="square" rtlCol="0">
            <a:spAutoFit/>
          </a:bodyPr>
          <a:lstStyle/>
          <a:p>
            <a:pPr algn="ctr"/>
            <a:r>
              <a:rPr lang="en-US" dirty="0" smtClean="0"/>
              <a:t>28</a:t>
            </a:r>
            <a:endParaRPr lang="en-US" dirty="0"/>
          </a:p>
        </p:txBody>
      </p:sp>
    </p:spTree>
    <p:extLst>
      <p:ext uri="{BB962C8B-B14F-4D97-AF65-F5344CB8AC3E}">
        <p14:creationId xmlns:p14="http://schemas.microsoft.com/office/powerpoint/2010/main" val="1287385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3981" y="1276350"/>
            <a:ext cx="8950019" cy="3314335"/>
          </a:xfrm>
          <a:prstGeom prst="rect">
            <a:avLst/>
          </a:prstGeom>
        </p:spPr>
      </p:pic>
      <p:sp>
        <p:nvSpPr>
          <p:cNvPr id="3" name="Title 2"/>
          <p:cNvSpPr>
            <a:spLocks noGrp="1"/>
          </p:cNvSpPr>
          <p:nvPr>
            <p:ph type="title"/>
          </p:nvPr>
        </p:nvSpPr>
        <p:spPr>
          <a:xfrm>
            <a:off x="193981" y="57150"/>
            <a:ext cx="7589520" cy="584775"/>
          </a:xfrm>
          <a:ln>
            <a:noFill/>
          </a:ln>
        </p:spPr>
        <p:txBody>
          <a:bodyPr/>
          <a:lstStyle/>
          <a:p>
            <a:r>
              <a:rPr lang="en-US" dirty="0" smtClean="0"/>
              <a:t>Find Duplicate records</a:t>
            </a:r>
            <a:endParaRPr lang="en-US" dirty="0"/>
          </a:p>
        </p:txBody>
      </p:sp>
      <p:sp>
        <p:nvSpPr>
          <p:cNvPr id="5" name="Down Arrow 4"/>
          <p:cNvSpPr/>
          <p:nvPr/>
        </p:nvSpPr>
        <p:spPr>
          <a:xfrm>
            <a:off x="685800" y="3562350"/>
            <a:ext cx="304800" cy="381000"/>
          </a:xfrm>
          <a:prstGeom prst="down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838200" y="895350"/>
            <a:ext cx="152400" cy="304800"/>
          </a:xfrm>
          <a:prstGeom prst="downArrow">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6248400" y="881351"/>
            <a:ext cx="213378" cy="335309"/>
          </a:xfrm>
          <a:prstGeom prst="rect">
            <a:avLst/>
          </a:prstGeom>
        </p:spPr>
      </p:pic>
      <p:sp>
        <p:nvSpPr>
          <p:cNvPr id="10" name="Down Arrow 9"/>
          <p:cNvSpPr/>
          <p:nvPr/>
        </p:nvSpPr>
        <p:spPr>
          <a:xfrm rot="16200000">
            <a:off x="5715000" y="1962150"/>
            <a:ext cx="114300" cy="571500"/>
          </a:xfrm>
          <a:prstGeom prst="downArrow">
            <a:avLst/>
          </a:prstGeom>
          <a:solidFill>
            <a:srgbClr val="FF0000"/>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Down Arrow 10"/>
          <p:cNvSpPr/>
          <p:nvPr/>
        </p:nvSpPr>
        <p:spPr>
          <a:xfrm>
            <a:off x="8229600" y="3752850"/>
            <a:ext cx="152400" cy="498535"/>
          </a:xfrm>
          <a:prstGeom prst="downArrow">
            <a:avLst/>
          </a:prstGeom>
          <a:solidFill>
            <a:srgbClr val="FF0000"/>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Oval 11"/>
          <p:cNvSpPr/>
          <p:nvPr/>
        </p:nvSpPr>
        <p:spPr>
          <a:xfrm>
            <a:off x="5935989" y="1477676"/>
            <a:ext cx="838200" cy="6749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decagon 12"/>
          <p:cNvSpPr/>
          <p:nvPr/>
        </p:nvSpPr>
        <p:spPr>
          <a:xfrm>
            <a:off x="609600" y="2724150"/>
            <a:ext cx="457200" cy="304800"/>
          </a:xfrm>
          <a:prstGeom prst="dodec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14" name="Dodecagon 13"/>
          <p:cNvSpPr/>
          <p:nvPr/>
        </p:nvSpPr>
        <p:spPr>
          <a:xfrm>
            <a:off x="6126489" y="420078"/>
            <a:ext cx="457200" cy="304800"/>
          </a:xfrm>
          <a:prstGeom prst="dodecagon">
            <a:avLst/>
          </a:prstGeom>
          <a:solidFill>
            <a:srgbClr val="E57D3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15" name="Dodecagon 14"/>
          <p:cNvSpPr/>
          <p:nvPr/>
        </p:nvSpPr>
        <p:spPr>
          <a:xfrm>
            <a:off x="8077200" y="4514485"/>
            <a:ext cx="457200" cy="304800"/>
          </a:xfrm>
          <a:prstGeom prst="dodecagon">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16" name="TextBox 15"/>
          <p:cNvSpPr txBox="1"/>
          <p:nvPr/>
        </p:nvSpPr>
        <p:spPr>
          <a:xfrm>
            <a:off x="8723376" y="4843780"/>
            <a:ext cx="457200" cy="369332"/>
          </a:xfrm>
          <a:prstGeom prst="rect">
            <a:avLst/>
          </a:prstGeom>
          <a:noFill/>
          <a:ln w="9525">
            <a:noFill/>
          </a:ln>
        </p:spPr>
        <p:txBody>
          <a:bodyPr wrap="square" rtlCol="0">
            <a:spAutoFit/>
          </a:bodyPr>
          <a:lstStyle/>
          <a:p>
            <a:pPr algn="ctr"/>
            <a:r>
              <a:rPr lang="en-US" dirty="0" smtClean="0"/>
              <a:t>29</a:t>
            </a:r>
            <a:endParaRPr lang="en-US" dirty="0"/>
          </a:p>
        </p:txBody>
      </p:sp>
    </p:spTree>
    <p:extLst>
      <p:ext uri="{BB962C8B-B14F-4D97-AF65-F5344CB8AC3E}">
        <p14:creationId xmlns:p14="http://schemas.microsoft.com/office/powerpoint/2010/main" val="1414273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224" y="1742545"/>
            <a:ext cx="7589520" cy="1292662"/>
          </a:xfrm>
        </p:spPr>
        <p:txBody>
          <a:bodyPr/>
          <a:lstStyle/>
          <a:p>
            <a:r>
              <a:rPr lang="en-US" dirty="0" smtClean="0"/>
              <a:t>Forward, Definition and Appendix sections merged into a single document. </a:t>
            </a:r>
            <a:endParaRPr lang="en-US" dirty="0"/>
          </a:p>
        </p:txBody>
      </p:sp>
      <p:sp>
        <p:nvSpPr>
          <p:cNvPr id="2" name="Title 1"/>
          <p:cNvSpPr>
            <a:spLocks noGrp="1"/>
          </p:cNvSpPr>
          <p:nvPr>
            <p:ph type="title"/>
          </p:nvPr>
        </p:nvSpPr>
        <p:spPr>
          <a:xfrm>
            <a:off x="649224" y="606683"/>
            <a:ext cx="7589520" cy="584775"/>
          </a:xfrm>
        </p:spPr>
        <p:txBody>
          <a:bodyPr/>
          <a:lstStyle/>
          <a:p>
            <a:r>
              <a:rPr lang="en-US" dirty="0" smtClean="0"/>
              <a:t>Revised format</a:t>
            </a:r>
            <a:endParaRPr lang="en-US" dirty="0"/>
          </a:p>
        </p:txBody>
      </p:sp>
      <p:sp>
        <p:nvSpPr>
          <p:cNvPr id="4" name="TextBox 3"/>
          <p:cNvSpPr txBox="1"/>
          <p:nvPr/>
        </p:nvSpPr>
        <p:spPr>
          <a:xfrm>
            <a:off x="8686793" y="4774168"/>
            <a:ext cx="457200" cy="369332"/>
          </a:xfrm>
          <a:prstGeom prst="rect">
            <a:avLst/>
          </a:prstGeom>
          <a:noFill/>
          <a:ln w="9525">
            <a:noFill/>
          </a:ln>
        </p:spPr>
        <p:txBody>
          <a:bodyPr wrap="square" rtlCol="0">
            <a:spAutoFit/>
          </a:bodyPr>
          <a:lstStyle/>
          <a:p>
            <a:pPr algn="ctr"/>
            <a:r>
              <a:rPr lang="en-US" dirty="0" smtClean="0"/>
              <a:t>3</a:t>
            </a:r>
            <a:endParaRPr lang="en-US" dirty="0"/>
          </a:p>
        </p:txBody>
      </p:sp>
    </p:spTree>
    <p:extLst>
      <p:ext uri="{BB962C8B-B14F-4D97-AF65-F5344CB8AC3E}">
        <p14:creationId xmlns:p14="http://schemas.microsoft.com/office/powerpoint/2010/main" val="18660635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893" y="901700"/>
            <a:ext cx="4191000" cy="4047262"/>
          </a:xfrm>
        </p:spPr>
        <p:txBody>
          <a:bodyPr/>
          <a:lstStyle/>
          <a:p>
            <a:r>
              <a:rPr lang="en-US" u="sng" dirty="0" smtClean="0"/>
              <a:t>Remove Duplicate records found</a:t>
            </a:r>
          </a:p>
          <a:p>
            <a:endParaRPr lang="en-US" dirty="0" smtClean="0"/>
          </a:p>
          <a:p>
            <a:r>
              <a:rPr lang="en-US" dirty="0" smtClean="0"/>
              <a:t>Combine Partial Records</a:t>
            </a:r>
          </a:p>
          <a:p>
            <a:r>
              <a:rPr lang="en-US" dirty="0"/>
              <a:t>	</a:t>
            </a:r>
            <a:r>
              <a:rPr lang="en-US" dirty="0" smtClean="0"/>
              <a:t>Active Records</a:t>
            </a:r>
          </a:p>
          <a:p>
            <a:r>
              <a:rPr lang="en-US" dirty="0"/>
              <a:t>	</a:t>
            </a:r>
            <a:r>
              <a:rPr lang="en-US" dirty="0" smtClean="0"/>
              <a:t>Inactive Records</a:t>
            </a:r>
          </a:p>
          <a:p>
            <a:endParaRPr lang="en-US" dirty="0" smtClean="0"/>
          </a:p>
          <a:p>
            <a:r>
              <a:rPr lang="en-US" dirty="0" smtClean="0"/>
              <a:t>Delete exact Duplicates</a:t>
            </a:r>
          </a:p>
          <a:p>
            <a:endParaRPr lang="en-US" dirty="0"/>
          </a:p>
        </p:txBody>
      </p:sp>
      <p:sp>
        <p:nvSpPr>
          <p:cNvPr id="2" name="Title 1"/>
          <p:cNvSpPr>
            <a:spLocks noGrp="1"/>
          </p:cNvSpPr>
          <p:nvPr>
            <p:ph type="title"/>
          </p:nvPr>
        </p:nvSpPr>
        <p:spPr>
          <a:xfrm>
            <a:off x="76200" y="209550"/>
            <a:ext cx="7589520" cy="584775"/>
          </a:xfrm>
        </p:spPr>
        <p:txBody>
          <a:bodyPr/>
          <a:lstStyle/>
          <a:p>
            <a:r>
              <a:rPr lang="en-US" dirty="0" smtClean="0"/>
              <a:t>Duplicate records are Highlighted</a:t>
            </a:r>
            <a:endParaRPr lang="en-US" dirty="0"/>
          </a:p>
        </p:txBody>
      </p:sp>
      <p:pic>
        <p:nvPicPr>
          <p:cNvPr id="5" name="Picture 4"/>
          <p:cNvPicPr>
            <a:picLocks noChangeAspect="1"/>
          </p:cNvPicPr>
          <p:nvPr/>
        </p:nvPicPr>
        <p:blipFill>
          <a:blip r:embed="rId2"/>
          <a:stretch>
            <a:fillRect/>
          </a:stretch>
        </p:blipFill>
        <p:spPr>
          <a:xfrm>
            <a:off x="4648200" y="895350"/>
            <a:ext cx="4282562" cy="3171520"/>
          </a:xfrm>
          <a:prstGeom prst="rect">
            <a:avLst/>
          </a:prstGeom>
        </p:spPr>
      </p:pic>
      <p:sp>
        <p:nvSpPr>
          <p:cNvPr id="6" name="Right Arrow 5"/>
          <p:cNvSpPr/>
          <p:nvPr/>
        </p:nvSpPr>
        <p:spPr>
          <a:xfrm>
            <a:off x="3276600" y="3714750"/>
            <a:ext cx="1371600" cy="2286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Dodecagon 6"/>
          <p:cNvSpPr/>
          <p:nvPr/>
        </p:nvSpPr>
        <p:spPr>
          <a:xfrm>
            <a:off x="7010400" y="3181350"/>
            <a:ext cx="457200" cy="304800"/>
          </a:xfrm>
          <a:prstGeom prst="dodec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a:t>
            </a:r>
            <a:endParaRPr lang="en-US" dirty="0">
              <a:solidFill>
                <a:schemeClr val="tx1"/>
              </a:solidFill>
            </a:endParaRPr>
          </a:p>
        </p:txBody>
      </p:sp>
      <p:sp>
        <p:nvSpPr>
          <p:cNvPr id="8" name="TextBox 7"/>
          <p:cNvSpPr txBox="1"/>
          <p:nvPr/>
        </p:nvSpPr>
        <p:spPr>
          <a:xfrm>
            <a:off x="8723376" y="4843780"/>
            <a:ext cx="457200" cy="369332"/>
          </a:xfrm>
          <a:prstGeom prst="rect">
            <a:avLst/>
          </a:prstGeom>
          <a:noFill/>
          <a:ln w="9525">
            <a:noFill/>
          </a:ln>
        </p:spPr>
        <p:txBody>
          <a:bodyPr wrap="square" rtlCol="0">
            <a:spAutoFit/>
          </a:bodyPr>
          <a:lstStyle/>
          <a:p>
            <a:pPr algn="ctr"/>
            <a:r>
              <a:rPr lang="en-US" dirty="0" smtClean="0"/>
              <a:t>30</a:t>
            </a:r>
            <a:endParaRPr lang="en-US" dirty="0"/>
          </a:p>
        </p:txBody>
      </p:sp>
    </p:spTree>
    <p:extLst>
      <p:ext uri="{BB962C8B-B14F-4D97-AF65-F5344CB8AC3E}">
        <p14:creationId xmlns:p14="http://schemas.microsoft.com/office/powerpoint/2010/main" val="10304910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716" y="971550"/>
            <a:ext cx="8037576" cy="923330"/>
          </a:xfrm>
        </p:spPr>
        <p:txBody>
          <a:bodyPr/>
          <a:lstStyle/>
          <a:p>
            <a:r>
              <a:rPr lang="en-US" dirty="0" smtClean="0"/>
              <a:t>Look for invalid settings</a:t>
            </a:r>
            <a:endParaRPr lang="en-US" dirty="0"/>
          </a:p>
        </p:txBody>
      </p:sp>
      <p:sp>
        <p:nvSpPr>
          <p:cNvPr id="2" name="Title 1"/>
          <p:cNvSpPr>
            <a:spLocks noGrp="1"/>
          </p:cNvSpPr>
          <p:nvPr>
            <p:ph type="title"/>
          </p:nvPr>
        </p:nvSpPr>
        <p:spPr>
          <a:xfrm>
            <a:off x="670716" y="285750"/>
            <a:ext cx="7589520" cy="584775"/>
          </a:xfrm>
        </p:spPr>
        <p:txBody>
          <a:bodyPr/>
          <a:lstStyle/>
          <a:p>
            <a:r>
              <a:rPr lang="en-US" dirty="0" smtClean="0"/>
              <a:t>Projected reports</a:t>
            </a:r>
            <a:endParaRPr lang="en-US" dirty="0"/>
          </a:p>
        </p:txBody>
      </p:sp>
      <p:sp>
        <p:nvSpPr>
          <p:cNvPr id="6" name="Text Placeholder 9"/>
          <p:cNvSpPr txBox="1">
            <a:spLocks/>
          </p:cNvSpPr>
          <p:nvPr/>
        </p:nvSpPr>
        <p:spPr>
          <a:xfrm>
            <a:off x="930030" y="1995905"/>
            <a:ext cx="3641970" cy="880645"/>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5" name="Text Placeholder 9"/>
          <p:cNvSpPr txBox="1">
            <a:spLocks/>
          </p:cNvSpPr>
          <p:nvPr/>
        </p:nvSpPr>
        <p:spPr>
          <a:xfrm>
            <a:off x="670717" y="2096930"/>
            <a:ext cx="2758284" cy="1922620"/>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“Z” indicates an invalid setting code is listed on the student’s service line</a:t>
            </a:r>
            <a:endParaRPr lang="en-US" dirty="0"/>
          </a:p>
        </p:txBody>
      </p:sp>
      <p:pic>
        <p:nvPicPr>
          <p:cNvPr id="4" name="Picture 3"/>
          <p:cNvPicPr>
            <a:picLocks noChangeAspect="1"/>
          </p:cNvPicPr>
          <p:nvPr/>
        </p:nvPicPr>
        <p:blipFill>
          <a:blip r:embed="rId3"/>
          <a:stretch>
            <a:fillRect/>
          </a:stretch>
        </p:blipFill>
        <p:spPr>
          <a:xfrm>
            <a:off x="5144791" y="133350"/>
            <a:ext cx="3402113" cy="4386704"/>
          </a:xfrm>
          <a:prstGeom prst="rect">
            <a:avLst/>
          </a:prstGeom>
        </p:spPr>
      </p:pic>
      <p:sp>
        <p:nvSpPr>
          <p:cNvPr id="7" name="Right Arrow 6"/>
          <p:cNvSpPr/>
          <p:nvPr/>
        </p:nvSpPr>
        <p:spPr>
          <a:xfrm>
            <a:off x="3509694" y="2495550"/>
            <a:ext cx="2286000" cy="1524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TextBox 7"/>
          <p:cNvSpPr txBox="1"/>
          <p:nvPr/>
        </p:nvSpPr>
        <p:spPr>
          <a:xfrm>
            <a:off x="8723376" y="4843780"/>
            <a:ext cx="457200" cy="369332"/>
          </a:xfrm>
          <a:prstGeom prst="rect">
            <a:avLst/>
          </a:prstGeom>
          <a:noFill/>
          <a:ln w="9525">
            <a:noFill/>
          </a:ln>
        </p:spPr>
        <p:txBody>
          <a:bodyPr wrap="square" rtlCol="0">
            <a:spAutoFit/>
          </a:bodyPr>
          <a:lstStyle/>
          <a:p>
            <a:pPr algn="ctr"/>
            <a:r>
              <a:rPr lang="en-US" dirty="0" smtClean="0"/>
              <a:t>31</a:t>
            </a:r>
            <a:endParaRPr lang="en-US" dirty="0"/>
          </a:p>
        </p:txBody>
      </p:sp>
    </p:spTree>
    <p:extLst>
      <p:ext uri="{BB962C8B-B14F-4D97-AF65-F5344CB8AC3E}">
        <p14:creationId xmlns:p14="http://schemas.microsoft.com/office/powerpoint/2010/main" val="2228383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716" y="971550"/>
            <a:ext cx="8037576" cy="923330"/>
          </a:xfrm>
        </p:spPr>
        <p:txBody>
          <a:bodyPr/>
          <a:lstStyle/>
          <a:p>
            <a:r>
              <a:rPr lang="en-US" dirty="0" smtClean="0"/>
              <a:t>Look for Missing Services</a:t>
            </a:r>
            <a:endParaRPr lang="en-US" dirty="0"/>
          </a:p>
        </p:txBody>
      </p:sp>
      <p:sp>
        <p:nvSpPr>
          <p:cNvPr id="2" name="Title 1"/>
          <p:cNvSpPr>
            <a:spLocks noGrp="1"/>
          </p:cNvSpPr>
          <p:nvPr>
            <p:ph type="title"/>
          </p:nvPr>
        </p:nvSpPr>
        <p:spPr>
          <a:xfrm>
            <a:off x="670716" y="285750"/>
            <a:ext cx="7589520" cy="584775"/>
          </a:xfrm>
        </p:spPr>
        <p:txBody>
          <a:bodyPr/>
          <a:lstStyle/>
          <a:p>
            <a:r>
              <a:rPr lang="en-US" dirty="0" smtClean="0"/>
              <a:t>Projected reports</a:t>
            </a:r>
            <a:endParaRPr lang="en-US" dirty="0"/>
          </a:p>
        </p:txBody>
      </p:sp>
      <p:sp>
        <p:nvSpPr>
          <p:cNvPr id="6" name="Text Placeholder 9"/>
          <p:cNvSpPr txBox="1">
            <a:spLocks/>
          </p:cNvSpPr>
          <p:nvPr/>
        </p:nvSpPr>
        <p:spPr>
          <a:xfrm>
            <a:off x="930030" y="1995905"/>
            <a:ext cx="3641970" cy="880645"/>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5" name="Text Placeholder 9"/>
          <p:cNvSpPr txBox="1">
            <a:spLocks/>
          </p:cNvSpPr>
          <p:nvPr/>
        </p:nvSpPr>
        <p:spPr>
          <a:xfrm>
            <a:off x="670717" y="2096930"/>
            <a:ext cx="2758284" cy="1922620"/>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“Blank” indicates an No Service code is listed on the student’s service line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85750"/>
            <a:ext cx="3649980" cy="3840480"/>
          </a:xfrm>
          <a:prstGeom prst="rect">
            <a:avLst/>
          </a:prstGeom>
        </p:spPr>
      </p:pic>
      <p:sp>
        <p:nvSpPr>
          <p:cNvPr id="7" name="Right Arrow 6"/>
          <p:cNvSpPr/>
          <p:nvPr/>
        </p:nvSpPr>
        <p:spPr>
          <a:xfrm>
            <a:off x="3429000" y="3371850"/>
            <a:ext cx="2286000" cy="1524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p:cNvSpPr txBox="1"/>
          <p:nvPr/>
        </p:nvSpPr>
        <p:spPr>
          <a:xfrm>
            <a:off x="8723376" y="4843780"/>
            <a:ext cx="457200" cy="369332"/>
          </a:xfrm>
          <a:prstGeom prst="rect">
            <a:avLst/>
          </a:prstGeom>
          <a:noFill/>
          <a:ln w="9525">
            <a:noFill/>
          </a:ln>
        </p:spPr>
        <p:txBody>
          <a:bodyPr wrap="square" rtlCol="0">
            <a:spAutoFit/>
          </a:bodyPr>
          <a:lstStyle/>
          <a:p>
            <a:pPr algn="ctr"/>
            <a:r>
              <a:rPr lang="en-US" dirty="0" smtClean="0"/>
              <a:t>32</a:t>
            </a:r>
            <a:endParaRPr lang="en-US" dirty="0"/>
          </a:p>
        </p:txBody>
      </p:sp>
    </p:spTree>
    <p:extLst>
      <p:ext uri="{BB962C8B-B14F-4D97-AF65-F5344CB8AC3E}">
        <p14:creationId xmlns:p14="http://schemas.microsoft.com/office/powerpoint/2010/main" val="23463427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716" y="971550"/>
            <a:ext cx="8037576" cy="923330"/>
          </a:xfrm>
        </p:spPr>
        <p:txBody>
          <a:bodyPr/>
          <a:lstStyle/>
          <a:p>
            <a:r>
              <a:rPr lang="en-US" dirty="0" smtClean="0"/>
              <a:t>Look for Missing Grade Level</a:t>
            </a:r>
            <a:endParaRPr lang="en-US" dirty="0"/>
          </a:p>
        </p:txBody>
      </p:sp>
      <p:sp>
        <p:nvSpPr>
          <p:cNvPr id="2" name="Title 1"/>
          <p:cNvSpPr>
            <a:spLocks noGrp="1"/>
          </p:cNvSpPr>
          <p:nvPr>
            <p:ph type="title"/>
          </p:nvPr>
        </p:nvSpPr>
        <p:spPr>
          <a:xfrm>
            <a:off x="670716" y="285750"/>
            <a:ext cx="7589520" cy="584775"/>
          </a:xfrm>
        </p:spPr>
        <p:txBody>
          <a:bodyPr/>
          <a:lstStyle/>
          <a:p>
            <a:r>
              <a:rPr lang="en-US" dirty="0" smtClean="0"/>
              <a:t>Projected reports</a:t>
            </a:r>
            <a:endParaRPr lang="en-US" dirty="0"/>
          </a:p>
        </p:txBody>
      </p:sp>
      <p:sp>
        <p:nvSpPr>
          <p:cNvPr id="6" name="Text Placeholder 9"/>
          <p:cNvSpPr txBox="1">
            <a:spLocks/>
          </p:cNvSpPr>
          <p:nvPr/>
        </p:nvSpPr>
        <p:spPr>
          <a:xfrm>
            <a:off x="930030" y="1995905"/>
            <a:ext cx="3641970" cy="880645"/>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5" name="Text Placeholder 9"/>
          <p:cNvSpPr txBox="1">
            <a:spLocks/>
          </p:cNvSpPr>
          <p:nvPr/>
        </p:nvSpPr>
        <p:spPr>
          <a:xfrm>
            <a:off x="304800" y="1995905"/>
            <a:ext cx="3657600" cy="2709445"/>
          </a:xfrm>
          <a:prstGeom prst="rect">
            <a:avLst/>
          </a:prstGeom>
          <a:ln>
            <a:solidFill>
              <a:schemeClr val="tx1"/>
            </a:solidFill>
          </a:ln>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“Blank” indicates an No Grade is present. No Grade means Calendar, Building and Class minutes are not found. OSEP Environment can not be accurately calculated</a:t>
            </a:r>
            <a:endParaRPr lang="en-US" dirty="0"/>
          </a:p>
        </p:txBody>
      </p:sp>
      <p:pic>
        <p:nvPicPr>
          <p:cNvPr id="4" name="Picture 3"/>
          <p:cNvPicPr>
            <a:picLocks noChangeAspect="1"/>
          </p:cNvPicPr>
          <p:nvPr/>
        </p:nvPicPr>
        <p:blipFill>
          <a:blip r:embed="rId3"/>
          <a:stretch>
            <a:fillRect/>
          </a:stretch>
        </p:blipFill>
        <p:spPr>
          <a:xfrm>
            <a:off x="4840462" y="514350"/>
            <a:ext cx="3944030" cy="4191000"/>
          </a:xfrm>
          <a:prstGeom prst="rect">
            <a:avLst/>
          </a:prstGeom>
        </p:spPr>
      </p:pic>
      <p:sp>
        <p:nvSpPr>
          <p:cNvPr id="7" name="Right Arrow 6"/>
          <p:cNvSpPr/>
          <p:nvPr/>
        </p:nvSpPr>
        <p:spPr>
          <a:xfrm>
            <a:off x="4038600" y="3943350"/>
            <a:ext cx="2286000" cy="1524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TextBox 7"/>
          <p:cNvSpPr txBox="1"/>
          <p:nvPr/>
        </p:nvSpPr>
        <p:spPr>
          <a:xfrm>
            <a:off x="8723376" y="4843780"/>
            <a:ext cx="457200" cy="369332"/>
          </a:xfrm>
          <a:prstGeom prst="rect">
            <a:avLst/>
          </a:prstGeom>
          <a:noFill/>
          <a:ln w="9525">
            <a:noFill/>
          </a:ln>
        </p:spPr>
        <p:txBody>
          <a:bodyPr wrap="square" rtlCol="0">
            <a:spAutoFit/>
          </a:bodyPr>
          <a:lstStyle/>
          <a:p>
            <a:pPr algn="ctr"/>
            <a:r>
              <a:rPr lang="en-US" dirty="0" smtClean="0"/>
              <a:t>33</a:t>
            </a:r>
            <a:endParaRPr lang="en-US" dirty="0"/>
          </a:p>
        </p:txBody>
      </p:sp>
    </p:spTree>
    <p:extLst>
      <p:ext uri="{BB962C8B-B14F-4D97-AF65-F5344CB8AC3E}">
        <p14:creationId xmlns:p14="http://schemas.microsoft.com/office/powerpoint/2010/main" val="36829870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113" y="886501"/>
            <a:ext cx="8037576" cy="923330"/>
          </a:xfrm>
        </p:spPr>
        <p:txBody>
          <a:bodyPr/>
          <a:lstStyle/>
          <a:p>
            <a:endParaRPr lang="en-US" dirty="0"/>
          </a:p>
        </p:txBody>
      </p:sp>
      <p:sp>
        <p:nvSpPr>
          <p:cNvPr id="2" name="Title 1"/>
          <p:cNvSpPr>
            <a:spLocks noGrp="1"/>
          </p:cNvSpPr>
          <p:nvPr>
            <p:ph type="title"/>
          </p:nvPr>
        </p:nvSpPr>
        <p:spPr>
          <a:xfrm>
            <a:off x="670716" y="285750"/>
            <a:ext cx="7589520" cy="584775"/>
          </a:xfrm>
        </p:spPr>
        <p:txBody>
          <a:bodyPr/>
          <a:lstStyle/>
          <a:p>
            <a:r>
              <a:rPr lang="en-US" dirty="0" smtClean="0"/>
              <a:t>Discipline crosscheck</a:t>
            </a:r>
            <a:endParaRPr lang="en-US" dirty="0"/>
          </a:p>
        </p:txBody>
      </p:sp>
      <p:sp>
        <p:nvSpPr>
          <p:cNvPr id="6" name="Text Placeholder 9"/>
          <p:cNvSpPr txBox="1">
            <a:spLocks/>
          </p:cNvSpPr>
          <p:nvPr/>
        </p:nvSpPr>
        <p:spPr>
          <a:xfrm>
            <a:off x="930030" y="1995905"/>
            <a:ext cx="3641970" cy="880645"/>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5" name="Text Placeholder 9"/>
          <p:cNvSpPr txBox="1">
            <a:spLocks/>
          </p:cNvSpPr>
          <p:nvPr/>
        </p:nvSpPr>
        <p:spPr>
          <a:xfrm>
            <a:off x="304800" y="4095750"/>
            <a:ext cx="7010400" cy="762000"/>
          </a:xfrm>
          <a:prstGeom prst="rect">
            <a:avLst/>
          </a:prstGeom>
          <a:ln>
            <a:solidFill>
              <a:schemeClr val="tx1"/>
            </a:solidFill>
          </a:ln>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pic>
        <p:nvPicPr>
          <p:cNvPr id="8" name="Picture 7"/>
          <p:cNvPicPr>
            <a:picLocks noChangeAspect="1"/>
          </p:cNvPicPr>
          <p:nvPr/>
        </p:nvPicPr>
        <p:blipFill>
          <a:blip r:embed="rId3"/>
          <a:stretch>
            <a:fillRect/>
          </a:stretch>
        </p:blipFill>
        <p:spPr>
          <a:xfrm>
            <a:off x="457200" y="1677061"/>
            <a:ext cx="7886163" cy="2213192"/>
          </a:xfrm>
          <a:prstGeom prst="rect">
            <a:avLst/>
          </a:prstGeom>
        </p:spPr>
      </p:pic>
      <p:sp>
        <p:nvSpPr>
          <p:cNvPr id="7" name="Right Arrow 6"/>
          <p:cNvSpPr/>
          <p:nvPr/>
        </p:nvSpPr>
        <p:spPr>
          <a:xfrm rot="5400000">
            <a:off x="7246272" y="2257529"/>
            <a:ext cx="899856" cy="1524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p:cNvSpPr txBox="1"/>
          <p:nvPr/>
        </p:nvSpPr>
        <p:spPr>
          <a:xfrm>
            <a:off x="8723376" y="4843780"/>
            <a:ext cx="457200" cy="369332"/>
          </a:xfrm>
          <a:prstGeom prst="rect">
            <a:avLst/>
          </a:prstGeom>
          <a:noFill/>
          <a:ln w="9525">
            <a:noFill/>
          </a:ln>
        </p:spPr>
        <p:txBody>
          <a:bodyPr wrap="square" rtlCol="0">
            <a:spAutoFit/>
          </a:bodyPr>
          <a:lstStyle/>
          <a:p>
            <a:pPr algn="ctr"/>
            <a:r>
              <a:rPr lang="en-US" dirty="0" smtClean="0"/>
              <a:t>34</a:t>
            </a:r>
            <a:endParaRPr lang="en-US" dirty="0"/>
          </a:p>
        </p:txBody>
      </p:sp>
    </p:spTree>
    <p:extLst>
      <p:ext uri="{BB962C8B-B14F-4D97-AF65-F5344CB8AC3E}">
        <p14:creationId xmlns:p14="http://schemas.microsoft.com/office/powerpoint/2010/main" val="32740076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7000" y="590550"/>
            <a:ext cx="6172200" cy="1600200"/>
          </a:xfrm>
        </p:spPr>
        <p:txBody>
          <a:bodyPr>
            <a:normAutofit fontScale="90000"/>
          </a:bodyPr>
          <a:lstStyle/>
          <a:p>
            <a:r>
              <a:rPr lang="en-US" dirty="0" smtClean="0"/>
              <a:t>OSEP Reports and federal data in SPEDPro</a:t>
            </a:r>
            <a:endParaRPr lang="en-US" dirty="0"/>
          </a:p>
        </p:txBody>
      </p:sp>
      <p:sp>
        <p:nvSpPr>
          <p:cNvPr id="5" name="Text Placeholder 4"/>
          <p:cNvSpPr>
            <a:spLocks noGrp="1"/>
          </p:cNvSpPr>
          <p:nvPr>
            <p:ph type="body" idx="1"/>
          </p:nvPr>
        </p:nvSpPr>
        <p:spPr/>
        <p:txBody>
          <a:bodyPr/>
          <a:lstStyle/>
          <a:p>
            <a:pPr algn="r"/>
            <a:r>
              <a:rPr lang="en-US" sz="3600" dirty="0" smtClean="0">
                <a:solidFill>
                  <a:srgbClr val="F8A714"/>
                </a:solidFill>
              </a:rPr>
              <a:t>Guidance</a:t>
            </a:r>
            <a:endParaRPr lang="en-US" sz="3600" dirty="0">
              <a:solidFill>
                <a:srgbClr val="F8A714"/>
              </a:solidFill>
            </a:endParaRPr>
          </a:p>
        </p:txBody>
      </p:sp>
      <p:sp>
        <p:nvSpPr>
          <p:cNvPr id="6" name="TextBox 5"/>
          <p:cNvSpPr txBox="1"/>
          <p:nvPr/>
        </p:nvSpPr>
        <p:spPr>
          <a:xfrm>
            <a:off x="8723376" y="4843780"/>
            <a:ext cx="457200" cy="369332"/>
          </a:xfrm>
          <a:prstGeom prst="rect">
            <a:avLst/>
          </a:prstGeom>
          <a:noFill/>
          <a:ln w="9525">
            <a:noFill/>
          </a:ln>
        </p:spPr>
        <p:txBody>
          <a:bodyPr wrap="square" rtlCol="0">
            <a:spAutoFit/>
          </a:bodyPr>
          <a:lstStyle/>
          <a:p>
            <a:pPr algn="ctr"/>
            <a:r>
              <a:rPr lang="en-US" dirty="0" smtClean="0"/>
              <a:t>35</a:t>
            </a:r>
            <a:endParaRPr lang="en-US" dirty="0"/>
          </a:p>
        </p:txBody>
      </p:sp>
    </p:spTree>
    <p:extLst>
      <p:ext uri="{BB962C8B-B14F-4D97-AF65-F5344CB8AC3E}">
        <p14:creationId xmlns:p14="http://schemas.microsoft.com/office/powerpoint/2010/main" val="40572327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49224" y="1480935"/>
            <a:ext cx="7589520" cy="1815882"/>
          </a:xfrm>
        </p:spPr>
        <p:txBody>
          <a:bodyPr/>
          <a:lstStyle/>
          <a:p>
            <a:r>
              <a:rPr lang="en-US" dirty="0" smtClean="0"/>
              <a:t>Child count and Environment – Table 1, Table 3</a:t>
            </a:r>
          </a:p>
          <a:p>
            <a:r>
              <a:rPr lang="en-US" dirty="0" smtClean="0"/>
              <a:t>Exiting – Table 4</a:t>
            </a:r>
          </a:p>
          <a:p>
            <a:r>
              <a:rPr lang="en-US" dirty="0" smtClean="0"/>
              <a:t>Discipline – Table 5</a:t>
            </a:r>
            <a:endParaRPr lang="en-US" dirty="0"/>
          </a:p>
        </p:txBody>
      </p:sp>
      <p:sp>
        <p:nvSpPr>
          <p:cNvPr id="7" name="Title 6"/>
          <p:cNvSpPr>
            <a:spLocks noGrp="1"/>
          </p:cNvSpPr>
          <p:nvPr>
            <p:ph type="title"/>
          </p:nvPr>
        </p:nvSpPr>
        <p:spPr>
          <a:xfrm>
            <a:off x="649224" y="114240"/>
            <a:ext cx="7589520" cy="1077218"/>
          </a:xfrm>
        </p:spPr>
        <p:txBody>
          <a:bodyPr/>
          <a:lstStyle/>
          <a:p>
            <a:r>
              <a:rPr lang="en-US" dirty="0" smtClean="0"/>
              <a:t>Knowing the three federal data reports pulled from SPEDPro</a:t>
            </a:r>
            <a:endParaRPr lang="en-US" dirty="0"/>
          </a:p>
        </p:txBody>
      </p:sp>
      <p:sp>
        <p:nvSpPr>
          <p:cNvPr id="4" name="TextBox 3"/>
          <p:cNvSpPr txBox="1"/>
          <p:nvPr/>
        </p:nvSpPr>
        <p:spPr>
          <a:xfrm>
            <a:off x="8723376" y="4843780"/>
            <a:ext cx="457200" cy="369332"/>
          </a:xfrm>
          <a:prstGeom prst="rect">
            <a:avLst/>
          </a:prstGeom>
          <a:noFill/>
          <a:ln w="9525">
            <a:noFill/>
          </a:ln>
        </p:spPr>
        <p:txBody>
          <a:bodyPr wrap="square" rtlCol="0">
            <a:spAutoFit/>
          </a:bodyPr>
          <a:lstStyle/>
          <a:p>
            <a:pPr algn="ctr"/>
            <a:r>
              <a:rPr lang="en-US" dirty="0" smtClean="0"/>
              <a:t>36</a:t>
            </a:r>
            <a:endParaRPr lang="en-US" dirty="0"/>
          </a:p>
        </p:txBody>
      </p:sp>
    </p:spTree>
    <p:extLst>
      <p:ext uri="{BB962C8B-B14F-4D97-AF65-F5344CB8AC3E}">
        <p14:creationId xmlns:p14="http://schemas.microsoft.com/office/powerpoint/2010/main" val="2192462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716" y="971550"/>
            <a:ext cx="8037576" cy="923330"/>
          </a:xfrm>
        </p:spPr>
        <p:txBody>
          <a:bodyPr/>
          <a:lstStyle/>
          <a:p>
            <a:r>
              <a:rPr lang="en-US" dirty="0" smtClean="0"/>
              <a:t>Also Known As</a:t>
            </a:r>
            <a:endParaRPr lang="en-US" dirty="0"/>
          </a:p>
        </p:txBody>
      </p:sp>
      <p:sp>
        <p:nvSpPr>
          <p:cNvPr id="2" name="Title 1"/>
          <p:cNvSpPr>
            <a:spLocks noGrp="1"/>
          </p:cNvSpPr>
          <p:nvPr>
            <p:ph type="title"/>
          </p:nvPr>
        </p:nvSpPr>
        <p:spPr>
          <a:xfrm>
            <a:off x="670716" y="285750"/>
            <a:ext cx="7589520" cy="584775"/>
          </a:xfrm>
        </p:spPr>
        <p:txBody>
          <a:bodyPr/>
          <a:lstStyle/>
          <a:p>
            <a:r>
              <a:rPr lang="en-US" dirty="0" smtClean="0"/>
              <a:t>Child Count – Table 1</a:t>
            </a:r>
            <a:endParaRPr lang="en-US" dirty="0"/>
          </a:p>
        </p:txBody>
      </p:sp>
      <p:sp>
        <p:nvSpPr>
          <p:cNvPr id="6" name="Text Placeholder 9"/>
          <p:cNvSpPr txBox="1">
            <a:spLocks/>
          </p:cNvSpPr>
          <p:nvPr/>
        </p:nvSpPr>
        <p:spPr>
          <a:xfrm>
            <a:off x="930030" y="1995904"/>
            <a:ext cx="7772400" cy="1795045"/>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dirty="0" smtClean="0"/>
              <a:t>December 1 child count.</a:t>
            </a:r>
          </a:p>
          <a:p>
            <a:pPr lvl="0"/>
            <a:endParaRPr lang="en-US" dirty="0" smtClean="0"/>
          </a:p>
          <a:p>
            <a:pPr lvl="0"/>
            <a:r>
              <a:rPr lang="en-US" dirty="0" smtClean="0"/>
              <a:t>The unduplicated number of students, age 3-21 identified with a disability receiving services on / intersecting the December 1 date. </a:t>
            </a:r>
          </a:p>
        </p:txBody>
      </p:sp>
      <p:sp>
        <p:nvSpPr>
          <p:cNvPr id="5" name="TextBox 4"/>
          <p:cNvSpPr txBox="1"/>
          <p:nvPr/>
        </p:nvSpPr>
        <p:spPr>
          <a:xfrm>
            <a:off x="8723376" y="4843780"/>
            <a:ext cx="457200" cy="369332"/>
          </a:xfrm>
          <a:prstGeom prst="rect">
            <a:avLst/>
          </a:prstGeom>
          <a:noFill/>
          <a:ln w="9525">
            <a:noFill/>
          </a:ln>
        </p:spPr>
        <p:txBody>
          <a:bodyPr wrap="square" rtlCol="0">
            <a:spAutoFit/>
          </a:bodyPr>
          <a:lstStyle/>
          <a:p>
            <a:pPr algn="ctr"/>
            <a:r>
              <a:rPr lang="en-US" dirty="0" smtClean="0"/>
              <a:t>37</a:t>
            </a:r>
            <a:endParaRPr lang="en-US" dirty="0"/>
          </a:p>
        </p:txBody>
      </p:sp>
    </p:spTree>
    <p:extLst>
      <p:ext uri="{BB962C8B-B14F-4D97-AF65-F5344CB8AC3E}">
        <p14:creationId xmlns:p14="http://schemas.microsoft.com/office/powerpoint/2010/main" val="26428200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716" y="893807"/>
            <a:ext cx="8037576" cy="923330"/>
          </a:xfrm>
        </p:spPr>
        <p:txBody>
          <a:bodyPr/>
          <a:lstStyle/>
          <a:p>
            <a:r>
              <a:rPr lang="en-US" dirty="0" smtClean="0"/>
              <a:t>Also Known As</a:t>
            </a:r>
            <a:endParaRPr lang="en-US" dirty="0"/>
          </a:p>
        </p:txBody>
      </p:sp>
      <p:sp>
        <p:nvSpPr>
          <p:cNvPr id="2" name="Title 1"/>
          <p:cNvSpPr>
            <a:spLocks noGrp="1"/>
          </p:cNvSpPr>
          <p:nvPr>
            <p:ph type="title"/>
          </p:nvPr>
        </p:nvSpPr>
        <p:spPr>
          <a:xfrm>
            <a:off x="670716" y="285750"/>
            <a:ext cx="7589520" cy="584775"/>
          </a:xfrm>
        </p:spPr>
        <p:txBody>
          <a:bodyPr/>
          <a:lstStyle/>
          <a:p>
            <a:r>
              <a:rPr lang="en-US" dirty="0" smtClean="0"/>
              <a:t>Educational environments – Table 3</a:t>
            </a:r>
            <a:endParaRPr lang="en-US" dirty="0"/>
          </a:p>
        </p:txBody>
      </p:sp>
      <p:sp>
        <p:nvSpPr>
          <p:cNvPr id="6" name="Text Placeholder 9"/>
          <p:cNvSpPr txBox="1">
            <a:spLocks/>
          </p:cNvSpPr>
          <p:nvPr/>
        </p:nvSpPr>
        <p:spPr>
          <a:xfrm>
            <a:off x="670716" y="1657350"/>
            <a:ext cx="7772400" cy="2819400"/>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dirty="0" smtClean="0"/>
              <a:t>OSEP Environment </a:t>
            </a:r>
          </a:p>
          <a:p>
            <a:pPr lvl="0"/>
            <a:r>
              <a:rPr lang="en-US" dirty="0" smtClean="0"/>
              <a:t>Federal Environment – SPEDPro reports</a:t>
            </a:r>
          </a:p>
          <a:p>
            <a:pPr lvl="0"/>
            <a:endParaRPr lang="en-US" dirty="0"/>
          </a:p>
          <a:p>
            <a:pPr lvl="0"/>
            <a:r>
              <a:rPr lang="en-US" dirty="0" smtClean="0"/>
              <a:t>Indicator 5 &amp; 6 categories</a:t>
            </a:r>
          </a:p>
          <a:p>
            <a:pPr lvl="0"/>
            <a:endParaRPr lang="en-US" sz="900" dirty="0"/>
          </a:p>
          <a:p>
            <a:pPr lvl="0"/>
            <a:r>
              <a:rPr lang="en-US" dirty="0" smtClean="0"/>
              <a:t>Where the student received IEP services by OSEP the Category</a:t>
            </a:r>
            <a:endParaRPr lang="en-US" dirty="0"/>
          </a:p>
        </p:txBody>
      </p:sp>
      <p:sp>
        <p:nvSpPr>
          <p:cNvPr id="5" name="TextBox 4"/>
          <p:cNvSpPr txBox="1"/>
          <p:nvPr/>
        </p:nvSpPr>
        <p:spPr>
          <a:xfrm>
            <a:off x="8723376" y="4843780"/>
            <a:ext cx="457200" cy="369332"/>
          </a:xfrm>
          <a:prstGeom prst="rect">
            <a:avLst/>
          </a:prstGeom>
          <a:noFill/>
          <a:ln w="9525">
            <a:noFill/>
          </a:ln>
        </p:spPr>
        <p:txBody>
          <a:bodyPr wrap="square" rtlCol="0">
            <a:spAutoFit/>
          </a:bodyPr>
          <a:lstStyle/>
          <a:p>
            <a:pPr algn="ctr"/>
            <a:r>
              <a:rPr lang="en-US" dirty="0" smtClean="0"/>
              <a:t>38</a:t>
            </a:r>
            <a:endParaRPr lang="en-US" dirty="0"/>
          </a:p>
        </p:txBody>
      </p:sp>
    </p:spTree>
    <p:extLst>
      <p:ext uri="{BB962C8B-B14F-4D97-AF65-F5344CB8AC3E}">
        <p14:creationId xmlns:p14="http://schemas.microsoft.com/office/powerpoint/2010/main" val="8496200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716" y="971550"/>
            <a:ext cx="8037576" cy="923330"/>
          </a:xfrm>
        </p:spPr>
        <p:txBody>
          <a:bodyPr/>
          <a:lstStyle/>
          <a:p>
            <a:r>
              <a:rPr lang="en-US" dirty="0" smtClean="0"/>
              <a:t>What is it?</a:t>
            </a:r>
            <a:endParaRPr lang="en-US" dirty="0"/>
          </a:p>
        </p:txBody>
      </p:sp>
      <p:sp>
        <p:nvSpPr>
          <p:cNvPr id="2" name="Title 1"/>
          <p:cNvSpPr>
            <a:spLocks noGrp="1"/>
          </p:cNvSpPr>
          <p:nvPr>
            <p:ph type="title"/>
          </p:nvPr>
        </p:nvSpPr>
        <p:spPr>
          <a:xfrm>
            <a:off x="670716" y="285750"/>
            <a:ext cx="7589520" cy="584775"/>
          </a:xfrm>
        </p:spPr>
        <p:txBody>
          <a:bodyPr/>
          <a:lstStyle/>
          <a:p>
            <a:r>
              <a:rPr lang="en-US" dirty="0"/>
              <a:t>Educational environments – Table 3</a:t>
            </a:r>
          </a:p>
        </p:txBody>
      </p:sp>
      <p:sp>
        <p:nvSpPr>
          <p:cNvPr id="6" name="Text Placeholder 9"/>
          <p:cNvSpPr txBox="1">
            <a:spLocks/>
          </p:cNvSpPr>
          <p:nvPr/>
        </p:nvSpPr>
        <p:spPr>
          <a:xfrm>
            <a:off x="935892" y="1733550"/>
            <a:ext cx="7772400" cy="2743200"/>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dirty="0" smtClean="0"/>
              <a:t>Same population as the December 1 child count</a:t>
            </a:r>
          </a:p>
          <a:p>
            <a:pPr lvl="0"/>
            <a:endParaRPr lang="en-US" sz="800" dirty="0"/>
          </a:p>
          <a:p>
            <a:pPr lvl="0"/>
            <a:r>
              <a:rPr lang="en-US" dirty="0" smtClean="0"/>
              <a:t>8 Early Childhood Environment Categories, Age 3-5</a:t>
            </a:r>
          </a:p>
          <a:p>
            <a:pPr lvl="0"/>
            <a:r>
              <a:rPr lang="en-US" dirty="0" smtClean="0"/>
              <a:t>8 School Age Environment Categories, Age 6-21</a:t>
            </a:r>
          </a:p>
          <a:p>
            <a:pPr lvl="0"/>
            <a:endParaRPr lang="en-US" sz="800" dirty="0"/>
          </a:p>
          <a:p>
            <a:pPr lvl="0"/>
            <a:r>
              <a:rPr lang="en-US" dirty="0" smtClean="0"/>
              <a:t>See Data Dictionary for the category codes and descriptions.</a:t>
            </a:r>
          </a:p>
        </p:txBody>
      </p:sp>
      <p:sp>
        <p:nvSpPr>
          <p:cNvPr id="5" name="TextBox 4"/>
          <p:cNvSpPr txBox="1"/>
          <p:nvPr/>
        </p:nvSpPr>
        <p:spPr>
          <a:xfrm>
            <a:off x="8723376" y="4843780"/>
            <a:ext cx="457200" cy="369332"/>
          </a:xfrm>
          <a:prstGeom prst="rect">
            <a:avLst/>
          </a:prstGeom>
          <a:noFill/>
          <a:ln w="9525">
            <a:noFill/>
          </a:ln>
        </p:spPr>
        <p:txBody>
          <a:bodyPr wrap="square" rtlCol="0">
            <a:spAutoFit/>
          </a:bodyPr>
          <a:lstStyle/>
          <a:p>
            <a:pPr algn="ctr"/>
            <a:r>
              <a:rPr lang="en-US" dirty="0" smtClean="0"/>
              <a:t>39</a:t>
            </a:r>
            <a:endParaRPr lang="en-US" dirty="0"/>
          </a:p>
        </p:txBody>
      </p:sp>
    </p:spTree>
    <p:extLst>
      <p:ext uri="{BB962C8B-B14F-4D97-AF65-F5344CB8AC3E}">
        <p14:creationId xmlns:p14="http://schemas.microsoft.com/office/powerpoint/2010/main" val="2940895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838200" y="158175"/>
            <a:ext cx="6931152" cy="584775"/>
          </a:xfrm>
        </p:spPr>
        <p:txBody>
          <a:bodyPr/>
          <a:lstStyle/>
          <a:p>
            <a:r>
              <a:rPr lang="en-US" dirty="0"/>
              <a:t>Data Dictionary Clarification</a:t>
            </a:r>
          </a:p>
        </p:txBody>
      </p:sp>
      <p:sp>
        <p:nvSpPr>
          <p:cNvPr id="3" name="Text Placeholder 2"/>
          <p:cNvSpPr>
            <a:spLocks noGrp="1"/>
          </p:cNvSpPr>
          <p:nvPr>
            <p:ph type="body" sz="quarter" idx="14"/>
          </p:nvPr>
        </p:nvSpPr>
        <p:spPr>
          <a:xfrm>
            <a:off x="341376" y="767927"/>
            <a:ext cx="7924800" cy="1219200"/>
          </a:xfrm>
        </p:spPr>
        <p:txBody>
          <a:bodyPr/>
          <a:lstStyle/>
          <a:p>
            <a:pPr marL="434340" indent="-342900">
              <a:buFont typeface="Arial" panose="020B0604020202020204" pitchFamily="34" charset="0"/>
              <a:buChar char="•"/>
            </a:pPr>
            <a:r>
              <a:rPr lang="en-US" dirty="0"/>
              <a:t>Service initiation dates removed as invalid IEP date. The ignition date can be designated by the team as the IEP date</a:t>
            </a:r>
          </a:p>
        </p:txBody>
      </p:sp>
      <p:sp>
        <p:nvSpPr>
          <p:cNvPr id="16" name="Text Placeholder 9"/>
          <p:cNvSpPr txBox="1">
            <a:spLocks/>
          </p:cNvSpPr>
          <p:nvPr/>
        </p:nvSpPr>
        <p:spPr>
          <a:xfrm>
            <a:off x="762000" y="2416671"/>
            <a:ext cx="6705600" cy="1490126"/>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endParaRPr lang="en-US" dirty="0"/>
          </a:p>
        </p:txBody>
      </p:sp>
      <p:sp>
        <p:nvSpPr>
          <p:cNvPr id="5" name="TextBox 4"/>
          <p:cNvSpPr txBox="1"/>
          <p:nvPr/>
        </p:nvSpPr>
        <p:spPr>
          <a:xfrm>
            <a:off x="8763000" y="4787291"/>
            <a:ext cx="457200" cy="369332"/>
          </a:xfrm>
          <a:prstGeom prst="rect">
            <a:avLst/>
          </a:prstGeom>
          <a:noFill/>
          <a:ln w="9525">
            <a:noFill/>
          </a:ln>
        </p:spPr>
        <p:txBody>
          <a:bodyPr wrap="square" rtlCol="0">
            <a:spAutoFit/>
          </a:bodyPr>
          <a:lstStyle/>
          <a:p>
            <a:pPr algn="ctr"/>
            <a:r>
              <a:rPr lang="en-US" dirty="0" smtClean="0"/>
              <a:t>4</a:t>
            </a:r>
            <a:endParaRPr lang="en-US" dirty="0"/>
          </a:p>
        </p:txBody>
      </p:sp>
      <p:sp>
        <p:nvSpPr>
          <p:cNvPr id="6" name="Text Placeholder 2"/>
          <p:cNvSpPr txBox="1">
            <a:spLocks/>
          </p:cNvSpPr>
          <p:nvPr/>
        </p:nvSpPr>
        <p:spPr>
          <a:xfrm>
            <a:off x="334603" y="2114550"/>
            <a:ext cx="7924800" cy="2585323"/>
          </a:xfrm>
          <a:prstGeom prst="rect">
            <a:avLst/>
          </a:prstGeom>
          <a:blipFill dpi="0" rotWithShape="1">
            <a:blip r:embed="rId2"/>
            <a:srcRect/>
            <a:stretch>
              <a:fillRect/>
            </a:stretch>
          </a:blipFill>
        </p:spPr>
        <p:txBody>
          <a:bodyPr vert="horz" wrap="square" lIns="365760" tIns="365760" rIns="365760" bIns="365760" rtlCol="0" anchor="ctr" anchorCtr="0">
            <a:spAutoFit/>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Setting </a:t>
            </a:r>
            <a:r>
              <a:rPr lang="en-US" dirty="0"/>
              <a:t>“U</a:t>
            </a:r>
            <a:r>
              <a:rPr lang="en-US" dirty="0" smtClean="0"/>
              <a:t>”, </a:t>
            </a:r>
            <a:r>
              <a:rPr lang="en-US" u="sng" dirty="0"/>
              <a:t>Under Suspension / Under Expulsion</a:t>
            </a:r>
            <a:r>
              <a:rPr lang="en-US" dirty="0"/>
              <a:t>: </a:t>
            </a:r>
            <a:r>
              <a:rPr lang="en-US" dirty="0" smtClean="0"/>
              <a:t>- Interim </a:t>
            </a:r>
            <a:r>
              <a:rPr lang="en-US" dirty="0"/>
              <a:t>Alternative Educational Settings (IAES) </a:t>
            </a:r>
            <a:r>
              <a:rPr lang="en-US" dirty="0" smtClean="0"/>
              <a:t>added to definition. Students reported in KIAS as removed to </a:t>
            </a:r>
            <a:r>
              <a:rPr lang="en-US" dirty="0"/>
              <a:t>Interim Alternative Educational </a:t>
            </a:r>
            <a:r>
              <a:rPr lang="en-US" dirty="0" smtClean="0"/>
              <a:t>Settings would be reported with a service location setting of “U” for the time served in the IAES.</a:t>
            </a:r>
            <a:endParaRPr lang="en-US" dirty="0"/>
          </a:p>
        </p:txBody>
      </p:sp>
    </p:spTree>
    <p:extLst>
      <p:ext uri="{BB962C8B-B14F-4D97-AF65-F5344CB8AC3E}">
        <p14:creationId xmlns:p14="http://schemas.microsoft.com/office/powerpoint/2010/main" val="3792633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7000" y="590550"/>
            <a:ext cx="5943600" cy="1600200"/>
          </a:xfrm>
        </p:spPr>
        <p:txBody>
          <a:bodyPr/>
          <a:lstStyle/>
          <a:p>
            <a:r>
              <a:rPr lang="en-US" dirty="0" smtClean="0"/>
              <a:t>Exiting</a:t>
            </a:r>
            <a:endParaRPr lang="en-US" dirty="0"/>
          </a:p>
        </p:txBody>
      </p:sp>
      <p:sp>
        <p:nvSpPr>
          <p:cNvPr id="5" name="Text Placeholder 4"/>
          <p:cNvSpPr>
            <a:spLocks noGrp="1"/>
          </p:cNvSpPr>
          <p:nvPr>
            <p:ph type="body" idx="1"/>
          </p:nvPr>
        </p:nvSpPr>
        <p:spPr/>
        <p:txBody>
          <a:bodyPr/>
          <a:lstStyle/>
          <a:p>
            <a:pPr algn="r"/>
            <a:r>
              <a:rPr lang="en-US" sz="3600" dirty="0" smtClean="0">
                <a:solidFill>
                  <a:srgbClr val="F8A714"/>
                </a:solidFill>
              </a:rPr>
              <a:t>Guidance</a:t>
            </a:r>
            <a:endParaRPr lang="en-US" sz="3600" dirty="0">
              <a:solidFill>
                <a:srgbClr val="F8A714"/>
              </a:solidFill>
            </a:endParaRPr>
          </a:p>
        </p:txBody>
      </p:sp>
      <p:sp>
        <p:nvSpPr>
          <p:cNvPr id="6" name="TextBox 5"/>
          <p:cNvSpPr txBox="1"/>
          <p:nvPr/>
        </p:nvSpPr>
        <p:spPr>
          <a:xfrm>
            <a:off x="8723376" y="4843780"/>
            <a:ext cx="457200" cy="369332"/>
          </a:xfrm>
          <a:prstGeom prst="rect">
            <a:avLst/>
          </a:prstGeom>
          <a:noFill/>
          <a:ln w="9525">
            <a:noFill/>
          </a:ln>
        </p:spPr>
        <p:txBody>
          <a:bodyPr wrap="square" rtlCol="0">
            <a:spAutoFit/>
          </a:bodyPr>
          <a:lstStyle/>
          <a:p>
            <a:pPr algn="ctr"/>
            <a:r>
              <a:rPr lang="en-US" dirty="0" smtClean="0"/>
              <a:t>40</a:t>
            </a:r>
            <a:endParaRPr lang="en-US" dirty="0"/>
          </a:p>
        </p:txBody>
      </p:sp>
    </p:spTree>
    <p:extLst>
      <p:ext uri="{BB962C8B-B14F-4D97-AF65-F5344CB8AC3E}">
        <p14:creationId xmlns:p14="http://schemas.microsoft.com/office/powerpoint/2010/main" val="31264035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716" y="971550"/>
            <a:ext cx="8037576" cy="923330"/>
          </a:xfrm>
        </p:spPr>
        <p:txBody>
          <a:bodyPr/>
          <a:lstStyle/>
          <a:p>
            <a:r>
              <a:rPr lang="en-US" dirty="0" smtClean="0"/>
              <a:t>Which students qualify?</a:t>
            </a:r>
            <a:endParaRPr lang="en-US" dirty="0"/>
          </a:p>
        </p:txBody>
      </p:sp>
      <p:sp>
        <p:nvSpPr>
          <p:cNvPr id="2" name="Title 1"/>
          <p:cNvSpPr>
            <a:spLocks noGrp="1"/>
          </p:cNvSpPr>
          <p:nvPr>
            <p:ph type="title"/>
          </p:nvPr>
        </p:nvSpPr>
        <p:spPr>
          <a:xfrm>
            <a:off x="670716" y="285750"/>
            <a:ext cx="7589520" cy="584775"/>
          </a:xfrm>
        </p:spPr>
        <p:txBody>
          <a:bodyPr/>
          <a:lstStyle/>
          <a:p>
            <a:r>
              <a:rPr lang="en-US" dirty="0" smtClean="0"/>
              <a:t>OSEP exiting report – table 4</a:t>
            </a:r>
            <a:endParaRPr lang="en-US" dirty="0"/>
          </a:p>
        </p:txBody>
      </p:sp>
      <p:sp>
        <p:nvSpPr>
          <p:cNvPr id="6" name="Text Placeholder 9"/>
          <p:cNvSpPr txBox="1">
            <a:spLocks/>
          </p:cNvSpPr>
          <p:nvPr/>
        </p:nvSpPr>
        <p:spPr>
          <a:xfrm>
            <a:off x="930030" y="1995904"/>
            <a:ext cx="7772400" cy="2328445"/>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dirty="0" smtClean="0"/>
              <a:t>Unduplicated set of student</a:t>
            </a:r>
          </a:p>
          <a:p>
            <a:pPr lvl="0"/>
            <a:r>
              <a:rPr lang="en-US" dirty="0" smtClean="0"/>
              <a:t>Age 14 – 21</a:t>
            </a:r>
            <a:endParaRPr lang="en-US" dirty="0"/>
          </a:p>
          <a:p>
            <a:pPr lvl="0"/>
            <a:r>
              <a:rPr lang="en-US" dirty="0" smtClean="0"/>
              <a:t>No longer in a special education program</a:t>
            </a:r>
          </a:p>
          <a:p>
            <a:pPr lvl="0"/>
            <a:r>
              <a:rPr lang="en-US" dirty="0" smtClean="0"/>
              <a:t>Only the last exit of the school year counts</a:t>
            </a:r>
          </a:p>
          <a:p>
            <a:pPr lvl="0"/>
            <a:endParaRPr lang="en-US" dirty="0" smtClean="0"/>
          </a:p>
        </p:txBody>
      </p:sp>
      <p:sp>
        <p:nvSpPr>
          <p:cNvPr id="5" name="TextBox 4"/>
          <p:cNvSpPr txBox="1"/>
          <p:nvPr/>
        </p:nvSpPr>
        <p:spPr>
          <a:xfrm>
            <a:off x="8723376" y="4843780"/>
            <a:ext cx="457200" cy="369332"/>
          </a:xfrm>
          <a:prstGeom prst="rect">
            <a:avLst/>
          </a:prstGeom>
          <a:noFill/>
          <a:ln w="9525">
            <a:noFill/>
          </a:ln>
        </p:spPr>
        <p:txBody>
          <a:bodyPr wrap="square" rtlCol="0">
            <a:spAutoFit/>
          </a:bodyPr>
          <a:lstStyle/>
          <a:p>
            <a:pPr algn="ctr"/>
            <a:r>
              <a:rPr lang="en-US" dirty="0" smtClean="0"/>
              <a:t>41</a:t>
            </a:r>
            <a:endParaRPr lang="en-US" dirty="0"/>
          </a:p>
        </p:txBody>
      </p:sp>
    </p:spTree>
    <p:extLst>
      <p:ext uri="{BB962C8B-B14F-4D97-AF65-F5344CB8AC3E}">
        <p14:creationId xmlns:p14="http://schemas.microsoft.com/office/powerpoint/2010/main" val="2212165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7000" y="590550"/>
            <a:ext cx="5943600" cy="685800"/>
          </a:xfrm>
        </p:spPr>
        <p:txBody>
          <a:bodyPr>
            <a:normAutofit fontScale="90000"/>
          </a:bodyPr>
          <a:lstStyle/>
          <a:p>
            <a:r>
              <a:rPr lang="en-US" dirty="0" smtClean="0"/>
              <a:t>Discipline</a:t>
            </a:r>
            <a:endParaRPr lang="en-US" dirty="0"/>
          </a:p>
        </p:txBody>
      </p:sp>
      <p:sp>
        <p:nvSpPr>
          <p:cNvPr id="3" name="TextBox 2"/>
          <p:cNvSpPr txBox="1"/>
          <p:nvPr/>
        </p:nvSpPr>
        <p:spPr>
          <a:xfrm>
            <a:off x="8723376" y="4843780"/>
            <a:ext cx="457200" cy="369332"/>
          </a:xfrm>
          <a:prstGeom prst="rect">
            <a:avLst/>
          </a:prstGeom>
          <a:noFill/>
          <a:ln w="9525">
            <a:noFill/>
          </a:ln>
        </p:spPr>
        <p:txBody>
          <a:bodyPr wrap="square" rtlCol="0">
            <a:spAutoFit/>
          </a:bodyPr>
          <a:lstStyle/>
          <a:p>
            <a:pPr algn="ctr"/>
            <a:r>
              <a:rPr lang="en-US" dirty="0" smtClean="0"/>
              <a:t>42</a:t>
            </a:r>
            <a:endParaRPr lang="en-US" dirty="0"/>
          </a:p>
        </p:txBody>
      </p:sp>
    </p:spTree>
    <p:extLst>
      <p:ext uri="{BB962C8B-B14F-4D97-AF65-F5344CB8AC3E}">
        <p14:creationId xmlns:p14="http://schemas.microsoft.com/office/powerpoint/2010/main" val="564637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7362"/>
            <a:ext cx="8839200" cy="923330"/>
          </a:xfrm>
        </p:spPr>
        <p:txBody>
          <a:bodyPr/>
          <a:lstStyle/>
          <a:p>
            <a:r>
              <a:rPr lang="en-US" dirty="0"/>
              <a:t>Look for mis-classification </a:t>
            </a:r>
            <a:r>
              <a:rPr lang="en-US" dirty="0" smtClean="0"/>
              <a:t>in KIAS as </a:t>
            </a:r>
            <a:r>
              <a:rPr lang="en-US" dirty="0"/>
              <a:t>IDEA student or missing IEP </a:t>
            </a:r>
            <a:r>
              <a:rPr lang="en-US" dirty="0" smtClean="0"/>
              <a:t>services. </a:t>
            </a:r>
            <a:endParaRPr lang="en-US" dirty="0"/>
          </a:p>
        </p:txBody>
      </p:sp>
      <p:sp>
        <p:nvSpPr>
          <p:cNvPr id="2" name="Title 1"/>
          <p:cNvSpPr>
            <a:spLocks noGrp="1"/>
          </p:cNvSpPr>
          <p:nvPr>
            <p:ph type="title"/>
          </p:nvPr>
        </p:nvSpPr>
        <p:spPr>
          <a:xfrm>
            <a:off x="670716" y="285750"/>
            <a:ext cx="7589520" cy="584775"/>
          </a:xfrm>
        </p:spPr>
        <p:txBody>
          <a:bodyPr/>
          <a:lstStyle/>
          <a:p>
            <a:r>
              <a:rPr lang="en-US" dirty="0" smtClean="0"/>
              <a:t>Discipline crosscheck</a:t>
            </a:r>
            <a:endParaRPr lang="en-US" dirty="0"/>
          </a:p>
        </p:txBody>
      </p:sp>
      <p:sp>
        <p:nvSpPr>
          <p:cNvPr id="6" name="Text Placeholder 9"/>
          <p:cNvSpPr txBox="1">
            <a:spLocks/>
          </p:cNvSpPr>
          <p:nvPr/>
        </p:nvSpPr>
        <p:spPr>
          <a:xfrm>
            <a:off x="930030" y="3638550"/>
            <a:ext cx="7832970" cy="685799"/>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endParaRPr lang="en-US" dirty="0"/>
          </a:p>
        </p:txBody>
      </p:sp>
      <p:sp>
        <p:nvSpPr>
          <p:cNvPr id="10" name="Text Placeholder 9"/>
          <p:cNvSpPr txBox="1">
            <a:spLocks/>
          </p:cNvSpPr>
          <p:nvPr/>
        </p:nvSpPr>
        <p:spPr>
          <a:xfrm>
            <a:off x="386080" y="3790950"/>
            <a:ext cx="7233920" cy="1143000"/>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Student reported in KIAS as IDEA, not found with IEP services on the date of the incident. </a:t>
            </a:r>
            <a:r>
              <a:rPr lang="en-US" dirty="0" smtClean="0"/>
              <a:t>KIAS identification may be in error, or MIS data is incomplete.</a:t>
            </a:r>
            <a:endParaRPr lang="en-US" dirty="0"/>
          </a:p>
        </p:txBody>
      </p:sp>
      <p:sp>
        <p:nvSpPr>
          <p:cNvPr id="9" name="Down Arrow 8"/>
          <p:cNvSpPr/>
          <p:nvPr/>
        </p:nvSpPr>
        <p:spPr>
          <a:xfrm>
            <a:off x="8063653" y="1870021"/>
            <a:ext cx="228600" cy="581516"/>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Down Arrow 11"/>
          <p:cNvSpPr/>
          <p:nvPr/>
        </p:nvSpPr>
        <p:spPr>
          <a:xfrm>
            <a:off x="7410027" y="1870021"/>
            <a:ext cx="228600" cy="581516"/>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14" name="Group 13"/>
          <p:cNvGrpSpPr/>
          <p:nvPr/>
        </p:nvGrpSpPr>
        <p:grpSpPr>
          <a:xfrm>
            <a:off x="346287" y="1383072"/>
            <a:ext cx="8529320" cy="2407878"/>
            <a:chOff x="397933" y="1522982"/>
            <a:chExt cx="8529320" cy="2407878"/>
          </a:xfrm>
        </p:grpSpPr>
        <p:pic>
          <p:nvPicPr>
            <p:cNvPr id="15" name="Picture 2"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933" y="1522982"/>
              <a:ext cx="8529320" cy="24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own Arrow 15"/>
            <p:cNvSpPr/>
            <p:nvPr/>
          </p:nvSpPr>
          <p:spPr>
            <a:xfrm>
              <a:off x="8088516" y="1864601"/>
              <a:ext cx="228600" cy="581516"/>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Down Arrow 16"/>
            <p:cNvSpPr/>
            <p:nvPr/>
          </p:nvSpPr>
          <p:spPr>
            <a:xfrm>
              <a:off x="7434890" y="1864601"/>
              <a:ext cx="228600" cy="581516"/>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Left-Right Arrow 17"/>
            <p:cNvSpPr/>
            <p:nvPr/>
          </p:nvSpPr>
          <p:spPr>
            <a:xfrm>
              <a:off x="4596863" y="3633130"/>
              <a:ext cx="2667000" cy="152400"/>
            </a:xfrm>
            <a:prstGeom prst="lef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19" name="Oval 18"/>
          <p:cNvSpPr/>
          <p:nvPr/>
        </p:nvSpPr>
        <p:spPr>
          <a:xfrm>
            <a:off x="228600" y="3257550"/>
            <a:ext cx="838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86080" y="1747026"/>
            <a:ext cx="2433320" cy="36933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a:p>
        </p:txBody>
      </p:sp>
      <p:sp>
        <p:nvSpPr>
          <p:cNvPr id="21" name="TextBox 20"/>
          <p:cNvSpPr txBox="1"/>
          <p:nvPr/>
        </p:nvSpPr>
        <p:spPr>
          <a:xfrm>
            <a:off x="8723376" y="4843780"/>
            <a:ext cx="457200" cy="369332"/>
          </a:xfrm>
          <a:prstGeom prst="rect">
            <a:avLst/>
          </a:prstGeom>
          <a:noFill/>
          <a:ln w="9525">
            <a:noFill/>
          </a:ln>
        </p:spPr>
        <p:txBody>
          <a:bodyPr wrap="square" rtlCol="0">
            <a:spAutoFit/>
          </a:bodyPr>
          <a:lstStyle/>
          <a:p>
            <a:pPr algn="ctr"/>
            <a:r>
              <a:rPr lang="en-US" dirty="0" smtClean="0"/>
              <a:t>43</a:t>
            </a:r>
            <a:endParaRPr lang="en-US" dirty="0"/>
          </a:p>
        </p:txBody>
      </p:sp>
    </p:spTree>
    <p:extLst>
      <p:ext uri="{BB962C8B-B14F-4D97-AF65-F5344CB8AC3E}">
        <p14:creationId xmlns:p14="http://schemas.microsoft.com/office/powerpoint/2010/main" val="36378865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5" y="285749"/>
            <a:ext cx="8763005" cy="466011"/>
          </a:xfrm>
        </p:spPr>
        <p:txBody>
          <a:bodyPr/>
          <a:lstStyle/>
          <a:p>
            <a:r>
              <a:rPr lang="en-US" dirty="0" smtClean="0"/>
              <a:t>OSEP data elements pulled from  SPEDPro</a:t>
            </a:r>
            <a:endParaRPr lang="en-US" dirty="0"/>
          </a:p>
        </p:txBody>
      </p:sp>
      <p:sp>
        <p:nvSpPr>
          <p:cNvPr id="6" name="Text Placeholder 9"/>
          <p:cNvSpPr txBox="1">
            <a:spLocks/>
          </p:cNvSpPr>
          <p:nvPr/>
        </p:nvSpPr>
        <p:spPr>
          <a:xfrm>
            <a:off x="930030" y="1995904"/>
            <a:ext cx="7832970" cy="2328445"/>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48640" lvl="0" indent="-457200">
              <a:buFont typeface="+mj-lt"/>
              <a:buAutoNum type="alphaLcPeriod"/>
            </a:pP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726287903"/>
              </p:ext>
            </p:extLst>
          </p:nvPr>
        </p:nvGraphicFramePr>
        <p:xfrm>
          <a:off x="228595" y="971550"/>
          <a:ext cx="8686805" cy="2679494"/>
        </p:xfrm>
        <a:graphic>
          <a:graphicData uri="http://schemas.openxmlformats.org/drawingml/2006/table">
            <a:tbl>
              <a:tblPr firstRow="1" bandRow="1">
                <a:tableStyleId>{F5AB1C69-6EDB-4FF4-983F-18BD219EF322}</a:tableStyleId>
              </a:tblPr>
              <a:tblGrid>
                <a:gridCol w="901466">
                  <a:extLst>
                    <a:ext uri="{9D8B030D-6E8A-4147-A177-3AD203B41FA5}">
                      <a16:colId xmlns:a16="http://schemas.microsoft.com/office/drawing/2014/main" val="1722372181"/>
                    </a:ext>
                  </a:extLst>
                </a:gridCol>
                <a:gridCol w="655608">
                  <a:extLst>
                    <a:ext uri="{9D8B030D-6E8A-4147-A177-3AD203B41FA5}">
                      <a16:colId xmlns:a16="http://schemas.microsoft.com/office/drawing/2014/main" val="4186227157"/>
                    </a:ext>
                  </a:extLst>
                </a:gridCol>
                <a:gridCol w="819509">
                  <a:extLst>
                    <a:ext uri="{9D8B030D-6E8A-4147-A177-3AD203B41FA5}">
                      <a16:colId xmlns:a16="http://schemas.microsoft.com/office/drawing/2014/main" val="1507563196"/>
                    </a:ext>
                  </a:extLst>
                </a:gridCol>
                <a:gridCol w="819509">
                  <a:extLst>
                    <a:ext uri="{9D8B030D-6E8A-4147-A177-3AD203B41FA5}">
                      <a16:colId xmlns:a16="http://schemas.microsoft.com/office/drawing/2014/main" val="1154847170"/>
                    </a:ext>
                  </a:extLst>
                </a:gridCol>
                <a:gridCol w="655608">
                  <a:extLst>
                    <a:ext uri="{9D8B030D-6E8A-4147-A177-3AD203B41FA5}">
                      <a16:colId xmlns:a16="http://schemas.microsoft.com/office/drawing/2014/main" val="2320900873"/>
                    </a:ext>
                  </a:extLst>
                </a:gridCol>
                <a:gridCol w="573657">
                  <a:extLst>
                    <a:ext uri="{9D8B030D-6E8A-4147-A177-3AD203B41FA5}">
                      <a16:colId xmlns:a16="http://schemas.microsoft.com/office/drawing/2014/main" val="452963275"/>
                    </a:ext>
                  </a:extLst>
                </a:gridCol>
                <a:gridCol w="737558">
                  <a:extLst>
                    <a:ext uri="{9D8B030D-6E8A-4147-A177-3AD203B41FA5}">
                      <a16:colId xmlns:a16="http://schemas.microsoft.com/office/drawing/2014/main" val="3162718469"/>
                    </a:ext>
                  </a:extLst>
                </a:gridCol>
                <a:gridCol w="983411">
                  <a:extLst>
                    <a:ext uri="{9D8B030D-6E8A-4147-A177-3AD203B41FA5}">
                      <a16:colId xmlns:a16="http://schemas.microsoft.com/office/drawing/2014/main" val="1223178203"/>
                    </a:ext>
                  </a:extLst>
                </a:gridCol>
                <a:gridCol w="655608">
                  <a:extLst>
                    <a:ext uri="{9D8B030D-6E8A-4147-A177-3AD203B41FA5}">
                      <a16:colId xmlns:a16="http://schemas.microsoft.com/office/drawing/2014/main" val="3194688390"/>
                    </a:ext>
                  </a:extLst>
                </a:gridCol>
                <a:gridCol w="983411">
                  <a:extLst>
                    <a:ext uri="{9D8B030D-6E8A-4147-A177-3AD203B41FA5}">
                      <a16:colId xmlns:a16="http://schemas.microsoft.com/office/drawing/2014/main" val="1226223406"/>
                    </a:ext>
                  </a:extLst>
                </a:gridCol>
                <a:gridCol w="901460">
                  <a:extLst>
                    <a:ext uri="{9D8B030D-6E8A-4147-A177-3AD203B41FA5}">
                      <a16:colId xmlns:a16="http://schemas.microsoft.com/office/drawing/2014/main" val="3358189901"/>
                    </a:ext>
                  </a:extLst>
                </a:gridCol>
              </a:tblGrid>
              <a:tr h="728774">
                <a:tc>
                  <a:txBody>
                    <a:bodyPr/>
                    <a:lstStyle/>
                    <a:p>
                      <a:r>
                        <a:rPr lang="en-US" dirty="0" smtClean="0">
                          <a:solidFill>
                            <a:schemeClr val="tx1"/>
                          </a:solidFill>
                        </a:rPr>
                        <a:t>Report</a:t>
                      </a:r>
                      <a:endParaRPr lang="en-US" dirty="0">
                        <a:solidFill>
                          <a:schemeClr val="tx1"/>
                        </a:solidFill>
                      </a:endParaRPr>
                    </a:p>
                  </a:txBody>
                  <a:tcPr/>
                </a:tc>
                <a:tc>
                  <a:txBody>
                    <a:bodyPr/>
                    <a:lstStyle/>
                    <a:p>
                      <a:r>
                        <a:rPr lang="en-US" sz="1100" dirty="0" smtClean="0">
                          <a:solidFill>
                            <a:schemeClr val="tx1"/>
                          </a:solidFill>
                        </a:rPr>
                        <a:t>Age on 12-1</a:t>
                      </a:r>
                      <a:endParaRPr lang="en-US" sz="1100" dirty="0">
                        <a:solidFill>
                          <a:schemeClr val="tx1"/>
                        </a:solidFill>
                      </a:endParaRPr>
                    </a:p>
                  </a:txBody>
                  <a:tcPr/>
                </a:tc>
                <a:tc>
                  <a:txBody>
                    <a:bodyPr/>
                    <a:lstStyle/>
                    <a:p>
                      <a:r>
                        <a:rPr lang="en-US" sz="1100" dirty="0" smtClean="0">
                          <a:solidFill>
                            <a:schemeClr val="tx1"/>
                          </a:solidFill>
                        </a:rPr>
                        <a:t>OSEP Disability</a:t>
                      </a:r>
                      <a:endParaRPr lang="en-US" sz="1100" dirty="0">
                        <a:solidFill>
                          <a:schemeClr val="tx1"/>
                        </a:solidFill>
                      </a:endParaRPr>
                    </a:p>
                  </a:txBody>
                  <a:tcPr/>
                </a:tc>
                <a:tc>
                  <a:txBody>
                    <a:bodyPr/>
                    <a:lstStyle/>
                    <a:p>
                      <a:r>
                        <a:rPr lang="en-US" sz="1100" dirty="0" smtClean="0">
                          <a:solidFill>
                            <a:schemeClr val="tx1"/>
                          </a:solidFill>
                        </a:rPr>
                        <a:t>KIDS Race /  Ethnicity</a:t>
                      </a:r>
                      <a:endParaRPr lang="en-US" sz="1100" dirty="0">
                        <a:solidFill>
                          <a:schemeClr val="tx1"/>
                        </a:solidFill>
                      </a:endParaRPr>
                    </a:p>
                  </a:txBody>
                  <a:tcPr/>
                </a:tc>
                <a:tc>
                  <a:txBody>
                    <a:bodyPr/>
                    <a:lstStyle/>
                    <a:p>
                      <a:r>
                        <a:rPr lang="en-US" sz="1100" dirty="0" smtClean="0">
                          <a:solidFill>
                            <a:schemeClr val="tx1"/>
                          </a:solidFill>
                        </a:rPr>
                        <a:t>KIDS Gender</a:t>
                      </a:r>
                      <a:endParaRPr lang="en-US" sz="1100" dirty="0">
                        <a:solidFill>
                          <a:schemeClr val="tx1"/>
                        </a:solidFill>
                      </a:endParaRPr>
                    </a:p>
                  </a:txBody>
                  <a:tcPr/>
                </a:tc>
                <a:tc>
                  <a:txBody>
                    <a:bodyPr/>
                    <a:lstStyle/>
                    <a:p>
                      <a:r>
                        <a:rPr lang="en-US" sz="1100" dirty="0" smtClean="0">
                          <a:solidFill>
                            <a:schemeClr val="tx1"/>
                          </a:solidFill>
                        </a:rPr>
                        <a:t>KIDS ELL Status</a:t>
                      </a:r>
                      <a:endParaRPr lang="en-US" sz="1100" dirty="0">
                        <a:solidFill>
                          <a:schemeClr val="tx1"/>
                        </a:solidFill>
                      </a:endParaRPr>
                    </a:p>
                  </a:txBody>
                  <a:tcPr/>
                </a:tc>
                <a:tc>
                  <a:txBody>
                    <a:bodyPr/>
                    <a:lstStyle/>
                    <a:p>
                      <a:r>
                        <a:rPr lang="en-US" sz="1100" dirty="0" smtClean="0">
                          <a:solidFill>
                            <a:schemeClr val="tx1"/>
                          </a:solidFill>
                        </a:rPr>
                        <a:t>KIDS Resp. Building</a:t>
                      </a:r>
                      <a:endParaRPr lang="en-US" sz="11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KIDS Resp. Organization</a:t>
                      </a:r>
                    </a:p>
                    <a:p>
                      <a:endParaRPr lang="en-US" dirty="0"/>
                    </a:p>
                  </a:txBody>
                  <a:tcPr/>
                </a:tc>
                <a:tc>
                  <a:txBody>
                    <a:bodyPr/>
                    <a:lstStyle/>
                    <a:p>
                      <a:r>
                        <a:rPr lang="en-US" sz="1100" dirty="0" smtClean="0">
                          <a:solidFill>
                            <a:schemeClr val="tx1"/>
                          </a:solidFill>
                        </a:rPr>
                        <a:t>Current Status</a:t>
                      </a:r>
                      <a:endParaRPr lang="en-US" sz="1100" dirty="0">
                        <a:solidFill>
                          <a:schemeClr val="tx1"/>
                        </a:solidFill>
                      </a:endParaRPr>
                    </a:p>
                  </a:txBody>
                  <a:tcPr/>
                </a:tc>
                <a:tc>
                  <a:txBody>
                    <a:bodyPr/>
                    <a:lstStyle/>
                    <a:p>
                      <a:r>
                        <a:rPr lang="en-US" sz="1100" dirty="0" smtClean="0">
                          <a:solidFill>
                            <a:schemeClr val="tx1"/>
                          </a:solidFill>
                        </a:rPr>
                        <a:t>OSEP environment</a:t>
                      </a:r>
                      <a:endParaRPr lang="en-US" sz="1100" dirty="0">
                        <a:solidFill>
                          <a:schemeClr val="tx1"/>
                        </a:solidFill>
                      </a:endParaRPr>
                    </a:p>
                  </a:txBody>
                  <a:tcPr/>
                </a:tc>
                <a:tc>
                  <a:txBody>
                    <a:bodyPr/>
                    <a:lstStyle/>
                    <a:p>
                      <a:r>
                        <a:rPr lang="en-US" sz="1100" dirty="0" smtClean="0">
                          <a:solidFill>
                            <a:schemeClr val="tx1"/>
                          </a:solidFill>
                        </a:rPr>
                        <a:t>KIAS Disciplinary Removal</a:t>
                      </a:r>
                      <a:endParaRPr lang="en-US" sz="1100" dirty="0">
                        <a:solidFill>
                          <a:schemeClr val="tx1"/>
                        </a:solidFill>
                      </a:endParaRPr>
                    </a:p>
                  </a:txBody>
                  <a:tcPr/>
                </a:tc>
                <a:extLst>
                  <a:ext uri="{0D108BD9-81ED-4DB2-BD59-A6C34878D82A}">
                    <a16:rowId xmlns:a16="http://schemas.microsoft.com/office/drawing/2014/main" val="2884361393"/>
                  </a:ext>
                </a:extLst>
              </a:tr>
              <a:tr h="589984">
                <a:tc>
                  <a:txBody>
                    <a:bodyPr/>
                    <a:lstStyle/>
                    <a:p>
                      <a:r>
                        <a:rPr lang="en-US" sz="1100" dirty="0" smtClean="0"/>
                        <a:t>Table 1 &amp; 3</a:t>
                      </a:r>
                    </a:p>
                    <a:p>
                      <a:endParaRPr lang="en-US" sz="1100" dirty="0" smtClean="0"/>
                    </a:p>
                    <a:p>
                      <a:r>
                        <a:rPr lang="en-US" sz="1100" dirty="0" smtClean="0"/>
                        <a:t>Child count</a:t>
                      </a:r>
                    </a:p>
                    <a:p>
                      <a:r>
                        <a:rPr lang="en-US" sz="1100" dirty="0" smtClean="0"/>
                        <a:t>Environment</a:t>
                      </a:r>
                      <a:endParaRPr lang="en-US" sz="1100"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endParaRPr lang="en-US"/>
                    </a:p>
                  </a:txBody>
                  <a:tcPr/>
                </a:tc>
                <a:tc>
                  <a:txBody>
                    <a:bodyPr/>
                    <a:lstStyle/>
                    <a:p>
                      <a:pPr algn="ctr"/>
                      <a:r>
                        <a:rPr lang="en-US" dirty="0" smtClean="0"/>
                        <a:t>X</a:t>
                      </a:r>
                      <a:endParaRPr lang="en-US" dirty="0"/>
                    </a:p>
                  </a:txBody>
                  <a:tcPr/>
                </a:tc>
                <a:tc>
                  <a:txBody>
                    <a:bodyPr/>
                    <a:lstStyle/>
                    <a:p>
                      <a:endParaRPr lang="en-US"/>
                    </a:p>
                  </a:txBody>
                  <a:tcPr/>
                </a:tc>
                <a:extLst>
                  <a:ext uri="{0D108BD9-81ED-4DB2-BD59-A6C34878D82A}">
                    <a16:rowId xmlns:a16="http://schemas.microsoft.com/office/drawing/2014/main" val="3534037662"/>
                  </a:ext>
                </a:extLst>
              </a:tr>
              <a:tr h="589984">
                <a:tc>
                  <a:txBody>
                    <a:bodyPr/>
                    <a:lstStyle/>
                    <a:p>
                      <a:r>
                        <a:rPr lang="en-US" sz="1100" dirty="0" smtClean="0"/>
                        <a:t>Table 4</a:t>
                      </a:r>
                    </a:p>
                    <a:p>
                      <a:endParaRPr lang="en-US" sz="1100" dirty="0" smtClean="0"/>
                    </a:p>
                    <a:p>
                      <a:r>
                        <a:rPr lang="en-US" sz="1100" dirty="0" smtClean="0"/>
                        <a:t>Exiting </a:t>
                      </a:r>
                      <a:endParaRPr lang="en-US" sz="1100"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93360489"/>
                  </a:ext>
                </a:extLst>
              </a:tr>
              <a:tr h="589984">
                <a:tc>
                  <a:txBody>
                    <a:bodyPr/>
                    <a:lstStyle/>
                    <a:p>
                      <a:r>
                        <a:rPr lang="en-US" sz="1100" dirty="0" smtClean="0"/>
                        <a:t>Table 5</a:t>
                      </a:r>
                    </a:p>
                    <a:p>
                      <a:endParaRPr lang="en-US" sz="1100" dirty="0" smtClean="0"/>
                    </a:p>
                    <a:p>
                      <a:r>
                        <a:rPr lang="en-US" sz="1100" dirty="0" smtClean="0"/>
                        <a:t>Discipline</a:t>
                      </a:r>
                      <a:endParaRPr lang="en-US" sz="1100" dirty="0"/>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c>
                  <a:txBody>
                    <a:bodyPr/>
                    <a:lstStyle/>
                    <a:p>
                      <a:endParaRPr lang="en-US" dirty="0"/>
                    </a:p>
                  </a:txBody>
                  <a:tcPr/>
                </a:tc>
                <a:tc>
                  <a:txBody>
                    <a:bodyPr/>
                    <a:lstStyle/>
                    <a:p>
                      <a:pPr algn="ctr"/>
                      <a:r>
                        <a:rPr lang="en-US" dirty="0" smtClean="0"/>
                        <a:t>X</a:t>
                      </a:r>
                      <a:endParaRPr lang="en-US" dirty="0"/>
                    </a:p>
                  </a:txBody>
                  <a:tcPr/>
                </a:tc>
                <a:tc>
                  <a:txBody>
                    <a:bodyPr/>
                    <a:lstStyle/>
                    <a:p>
                      <a:endParaRPr lang="en-US"/>
                    </a:p>
                  </a:txBody>
                  <a:tcPr/>
                </a:tc>
                <a:tc>
                  <a:txBody>
                    <a:bodyPr/>
                    <a:lstStyle/>
                    <a:p>
                      <a:endParaRPr lang="en-US"/>
                    </a:p>
                  </a:txBody>
                  <a:tcPr/>
                </a:tc>
                <a:tc>
                  <a:txBody>
                    <a:bodyPr/>
                    <a:lstStyle/>
                    <a:p>
                      <a:pPr algn="ctr"/>
                      <a:r>
                        <a:rPr lang="en-US" dirty="0" smtClean="0"/>
                        <a:t>X</a:t>
                      </a:r>
                      <a:endParaRPr lang="en-US" dirty="0"/>
                    </a:p>
                  </a:txBody>
                  <a:tcPr/>
                </a:tc>
                <a:extLst>
                  <a:ext uri="{0D108BD9-81ED-4DB2-BD59-A6C34878D82A}">
                    <a16:rowId xmlns:a16="http://schemas.microsoft.com/office/drawing/2014/main" val="1338559116"/>
                  </a:ext>
                </a:extLst>
              </a:tr>
            </a:tbl>
          </a:graphicData>
        </a:graphic>
      </p:graphicFrame>
      <p:sp>
        <p:nvSpPr>
          <p:cNvPr id="5" name="TextBox 4"/>
          <p:cNvSpPr txBox="1"/>
          <p:nvPr/>
        </p:nvSpPr>
        <p:spPr>
          <a:xfrm>
            <a:off x="8723376" y="4843780"/>
            <a:ext cx="457200" cy="369332"/>
          </a:xfrm>
          <a:prstGeom prst="rect">
            <a:avLst/>
          </a:prstGeom>
          <a:noFill/>
          <a:ln w="9525">
            <a:noFill/>
          </a:ln>
        </p:spPr>
        <p:txBody>
          <a:bodyPr wrap="square" rtlCol="0">
            <a:spAutoFit/>
          </a:bodyPr>
          <a:lstStyle/>
          <a:p>
            <a:pPr algn="ctr"/>
            <a:r>
              <a:rPr lang="en-US" dirty="0" smtClean="0"/>
              <a:t>44</a:t>
            </a:r>
            <a:endParaRPr lang="en-US" dirty="0"/>
          </a:p>
        </p:txBody>
      </p:sp>
    </p:spTree>
    <p:extLst>
      <p:ext uri="{BB962C8B-B14F-4D97-AF65-F5344CB8AC3E}">
        <p14:creationId xmlns:p14="http://schemas.microsoft.com/office/powerpoint/2010/main" val="40702100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9550"/>
            <a:ext cx="8686800" cy="523220"/>
          </a:xfrm>
        </p:spPr>
        <p:txBody>
          <a:bodyPr/>
          <a:lstStyle/>
          <a:p>
            <a:r>
              <a:rPr lang="en-US" sz="2800" dirty="0" smtClean="0"/>
              <a:t>SPEDPRo elements used to Calculate OSEP data </a:t>
            </a:r>
            <a:endParaRPr lang="en-US" sz="28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557176053"/>
              </p:ext>
            </p:extLst>
          </p:nvPr>
        </p:nvGraphicFramePr>
        <p:xfrm>
          <a:off x="228600" y="1200150"/>
          <a:ext cx="8686805" cy="2758440"/>
        </p:xfrm>
        <a:graphic>
          <a:graphicData uri="http://schemas.openxmlformats.org/drawingml/2006/table">
            <a:tbl>
              <a:tblPr firstRow="1" bandRow="1">
                <a:tableStyleId>{F5AB1C69-6EDB-4FF4-983F-18BD219EF322}</a:tableStyleId>
              </a:tblPr>
              <a:tblGrid>
                <a:gridCol w="901466">
                  <a:extLst>
                    <a:ext uri="{9D8B030D-6E8A-4147-A177-3AD203B41FA5}">
                      <a16:colId xmlns:a16="http://schemas.microsoft.com/office/drawing/2014/main" val="1722372181"/>
                    </a:ext>
                  </a:extLst>
                </a:gridCol>
                <a:gridCol w="655608">
                  <a:extLst>
                    <a:ext uri="{9D8B030D-6E8A-4147-A177-3AD203B41FA5}">
                      <a16:colId xmlns:a16="http://schemas.microsoft.com/office/drawing/2014/main" val="4186227157"/>
                    </a:ext>
                  </a:extLst>
                </a:gridCol>
                <a:gridCol w="819509">
                  <a:extLst>
                    <a:ext uri="{9D8B030D-6E8A-4147-A177-3AD203B41FA5}">
                      <a16:colId xmlns:a16="http://schemas.microsoft.com/office/drawing/2014/main" val="1507563196"/>
                    </a:ext>
                  </a:extLst>
                </a:gridCol>
                <a:gridCol w="819509">
                  <a:extLst>
                    <a:ext uri="{9D8B030D-6E8A-4147-A177-3AD203B41FA5}">
                      <a16:colId xmlns:a16="http://schemas.microsoft.com/office/drawing/2014/main" val="1154847170"/>
                    </a:ext>
                  </a:extLst>
                </a:gridCol>
                <a:gridCol w="655608">
                  <a:extLst>
                    <a:ext uri="{9D8B030D-6E8A-4147-A177-3AD203B41FA5}">
                      <a16:colId xmlns:a16="http://schemas.microsoft.com/office/drawing/2014/main" val="2320900873"/>
                    </a:ext>
                  </a:extLst>
                </a:gridCol>
                <a:gridCol w="649180">
                  <a:extLst>
                    <a:ext uri="{9D8B030D-6E8A-4147-A177-3AD203B41FA5}">
                      <a16:colId xmlns:a16="http://schemas.microsoft.com/office/drawing/2014/main" val="452963275"/>
                    </a:ext>
                  </a:extLst>
                </a:gridCol>
                <a:gridCol w="990600">
                  <a:extLst>
                    <a:ext uri="{9D8B030D-6E8A-4147-A177-3AD203B41FA5}">
                      <a16:colId xmlns:a16="http://schemas.microsoft.com/office/drawing/2014/main" val="3162718469"/>
                    </a:ext>
                  </a:extLst>
                </a:gridCol>
                <a:gridCol w="762000">
                  <a:extLst>
                    <a:ext uri="{9D8B030D-6E8A-4147-A177-3AD203B41FA5}">
                      <a16:colId xmlns:a16="http://schemas.microsoft.com/office/drawing/2014/main" val="1223178203"/>
                    </a:ext>
                  </a:extLst>
                </a:gridCol>
                <a:gridCol w="762000">
                  <a:extLst>
                    <a:ext uri="{9D8B030D-6E8A-4147-A177-3AD203B41FA5}">
                      <a16:colId xmlns:a16="http://schemas.microsoft.com/office/drawing/2014/main" val="3194688390"/>
                    </a:ext>
                  </a:extLst>
                </a:gridCol>
                <a:gridCol w="769865">
                  <a:extLst>
                    <a:ext uri="{9D8B030D-6E8A-4147-A177-3AD203B41FA5}">
                      <a16:colId xmlns:a16="http://schemas.microsoft.com/office/drawing/2014/main" val="1226223406"/>
                    </a:ext>
                  </a:extLst>
                </a:gridCol>
                <a:gridCol w="901460">
                  <a:extLst>
                    <a:ext uri="{9D8B030D-6E8A-4147-A177-3AD203B41FA5}">
                      <a16:colId xmlns:a16="http://schemas.microsoft.com/office/drawing/2014/main" val="3358189901"/>
                    </a:ext>
                  </a:extLst>
                </a:gridCol>
              </a:tblGrid>
              <a:tr h="609600">
                <a:tc>
                  <a:txBody>
                    <a:bodyPr/>
                    <a:lstStyle/>
                    <a:p>
                      <a:r>
                        <a:rPr lang="en-US" dirty="0" smtClean="0">
                          <a:solidFill>
                            <a:schemeClr val="tx1"/>
                          </a:solidFill>
                        </a:rPr>
                        <a:t>Report</a:t>
                      </a:r>
                      <a:endParaRPr lang="en-US" dirty="0">
                        <a:solidFill>
                          <a:schemeClr val="tx1"/>
                        </a:solidFill>
                      </a:endParaRPr>
                    </a:p>
                  </a:txBody>
                  <a:tcPr/>
                </a:tc>
                <a:tc>
                  <a:txBody>
                    <a:bodyPr/>
                    <a:lstStyle/>
                    <a:p>
                      <a:r>
                        <a:rPr lang="en-US" sz="1100" dirty="0" smtClean="0">
                          <a:solidFill>
                            <a:schemeClr val="tx1"/>
                          </a:solidFill>
                        </a:rPr>
                        <a:t>School Year</a:t>
                      </a:r>
                      <a:endParaRPr lang="en-US" sz="1100" dirty="0">
                        <a:solidFill>
                          <a:schemeClr val="tx1"/>
                        </a:solidFill>
                      </a:endParaRPr>
                    </a:p>
                  </a:txBody>
                  <a:tcPr/>
                </a:tc>
                <a:tc>
                  <a:txBody>
                    <a:bodyPr/>
                    <a:lstStyle/>
                    <a:p>
                      <a:r>
                        <a:rPr lang="en-US" sz="1100" dirty="0" smtClean="0">
                          <a:solidFill>
                            <a:schemeClr val="tx1"/>
                          </a:solidFill>
                        </a:rPr>
                        <a:t>Primary &amp; Secondary</a:t>
                      </a:r>
                    </a:p>
                    <a:p>
                      <a:r>
                        <a:rPr lang="en-US" sz="1100" dirty="0" smtClean="0">
                          <a:solidFill>
                            <a:schemeClr val="tx1"/>
                          </a:solidFill>
                        </a:rPr>
                        <a:t>Disability</a:t>
                      </a:r>
                      <a:endParaRPr lang="en-US" sz="1100" dirty="0">
                        <a:solidFill>
                          <a:schemeClr val="tx1"/>
                        </a:solidFill>
                      </a:endParaRPr>
                    </a:p>
                  </a:txBody>
                  <a:tcPr/>
                </a:tc>
                <a:tc>
                  <a:txBody>
                    <a:bodyPr/>
                    <a:lstStyle/>
                    <a:p>
                      <a:r>
                        <a:rPr lang="en-US" sz="1100" dirty="0" smtClean="0">
                          <a:solidFill>
                            <a:schemeClr val="tx1"/>
                          </a:solidFill>
                        </a:rPr>
                        <a:t>Service line dates</a:t>
                      </a:r>
                      <a:endParaRPr lang="en-US" sz="1100" dirty="0">
                        <a:solidFill>
                          <a:schemeClr val="tx1"/>
                        </a:solidFill>
                      </a:endParaRPr>
                    </a:p>
                  </a:txBody>
                  <a:tcPr/>
                </a:tc>
                <a:tc>
                  <a:txBody>
                    <a:bodyPr/>
                    <a:lstStyle/>
                    <a:p>
                      <a:r>
                        <a:rPr lang="en-US" sz="1100" dirty="0" smtClean="0">
                          <a:solidFill>
                            <a:schemeClr val="tx1"/>
                          </a:solidFill>
                        </a:rPr>
                        <a:t>Service</a:t>
                      </a:r>
                      <a:r>
                        <a:rPr lang="en-US" sz="1100" baseline="0" dirty="0" smtClean="0">
                          <a:solidFill>
                            <a:schemeClr val="tx1"/>
                          </a:solidFill>
                        </a:rPr>
                        <a:t> settings</a:t>
                      </a:r>
                      <a:endParaRPr lang="en-US" sz="1100" dirty="0">
                        <a:solidFill>
                          <a:schemeClr val="tx1"/>
                        </a:solidFill>
                      </a:endParaRPr>
                    </a:p>
                  </a:txBody>
                  <a:tcPr/>
                </a:tc>
                <a:tc>
                  <a:txBody>
                    <a:bodyPr/>
                    <a:lstStyle/>
                    <a:p>
                      <a:r>
                        <a:rPr lang="en-US" sz="1100" dirty="0" smtClean="0">
                          <a:solidFill>
                            <a:schemeClr val="tx1"/>
                          </a:solidFill>
                        </a:rPr>
                        <a:t>Service Minutes</a:t>
                      </a:r>
                      <a:endParaRPr lang="en-US" sz="1100" dirty="0">
                        <a:solidFill>
                          <a:schemeClr val="tx1"/>
                        </a:solidFill>
                      </a:endParaRPr>
                    </a:p>
                  </a:txBody>
                  <a:tcPr/>
                </a:tc>
                <a:tc>
                  <a:txBody>
                    <a:bodyPr/>
                    <a:lstStyle/>
                    <a:p>
                      <a:r>
                        <a:rPr lang="en-US" sz="1100" dirty="0" smtClean="0">
                          <a:solidFill>
                            <a:schemeClr val="tx1"/>
                          </a:solidFill>
                        </a:rPr>
                        <a:t>Total</a:t>
                      </a:r>
                      <a:r>
                        <a:rPr lang="en-US" sz="1100" baseline="0" dirty="0" smtClean="0">
                          <a:solidFill>
                            <a:schemeClr val="tx1"/>
                          </a:solidFill>
                        </a:rPr>
                        <a:t> Days of service. </a:t>
                      </a:r>
                    </a:p>
                    <a:p>
                      <a:r>
                        <a:rPr lang="en-US" sz="1100" baseline="0" dirty="0" smtClean="0">
                          <a:solidFill>
                            <a:schemeClr val="tx1"/>
                          </a:solidFill>
                        </a:rPr>
                        <a:t>Frequency</a:t>
                      </a:r>
                    </a:p>
                    <a:p>
                      <a:r>
                        <a:rPr lang="en-US" sz="1100" baseline="0" dirty="0" smtClean="0">
                          <a:solidFill>
                            <a:schemeClr val="tx1"/>
                          </a:solidFill>
                        </a:rPr>
                        <a:t>Days per week</a:t>
                      </a:r>
                      <a:endParaRPr lang="en-US" sz="11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Directory  session</a:t>
                      </a:r>
                    </a:p>
                    <a:p>
                      <a:r>
                        <a:rPr lang="en-US" sz="1050" dirty="0" smtClean="0">
                          <a:solidFill>
                            <a:schemeClr val="tx1"/>
                          </a:solidFill>
                        </a:rPr>
                        <a:t>Times</a:t>
                      </a:r>
                      <a:endParaRPr lang="en-US" sz="1050" dirty="0">
                        <a:solidFill>
                          <a:schemeClr val="tx1"/>
                        </a:solidFill>
                      </a:endParaRPr>
                    </a:p>
                  </a:txBody>
                  <a:tcPr/>
                </a:tc>
                <a:tc>
                  <a:txBody>
                    <a:bodyPr/>
                    <a:lstStyle/>
                    <a:p>
                      <a:r>
                        <a:rPr lang="en-US" sz="1100" dirty="0" smtClean="0">
                          <a:solidFill>
                            <a:schemeClr val="tx1"/>
                          </a:solidFill>
                        </a:rPr>
                        <a:t>Directory</a:t>
                      </a:r>
                    </a:p>
                    <a:p>
                      <a:r>
                        <a:rPr lang="en-US" sz="1100" dirty="0" smtClean="0">
                          <a:solidFill>
                            <a:schemeClr val="tx1"/>
                          </a:solidFill>
                        </a:rPr>
                        <a:t>Building </a:t>
                      </a:r>
                    </a:p>
                    <a:p>
                      <a:r>
                        <a:rPr lang="en-US" sz="1100" dirty="0" smtClean="0">
                          <a:solidFill>
                            <a:schemeClr val="tx1"/>
                          </a:solidFill>
                        </a:rPr>
                        <a:t>Attributes</a:t>
                      </a:r>
                      <a:endParaRPr lang="en-US" sz="1100" dirty="0">
                        <a:solidFill>
                          <a:schemeClr val="tx1"/>
                        </a:solidFill>
                      </a:endParaRPr>
                    </a:p>
                  </a:txBody>
                  <a:tcPr/>
                </a:tc>
                <a:tc>
                  <a:txBody>
                    <a:bodyPr/>
                    <a:lstStyle/>
                    <a:p>
                      <a:r>
                        <a:rPr lang="en-US" sz="1100" dirty="0" smtClean="0">
                          <a:solidFill>
                            <a:schemeClr val="tx1"/>
                          </a:solidFill>
                        </a:rPr>
                        <a:t>Exit date</a:t>
                      </a:r>
                      <a:endParaRPr lang="en-US" sz="1100" dirty="0">
                        <a:solidFill>
                          <a:schemeClr val="tx1"/>
                        </a:solidFill>
                      </a:endParaRPr>
                    </a:p>
                  </a:txBody>
                  <a:tcPr/>
                </a:tc>
                <a:tc>
                  <a:txBody>
                    <a:bodyPr/>
                    <a:lstStyle/>
                    <a:p>
                      <a:r>
                        <a:rPr lang="en-US" sz="1100" dirty="0" smtClean="0">
                          <a:solidFill>
                            <a:schemeClr val="tx1"/>
                          </a:solidFill>
                        </a:rPr>
                        <a:t>Overlap</a:t>
                      </a:r>
                      <a:r>
                        <a:rPr lang="en-US" sz="1100" baseline="0" dirty="0" smtClean="0">
                          <a:solidFill>
                            <a:schemeClr val="tx1"/>
                          </a:solidFill>
                        </a:rPr>
                        <a:t> </a:t>
                      </a:r>
                    </a:p>
                    <a:p>
                      <a:r>
                        <a:rPr lang="en-US" sz="1100" baseline="0" dirty="0" smtClean="0">
                          <a:solidFill>
                            <a:schemeClr val="tx1"/>
                          </a:solidFill>
                        </a:rPr>
                        <a:t>Duplicate</a:t>
                      </a:r>
                    </a:p>
                    <a:p>
                      <a:r>
                        <a:rPr lang="en-US" sz="1100" baseline="0" dirty="0" smtClean="0">
                          <a:solidFill>
                            <a:schemeClr val="tx1"/>
                          </a:solidFill>
                        </a:rPr>
                        <a:t>Check</a:t>
                      </a:r>
                      <a:endParaRPr lang="en-US" sz="1100" dirty="0">
                        <a:solidFill>
                          <a:schemeClr val="tx1"/>
                        </a:solidFill>
                      </a:endParaRPr>
                    </a:p>
                  </a:txBody>
                  <a:tcPr/>
                </a:tc>
                <a:extLst>
                  <a:ext uri="{0D108BD9-81ED-4DB2-BD59-A6C34878D82A}">
                    <a16:rowId xmlns:a16="http://schemas.microsoft.com/office/drawing/2014/main" val="2884361393"/>
                  </a:ext>
                </a:extLst>
              </a:tr>
              <a:tr h="589984">
                <a:tc>
                  <a:txBody>
                    <a:bodyPr/>
                    <a:lstStyle/>
                    <a:p>
                      <a:r>
                        <a:rPr lang="en-US" sz="1100" dirty="0" smtClean="0"/>
                        <a:t>Table </a:t>
                      </a:r>
                      <a:r>
                        <a:rPr lang="en-US" sz="1100" smtClean="0"/>
                        <a:t>1 &amp; </a:t>
                      </a:r>
                      <a:r>
                        <a:rPr lang="en-US" sz="1100" dirty="0" smtClean="0"/>
                        <a:t>3</a:t>
                      </a:r>
                    </a:p>
                    <a:p>
                      <a:endParaRPr lang="en-US" sz="1100" dirty="0" smtClean="0"/>
                    </a:p>
                    <a:p>
                      <a:r>
                        <a:rPr lang="en-US" sz="1100" dirty="0" smtClean="0"/>
                        <a:t>Child count</a:t>
                      </a:r>
                    </a:p>
                    <a:p>
                      <a:r>
                        <a:rPr lang="en-US" sz="1100" dirty="0" smtClean="0"/>
                        <a:t>Environment</a:t>
                      </a:r>
                      <a:endParaRPr lang="en-US" sz="1100"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X</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X</a:t>
                      </a:r>
                    </a:p>
                    <a:p>
                      <a:pPr algn="ctr"/>
                      <a:endParaRPr lang="en-US" dirty="0"/>
                    </a:p>
                  </a:txBody>
                  <a:tcPr/>
                </a:tc>
                <a:tc>
                  <a:txBody>
                    <a:bodyPr/>
                    <a:lstStyle/>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X</a:t>
                      </a:r>
                    </a:p>
                    <a:p>
                      <a:endParaRPr lang="en-US" dirty="0"/>
                    </a:p>
                  </a:txBody>
                  <a:tcPr/>
                </a:tc>
                <a:extLst>
                  <a:ext uri="{0D108BD9-81ED-4DB2-BD59-A6C34878D82A}">
                    <a16:rowId xmlns:a16="http://schemas.microsoft.com/office/drawing/2014/main" val="3534037662"/>
                  </a:ext>
                </a:extLst>
              </a:tr>
              <a:tr h="589984">
                <a:tc>
                  <a:txBody>
                    <a:bodyPr/>
                    <a:lstStyle/>
                    <a:p>
                      <a:r>
                        <a:rPr lang="en-US" sz="1100" dirty="0" smtClean="0"/>
                        <a:t>Table 4</a:t>
                      </a:r>
                    </a:p>
                    <a:p>
                      <a:endParaRPr lang="en-US" sz="1100" dirty="0" smtClean="0"/>
                    </a:p>
                    <a:p>
                      <a:r>
                        <a:rPr lang="en-US" sz="1100" dirty="0" smtClean="0"/>
                        <a:t>Exiting </a:t>
                      </a:r>
                      <a:endParaRPr lang="en-US" sz="1100"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X</a:t>
                      </a:r>
                    </a:p>
                  </a:txBody>
                  <a:tcPr/>
                </a:tc>
                <a:tc>
                  <a:txBody>
                    <a:bodyPr/>
                    <a:lstStyle/>
                    <a:p>
                      <a:pPr algn="ctr"/>
                      <a:endParaRPr lang="en-US" dirty="0"/>
                    </a:p>
                  </a:txBody>
                  <a:tcPr/>
                </a:tc>
                <a:tc>
                  <a:txBody>
                    <a:bodyPr/>
                    <a:lstStyle/>
                    <a:p>
                      <a:pPr algn="ctr"/>
                      <a:endParaRPr lang="en-US" dirty="0"/>
                    </a:p>
                  </a:txBody>
                  <a:tcPr/>
                </a:tc>
                <a:tc>
                  <a:txBody>
                    <a:bodyPr/>
                    <a:lstStyle/>
                    <a:p>
                      <a:endParaRPr lang="en-US" dirty="0"/>
                    </a:p>
                  </a:txBody>
                  <a:tcPr/>
                </a:tc>
                <a:tc>
                  <a:txBody>
                    <a:bodyPr/>
                    <a:lstStyle/>
                    <a:p>
                      <a:pPr algn="ctr"/>
                      <a:endParaRPr lang="en-US" dirty="0"/>
                    </a:p>
                  </a:txBody>
                  <a:tcPr/>
                </a:tc>
                <a:tc>
                  <a:txBody>
                    <a:bodyPr/>
                    <a:lstStyle/>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X</a:t>
                      </a:r>
                    </a:p>
                    <a:p>
                      <a:endParaRPr lang="en-US" dirty="0"/>
                    </a:p>
                  </a:txBody>
                  <a:tcPr/>
                </a:tc>
                <a:extLst>
                  <a:ext uri="{0D108BD9-81ED-4DB2-BD59-A6C34878D82A}">
                    <a16:rowId xmlns:a16="http://schemas.microsoft.com/office/drawing/2014/main" val="93360489"/>
                  </a:ext>
                </a:extLst>
              </a:tr>
              <a:tr h="589984">
                <a:tc>
                  <a:txBody>
                    <a:bodyPr/>
                    <a:lstStyle/>
                    <a:p>
                      <a:r>
                        <a:rPr lang="en-US" sz="1100" dirty="0" smtClean="0"/>
                        <a:t>Table 5</a:t>
                      </a:r>
                    </a:p>
                    <a:p>
                      <a:endParaRPr lang="en-US" sz="1100" dirty="0" smtClean="0"/>
                    </a:p>
                    <a:p>
                      <a:r>
                        <a:rPr lang="en-US" sz="1100" dirty="0" smtClean="0"/>
                        <a:t>Discipline</a:t>
                      </a:r>
                      <a:endParaRPr lang="en-US" sz="1100"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c>
                  <a:txBody>
                    <a:bodyPr/>
                    <a:lstStyle/>
                    <a:p>
                      <a:pPr algn="ctr"/>
                      <a:endParaRPr lang="en-US" dirty="0"/>
                    </a:p>
                  </a:txBody>
                  <a:tcPr/>
                </a:tc>
                <a:tc>
                  <a:txBody>
                    <a:bodyPr/>
                    <a:lstStyle/>
                    <a:p>
                      <a:endParaRPr lang="en-US" dirty="0"/>
                    </a:p>
                  </a:txBody>
                  <a:tcPr/>
                </a:tc>
                <a:tc>
                  <a:txBody>
                    <a:bodyPr/>
                    <a:lstStyle/>
                    <a:p>
                      <a:pPr algn="ctr"/>
                      <a:endParaRPr lang="en-US" dirty="0"/>
                    </a:p>
                  </a:txBody>
                  <a:tcPr/>
                </a:tc>
                <a:tc>
                  <a:txBody>
                    <a:bodyPr/>
                    <a:lstStyle/>
                    <a:p>
                      <a:endParaRPr lang="en-US"/>
                    </a:p>
                  </a:txBody>
                  <a:tcPr/>
                </a:tc>
                <a:tc>
                  <a:txBody>
                    <a:bodyPr/>
                    <a:lstStyle/>
                    <a:p>
                      <a:endParaRPr lang="en-US"/>
                    </a:p>
                  </a:txBody>
                  <a:tcPr/>
                </a:tc>
                <a:tc>
                  <a:txBody>
                    <a:bodyPr/>
                    <a:lstStyle/>
                    <a:p>
                      <a:pPr algn="ctr"/>
                      <a:r>
                        <a:rPr lang="en-US" dirty="0" smtClean="0"/>
                        <a:t>X</a:t>
                      </a:r>
                      <a:endParaRPr lang="en-US" dirty="0"/>
                    </a:p>
                  </a:txBody>
                  <a:tcPr/>
                </a:tc>
                <a:extLst>
                  <a:ext uri="{0D108BD9-81ED-4DB2-BD59-A6C34878D82A}">
                    <a16:rowId xmlns:a16="http://schemas.microsoft.com/office/drawing/2014/main" val="1338559116"/>
                  </a:ext>
                </a:extLst>
              </a:tr>
            </a:tbl>
          </a:graphicData>
        </a:graphic>
      </p:graphicFrame>
      <p:sp>
        <p:nvSpPr>
          <p:cNvPr id="4" name="TextBox 3"/>
          <p:cNvSpPr txBox="1"/>
          <p:nvPr/>
        </p:nvSpPr>
        <p:spPr>
          <a:xfrm>
            <a:off x="8723376" y="4843780"/>
            <a:ext cx="457200" cy="369332"/>
          </a:xfrm>
          <a:prstGeom prst="rect">
            <a:avLst/>
          </a:prstGeom>
          <a:noFill/>
          <a:ln w="9525">
            <a:noFill/>
          </a:ln>
        </p:spPr>
        <p:txBody>
          <a:bodyPr wrap="square" rtlCol="0">
            <a:spAutoFit/>
          </a:bodyPr>
          <a:lstStyle/>
          <a:p>
            <a:pPr algn="ctr"/>
            <a:r>
              <a:rPr lang="en-US" dirty="0" smtClean="0"/>
              <a:t>45</a:t>
            </a:r>
            <a:endParaRPr lang="en-US" dirty="0"/>
          </a:p>
        </p:txBody>
      </p:sp>
    </p:spTree>
    <p:extLst>
      <p:ext uri="{BB962C8B-B14F-4D97-AF65-F5344CB8AC3E}">
        <p14:creationId xmlns:p14="http://schemas.microsoft.com/office/powerpoint/2010/main" val="16067791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7000" y="590550"/>
            <a:ext cx="5943600" cy="1600200"/>
          </a:xfrm>
        </p:spPr>
        <p:txBody>
          <a:bodyPr/>
          <a:lstStyle/>
          <a:p>
            <a:r>
              <a:rPr lang="en-US" dirty="0" smtClean="0"/>
              <a:t>Trouble shooting</a:t>
            </a:r>
            <a:endParaRPr lang="en-US" dirty="0"/>
          </a:p>
        </p:txBody>
      </p:sp>
      <p:sp>
        <p:nvSpPr>
          <p:cNvPr id="5" name="Text Placeholder 4"/>
          <p:cNvSpPr>
            <a:spLocks noGrp="1"/>
          </p:cNvSpPr>
          <p:nvPr>
            <p:ph type="body" idx="1"/>
          </p:nvPr>
        </p:nvSpPr>
        <p:spPr/>
        <p:txBody>
          <a:bodyPr/>
          <a:lstStyle/>
          <a:p>
            <a:pPr algn="r"/>
            <a:r>
              <a:rPr lang="en-US" sz="3600" dirty="0" smtClean="0">
                <a:solidFill>
                  <a:srgbClr val="F8A714"/>
                </a:solidFill>
              </a:rPr>
              <a:t>Guidance</a:t>
            </a:r>
            <a:endParaRPr lang="en-US" sz="3600" dirty="0">
              <a:solidFill>
                <a:srgbClr val="F8A714"/>
              </a:solidFill>
            </a:endParaRPr>
          </a:p>
        </p:txBody>
      </p:sp>
      <p:sp>
        <p:nvSpPr>
          <p:cNvPr id="6" name="TextBox 5"/>
          <p:cNvSpPr txBox="1"/>
          <p:nvPr/>
        </p:nvSpPr>
        <p:spPr>
          <a:xfrm>
            <a:off x="8723376" y="4843780"/>
            <a:ext cx="457200" cy="369332"/>
          </a:xfrm>
          <a:prstGeom prst="rect">
            <a:avLst/>
          </a:prstGeom>
          <a:noFill/>
          <a:ln w="9525">
            <a:noFill/>
          </a:ln>
        </p:spPr>
        <p:txBody>
          <a:bodyPr wrap="square" rtlCol="0">
            <a:spAutoFit/>
          </a:bodyPr>
          <a:lstStyle/>
          <a:p>
            <a:pPr algn="ctr"/>
            <a:r>
              <a:rPr lang="en-US" dirty="0" smtClean="0"/>
              <a:t>46</a:t>
            </a:r>
            <a:endParaRPr lang="en-US" dirty="0"/>
          </a:p>
        </p:txBody>
      </p:sp>
    </p:spTree>
    <p:extLst>
      <p:ext uri="{BB962C8B-B14F-4D97-AF65-F5344CB8AC3E}">
        <p14:creationId xmlns:p14="http://schemas.microsoft.com/office/powerpoint/2010/main" val="23072754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9031"/>
            <a:ext cx="8037576" cy="923330"/>
          </a:xfrm>
        </p:spPr>
        <p:txBody>
          <a:bodyPr/>
          <a:lstStyle/>
          <a:p>
            <a:r>
              <a:rPr lang="en-US" dirty="0" smtClean="0"/>
              <a:t>Step 1 – Look at the data submitted in SPEDPro.</a:t>
            </a:r>
            <a:endParaRPr lang="en-US" dirty="0"/>
          </a:p>
        </p:txBody>
      </p:sp>
      <p:sp>
        <p:nvSpPr>
          <p:cNvPr id="2" name="Title 1"/>
          <p:cNvSpPr>
            <a:spLocks noGrp="1"/>
          </p:cNvSpPr>
          <p:nvPr>
            <p:ph type="title"/>
          </p:nvPr>
        </p:nvSpPr>
        <p:spPr>
          <a:xfrm>
            <a:off x="762000" y="124256"/>
            <a:ext cx="7589520" cy="584775"/>
          </a:xfrm>
        </p:spPr>
        <p:txBody>
          <a:bodyPr/>
          <a:lstStyle/>
          <a:p>
            <a:r>
              <a:rPr lang="en-US" dirty="0" smtClean="0"/>
              <a:t>Verifications – November FAQ</a:t>
            </a:r>
            <a:endParaRPr lang="en-US" dirty="0"/>
          </a:p>
        </p:txBody>
      </p:sp>
      <p:sp>
        <p:nvSpPr>
          <p:cNvPr id="6" name="Text Placeholder 9"/>
          <p:cNvSpPr txBox="1">
            <a:spLocks/>
          </p:cNvSpPr>
          <p:nvPr/>
        </p:nvSpPr>
        <p:spPr>
          <a:xfrm>
            <a:off x="930030" y="1504950"/>
            <a:ext cx="7832970" cy="3276600"/>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48640" lvl="0" indent="-457200">
              <a:buFont typeface="+mj-lt"/>
              <a:buAutoNum type="alphaLcParenR"/>
            </a:pPr>
            <a:r>
              <a:rPr lang="en-US" sz="2200" dirty="0" smtClean="0"/>
              <a:t>View the student profile.</a:t>
            </a:r>
          </a:p>
          <a:p>
            <a:pPr marL="1188720" lvl="1" indent="-457200">
              <a:buFont typeface="+mj-lt"/>
              <a:buAutoNum type="romanLcPeriod"/>
            </a:pPr>
            <a:r>
              <a:rPr lang="en-US" sz="2200" dirty="0" smtClean="0"/>
              <a:t>Check the status, exit date, grade, claiming code. </a:t>
            </a:r>
          </a:p>
          <a:p>
            <a:pPr marL="548640" indent="-457200">
              <a:buFont typeface="+mj-lt"/>
              <a:buAutoNum type="alphaLcParenR"/>
            </a:pPr>
            <a:r>
              <a:rPr lang="en-US" sz="2200" dirty="0" smtClean="0"/>
              <a:t>View the IEP page</a:t>
            </a:r>
          </a:p>
          <a:p>
            <a:pPr marL="1188720" lvl="1" indent="-457200">
              <a:buFont typeface="+mj-lt"/>
              <a:buAutoNum type="alphaLcParenR"/>
            </a:pPr>
            <a:r>
              <a:rPr lang="en-US" sz="2200" dirty="0" smtClean="0"/>
              <a:t>Check the IEP dates, check “allow gap” value</a:t>
            </a:r>
          </a:p>
          <a:p>
            <a:pPr marL="1188720" lvl="1" indent="-457200">
              <a:buFont typeface="+mj-lt"/>
              <a:buAutoNum type="alphaLcParenR"/>
            </a:pPr>
            <a:r>
              <a:rPr lang="en-US" sz="2200" dirty="0" smtClean="0"/>
              <a:t>Check each individual service line</a:t>
            </a:r>
          </a:p>
          <a:p>
            <a:pPr marL="1657350" lvl="2" indent="-457200">
              <a:buFont typeface="+mj-lt"/>
              <a:buAutoNum type="alphaLcParenR"/>
            </a:pPr>
            <a:r>
              <a:rPr lang="en-US" sz="2200" dirty="0" smtClean="0"/>
              <a:t>Service location (prior USD service building)</a:t>
            </a:r>
          </a:p>
          <a:p>
            <a:pPr marL="1657350" lvl="2" indent="-457200">
              <a:buFont typeface="+mj-lt"/>
              <a:buAutoNum type="alphaLcParenR"/>
            </a:pPr>
            <a:r>
              <a:rPr lang="en-US" sz="2200" dirty="0" smtClean="0"/>
              <a:t>Service dates (before or after the student </a:t>
            </a:r>
            <a:r>
              <a:rPr lang="en-US" sz="2200" smtClean="0"/>
              <a:t>was served)</a:t>
            </a:r>
            <a:endParaRPr lang="en-US" sz="2200" dirty="0" smtClean="0"/>
          </a:p>
          <a:p>
            <a:pPr marL="1657350" lvl="2" indent="-457200">
              <a:buFont typeface="+mj-lt"/>
              <a:buAutoNum type="alphaLcParenR"/>
            </a:pPr>
            <a:r>
              <a:rPr lang="en-US" sz="2200" dirty="0" smtClean="0"/>
              <a:t>Total days of service (zero)</a:t>
            </a:r>
            <a:endParaRPr lang="en-US" sz="2200" dirty="0"/>
          </a:p>
        </p:txBody>
      </p:sp>
      <p:sp>
        <p:nvSpPr>
          <p:cNvPr id="5" name="TextBox 4"/>
          <p:cNvSpPr txBox="1"/>
          <p:nvPr/>
        </p:nvSpPr>
        <p:spPr>
          <a:xfrm>
            <a:off x="8723376" y="4843780"/>
            <a:ext cx="457200" cy="369332"/>
          </a:xfrm>
          <a:prstGeom prst="rect">
            <a:avLst/>
          </a:prstGeom>
          <a:noFill/>
          <a:ln w="9525">
            <a:noFill/>
          </a:ln>
        </p:spPr>
        <p:txBody>
          <a:bodyPr wrap="square" rtlCol="0">
            <a:spAutoFit/>
          </a:bodyPr>
          <a:lstStyle/>
          <a:p>
            <a:pPr algn="ctr"/>
            <a:r>
              <a:rPr lang="en-US" dirty="0" smtClean="0"/>
              <a:t>47</a:t>
            </a:r>
            <a:endParaRPr lang="en-US" dirty="0"/>
          </a:p>
        </p:txBody>
      </p:sp>
    </p:spTree>
    <p:extLst>
      <p:ext uri="{BB962C8B-B14F-4D97-AF65-F5344CB8AC3E}">
        <p14:creationId xmlns:p14="http://schemas.microsoft.com/office/powerpoint/2010/main" val="18546148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1106255" y="1460"/>
            <a:ext cx="6931152" cy="584775"/>
          </a:xfrm>
        </p:spPr>
        <p:txBody>
          <a:bodyPr/>
          <a:lstStyle/>
          <a:p>
            <a:pPr algn="ctr"/>
            <a:r>
              <a:rPr lang="en-US" dirty="0" smtClean="0"/>
              <a:t>Import alerts – December FAQ</a:t>
            </a:r>
            <a:endParaRPr lang="en-US" dirty="0"/>
          </a:p>
        </p:txBody>
      </p:sp>
      <p:sp>
        <p:nvSpPr>
          <p:cNvPr id="3" name="Text Placeholder 2"/>
          <p:cNvSpPr>
            <a:spLocks noGrp="1"/>
          </p:cNvSpPr>
          <p:nvPr>
            <p:ph type="body" sz="quarter" idx="14"/>
          </p:nvPr>
        </p:nvSpPr>
        <p:spPr>
          <a:xfrm>
            <a:off x="152400" y="293848"/>
            <a:ext cx="8838863" cy="2215991"/>
          </a:xfrm>
        </p:spPr>
        <p:txBody>
          <a:bodyPr/>
          <a:lstStyle/>
          <a:p>
            <a:r>
              <a:rPr lang="en-US" dirty="0" smtClean="0"/>
              <a:t>Import History identifies records triggering an Alert. A successful = 0 nor an Alert are </a:t>
            </a:r>
            <a:r>
              <a:rPr lang="en-US" b="1" u="sng" dirty="0" smtClean="0"/>
              <a:t>not</a:t>
            </a:r>
            <a:r>
              <a:rPr lang="en-US" dirty="0" smtClean="0"/>
              <a:t> an indications the </a:t>
            </a:r>
            <a:r>
              <a:rPr lang="en-US" u="sng" dirty="0" smtClean="0"/>
              <a:t>complete</a:t>
            </a:r>
            <a:r>
              <a:rPr lang="en-US" dirty="0" smtClean="0"/>
              <a:t> record failed to Import. Review the Alert message to see why the Alert is present. There could be individual service lines that failed to import.</a:t>
            </a:r>
            <a:endParaRPr lang="en-US" dirty="0"/>
          </a:p>
        </p:txBody>
      </p:sp>
      <p:sp>
        <p:nvSpPr>
          <p:cNvPr id="16" name="Text Placeholder 9"/>
          <p:cNvSpPr txBox="1">
            <a:spLocks/>
          </p:cNvSpPr>
          <p:nvPr/>
        </p:nvSpPr>
        <p:spPr>
          <a:xfrm>
            <a:off x="457200" y="1567151"/>
            <a:ext cx="8077200" cy="2854404"/>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endParaRPr lang="en-US" dirty="0" smtClean="0"/>
          </a:p>
        </p:txBody>
      </p:sp>
      <p:pic>
        <p:nvPicPr>
          <p:cNvPr id="5" name="Picture 4"/>
          <p:cNvPicPr>
            <a:picLocks noChangeAspect="1"/>
          </p:cNvPicPr>
          <p:nvPr/>
        </p:nvPicPr>
        <p:blipFill>
          <a:blip r:embed="rId2"/>
          <a:stretch>
            <a:fillRect/>
          </a:stretch>
        </p:blipFill>
        <p:spPr>
          <a:xfrm>
            <a:off x="4925229" y="2190750"/>
            <a:ext cx="2841086" cy="2133600"/>
          </a:xfrm>
          <a:prstGeom prst="rect">
            <a:avLst/>
          </a:prstGeom>
        </p:spPr>
      </p:pic>
      <p:pic>
        <p:nvPicPr>
          <p:cNvPr id="7" name="Picture 6"/>
          <p:cNvPicPr>
            <a:picLocks noChangeAspect="1"/>
          </p:cNvPicPr>
          <p:nvPr/>
        </p:nvPicPr>
        <p:blipFill>
          <a:blip r:embed="rId3"/>
          <a:stretch>
            <a:fillRect/>
          </a:stretch>
        </p:blipFill>
        <p:spPr>
          <a:xfrm>
            <a:off x="375920" y="2876550"/>
            <a:ext cx="3053857" cy="1976025"/>
          </a:xfrm>
          <a:prstGeom prst="rect">
            <a:avLst/>
          </a:prstGeom>
        </p:spPr>
      </p:pic>
      <p:sp>
        <p:nvSpPr>
          <p:cNvPr id="4" name="Oval 3"/>
          <p:cNvSpPr/>
          <p:nvPr/>
        </p:nvSpPr>
        <p:spPr>
          <a:xfrm>
            <a:off x="531900" y="2724150"/>
            <a:ext cx="2741896" cy="9241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3273796" y="3334040"/>
            <a:ext cx="1651433" cy="609310"/>
          </a:xfrm>
          <a:prstGeom prst="straightConnector1">
            <a:avLst/>
          </a:prstGeom>
          <a:ln w="57150">
            <a:solidFill>
              <a:srgbClr val="40B4E5"/>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723376" y="4843780"/>
            <a:ext cx="457200" cy="369332"/>
          </a:xfrm>
          <a:prstGeom prst="rect">
            <a:avLst/>
          </a:prstGeom>
          <a:noFill/>
          <a:ln w="9525">
            <a:noFill/>
          </a:ln>
        </p:spPr>
        <p:txBody>
          <a:bodyPr wrap="square" rtlCol="0">
            <a:spAutoFit/>
          </a:bodyPr>
          <a:lstStyle/>
          <a:p>
            <a:pPr algn="ctr"/>
            <a:r>
              <a:rPr lang="en-US" dirty="0" smtClean="0"/>
              <a:t>48</a:t>
            </a:r>
            <a:endParaRPr lang="en-US" dirty="0"/>
          </a:p>
        </p:txBody>
      </p:sp>
    </p:spTree>
    <p:extLst>
      <p:ext uri="{BB962C8B-B14F-4D97-AF65-F5344CB8AC3E}">
        <p14:creationId xmlns:p14="http://schemas.microsoft.com/office/powerpoint/2010/main" val="13174711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838200" y="209550"/>
            <a:ext cx="7540752" cy="533400"/>
          </a:xfrm>
        </p:spPr>
        <p:txBody>
          <a:bodyPr/>
          <a:lstStyle/>
          <a:p>
            <a:pPr algn="ctr"/>
            <a:r>
              <a:rPr lang="en-US" dirty="0"/>
              <a:t>Building </a:t>
            </a:r>
            <a:r>
              <a:rPr lang="en-US" dirty="0" smtClean="0"/>
              <a:t>Minutes – FY2018 workshop</a:t>
            </a:r>
            <a:endParaRPr lang="en-US" dirty="0"/>
          </a:p>
        </p:txBody>
      </p:sp>
      <p:sp>
        <p:nvSpPr>
          <p:cNvPr id="3" name="Text Placeholder 2"/>
          <p:cNvSpPr>
            <a:spLocks noGrp="1"/>
          </p:cNvSpPr>
          <p:nvPr>
            <p:ph type="body" sz="quarter" idx="14"/>
          </p:nvPr>
        </p:nvSpPr>
        <p:spPr>
          <a:xfrm>
            <a:off x="457200" y="728980"/>
            <a:ext cx="5599176" cy="734732"/>
          </a:xfrm>
        </p:spPr>
        <p:txBody>
          <a:bodyPr/>
          <a:lstStyle/>
          <a:p>
            <a:r>
              <a:rPr lang="en-US" dirty="0"/>
              <a:t>Begin Year Set Up August / September</a:t>
            </a:r>
          </a:p>
        </p:txBody>
      </p:sp>
      <p:sp>
        <p:nvSpPr>
          <p:cNvPr id="16" name="Text Placeholder 9"/>
          <p:cNvSpPr txBox="1">
            <a:spLocks/>
          </p:cNvSpPr>
          <p:nvPr/>
        </p:nvSpPr>
        <p:spPr>
          <a:xfrm>
            <a:off x="609600" y="1581150"/>
            <a:ext cx="8077200" cy="2854404"/>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Trouble shooting building minutes</a:t>
            </a:r>
          </a:p>
          <a:p>
            <a:pPr marL="1074420" lvl="1" indent="-342900"/>
            <a:r>
              <a:rPr lang="en-US" dirty="0" smtClean="0"/>
              <a:t>Print the building information from SPEDPro and check for incorrect and missing class time minutes</a:t>
            </a:r>
          </a:p>
          <a:p>
            <a:pPr marL="1074420" lvl="1" indent="-342900"/>
            <a:endParaRPr lang="en-US" dirty="0" smtClean="0"/>
          </a:p>
        </p:txBody>
      </p:sp>
      <p:sp>
        <p:nvSpPr>
          <p:cNvPr id="5" name="TextBox 4"/>
          <p:cNvSpPr txBox="1"/>
          <p:nvPr/>
        </p:nvSpPr>
        <p:spPr>
          <a:xfrm>
            <a:off x="6400800" y="3089082"/>
            <a:ext cx="1905000" cy="923330"/>
          </a:xfrm>
          <a:prstGeom prst="rect">
            <a:avLst/>
          </a:prstGeom>
          <a:noFill/>
          <a:ln w="28575">
            <a:solidFill>
              <a:srgbClr val="FF0000"/>
            </a:solidFill>
          </a:ln>
        </p:spPr>
        <p:txBody>
          <a:bodyPr wrap="square" rtlCol="0">
            <a:spAutoFit/>
          </a:bodyPr>
          <a:lstStyle/>
          <a:p>
            <a:r>
              <a:rPr lang="en-US" dirty="0" smtClean="0"/>
              <a:t>Make corrections to the Directory before December 1</a:t>
            </a:r>
            <a:endParaRPr lang="en-US" dirty="0"/>
          </a:p>
        </p:txBody>
      </p:sp>
      <p:pic>
        <p:nvPicPr>
          <p:cNvPr id="6" name="Picture 5"/>
          <p:cNvPicPr>
            <a:picLocks noChangeAspect="1"/>
          </p:cNvPicPr>
          <p:nvPr/>
        </p:nvPicPr>
        <p:blipFill>
          <a:blip r:embed="rId2"/>
          <a:stretch>
            <a:fillRect/>
          </a:stretch>
        </p:blipFill>
        <p:spPr>
          <a:xfrm>
            <a:off x="1029547" y="3089082"/>
            <a:ext cx="5143500" cy="1038225"/>
          </a:xfrm>
          <a:prstGeom prst="rect">
            <a:avLst/>
          </a:prstGeom>
        </p:spPr>
      </p:pic>
      <p:sp>
        <p:nvSpPr>
          <p:cNvPr id="2" name="Oval 1"/>
          <p:cNvSpPr/>
          <p:nvPr/>
        </p:nvSpPr>
        <p:spPr>
          <a:xfrm>
            <a:off x="3894016" y="3460260"/>
            <a:ext cx="1600200" cy="6096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066800" y="4012412"/>
            <a:ext cx="2057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66800" y="3804787"/>
            <a:ext cx="2057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307535" y="4347373"/>
            <a:ext cx="1905000" cy="369332"/>
          </a:xfrm>
          <a:prstGeom prst="rect">
            <a:avLst/>
          </a:prstGeom>
          <a:noFill/>
          <a:ln w="28575">
            <a:solidFill>
              <a:srgbClr val="FF0000"/>
            </a:solidFill>
          </a:ln>
        </p:spPr>
        <p:txBody>
          <a:bodyPr wrap="square" rtlCol="0">
            <a:spAutoFit/>
          </a:bodyPr>
          <a:lstStyle/>
          <a:p>
            <a:r>
              <a:rPr lang="en-US" dirty="0" smtClean="0"/>
              <a:t>April Discovery</a:t>
            </a:r>
            <a:endParaRPr lang="en-US" dirty="0"/>
          </a:p>
        </p:txBody>
      </p:sp>
      <p:sp>
        <p:nvSpPr>
          <p:cNvPr id="4" name="Bent-Up Arrow 3"/>
          <p:cNvSpPr/>
          <p:nvPr/>
        </p:nvSpPr>
        <p:spPr>
          <a:xfrm>
            <a:off x="3256984" y="4303481"/>
            <a:ext cx="1447800" cy="249511"/>
          </a:xfrm>
          <a:prstGeom prst="ben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TextBox 12"/>
          <p:cNvSpPr txBox="1"/>
          <p:nvPr/>
        </p:nvSpPr>
        <p:spPr>
          <a:xfrm>
            <a:off x="8723376" y="4843780"/>
            <a:ext cx="457200" cy="369332"/>
          </a:xfrm>
          <a:prstGeom prst="rect">
            <a:avLst/>
          </a:prstGeom>
          <a:noFill/>
          <a:ln w="9525">
            <a:noFill/>
          </a:ln>
        </p:spPr>
        <p:txBody>
          <a:bodyPr wrap="square" rtlCol="0">
            <a:spAutoFit/>
          </a:bodyPr>
          <a:lstStyle/>
          <a:p>
            <a:pPr algn="ctr"/>
            <a:r>
              <a:rPr lang="en-US" dirty="0" smtClean="0"/>
              <a:t>49</a:t>
            </a:r>
            <a:endParaRPr lang="en-US" dirty="0"/>
          </a:p>
        </p:txBody>
      </p:sp>
    </p:spTree>
    <p:extLst>
      <p:ext uri="{BB962C8B-B14F-4D97-AF65-F5344CB8AC3E}">
        <p14:creationId xmlns:p14="http://schemas.microsoft.com/office/powerpoint/2010/main" val="955706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4876800" y="168910"/>
            <a:ext cx="2534412" cy="457200"/>
          </a:xfrm>
        </p:spPr>
        <p:txBody>
          <a:bodyPr/>
          <a:lstStyle/>
          <a:p>
            <a:pPr algn="ctr"/>
            <a:r>
              <a:rPr lang="en-US" dirty="0" smtClean="0"/>
              <a:t>Acronyms </a:t>
            </a:r>
            <a:endParaRPr lang="en-US" dirty="0"/>
          </a:p>
        </p:txBody>
      </p:sp>
      <p:sp>
        <p:nvSpPr>
          <p:cNvPr id="3" name="Text Placeholder 2"/>
          <p:cNvSpPr>
            <a:spLocks noGrp="1"/>
          </p:cNvSpPr>
          <p:nvPr>
            <p:ph type="body" sz="quarter" idx="14"/>
          </p:nvPr>
        </p:nvSpPr>
        <p:spPr>
          <a:xfrm>
            <a:off x="4953000" y="1733550"/>
            <a:ext cx="3067812" cy="1477328"/>
          </a:xfrm>
        </p:spPr>
        <p:txBody>
          <a:bodyPr/>
          <a:lstStyle/>
          <a:p>
            <a:r>
              <a:rPr lang="en-US" dirty="0" smtClean="0"/>
              <a:t>List of common acronyms added</a:t>
            </a:r>
            <a:endParaRPr lang="en-US" dirty="0"/>
          </a:p>
        </p:txBody>
      </p:sp>
      <p:pic>
        <p:nvPicPr>
          <p:cNvPr id="2" name="Picture 1"/>
          <p:cNvPicPr>
            <a:picLocks noChangeAspect="1"/>
          </p:cNvPicPr>
          <p:nvPr/>
        </p:nvPicPr>
        <p:blipFill>
          <a:blip r:embed="rId2"/>
          <a:stretch>
            <a:fillRect/>
          </a:stretch>
        </p:blipFill>
        <p:spPr>
          <a:xfrm>
            <a:off x="228600" y="397510"/>
            <a:ext cx="4419600" cy="4384040"/>
          </a:xfrm>
          <a:prstGeom prst="rect">
            <a:avLst/>
          </a:prstGeom>
        </p:spPr>
      </p:pic>
      <p:sp>
        <p:nvSpPr>
          <p:cNvPr id="5" name="TextBox 4"/>
          <p:cNvSpPr txBox="1"/>
          <p:nvPr/>
        </p:nvSpPr>
        <p:spPr>
          <a:xfrm>
            <a:off x="8686793" y="4774168"/>
            <a:ext cx="457200" cy="369332"/>
          </a:xfrm>
          <a:prstGeom prst="rect">
            <a:avLst/>
          </a:prstGeom>
          <a:noFill/>
          <a:ln w="9525">
            <a:noFill/>
          </a:ln>
        </p:spPr>
        <p:txBody>
          <a:bodyPr wrap="square" rtlCol="0">
            <a:spAutoFit/>
          </a:bodyPr>
          <a:lstStyle/>
          <a:p>
            <a:pPr algn="ctr"/>
            <a:r>
              <a:rPr lang="en-US" dirty="0" smtClean="0"/>
              <a:t>5</a:t>
            </a:r>
            <a:endParaRPr lang="en-US" dirty="0"/>
          </a:p>
        </p:txBody>
      </p:sp>
    </p:spTree>
    <p:extLst>
      <p:ext uri="{BB962C8B-B14F-4D97-AF65-F5344CB8AC3E}">
        <p14:creationId xmlns:p14="http://schemas.microsoft.com/office/powerpoint/2010/main" val="274813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1447800" y="158175"/>
            <a:ext cx="6931152" cy="584775"/>
          </a:xfrm>
        </p:spPr>
        <p:txBody>
          <a:bodyPr/>
          <a:lstStyle/>
          <a:p>
            <a:pPr algn="ctr"/>
            <a:r>
              <a:rPr lang="en-US" dirty="0"/>
              <a:t>Building </a:t>
            </a:r>
            <a:r>
              <a:rPr lang="en-US" dirty="0" smtClean="0"/>
              <a:t>Minutes</a:t>
            </a:r>
            <a:endParaRPr lang="en-US" dirty="0"/>
          </a:p>
        </p:txBody>
      </p:sp>
      <p:sp>
        <p:nvSpPr>
          <p:cNvPr id="3" name="Text Placeholder 2"/>
          <p:cNvSpPr>
            <a:spLocks noGrp="1"/>
          </p:cNvSpPr>
          <p:nvPr>
            <p:ph type="body" sz="quarter" idx="14"/>
          </p:nvPr>
        </p:nvSpPr>
        <p:spPr>
          <a:xfrm>
            <a:off x="457200" y="728980"/>
            <a:ext cx="5599176" cy="734732"/>
          </a:xfrm>
        </p:spPr>
        <p:txBody>
          <a:bodyPr/>
          <a:lstStyle/>
          <a:p>
            <a:r>
              <a:rPr lang="en-US" dirty="0"/>
              <a:t>Begin Year Set Up August / September</a:t>
            </a:r>
          </a:p>
        </p:txBody>
      </p:sp>
      <p:sp>
        <p:nvSpPr>
          <p:cNvPr id="16" name="Text Placeholder 9"/>
          <p:cNvSpPr txBox="1">
            <a:spLocks/>
          </p:cNvSpPr>
          <p:nvPr/>
        </p:nvSpPr>
        <p:spPr>
          <a:xfrm>
            <a:off x="609600" y="1581150"/>
            <a:ext cx="8077200" cy="2854404"/>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Trouble shooting building data</a:t>
            </a:r>
          </a:p>
          <a:p>
            <a:pPr marL="1074420" lvl="1" indent="-342900"/>
            <a:r>
              <a:rPr lang="en-US" dirty="0" smtClean="0"/>
              <a:t>Do not list Kitchen Units, District Central Offices, Infant Toddler Networks,  Day Care Centers as service locations</a:t>
            </a:r>
          </a:p>
          <a:p>
            <a:pPr marL="1074420" lvl="1" indent="-342900"/>
            <a:endParaRPr lang="en-US" dirty="0" smtClean="0"/>
          </a:p>
        </p:txBody>
      </p:sp>
      <p:pic>
        <p:nvPicPr>
          <p:cNvPr id="4" name="Picture 3"/>
          <p:cNvPicPr>
            <a:picLocks noChangeAspect="1"/>
          </p:cNvPicPr>
          <p:nvPr/>
        </p:nvPicPr>
        <p:blipFill>
          <a:blip r:embed="rId2"/>
          <a:stretch>
            <a:fillRect/>
          </a:stretch>
        </p:blipFill>
        <p:spPr>
          <a:xfrm>
            <a:off x="381000" y="3029791"/>
            <a:ext cx="8713224" cy="815737"/>
          </a:xfrm>
          <a:prstGeom prst="rect">
            <a:avLst/>
          </a:prstGeom>
        </p:spPr>
      </p:pic>
      <p:cxnSp>
        <p:nvCxnSpPr>
          <p:cNvPr id="10" name="Straight Connector 9"/>
          <p:cNvCxnSpPr/>
          <p:nvPr/>
        </p:nvCxnSpPr>
        <p:spPr>
          <a:xfrm>
            <a:off x="419100" y="3638550"/>
            <a:ext cx="2057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4930309" y="2843050"/>
            <a:ext cx="2971800" cy="668319"/>
          </a:xfrm>
          <a:prstGeom prst="ellipse">
            <a:avLst/>
          </a:prstGeom>
          <a:noFill/>
          <a:ln w="57150">
            <a:solidFill>
              <a:srgbClr val="F8A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723376" y="4843780"/>
            <a:ext cx="457200" cy="369332"/>
          </a:xfrm>
          <a:prstGeom prst="rect">
            <a:avLst/>
          </a:prstGeom>
          <a:noFill/>
          <a:ln w="9525">
            <a:noFill/>
          </a:ln>
        </p:spPr>
        <p:txBody>
          <a:bodyPr wrap="square" rtlCol="0">
            <a:spAutoFit/>
          </a:bodyPr>
          <a:lstStyle/>
          <a:p>
            <a:pPr algn="ctr"/>
            <a:r>
              <a:rPr lang="en-US" dirty="0" smtClean="0"/>
              <a:t>50</a:t>
            </a:r>
            <a:endParaRPr lang="en-US" dirty="0"/>
          </a:p>
        </p:txBody>
      </p:sp>
    </p:spTree>
    <p:extLst>
      <p:ext uri="{BB962C8B-B14F-4D97-AF65-F5344CB8AC3E}">
        <p14:creationId xmlns:p14="http://schemas.microsoft.com/office/powerpoint/2010/main" val="33896219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2800350"/>
            <a:ext cx="7324725" cy="1971675"/>
          </a:xfrm>
          <a:prstGeom prst="rect">
            <a:avLst/>
          </a:prstGeom>
        </p:spPr>
      </p:pic>
      <p:sp>
        <p:nvSpPr>
          <p:cNvPr id="12" name="Title 11"/>
          <p:cNvSpPr>
            <a:spLocks noGrp="1"/>
          </p:cNvSpPr>
          <p:nvPr>
            <p:ph type="title"/>
          </p:nvPr>
        </p:nvSpPr>
        <p:spPr>
          <a:xfrm>
            <a:off x="1447800" y="158175"/>
            <a:ext cx="6931152" cy="584775"/>
          </a:xfrm>
        </p:spPr>
        <p:txBody>
          <a:bodyPr/>
          <a:lstStyle/>
          <a:p>
            <a:pPr algn="ctr"/>
            <a:r>
              <a:rPr lang="en-US" dirty="0" smtClean="0"/>
              <a:t>Building types</a:t>
            </a:r>
            <a:endParaRPr lang="en-US" dirty="0"/>
          </a:p>
        </p:txBody>
      </p:sp>
      <p:sp>
        <p:nvSpPr>
          <p:cNvPr id="3" name="Text Placeholder 2"/>
          <p:cNvSpPr>
            <a:spLocks noGrp="1"/>
          </p:cNvSpPr>
          <p:nvPr>
            <p:ph type="body" sz="quarter" idx="14"/>
          </p:nvPr>
        </p:nvSpPr>
        <p:spPr>
          <a:xfrm>
            <a:off x="448733" y="799275"/>
            <a:ext cx="5599176" cy="582332"/>
          </a:xfrm>
        </p:spPr>
        <p:txBody>
          <a:bodyPr/>
          <a:lstStyle/>
          <a:p>
            <a:r>
              <a:rPr lang="en-US" dirty="0" smtClean="0"/>
              <a:t>Begin Year Set Up August / September</a:t>
            </a:r>
            <a:endParaRPr lang="en-US" dirty="0"/>
          </a:p>
        </p:txBody>
      </p:sp>
      <p:sp>
        <p:nvSpPr>
          <p:cNvPr id="16" name="Text Placeholder 9"/>
          <p:cNvSpPr txBox="1">
            <a:spLocks/>
          </p:cNvSpPr>
          <p:nvPr/>
        </p:nvSpPr>
        <p:spPr>
          <a:xfrm>
            <a:off x="457200" y="1649614"/>
            <a:ext cx="8077200" cy="2854404"/>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Trouble shooting building types</a:t>
            </a:r>
          </a:p>
          <a:p>
            <a:pPr marL="1074420" lvl="1" indent="-342900"/>
            <a:r>
              <a:rPr lang="en-US" dirty="0"/>
              <a:t>Early childhood Program- General </a:t>
            </a:r>
            <a:r>
              <a:rPr lang="en-US" dirty="0" smtClean="0"/>
              <a:t>                                         should </a:t>
            </a:r>
            <a:r>
              <a:rPr lang="en-US" dirty="0"/>
              <a:t>only be listed for the </a:t>
            </a:r>
            <a:r>
              <a:rPr lang="en-US" dirty="0" smtClean="0"/>
              <a:t>after school K </a:t>
            </a:r>
            <a:r>
              <a:rPr lang="en-US" dirty="0"/>
              <a:t>time </a:t>
            </a:r>
            <a:r>
              <a:rPr lang="en-US" dirty="0" smtClean="0"/>
              <a:t>program</a:t>
            </a:r>
          </a:p>
        </p:txBody>
      </p:sp>
      <p:sp>
        <p:nvSpPr>
          <p:cNvPr id="4" name="Oval 3"/>
          <p:cNvSpPr/>
          <p:nvPr/>
        </p:nvSpPr>
        <p:spPr>
          <a:xfrm>
            <a:off x="3962400" y="4171950"/>
            <a:ext cx="25908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685800" y="3333750"/>
            <a:ext cx="2819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676400" y="2495550"/>
            <a:ext cx="365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723376" y="4843780"/>
            <a:ext cx="457200" cy="369332"/>
          </a:xfrm>
          <a:prstGeom prst="rect">
            <a:avLst/>
          </a:prstGeom>
          <a:noFill/>
          <a:ln w="9525">
            <a:noFill/>
          </a:ln>
        </p:spPr>
        <p:txBody>
          <a:bodyPr wrap="square" rtlCol="0">
            <a:spAutoFit/>
          </a:bodyPr>
          <a:lstStyle/>
          <a:p>
            <a:pPr algn="ctr"/>
            <a:r>
              <a:rPr lang="en-US" dirty="0" smtClean="0"/>
              <a:t>51</a:t>
            </a:r>
            <a:endParaRPr lang="en-US" dirty="0"/>
          </a:p>
        </p:txBody>
      </p:sp>
    </p:spTree>
    <p:extLst>
      <p:ext uri="{BB962C8B-B14F-4D97-AF65-F5344CB8AC3E}">
        <p14:creationId xmlns:p14="http://schemas.microsoft.com/office/powerpoint/2010/main" val="41982223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1447800" y="158175"/>
            <a:ext cx="6931152" cy="584775"/>
          </a:xfrm>
        </p:spPr>
        <p:txBody>
          <a:bodyPr/>
          <a:lstStyle/>
          <a:p>
            <a:pPr algn="ctr"/>
            <a:r>
              <a:rPr lang="en-US" dirty="0"/>
              <a:t>Building types</a:t>
            </a:r>
          </a:p>
        </p:txBody>
      </p:sp>
      <p:sp>
        <p:nvSpPr>
          <p:cNvPr id="3" name="Text Placeholder 2"/>
          <p:cNvSpPr>
            <a:spLocks noGrp="1"/>
          </p:cNvSpPr>
          <p:nvPr>
            <p:ph type="body" sz="quarter" idx="14"/>
          </p:nvPr>
        </p:nvSpPr>
        <p:spPr>
          <a:xfrm>
            <a:off x="457200" y="728980"/>
            <a:ext cx="5599176" cy="734732"/>
          </a:xfrm>
        </p:spPr>
        <p:txBody>
          <a:bodyPr/>
          <a:lstStyle/>
          <a:p>
            <a:r>
              <a:rPr lang="en-US" dirty="0"/>
              <a:t>Begin Year Set Up August / September</a:t>
            </a:r>
          </a:p>
        </p:txBody>
      </p:sp>
      <p:sp>
        <p:nvSpPr>
          <p:cNvPr id="16" name="Text Placeholder 9"/>
          <p:cNvSpPr txBox="1">
            <a:spLocks/>
          </p:cNvSpPr>
          <p:nvPr/>
        </p:nvSpPr>
        <p:spPr>
          <a:xfrm>
            <a:off x="609600" y="1581150"/>
            <a:ext cx="8077200" cy="2854404"/>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Trouble shooting building types</a:t>
            </a:r>
          </a:p>
          <a:p>
            <a:pPr marL="1074420" lvl="1" indent="-342900"/>
            <a:r>
              <a:rPr lang="en-US" dirty="0"/>
              <a:t>Early childhood Program- General </a:t>
            </a:r>
            <a:r>
              <a:rPr lang="en-US" dirty="0" smtClean="0"/>
              <a:t>                                         Setting “X” and “T” cannot be listed for this building type</a:t>
            </a:r>
          </a:p>
        </p:txBody>
      </p:sp>
      <p:pic>
        <p:nvPicPr>
          <p:cNvPr id="4" name="Picture 3"/>
          <p:cNvPicPr>
            <a:picLocks noChangeAspect="1"/>
          </p:cNvPicPr>
          <p:nvPr/>
        </p:nvPicPr>
        <p:blipFill>
          <a:blip r:embed="rId2"/>
          <a:stretch>
            <a:fillRect/>
          </a:stretch>
        </p:blipFill>
        <p:spPr>
          <a:xfrm>
            <a:off x="533400" y="2800350"/>
            <a:ext cx="6962775" cy="2019300"/>
          </a:xfrm>
          <a:prstGeom prst="rect">
            <a:avLst/>
          </a:prstGeom>
        </p:spPr>
      </p:pic>
      <p:sp>
        <p:nvSpPr>
          <p:cNvPr id="5" name="TextBox 4"/>
          <p:cNvSpPr txBox="1"/>
          <p:nvPr/>
        </p:nvSpPr>
        <p:spPr>
          <a:xfrm>
            <a:off x="7588006" y="2956087"/>
            <a:ext cx="1419225" cy="1200329"/>
          </a:xfrm>
          <a:prstGeom prst="rect">
            <a:avLst/>
          </a:prstGeom>
          <a:noFill/>
          <a:ln w="28575">
            <a:solidFill>
              <a:srgbClr val="FF0000"/>
            </a:solidFill>
          </a:ln>
        </p:spPr>
        <p:txBody>
          <a:bodyPr wrap="square" rtlCol="0">
            <a:spAutoFit/>
          </a:bodyPr>
          <a:lstStyle/>
          <a:p>
            <a:r>
              <a:rPr lang="en-US" dirty="0" smtClean="0"/>
              <a:t>Has to be fixed by KSDE on the back end by Oct. 1</a:t>
            </a:r>
            <a:endParaRPr lang="en-US" dirty="0"/>
          </a:p>
        </p:txBody>
      </p:sp>
      <p:sp>
        <p:nvSpPr>
          <p:cNvPr id="2" name="Oval 1"/>
          <p:cNvSpPr/>
          <p:nvPr/>
        </p:nvSpPr>
        <p:spPr>
          <a:xfrm>
            <a:off x="3429000" y="4189859"/>
            <a:ext cx="2438400" cy="574596"/>
          </a:xfrm>
          <a:prstGeom prst="ellipse">
            <a:avLst/>
          </a:prstGeom>
          <a:noFill/>
          <a:ln>
            <a:solidFill>
              <a:srgbClr val="F632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762000" y="3257550"/>
            <a:ext cx="2057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723376" y="4843780"/>
            <a:ext cx="457200" cy="369332"/>
          </a:xfrm>
          <a:prstGeom prst="rect">
            <a:avLst/>
          </a:prstGeom>
          <a:noFill/>
          <a:ln w="9525">
            <a:noFill/>
          </a:ln>
        </p:spPr>
        <p:txBody>
          <a:bodyPr wrap="square" rtlCol="0">
            <a:spAutoFit/>
          </a:bodyPr>
          <a:lstStyle/>
          <a:p>
            <a:pPr algn="ctr"/>
            <a:r>
              <a:rPr lang="en-US" dirty="0" smtClean="0"/>
              <a:t>52</a:t>
            </a:r>
            <a:endParaRPr lang="en-US" dirty="0"/>
          </a:p>
        </p:txBody>
      </p:sp>
    </p:spTree>
    <p:extLst>
      <p:ext uri="{BB962C8B-B14F-4D97-AF65-F5344CB8AC3E}">
        <p14:creationId xmlns:p14="http://schemas.microsoft.com/office/powerpoint/2010/main" val="20362444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4716" y="895350"/>
            <a:ext cx="8037576" cy="923330"/>
          </a:xfrm>
        </p:spPr>
        <p:txBody>
          <a:bodyPr/>
          <a:lstStyle/>
          <a:p>
            <a:r>
              <a:rPr lang="en-US" dirty="0" smtClean="0">
                <a:solidFill>
                  <a:srgbClr val="FF0000"/>
                </a:solidFill>
              </a:rPr>
              <a:t>Virtual school service location</a:t>
            </a:r>
            <a:endParaRPr lang="en-US" dirty="0"/>
          </a:p>
        </p:txBody>
      </p:sp>
      <p:sp>
        <p:nvSpPr>
          <p:cNvPr id="2" name="Title 1"/>
          <p:cNvSpPr>
            <a:spLocks noGrp="1"/>
          </p:cNvSpPr>
          <p:nvPr>
            <p:ph type="title"/>
          </p:nvPr>
        </p:nvSpPr>
        <p:spPr>
          <a:xfrm>
            <a:off x="618744" y="209550"/>
            <a:ext cx="7589520" cy="584775"/>
          </a:xfrm>
        </p:spPr>
        <p:txBody>
          <a:bodyPr/>
          <a:lstStyle/>
          <a:p>
            <a:pPr algn="ctr"/>
            <a:r>
              <a:rPr lang="en-US" dirty="0" smtClean="0"/>
              <a:t>Future considerations</a:t>
            </a:r>
            <a:endParaRPr lang="en-US" dirty="0"/>
          </a:p>
        </p:txBody>
      </p:sp>
      <p:sp>
        <p:nvSpPr>
          <p:cNvPr id="6" name="Text Placeholder 9"/>
          <p:cNvSpPr txBox="1">
            <a:spLocks/>
          </p:cNvSpPr>
          <p:nvPr/>
        </p:nvSpPr>
        <p:spPr>
          <a:xfrm>
            <a:off x="618744" y="2190750"/>
            <a:ext cx="6705600" cy="2209800"/>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Virtual location offered to all students participating in the virtual program. </a:t>
            </a:r>
            <a:endParaRPr lang="en-US" dirty="0" smtClean="0"/>
          </a:p>
          <a:p>
            <a:pPr marL="434340" indent="-342900">
              <a:buFont typeface="Arial" panose="020B0604020202020204" pitchFamily="34" charset="0"/>
              <a:buChar char="•"/>
            </a:pPr>
            <a:r>
              <a:rPr lang="en-US" dirty="0"/>
              <a:t>Virtual location </a:t>
            </a:r>
            <a:r>
              <a:rPr lang="en-US" dirty="0" smtClean="0"/>
              <a:t>specific to IEP </a:t>
            </a:r>
            <a:r>
              <a:rPr lang="en-US" dirty="0"/>
              <a:t>students participating in the virtual program. </a:t>
            </a:r>
          </a:p>
        </p:txBody>
      </p:sp>
      <p:sp>
        <p:nvSpPr>
          <p:cNvPr id="5" name="TextBox 4"/>
          <p:cNvSpPr txBox="1"/>
          <p:nvPr/>
        </p:nvSpPr>
        <p:spPr>
          <a:xfrm>
            <a:off x="8723376" y="4843780"/>
            <a:ext cx="457200" cy="369332"/>
          </a:xfrm>
          <a:prstGeom prst="rect">
            <a:avLst/>
          </a:prstGeom>
          <a:noFill/>
          <a:ln w="9525">
            <a:noFill/>
          </a:ln>
        </p:spPr>
        <p:txBody>
          <a:bodyPr wrap="square" rtlCol="0">
            <a:spAutoFit/>
          </a:bodyPr>
          <a:lstStyle/>
          <a:p>
            <a:pPr algn="ctr"/>
            <a:r>
              <a:rPr lang="en-US" dirty="0" smtClean="0"/>
              <a:t>53</a:t>
            </a:r>
            <a:endParaRPr lang="en-US" dirty="0"/>
          </a:p>
        </p:txBody>
      </p:sp>
    </p:spTree>
    <p:extLst>
      <p:ext uri="{BB962C8B-B14F-4D97-AF65-F5344CB8AC3E}">
        <p14:creationId xmlns:p14="http://schemas.microsoft.com/office/powerpoint/2010/main" val="41392996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 Comments</a:t>
            </a:r>
            <a:r>
              <a:rPr lang="en-US" dirty="0"/>
              <a:t>, Suggestions? </a:t>
            </a:r>
          </a:p>
        </p:txBody>
      </p:sp>
      <p:sp>
        <p:nvSpPr>
          <p:cNvPr id="2" name="SmartArt Placeholder 1"/>
          <p:cNvSpPr>
            <a:spLocks noGrp="1"/>
          </p:cNvSpPr>
          <p:nvPr>
            <p:ph type="dgm" sz="quarter" idx="13"/>
          </p:nvPr>
        </p:nvSpPr>
        <p:spPr/>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48" y="946150"/>
            <a:ext cx="7639051" cy="3302000"/>
          </a:xfrm>
          <a:prstGeom prst="rect">
            <a:avLst/>
          </a:prstGeom>
        </p:spPr>
      </p:pic>
    </p:spTree>
    <p:extLst>
      <p:ext uri="{BB962C8B-B14F-4D97-AF65-F5344CB8AC3E}">
        <p14:creationId xmlns:p14="http://schemas.microsoft.com/office/powerpoint/2010/main" val="1613805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224" y="462975"/>
            <a:ext cx="7845552" cy="584775"/>
          </a:xfrm>
        </p:spPr>
        <p:txBody>
          <a:bodyPr/>
          <a:lstStyle/>
          <a:p>
            <a:r>
              <a:rPr lang="en-US" dirty="0" smtClean="0"/>
              <a:t>Directory updates</a:t>
            </a:r>
            <a:endParaRPr lang="en-US" dirty="0"/>
          </a:p>
        </p:txBody>
      </p:sp>
      <p:sp>
        <p:nvSpPr>
          <p:cNvPr id="4" name="Text Placeholder 3"/>
          <p:cNvSpPr>
            <a:spLocks noGrp="1"/>
          </p:cNvSpPr>
          <p:nvPr>
            <p:ph type="body" sz="quarter" idx="14"/>
          </p:nvPr>
        </p:nvSpPr>
        <p:spPr>
          <a:xfrm>
            <a:off x="304800" y="1042247"/>
            <a:ext cx="8686800" cy="3339376"/>
          </a:xfrm>
        </p:spPr>
        <p:txBody>
          <a:bodyPr anchor="t"/>
          <a:lstStyle/>
          <a:p>
            <a:r>
              <a:rPr lang="en-US" dirty="0" smtClean="0"/>
              <a:t>New Directory application for FY 2019</a:t>
            </a:r>
          </a:p>
          <a:p>
            <a:r>
              <a:rPr lang="en-US" dirty="0" smtClean="0"/>
              <a:t>Security Updates made</a:t>
            </a:r>
          </a:p>
          <a:p>
            <a:r>
              <a:rPr lang="en-US" dirty="0" smtClean="0"/>
              <a:t>New look to data entry screen</a:t>
            </a:r>
          </a:p>
          <a:p>
            <a:r>
              <a:rPr lang="en-US" dirty="0" smtClean="0"/>
              <a:t>Same </a:t>
            </a:r>
            <a:r>
              <a:rPr lang="en-US" dirty="0"/>
              <a:t>functionality for entering building </a:t>
            </a:r>
            <a:r>
              <a:rPr lang="en-US" dirty="0" smtClean="0"/>
              <a:t>attributes</a:t>
            </a:r>
          </a:p>
          <a:p>
            <a:r>
              <a:rPr lang="en-US" dirty="0"/>
              <a:t>	</a:t>
            </a:r>
            <a:r>
              <a:rPr lang="en-US" dirty="0" smtClean="0"/>
              <a:t>New building level code for KG-12 buildings (formerly other)</a:t>
            </a:r>
          </a:p>
          <a:p>
            <a:r>
              <a:rPr lang="en-US" dirty="0" smtClean="0"/>
              <a:t>Same functionality for entering building &amp; program session times </a:t>
            </a:r>
            <a:endParaRPr lang="en-US" dirty="0"/>
          </a:p>
        </p:txBody>
      </p:sp>
      <p:sp>
        <p:nvSpPr>
          <p:cNvPr id="5" name="TextBox 4"/>
          <p:cNvSpPr txBox="1"/>
          <p:nvPr/>
        </p:nvSpPr>
        <p:spPr>
          <a:xfrm>
            <a:off x="8686793" y="4774168"/>
            <a:ext cx="457200" cy="369332"/>
          </a:xfrm>
          <a:prstGeom prst="rect">
            <a:avLst/>
          </a:prstGeom>
          <a:noFill/>
          <a:ln w="9525">
            <a:noFill/>
          </a:ln>
        </p:spPr>
        <p:txBody>
          <a:bodyPr wrap="square" rtlCol="0">
            <a:spAutoFit/>
          </a:bodyPr>
          <a:lstStyle/>
          <a:p>
            <a:pPr algn="ctr"/>
            <a:r>
              <a:rPr lang="en-US" dirty="0" smtClean="0"/>
              <a:t>6</a:t>
            </a:r>
            <a:endParaRPr lang="en-US" dirty="0"/>
          </a:p>
        </p:txBody>
      </p:sp>
    </p:spTree>
    <p:extLst>
      <p:ext uri="{BB962C8B-B14F-4D97-AF65-F5344CB8AC3E}">
        <p14:creationId xmlns:p14="http://schemas.microsoft.com/office/powerpoint/2010/main" val="3134034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224" y="312701"/>
            <a:ext cx="7845552" cy="492443"/>
          </a:xfrm>
        </p:spPr>
        <p:txBody>
          <a:bodyPr tIns="0" rIns="91440"/>
          <a:lstStyle/>
          <a:p>
            <a:r>
              <a:rPr lang="en-US" dirty="0" smtClean="0"/>
              <a:t>Directory updates</a:t>
            </a:r>
            <a:endParaRPr lang="en-US" dirty="0"/>
          </a:p>
        </p:txBody>
      </p:sp>
      <p:sp>
        <p:nvSpPr>
          <p:cNvPr id="4" name="Text Placeholder 3"/>
          <p:cNvSpPr>
            <a:spLocks noGrp="1"/>
          </p:cNvSpPr>
          <p:nvPr>
            <p:ph type="body" sz="quarter" idx="14"/>
          </p:nvPr>
        </p:nvSpPr>
        <p:spPr>
          <a:xfrm>
            <a:off x="533400" y="971550"/>
            <a:ext cx="8266176" cy="553998"/>
          </a:xfrm>
        </p:spPr>
        <p:txBody>
          <a:bodyPr tIns="91440" rIns="365760" bIns="91440" anchor="t"/>
          <a:lstStyle/>
          <a:p>
            <a:r>
              <a:rPr lang="en-US" u="sng" dirty="0" smtClean="0"/>
              <a:t>New Organization </a:t>
            </a:r>
            <a:r>
              <a:rPr lang="en-US" dirty="0" smtClean="0"/>
              <a:t>for Private Special Education Programs </a:t>
            </a:r>
            <a:endParaRPr lang="en-US" dirty="0"/>
          </a:p>
        </p:txBody>
      </p:sp>
      <p:sp>
        <p:nvSpPr>
          <p:cNvPr id="6" name="Text Placeholder 3"/>
          <p:cNvSpPr txBox="1">
            <a:spLocks/>
          </p:cNvSpPr>
          <p:nvPr/>
        </p:nvSpPr>
        <p:spPr>
          <a:xfrm>
            <a:off x="535259" y="1691954"/>
            <a:ext cx="8266176" cy="738664"/>
          </a:xfrm>
          <a:prstGeom prst="rect">
            <a:avLst/>
          </a:prstGeom>
          <a:blipFill dpi="0" rotWithShape="1">
            <a:blip r:embed="rId2"/>
            <a:srcRect/>
            <a:stretch>
              <a:fillRect/>
            </a:stretch>
          </a:blipFill>
        </p:spPr>
        <p:txBody>
          <a:bodyPr vert="horz" wrap="square" lIns="365760" tIns="0" rIns="365760" bIns="0" rtlCol="0" anchor="t" anchorCtr="0">
            <a:spAutoFit/>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Disassociate private programs from USD and State level organizations. Create new private X0 organization. </a:t>
            </a:r>
            <a:endParaRPr lang="en-US" dirty="0"/>
          </a:p>
        </p:txBody>
      </p:sp>
      <p:sp>
        <p:nvSpPr>
          <p:cNvPr id="7" name="Text Placeholder 3"/>
          <p:cNvSpPr txBox="1">
            <a:spLocks/>
          </p:cNvSpPr>
          <p:nvPr/>
        </p:nvSpPr>
        <p:spPr>
          <a:xfrm>
            <a:off x="550127" y="2615145"/>
            <a:ext cx="8266176" cy="738664"/>
          </a:xfrm>
          <a:prstGeom prst="rect">
            <a:avLst/>
          </a:prstGeom>
          <a:blipFill dpi="0" rotWithShape="1">
            <a:blip r:embed="rId2"/>
            <a:srcRect/>
            <a:stretch>
              <a:fillRect/>
            </a:stretch>
          </a:blipFill>
        </p:spPr>
        <p:txBody>
          <a:bodyPr vert="horz" wrap="square" lIns="365760" tIns="0" rIns="365760" bIns="0" rtlCol="0" anchor="t" anchorCtr="0">
            <a:spAutoFit/>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KSDE to maintain the Directory Updates for these programs following USD guidance. </a:t>
            </a:r>
            <a:endParaRPr lang="en-US" dirty="0"/>
          </a:p>
        </p:txBody>
      </p:sp>
      <p:sp>
        <p:nvSpPr>
          <p:cNvPr id="9" name="Text Placeholder 3"/>
          <p:cNvSpPr txBox="1">
            <a:spLocks/>
          </p:cNvSpPr>
          <p:nvPr/>
        </p:nvSpPr>
        <p:spPr>
          <a:xfrm>
            <a:off x="550127" y="3520215"/>
            <a:ext cx="8266176" cy="738664"/>
          </a:xfrm>
          <a:prstGeom prst="rect">
            <a:avLst/>
          </a:prstGeom>
          <a:blipFill dpi="0" rotWithShape="1">
            <a:blip r:embed="rId2"/>
            <a:srcRect/>
            <a:stretch>
              <a:fillRect/>
            </a:stretch>
          </a:blipFill>
        </p:spPr>
        <p:txBody>
          <a:bodyPr vert="horz" wrap="square" lIns="365760" tIns="0" rIns="365760" bIns="0" rtlCol="0" anchor="t" anchorCtr="0">
            <a:spAutoFit/>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New building numbers will be assigned and be accessible to all MIS clerks as service locations or neighborhood schools. </a:t>
            </a:r>
            <a:endParaRPr lang="en-US" dirty="0"/>
          </a:p>
        </p:txBody>
      </p:sp>
      <p:sp>
        <p:nvSpPr>
          <p:cNvPr id="8" name="TextBox 7"/>
          <p:cNvSpPr txBox="1"/>
          <p:nvPr/>
        </p:nvSpPr>
        <p:spPr>
          <a:xfrm>
            <a:off x="8686793" y="4774168"/>
            <a:ext cx="457200" cy="369332"/>
          </a:xfrm>
          <a:prstGeom prst="rect">
            <a:avLst/>
          </a:prstGeom>
          <a:noFill/>
          <a:ln w="9525">
            <a:noFill/>
          </a:ln>
        </p:spPr>
        <p:txBody>
          <a:bodyPr wrap="square" rtlCol="0">
            <a:spAutoFit/>
          </a:bodyPr>
          <a:lstStyle/>
          <a:p>
            <a:pPr algn="ctr"/>
            <a:r>
              <a:rPr lang="en-US" dirty="0" smtClean="0"/>
              <a:t>7</a:t>
            </a:r>
            <a:endParaRPr lang="en-US" dirty="0"/>
          </a:p>
        </p:txBody>
      </p:sp>
    </p:spTree>
    <p:extLst>
      <p:ext uri="{BB962C8B-B14F-4D97-AF65-F5344CB8AC3E}">
        <p14:creationId xmlns:p14="http://schemas.microsoft.com/office/powerpoint/2010/main" val="1904176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1447800" y="158175"/>
            <a:ext cx="6931152" cy="584775"/>
          </a:xfrm>
        </p:spPr>
        <p:txBody>
          <a:bodyPr/>
          <a:lstStyle/>
          <a:p>
            <a:pPr algn="ctr"/>
            <a:r>
              <a:rPr lang="en-US" dirty="0" smtClean="0"/>
              <a:t>Initial Submission</a:t>
            </a:r>
            <a:endParaRPr lang="en-US" dirty="0"/>
          </a:p>
        </p:txBody>
      </p:sp>
      <p:sp>
        <p:nvSpPr>
          <p:cNvPr id="3" name="Text Placeholder 2"/>
          <p:cNvSpPr>
            <a:spLocks noGrp="1"/>
          </p:cNvSpPr>
          <p:nvPr>
            <p:ph type="body" sz="quarter" idx="14"/>
          </p:nvPr>
        </p:nvSpPr>
        <p:spPr>
          <a:xfrm>
            <a:off x="361188" y="558284"/>
            <a:ext cx="8097012" cy="1477328"/>
          </a:xfrm>
        </p:spPr>
        <p:txBody>
          <a:bodyPr/>
          <a:lstStyle/>
          <a:p>
            <a:r>
              <a:rPr lang="en-US" dirty="0" smtClean="0"/>
              <a:t>September 1, target </a:t>
            </a:r>
            <a:r>
              <a:rPr lang="en-US" dirty="0"/>
              <a:t>Initial data submission, </a:t>
            </a:r>
            <a:r>
              <a:rPr lang="en-US" dirty="0" smtClean="0"/>
              <a:t>later submissions may be problematic</a:t>
            </a:r>
            <a:endParaRPr lang="en-US" dirty="0"/>
          </a:p>
        </p:txBody>
      </p:sp>
      <p:sp>
        <p:nvSpPr>
          <p:cNvPr id="16" name="Text Placeholder 9"/>
          <p:cNvSpPr txBox="1">
            <a:spLocks/>
          </p:cNvSpPr>
          <p:nvPr/>
        </p:nvSpPr>
        <p:spPr>
          <a:xfrm>
            <a:off x="762000" y="2300824"/>
            <a:ext cx="6705600" cy="1413926"/>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Meets monthly update requirement</a:t>
            </a:r>
          </a:p>
          <a:p>
            <a:pPr marL="434340" indent="-342900">
              <a:buFont typeface="Arial" panose="020B0604020202020204" pitchFamily="34" charset="0"/>
              <a:buChar char="•"/>
            </a:pPr>
            <a:r>
              <a:rPr lang="en-US" dirty="0" smtClean="0"/>
              <a:t>Finds unresolved exits from prior school year</a:t>
            </a:r>
          </a:p>
          <a:p>
            <a:pPr marL="434340" indent="-342900">
              <a:buFont typeface="Arial" panose="020B0604020202020204" pitchFamily="34" charset="0"/>
              <a:buChar char="•"/>
            </a:pPr>
            <a:r>
              <a:rPr lang="en-US" dirty="0" smtClean="0"/>
              <a:t>Populates projected December 1 and EOY reports</a:t>
            </a:r>
            <a:endParaRPr lang="en-US" dirty="0"/>
          </a:p>
        </p:txBody>
      </p:sp>
      <p:sp>
        <p:nvSpPr>
          <p:cNvPr id="5" name="TextBox 4"/>
          <p:cNvSpPr txBox="1"/>
          <p:nvPr/>
        </p:nvSpPr>
        <p:spPr>
          <a:xfrm>
            <a:off x="8686793" y="4774168"/>
            <a:ext cx="457200" cy="369332"/>
          </a:xfrm>
          <a:prstGeom prst="rect">
            <a:avLst/>
          </a:prstGeom>
          <a:noFill/>
          <a:ln w="9525">
            <a:noFill/>
          </a:ln>
        </p:spPr>
        <p:txBody>
          <a:bodyPr wrap="square" rtlCol="0">
            <a:spAutoFit/>
          </a:bodyPr>
          <a:lstStyle/>
          <a:p>
            <a:pPr algn="ctr"/>
            <a:r>
              <a:rPr lang="en-US" dirty="0" smtClean="0"/>
              <a:t>8</a:t>
            </a:r>
            <a:endParaRPr lang="en-US" dirty="0"/>
          </a:p>
        </p:txBody>
      </p:sp>
    </p:spTree>
    <p:extLst>
      <p:ext uri="{BB962C8B-B14F-4D97-AF65-F5344CB8AC3E}">
        <p14:creationId xmlns:p14="http://schemas.microsoft.com/office/powerpoint/2010/main" val="3399336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1447800" y="158175"/>
            <a:ext cx="6931152" cy="584775"/>
          </a:xfrm>
        </p:spPr>
        <p:txBody>
          <a:bodyPr/>
          <a:lstStyle/>
          <a:p>
            <a:pPr algn="ctr"/>
            <a:r>
              <a:rPr lang="en-US" dirty="0" smtClean="0"/>
              <a:t>Continuous Activity</a:t>
            </a:r>
            <a:endParaRPr lang="en-US" dirty="0"/>
          </a:p>
        </p:txBody>
      </p:sp>
      <p:sp>
        <p:nvSpPr>
          <p:cNvPr id="3" name="Text Placeholder 2"/>
          <p:cNvSpPr>
            <a:spLocks noGrp="1"/>
          </p:cNvSpPr>
          <p:nvPr>
            <p:ph type="body" sz="quarter" idx="14"/>
          </p:nvPr>
        </p:nvSpPr>
        <p:spPr>
          <a:xfrm>
            <a:off x="152400" y="361950"/>
            <a:ext cx="5599176" cy="1107996"/>
          </a:xfrm>
        </p:spPr>
        <p:txBody>
          <a:bodyPr/>
          <a:lstStyle/>
          <a:p>
            <a:r>
              <a:rPr lang="en-US" dirty="0" smtClean="0"/>
              <a:t>Guidance for Timely Reporting</a:t>
            </a:r>
            <a:endParaRPr lang="en-US" dirty="0"/>
          </a:p>
        </p:txBody>
      </p:sp>
      <p:sp>
        <p:nvSpPr>
          <p:cNvPr id="16" name="Text Placeholder 9"/>
          <p:cNvSpPr txBox="1">
            <a:spLocks/>
          </p:cNvSpPr>
          <p:nvPr/>
        </p:nvSpPr>
        <p:spPr>
          <a:xfrm>
            <a:off x="381000" y="1276350"/>
            <a:ext cx="8305800" cy="3657600"/>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smtClean="0"/>
              <a:t>Updating student records close to “real time”.</a:t>
            </a:r>
          </a:p>
          <a:p>
            <a:pPr marL="434340" indent="-342900">
              <a:buFont typeface="Arial" panose="020B0604020202020204" pitchFamily="34" charset="0"/>
              <a:buChar char="•"/>
            </a:pPr>
            <a:r>
              <a:rPr lang="en-US" dirty="0" smtClean="0"/>
              <a:t>Review projected reports.</a:t>
            </a:r>
          </a:p>
          <a:p>
            <a:pPr marL="1074420" lvl="1" indent="-342900"/>
            <a:r>
              <a:rPr lang="en-US" dirty="0" smtClean="0"/>
              <a:t>Finding expected and discover unexpected results</a:t>
            </a:r>
          </a:p>
          <a:p>
            <a:pPr marL="1074420" lvl="1" indent="-342900"/>
            <a:r>
              <a:rPr lang="en-US" dirty="0" smtClean="0"/>
              <a:t>Indicator data may be skewed negatively if data is not current</a:t>
            </a:r>
          </a:p>
          <a:p>
            <a:pPr marL="434340" indent="-342900"/>
            <a:r>
              <a:rPr lang="en-US" dirty="0" smtClean="0"/>
              <a:t>Target Dates for pulling data for Federal reports</a:t>
            </a:r>
          </a:p>
          <a:p>
            <a:pPr marL="434340" indent="-342900"/>
            <a:r>
              <a:rPr lang="en-US" dirty="0"/>
              <a:t>	</a:t>
            </a:r>
            <a:r>
              <a:rPr lang="en-US" dirty="0" smtClean="0"/>
              <a:t>February 28 - Child Count &amp; Educational Environments.</a:t>
            </a:r>
          </a:p>
          <a:p>
            <a:pPr marL="434340" indent="-342900"/>
            <a:r>
              <a:rPr lang="en-US" dirty="0" smtClean="0"/>
              <a:t>	September 15 – IDEA Exiting &amp; IDEA Discipline</a:t>
            </a:r>
          </a:p>
          <a:p>
            <a:pPr marL="434340" indent="-342900"/>
            <a:r>
              <a:rPr lang="en-US" dirty="0" smtClean="0"/>
              <a:t>Subsequent changes to federal data may affect </a:t>
            </a:r>
            <a:r>
              <a:rPr lang="en-US" dirty="0" err="1" smtClean="0"/>
              <a:t>LOD</a:t>
            </a:r>
            <a:endParaRPr lang="en-US" dirty="0" smtClean="0"/>
          </a:p>
          <a:p>
            <a:pPr marL="434340" indent="-342900"/>
            <a:endParaRPr lang="en-US" dirty="0"/>
          </a:p>
        </p:txBody>
      </p:sp>
      <p:sp>
        <p:nvSpPr>
          <p:cNvPr id="5" name="TextBox 4"/>
          <p:cNvSpPr txBox="1"/>
          <p:nvPr/>
        </p:nvSpPr>
        <p:spPr>
          <a:xfrm>
            <a:off x="8686793" y="4774168"/>
            <a:ext cx="457200" cy="369332"/>
          </a:xfrm>
          <a:prstGeom prst="rect">
            <a:avLst/>
          </a:prstGeom>
          <a:noFill/>
          <a:ln w="9525">
            <a:noFill/>
          </a:ln>
        </p:spPr>
        <p:txBody>
          <a:bodyPr wrap="square" rtlCol="0">
            <a:spAutoFit/>
          </a:bodyPr>
          <a:lstStyle/>
          <a:p>
            <a:pPr algn="ctr"/>
            <a:r>
              <a:rPr lang="en-US" dirty="0" smtClean="0"/>
              <a:t>9</a:t>
            </a:r>
            <a:endParaRPr lang="en-US" dirty="0"/>
          </a:p>
        </p:txBody>
      </p:sp>
    </p:spTree>
    <p:extLst>
      <p:ext uri="{BB962C8B-B14F-4D97-AF65-F5344CB8AC3E}">
        <p14:creationId xmlns:p14="http://schemas.microsoft.com/office/powerpoint/2010/main" val="3857701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KSDE Simplified White">
      <a:dk1>
        <a:srgbClr val="15284B"/>
      </a:dk1>
      <a:lt1>
        <a:sysClr val="window" lastClr="FFFFFF"/>
      </a:lt1>
      <a:dk2>
        <a:srgbClr val="15254B"/>
      </a:dk2>
      <a:lt2>
        <a:srgbClr val="FFFFFF"/>
      </a:lt2>
      <a:accent1>
        <a:srgbClr val="7F7F7F"/>
      </a:accent1>
      <a:accent2>
        <a:srgbClr val="15284B"/>
      </a:accent2>
      <a:accent3>
        <a:srgbClr val="FFA400"/>
      </a:accent3>
      <a:accent4>
        <a:srgbClr val="86C144"/>
      </a:accent4>
      <a:accent5>
        <a:srgbClr val="51C5D7"/>
      </a:accent5>
      <a:accent6>
        <a:srgbClr val="5D7FD1"/>
      </a:accent6>
      <a:hlink>
        <a:srgbClr val="FFA400"/>
      </a:hlink>
      <a:folHlink>
        <a:srgbClr val="7F7F7F"/>
      </a:folHlink>
    </a:clrScheme>
    <a:fontScheme name="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ansansCAN-Simplified-White-Blank-Template.potx" id="{295B5C17-5DFD-4638-B8A3-A9FD1536488B}" vid="{4C0736C5-C80F-4721-AF47-93933B2897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43098</TotalTime>
  <Words>2132</Words>
  <Application>Microsoft Office PowerPoint</Application>
  <PresentationFormat>On-screen Show (16:9)</PresentationFormat>
  <Paragraphs>394</Paragraphs>
  <Slides>54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Wingdings</vt:lpstr>
      <vt:lpstr>Arial</vt:lpstr>
      <vt:lpstr>Times New Roman</vt:lpstr>
      <vt:lpstr>Arial Narrow</vt:lpstr>
      <vt:lpstr>Calibri</vt:lpstr>
      <vt:lpstr>Century Gothic</vt:lpstr>
      <vt:lpstr>Office Theme</vt:lpstr>
      <vt:lpstr>Leadership</vt:lpstr>
      <vt:lpstr>Data Dictionary</vt:lpstr>
      <vt:lpstr>Revised format</vt:lpstr>
      <vt:lpstr>Data Dictionary Clarification</vt:lpstr>
      <vt:lpstr>Acronyms </vt:lpstr>
      <vt:lpstr>Directory updates</vt:lpstr>
      <vt:lpstr>Directory updates</vt:lpstr>
      <vt:lpstr>Initial Submission</vt:lpstr>
      <vt:lpstr>Continuous Activity</vt:lpstr>
      <vt:lpstr>Year Long Training</vt:lpstr>
      <vt:lpstr>Service code</vt:lpstr>
      <vt:lpstr>Exit date</vt:lpstr>
      <vt:lpstr>New kids record</vt:lpstr>
      <vt:lpstr>Unresolved Exit</vt:lpstr>
      <vt:lpstr>Provider profile</vt:lpstr>
      <vt:lpstr>Provider Profile</vt:lpstr>
      <vt:lpstr>all Submissions</vt:lpstr>
      <vt:lpstr>New Verification</vt:lpstr>
      <vt:lpstr>Verification 0224 Analysis</vt:lpstr>
      <vt:lpstr>Primary Cause</vt:lpstr>
      <vt:lpstr>Primary Cause</vt:lpstr>
      <vt:lpstr>Primary Cause</vt:lpstr>
      <vt:lpstr>Private / parochial category</vt:lpstr>
      <vt:lpstr>PowerPoint Presentation</vt:lpstr>
      <vt:lpstr>New Verification</vt:lpstr>
      <vt:lpstr>Reports</vt:lpstr>
      <vt:lpstr>Check for Duplicate records</vt:lpstr>
      <vt:lpstr>Check for Duplicate records</vt:lpstr>
      <vt:lpstr>Find Duplicate records</vt:lpstr>
      <vt:lpstr>Duplicate records are Highlighted</vt:lpstr>
      <vt:lpstr>Projected reports</vt:lpstr>
      <vt:lpstr>Projected reports</vt:lpstr>
      <vt:lpstr>Projected reports</vt:lpstr>
      <vt:lpstr>Discipline crosscheck</vt:lpstr>
      <vt:lpstr>OSEP Reports and federal data in SPEDPro</vt:lpstr>
      <vt:lpstr>Knowing the three federal data reports pulled from SPEDPro</vt:lpstr>
      <vt:lpstr>Child Count – Table 1</vt:lpstr>
      <vt:lpstr>Educational environments – Table 3</vt:lpstr>
      <vt:lpstr>Educational environments – Table 3</vt:lpstr>
      <vt:lpstr>Exiting</vt:lpstr>
      <vt:lpstr>OSEP exiting report – table 4</vt:lpstr>
      <vt:lpstr>Discipline</vt:lpstr>
      <vt:lpstr>Discipline crosscheck</vt:lpstr>
      <vt:lpstr>OSEP data elements pulled from  SPEDPro</vt:lpstr>
      <vt:lpstr>SPEDPRo elements used to Calculate OSEP data </vt:lpstr>
      <vt:lpstr>Trouble shooting</vt:lpstr>
      <vt:lpstr>Verifications – November FAQ</vt:lpstr>
      <vt:lpstr>Import alerts – December FAQ</vt:lpstr>
      <vt:lpstr>Building Minutes – FY2018 workshop</vt:lpstr>
      <vt:lpstr>Building Minutes</vt:lpstr>
      <vt:lpstr>Building types</vt:lpstr>
      <vt:lpstr>Building types</vt:lpstr>
      <vt:lpstr>Future considerations</vt:lpstr>
      <vt:lpstr>Question, Comments, Suggestions? </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Franklin</dc:creator>
  <cp:lastModifiedBy>Mason Vosburgh</cp:lastModifiedBy>
  <cp:revision>708</cp:revision>
  <dcterms:created xsi:type="dcterms:W3CDTF">2015-08-04T16:12:34Z</dcterms:created>
  <dcterms:modified xsi:type="dcterms:W3CDTF">2018-07-09T19:28:59Z</dcterms:modified>
</cp:coreProperties>
</file>