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81" r:id="rId2"/>
    <p:sldId id="258" r:id="rId3"/>
    <p:sldId id="531" r:id="rId4"/>
    <p:sldId id="285" r:id="rId5"/>
    <p:sldId id="263" r:id="rId6"/>
    <p:sldId id="432" r:id="rId7"/>
    <p:sldId id="266" r:id="rId8"/>
    <p:sldId id="261" r:id="rId9"/>
    <p:sldId id="286" r:id="rId10"/>
    <p:sldId id="270" r:id="rId11"/>
    <p:sldId id="442" r:id="rId12"/>
    <p:sldId id="269" r:id="rId13"/>
    <p:sldId id="275" r:id="rId14"/>
    <p:sldId id="276" r:id="rId15"/>
    <p:sldId id="284" r:id="rId16"/>
    <p:sldId id="433" r:id="rId17"/>
    <p:sldId id="434" r:id="rId18"/>
    <p:sldId id="392" r:id="rId19"/>
    <p:sldId id="435" r:id="rId20"/>
    <p:sldId id="436" r:id="rId21"/>
    <p:sldId id="437" r:id="rId22"/>
    <p:sldId id="440" r:id="rId23"/>
    <p:sldId id="491" r:id="rId24"/>
    <p:sldId id="399" r:id="rId25"/>
    <p:sldId id="443" r:id="rId26"/>
    <p:sldId id="444" r:id="rId27"/>
    <p:sldId id="400" r:id="rId28"/>
    <p:sldId id="401" r:id="rId29"/>
    <p:sldId id="445" r:id="rId30"/>
    <p:sldId id="426" r:id="rId31"/>
    <p:sldId id="403" r:id="rId32"/>
    <p:sldId id="457" r:id="rId33"/>
    <p:sldId id="450" r:id="rId34"/>
    <p:sldId id="451" r:id="rId35"/>
    <p:sldId id="463" r:id="rId36"/>
    <p:sldId id="397" r:id="rId37"/>
    <p:sldId id="411" r:id="rId38"/>
    <p:sldId id="412" r:id="rId39"/>
    <p:sldId id="455" r:id="rId40"/>
    <p:sldId id="414" r:id="rId41"/>
    <p:sldId id="458" r:id="rId42"/>
    <p:sldId id="447" r:id="rId43"/>
    <p:sldId id="460" r:id="rId44"/>
    <p:sldId id="461" r:id="rId45"/>
    <p:sldId id="402" r:id="rId46"/>
    <p:sldId id="326" r:id="rId47"/>
    <p:sldId id="405" r:id="rId48"/>
    <p:sldId id="466" r:id="rId49"/>
    <p:sldId id="427" r:id="rId50"/>
    <p:sldId id="428" r:id="rId51"/>
    <p:sldId id="468" r:id="rId52"/>
    <p:sldId id="469" r:id="rId53"/>
    <p:sldId id="464" r:id="rId54"/>
    <p:sldId id="470" r:id="rId55"/>
    <p:sldId id="471" r:id="rId56"/>
    <p:sldId id="472" r:id="rId57"/>
    <p:sldId id="473" r:id="rId58"/>
    <p:sldId id="474" r:id="rId59"/>
    <p:sldId id="465" r:id="rId60"/>
    <p:sldId id="452" r:id="rId61"/>
    <p:sldId id="453" r:id="rId62"/>
    <p:sldId id="454" r:id="rId63"/>
    <p:sldId id="502" r:id="rId64"/>
    <p:sldId id="424" r:id="rId65"/>
    <p:sldId id="417" r:id="rId66"/>
    <p:sldId id="497" r:id="rId67"/>
    <p:sldId id="448" r:id="rId68"/>
    <p:sldId id="500" r:id="rId69"/>
    <p:sldId id="449" r:id="rId70"/>
    <p:sldId id="503" r:id="rId71"/>
    <p:sldId id="496" r:id="rId72"/>
    <p:sldId id="419" r:id="rId73"/>
    <p:sldId id="492" r:id="rId74"/>
    <p:sldId id="421" r:id="rId75"/>
    <p:sldId id="475" r:id="rId76"/>
    <p:sldId id="406" r:id="rId77"/>
    <p:sldId id="493" r:id="rId78"/>
    <p:sldId id="476" r:id="rId79"/>
    <p:sldId id="508" r:id="rId80"/>
    <p:sldId id="481" r:id="rId81"/>
    <p:sldId id="482" r:id="rId82"/>
    <p:sldId id="483" r:id="rId83"/>
    <p:sldId id="478" r:id="rId84"/>
    <p:sldId id="479" r:id="rId85"/>
    <p:sldId id="484" r:id="rId86"/>
    <p:sldId id="485" r:id="rId87"/>
    <p:sldId id="507" r:id="rId88"/>
    <p:sldId id="477" r:id="rId89"/>
    <p:sldId id="486" r:id="rId90"/>
    <p:sldId id="487" r:id="rId91"/>
    <p:sldId id="489" r:id="rId92"/>
    <p:sldId id="490" r:id="rId93"/>
    <p:sldId id="530" r:id="rId94"/>
    <p:sldId id="505" r:id="rId95"/>
    <p:sldId id="280" r:id="rId96"/>
    <p:sldId id="504" r:id="rId97"/>
  </p:sldIdLst>
  <p:sldSz cx="9144000" cy="6858000" type="screen4x3"/>
  <p:notesSz cx="6858000" cy="9144000"/>
  <p:custDataLst>
    <p:tags r:id="rId9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719"/>
    <a:srgbClr val="554E50"/>
    <a:srgbClr val="557B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98" autoAdjust="0"/>
    <p:restoredTop sz="62721"/>
  </p:normalViewPr>
  <p:slideViewPr>
    <p:cSldViewPr>
      <p:cViewPr varScale="1">
        <p:scale>
          <a:sx n="77" d="100"/>
          <a:sy n="77" d="100"/>
        </p:scale>
        <p:origin x="2432" y="192"/>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gs" Target="tags/tag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4045E-20F0-4ADE-B3AF-57AE67EC9AF5}"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F80A1633-2F0A-43D5-83BC-3A67D067337C}">
      <dgm:prSet custT="1"/>
      <dgm:spPr/>
      <dgm:t>
        <a:bodyPr/>
        <a:lstStyle/>
        <a:p>
          <a:r>
            <a:rPr lang="en-US" sz="2000" dirty="0"/>
            <a:t>Always provide ratings in all three outcome areas. </a:t>
          </a:r>
        </a:p>
      </dgm:t>
    </dgm:pt>
    <dgm:pt modelId="{06CE1DCD-1EBA-4F36-A43D-0C5D8174CBFF}" type="parTrans" cxnId="{FE87FBBE-6912-4C3E-A1D7-DCCCB88E2AE6}">
      <dgm:prSet/>
      <dgm:spPr/>
      <dgm:t>
        <a:bodyPr/>
        <a:lstStyle/>
        <a:p>
          <a:endParaRPr lang="en-US"/>
        </a:p>
      </dgm:t>
    </dgm:pt>
    <dgm:pt modelId="{9D77473B-20C2-452F-8CBD-3EBEFBF3BB73}" type="sibTrans" cxnId="{FE87FBBE-6912-4C3E-A1D7-DCCCB88E2AE6}">
      <dgm:prSet/>
      <dgm:spPr/>
      <dgm:t>
        <a:bodyPr/>
        <a:lstStyle/>
        <a:p>
          <a:endParaRPr lang="en-US"/>
        </a:p>
      </dgm:t>
    </dgm:pt>
    <dgm:pt modelId="{D23C5DF2-9F94-417B-A490-1B532DEFE95D}">
      <dgm:prSet custT="1"/>
      <dgm:spPr/>
      <dgm:t>
        <a:bodyPr/>
        <a:lstStyle/>
        <a:p>
          <a:r>
            <a:rPr lang="en-US" sz="2000" dirty="0"/>
            <a:t>Do not adjust age for prematurity. </a:t>
          </a:r>
        </a:p>
      </dgm:t>
    </dgm:pt>
    <dgm:pt modelId="{569E8918-2968-4B42-9268-50EB4ECECB68}" type="parTrans" cxnId="{4015928E-4208-4865-BEAD-5E75415BEEC1}">
      <dgm:prSet/>
      <dgm:spPr/>
      <dgm:t>
        <a:bodyPr/>
        <a:lstStyle/>
        <a:p>
          <a:endParaRPr lang="en-US"/>
        </a:p>
      </dgm:t>
    </dgm:pt>
    <dgm:pt modelId="{D96861F7-6640-4E9D-88F2-84EA53D04534}" type="sibTrans" cxnId="{4015928E-4208-4865-BEAD-5E75415BEEC1}">
      <dgm:prSet/>
      <dgm:spPr/>
      <dgm:t>
        <a:bodyPr/>
        <a:lstStyle/>
        <a:p>
          <a:endParaRPr lang="en-US"/>
        </a:p>
      </dgm:t>
    </dgm:pt>
    <dgm:pt modelId="{D773C019-DF9F-42A2-A3CD-0D345BD0C965}">
      <dgm:prSet custT="1"/>
      <dgm:spPr/>
      <dgm:t>
        <a:bodyPr/>
        <a:lstStyle/>
        <a:p>
          <a:r>
            <a:rPr lang="en-US" sz="2000" dirty="0"/>
            <a:t>Do not automatically rate children with articulation delays as 7 in all outcome areas. </a:t>
          </a:r>
        </a:p>
      </dgm:t>
    </dgm:pt>
    <dgm:pt modelId="{4F74292F-F507-436D-968A-1C8A33ED9AFB}" type="parTrans" cxnId="{F44A5C4C-5F49-4956-888F-9B57650EC8AA}">
      <dgm:prSet/>
      <dgm:spPr/>
      <dgm:t>
        <a:bodyPr/>
        <a:lstStyle/>
        <a:p>
          <a:endParaRPr lang="en-US"/>
        </a:p>
      </dgm:t>
    </dgm:pt>
    <dgm:pt modelId="{DE156F72-0E42-4A7D-BA93-33D771D48D67}" type="sibTrans" cxnId="{F44A5C4C-5F49-4956-888F-9B57650EC8AA}">
      <dgm:prSet/>
      <dgm:spPr/>
      <dgm:t>
        <a:bodyPr/>
        <a:lstStyle/>
        <a:p>
          <a:endParaRPr lang="en-US"/>
        </a:p>
      </dgm:t>
    </dgm:pt>
    <dgm:pt modelId="{0C7E553D-B258-4779-9C02-8905D4C55776}">
      <dgm:prSet custT="1"/>
      <dgm:spPr/>
      <dgm:t>
        <a:bodyPr/>
        <a:lstStyle/>
        <a:p>
          <a:r>
            <a:rPr lang="en-US" sz="2000" dirty="0"/>
            <a:t>Atypical functioning should be considered in relations to the extent it impacts age-expected functioning across settings and situations. </a:t>
          </a:r>
        </a:p>
      </dgm:t>
    </dgm:pt>
    <dgm:pt modelId="{870171EF-7DF3-46DA-B698-49AE50D11E47}" type="parTrans" cxnId="{2AD2086B-E708-4EE6-B450-BEC282E15F2E}">
      <dgm:prSet/>
      <dgm:spPr/>
      <dgm:t>
        <a:bodyPr/>
        <a:lstStyle/>
        <a:p>
          <a:endParaRPr lang="en-US"/>
        </a:p>
      </dgm:t>
    </dgm:pt>
    <dgm:pt modelId="{A2BA6E2F-DFA8-4CC3-A9CC-ACB20D4FADF7}" type="sibTrans" cxnId="{2AD2086B-E708-4EE6-B450-BEC282E15F2E}">
      <dgm:prSet/>
      <dgm:spPr/>
      <dgm:t>
        <a:bodyPr/>
        <a:lstStyle/>
        <a:p>
          <a:endParaRPr lang="en-US"/>
        </a:p>
      </dgm:t>
    </dgm:pt>
    <dgm:pt modelId="{B5B4EA5E-D649-4D22-9FC9-77F3B1C89816}">
      <dgm:prSet custT="1"/>
      <dgm:spPr/>
      <dgm:t>
        <a:bodyPr/>
        <a:lstStyle/>
        <a:p>
          <a:r>
            <a:rPr lang="en-US" sz="2000" dirty="0"/>
            <a:t>Age-appropriate functioning should be considered with the use of any assistive technology. </a:t>
          </a:r>
        </a:p>
      </dgm:t>
    </dgm:pt>
    <dgm:pt modelId="{130D0C66-A7E5-4A61-813A-6B3F04C8FD5A}" type="parTrans" cxnId="{C883DD88-0E6C-400D-AACB-A3EE8D426A33}">
      <dgm:prSet/>
      <dgm:spPr/>
      <dgm:t>
        <a:bodyPr/>
        <a:lstStyle/>
        <a:p>
          <a:endParaRPr lang="en-US"/>
        </a:p>
      </dgm:t>
    </dgm:pt>
    <dgm:pt modelId="{2B3DA387-1BDD-4D0A-9DBF-2773495CB8BB}" type="sibTrans" cxnId="{C883DD88-0E6C-400D-AACB-A3EE8D426A33}">
      <dgm:prSet/>
      <dgm:spPr/>
      <dgm:t>
        <a:bodyPr/>
        <a:lstStyle/>
        <a:p>
          <a:endParaRPr lang="en-US"/>
        </a:p>
      </dgm:t>
    </dgm:pt>
    <dgm:pt modelId="{1BF96C33-2C41-0642-B46B-E9BBF60C226F}" type="pres">
      <dgm:prSet presAssocID="{3C84045E-20F0-4ADE-B3AF-57AE67EC9AF5}" presName="diagram" presStyleCnt="0">
        <dgm:presLayoutVars>
          <dgm:dir/>
          <dgm:resizeHandles val="exact"/>
        </dgm:presLayoutVars>
      </dgm:prSet>
      <dgm:spPr/>
    </dgm:pt>
    <dgm:pt modelId="{B65CCF47-FB64-A148-B4A8-44F5398FEA18}" type="pres">
      <dgm:prSet presAssocID="{F80A1633-2F0A-43D5-83BC-3A67D067337C}" presName="node" presStyleLbl="node1" presStyleIdx="0" presStyleCnt="5">
        <dgm:presLayoutVars>
          <dgm:bulletEnabled val="1"/>
        </dgm:presLayoutVars>
      </dgm:prSet>
      <dgm:spPr/>
    </dgm:pt>
    <dgm:pt modelId="{CFC5F26A-FE34-7946-B27E-84239428D461}" type="pres">
      <dgm:prSet presAssocID="{9D77473B-20C2-452F-8CBD-3EBEFBF3BB73}" presName="sibTrans" presStyleCnt="0"/>
      <dgm:spPr/>
    </dgm:pt>
    <dgm:pt modelId="{BDBDD65D-CA9F-8540-AD14-D62C81734BF9}" type="pres">
      <dgm:prSet presAssocID="{D23C5DF2-9F94-417B-A490-1B532DEFE95D}" presName="node" presStyleLbl="node1" presStyleIdx="1" presStyleCnt="5">
        <dgm:presLayoutVars>
          <dgm:bulletEnabled val="1"/>
        </dgm:presLayoutVars>
      </dgm:prSet>
      <dgm:spPr/>
    </dgm:pt>
    <dgm:pt modelId="{64F70C35-C7CD-9E40-9AD6-0EE41D7F9157}" type="pres">
      <dgm:prSet presAssocID="{D96861F7-6640-4E9D-88F2-84EA53D04534}" presName="sibTrans" presStyleCnt="0"/>
      <dgm:spPr/>
    </dgm:pt>
    <dgm:pt modelId="{CC9526A7-60F4-EF4F-ACB2-9AD706890FF5}" type="pres">
      <dgm:prSet presAssocID="{D773C019-DF9F-42A2-A3CD-0D345BD0C965}" presName="node" presStyleLbl="node1" presStyleIdx="2" presStyleCnt="5">
        <dgm:presLayoutVars>
          <dgm:bulletEnabled val="1"/>
        </dgm:presLayoutVars>
      </dgm:prSet>
      <dgm:spPr/>
    </dgm:pt>
    <dgm:pt modelId="{7028430A-AD05-FA4B-86DF-A79397F9ABA8}" type="pres">
      <dgm:prSet presAssocID="{DE156F72-0E42-4A7D-BA93-33D771D48D67}" presName="sibTrans" presStyleCnt="0"/>
      <dgm:spPr/>
    </dgm:pt>
    <dgm:pt modelId="{64C1BA38-FE04-0F4A-BA1A-9254DCD16909}" type="pres">
      <dgm:prSet presAssocID="{0C7E553D-B258-4779-9C02-8905D4C55776}" presName="node" presStyleLbl="node1" presStyleIdx="3" presStyleCnt="5" custScaleX="119260" custScaleY="119753" custLinFactNeighborX="-15740" custLinFactNeighborY="17850">
        <dgm:presLayoutVars>
          <dgm:bulletEnabled val="1"/>
        </dgm:presLayoutVars>
      </dgm:prSet>
      <dgm:spPr/>
    </dgm:pt>
    <dgm:pt modelId="{7A241539-6918-9A45-AAF1-BCAC293184D8}" type="pres">
      <dgm:prSet presAssocID="{A2BA6E2F-DFA8-4CC3-A9CC-ACB20D4FADF7}" presName="sibTrans" presStyleCnt="0"/>
      <dgm:spPr/>
    </dgm:pt>
    <dgm:pt modelId="{A06CE754-282B-4448-9FB1-0F409EA6D6BD}" type="pres">
      <dgm:prSet presAssocID="{B5B4EA5E-D649-4D22-9FC9-77F3B1C89816}" presName="node" presStyleLbl="node1" presStyleIdx="4" presStyleCnt="5" custScaleX="105926" custScaleY="119753" custLinFactNeighborX="9074" custLinFactNeighborY="12912">
        <dgm:presLayoutVars>
          <dgm:bulletEnabled val="1"/>
        </dgm:presLayoutVars>
      </dgm:prSet>
      <dgm:spPr/>
    </dgm:pt>
  </dgm:ptLst>
  <dgm:cxnLst>
    <dgm:cxn modelId="{03BC3A11-5751-1545-9B4B-0EB7D4CE0336}" type="presOf" srcId="{F80A1633-2F0A-43D5-83BC-3A67D067337C}" destId="{B65CCF47-FB64-A148-B4A8-44F5398FEA18}" srcOrd="0" destOrd="0" presId="urn:microsoft.com/office/officeart/2005/8/layout/default"/>
    <dgm:cxn modelId="{181AEA15-D836-4C44-B3FE-51F3C5A9459D}" type="presOf" srcId="{D773C019-DF9F-42A2-A3CD-0D345BD0C965}" destId="{CC9526A7-60F4-EF4F-ACB2-9AD706890FF5}" srcOrd="0" destOrd="0" presId="urn:microsoft.com/office/officeart/2005/8/layout/default"/>
    <dgm:cxn modelId="{BDCC7022-B156-0A4B-B346-DC6DF51E1C54}" type="presOf" srcId="{3C84045E-20F0-4ADE-B3AF-57AE67EC9AF5}" destId="{1BF96C33-2C41-0642-B46B-E9BBF60C226F}" srcOrd="0" destOrd="0" presId="urn:microsoft.com/office/officeart/2005/8/layout/default"/>
    <dgm:cxn modelId="{F44A5C4C-5F49-4956-888F-9B57650EC8AA}" srcId="{3C84045E-20F0-4ADE-B3AF-57AE67EC9AF5}" destId="{D773C019-DF9F-42A2-A3CD-0D345BD0C965}" srcOrd="2" destOrd="0" parTransId="{4F74292F-F507-436D-968A-1C8A33ED9AFB}" sibTransId="{DE156F72-0E42-4A7D-BA93-33D771D48D67}"/>
    <dgm:cxn modelId="{2AD2086B-E708-4EE6-B450-BEC282E15F2E}" srcId="{3C84045E-20F0-4ADE-B3AF-57AE67EC9AF5}" destId="{0C7E553D-B258-4779-9C02-8905D4C55776}" srcOrd="3" destOrd="0" parTransId="{870171EF-7DF3-46DA-B698-49AE50D11E47}" sibTransId="{A2BA6E2F-DFA8-4CC3-A9CC-ACB20D4FADF7}"/>
    <dgm:cxn modelId="{595B966E-F28D-F84B-8CD9-321896EEEEA5}" type="presOf" srcId="{0C7E553D-B258-4779-9C02-8905D4C55776}" destId="{64C1BA38-FE04-0F4A-BA1A-9254DCD16909}" srcOrd="0" destOrd="0" presId="urn:microsoft.com/office/officeart/2005/8/layout/default"/>
    <dgm:cxn modelId="{CFDD4E7E-8DBC-2B41-9924-87FD21331102}" type="presOf" srcId="{B5B4EA5E-D649-4D22-9FC9-77F3B1C89816}" destId="{A06CE754-282B-4448-9FB1-0F409EA6D6BD}" srcOrd="0" destOrd="0" presId="urn:microsoft.com/office/officeart/2005/8/layout/default"/>
    <dgm:cxn modelId="{C883DD88-0E6C-400D-AACB-A3EE8D426A33}" srcId="{3C84045E-20F0-4ADE-B3AF-57AE67EC9AF5}" destId="{B5B4EA5E-D649-4D22-9FC9-77F3B1C89816}" srcOrd="4" destOrd="0" parTransId="{130D0C66-A7E5-4A61-813A-6B3F04C8FD5A}" sibTransId="{2B3DA387-1BDD-4D0A-9DBF-2773495CB8BB}"/>
    <dgm:cxn modelId="{4015928E-4208-4865-BEAD-5E75415BEEC1}" srcId="{3C84045E-20F0-4ADE-B3AF-57AE67EC9AF5}" destId="{D23C5DF2-9F94-417B-A490-1B532DEFE95D}" srcOrd="1" destOrd="0" parTransId="{569E8918-2968-4B42-9268-50EB4ECECB68}" sibTransId="{D96861F7-6640-4E9D-88F2-84EA53D04534}"/>
    <dgm:cxn modelId="{FE87FBBE-6912-4C3E-A1D7-DCCCB88E2AE6}" srcId="{3C84045E-20F0-4ADE-B3AF-57AE67EC9AF5}" destId="{F80A1633-2F0A-43D5-83BC-3A67D067337C}" srcOrd="0" destOrd="0" parTransId="{06CE1DCD-1EBA-4F36-A43D-0C5D8174CBFF}" sibTransId="{9D77473B-20C2-452F-8CBD-3EBEFBF3BB73}"/>
    <dgm:cxn modelId="{CEA954F0-A661-D343-AA45-AE4267F51868}" type="presOf" srcId="{D23C5DF2-9F94-417B-A490-1B532DEFE95D}" destId="{BDBDD65D-CA9F-8540-AD14-D62C81734BF9}" srcOrd="0" destOrd="0" presId="urn:microsoft.com/office/officeart/2005/8/layout/default"/>
    <dgm:cxn modelId="{912097C7-4313-F94C-826E-9100DACCDF3C}" type="presParOf" srcId="{1BF96C33-2C41-0642-B46B-E9BBF60C226F}" destId="{B65CCF47-FB64-A148-B4A8-44F5398FEA18}" srcOrd="0" destOrd="0" presId="urn:microsoft.com/office/officeart/2005/8/layout/default"/>
    <dgm:cxn modelId="{D1F7ADE7-15C9-E24A-87F1-5C346CD235CB}" type="presParOf" srcId="{1BF96C33-2C41-0642-B46B-E9BBF60C226F}" destId="{CFC5F26A-FE34-7946-B27E-84239428D461}" srcOrd="1" destOrd="0" presId="urn:microsoft.com/office/officeart/2005/8/layout/default"/>
    <dgm:cxn modelId="{BE070BFE-7F56-3A42-8866-AB01F0C2825C}" type="presParOf" srcId="{1BF96C33-2C41-0642-B46B-E9BBF60C226F}" destId="{BDBDD65D-CA9F-8540-AD14-D62C81734BF9}" srcOrd="2" destOrd="0" presId="urn:microsoft.com/office/officeart/2005/8/layout/default"/>
    <dgm:cxn modelId="{972BBFF9-C5B7-7E4A-85BC-19DA6649650D}" type="presParOf" srcId="{1BF96C33-2C41-0642-B46B-E9BBF60C226F}" destId="{64F70C35-C7CD-9E40-9AD6-0EE41D7F9157}" srcOrd="3" destOrd="0" presId="urn:microsoft.com/office/officeart/2005/8/layout/default"/>
    <dgm:cxn modelId="{5FCA65F6-D726-D145-B85B-F3726895931C}" type="presParOf" srcId="{1BF96C33-2C41-0642-B46B-E9BBF60C226F}" destId="{CC9526A7-60F4-EF4F-ACB2-9AD706890FF5}" srcOrd="4" destOrd="0" presId="urn:microsoft.com/office/officeart/2005/8/layout/default"/>
    <dgm:cxn modelId="{2B1ADDAE-0E8A-6440-9863-0832A0CBBF47}" type="presParOf" srcId="{1BF96C33-2C41-0642-B46B-E9BBF60C226F}" destId="{7028430A-AD05-FA4B-86DF-A79397F9ABA8}" srcOrd="5" destOrd="0" presId="urn:microsoft.com/office/officeart/2005/8/layout/default"/>
    <dgm:cxn modelId="{71ED047E-B667-1F41-9547-032F0E8A12FC}" type="presParOf" srcId="{1BF96C33-2C41-0642-B46B-E9BBF60C226F}" destId="{64C1BA38-FE04-0F4A-BA1A-9254DCD16909}" srcOrd="6" destOrd="0" presId="urn:microsoft.com/office/officeart/2005/8/layout/default"/>
    <dgm:cxn modelId="{8B2358A2-F248-4E48-8F78-C2EA6B3CA49C}" type="presParOf" srcId="{1BF96C33-2C41-0642-B46B-E9BBF60C226F}" destId="{7A241539-6918-9A45-AAF1-BCAC293184D8}" srcOrd="7" destOrd="0" presId="urn:microsoft.com/office/officeart/2005/8/layout/default"/>
    <dgm:cxn modelId="{AE83F558-44E2-B042-B7F3-28C1D0DF5E9C}" type="presParOf" srcId="{1BF96C33-2C41-0642-B46B-E9BBF60C226F}" destId="{A06CE754-282B-4448-9FB1-0F409EA6D6B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CCF47-FB64-A148-B4A8-44F5398FEA18}">
      <dsp:nvSpPr>
        <dsp:cNvPr id="0" name=""/>
        <dsp:cNvSpPr/>
      </dsp:nvSpPr>
      <dsp:spPr>
        <a:xfrm>
          <a:off x="0" y="438944"/>
          <a:ext cx="2571749" cy="15430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Always provide ratings in all three outcome areas. </a:t>
          </a:r>
        </a:p>
      </dsp:txBody>
      <dsp:txXfrm>
        <a:off x="0" y="438944"/>
        <a:ext cx="2571749" cy="1543049"/>
      </dsp:txXfrm>
    </dsp:sp>
    <dsp:sp modelId="{BDBDD65D-CA9F-8540-AD14-D62C81734BF9}">
      <dsp:nvSpPr>
        <dsp:cNvPr id="0" name=""/>
        <dsp:cNvSpPr/>
      </dsp:nvSpPr>
      <dsp:spPr>
        <a:xfrm>
          <a:off x="2828925" y="438944"/>
          <a:ext cx="2571749" cy="15430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Do not adjust age for prematurity. </a:t>
          </a:r>
        </a:p>
      </dsp:txBody>
      <dsp:txXfrm>
        <a:off x="2828925" y="438944"/>
        <a:ext cx="2571749" cy="1543049"/>
      </dsp:txXfrm>
    </dsp:sp>
    <dsp:sp modelId="{CC9526A7-60F4-EF4F-ACB2-9AD706890FF5}">
      <dsp:nvSpPr>
        <dsp:cNvPr id="0" name=""/>
        <dsp:cNvSpPr/>
      </dsp:nvSpPr>
      <dsp:spPr>
        <a:xfrm>
          <a:off x="5657849" y="438944"/>
          <a:ext cx="2571749" cy="154304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Do not automatically rate children with articulation delays as 7 in all outcome areas. </a:t>
          </a:r>
        </a:p>
      </dsp:txBody>
      <dsp:txXfrm>
        <a:off x="5657849" y="438944"/>
        <a:ext cx="2571749" cy="1543049"/>
      </dsp:txXfrm>
    </dsp:sp>
    <dsp:sp modelId="{64C1BA38-FE04-0F4A-BA1A-9254DCD16909}">
      <dsp:nvSpPr>
        <dsp:cNvPr id="0" name=""/>
        <dsp:cNvSpPr/>
      </dsp:nvSpPr>
      <dsp:spPr>
        <a:xfrm>
          <a:off x="685808" y="2514604"/>
          <a:ext cx="3067069" cy="184784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Atypical functioning should be considered in relations to the extent it impacts age-expected functioning across settings and situations. </a:t>
          </a:r>
        </a:p>
      </dsp:txBody>
      <dsp:txXfrm>
        <a:off x="685808" y="2514604"/>
        <a:ext cx="3067069" cy="1847848"/>
      </dsp:txXfrm>
    </dsp:sp>
    <dsp:sp modelId="{A06CE754-282B-4448-9FB1-0F409EA6D6BD}">
      <dsp:nvSpPr>
        <dsp:cNvPr id="0" name=""/>
        <dsp:cNvSpPr/>
      </dsp:nvSpPr>
      <dsp:spPr>
        <a:xfrm>
          <a:off x="4648206" y="2438408"/>
          <a:ext cx="2724151" cy="184784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Age-appropriate functioning should be considered with the use of any assistive technology. </a:t>
          </a:r>
        </a:p>
      </dsp:txBody>
      <dsp:txXfrm>
        <a:off x="4648206" y="2438408"/>
        <a:ext cx="2724151" cy="18478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49C0C9-A9D5-465A-B45A-062619E8BA1E}" type="datetimeFigureOut">
              <a:rPr lang="en-US" smtClean="0"/>
              <a:t>2/7/24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2FCD0-97D0-4184-897A-127F3AA3DAA3}" type="slidenum">
              <a:rPr lang="en-US" smtClean="0"/>
              <a:t>‹#›</a:t>
            </a:fld>
            <a:endParaRPr lang="en-US" dirty="0"/>
          </a:p>
        </p:txBody>
      </p:sp>
    </p:spTree>
    <p:extLst>
      <p:ext uri="{BB962C8B-B14F-4D97-AF65-F5344CB8AC3E}">
        <p14:creationId xmlns:p14="http://schemas.microsoft.com/office/powerpoint/2010/main" val="63331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tacenter.org/~pdfs/eco/cos-quick-reference-guide.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2</a:t>
            </a:fld>
            <a:endParaRPr lang="en-US" dirty="0"/>
          </a:p>
        </p:txBody>
      </p:sp>
    </p:spTree>
    <p:extLst>
      <p:ext uri="{BB962C8B-B14F-4D97-AF65-F5344CB8AC3E}">
        <p14:creationId xmlns:p14="http://schemas.microsoft.com/office/powerpoint/2010/main" val="99853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To Know</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It is important to establish norms for training. Trainers are free to adjust this list of norms.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To Do</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Consider including a check mid-way through the training to assess a norm or norms. The presenter may want to use norms printed on agenda handouts in addition to or in place of presentation slides, so the norms are always available in print for participants. Norms may be added to address specific school needs. Some schools already have established norms for all PD. In that case, adapt to their norms.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To Say</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Please review the norms for this training. Are there any additions that need to be made to the norms at this time?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12</a:t>
            </a:fld>
            <a:endParaRPr lang="en-US" dirty="0"/>
          </a:p>
        </p:txBody>
      </p:sp>
    </p:spTree>
    <p:extLst>
      <p:ext uri="{BB962C8B-B14F-4D97-AF65-F5344CB8AC3E}">
        <p14:creationId xmlns:p14="http://schemas.microsoft.com/office/powerpoint/2010/main" val="33130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endParaRPr lang="en-US" dirty="0"/>
          </a:p>
          <a:p>
            <a:r>
              <a:rPr lang="en-US" dirty="0"/>
              <a:t>These are the overall learning objectives for the ECO module.  </a:t>
            </a:r>
          </a:p>
          <a:p>
            <a:r>
              <a:rPr lang="en-US" b="1" dirty="0"/>
              <a:t>To Do</a:t>
            </a:r>
          </a:p>
          <a:p>
            <a:pPr>
              <a:buClr>
                <a:schemeClr val="dk1"/>
              </a:buClr>
              <a:buSzPct val="25000"/>
            </a:pPr>
            <a:r>
              <a:rPr lang="en-US" b="0" dirty="0"/>
              <a:t>Review the learning outcomes on the slide.</a:t>
            </a:r>
          </a:p>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13</a:t>
            </a:fld>
            <a:endParaRPr lang="en-US" dirty="0"/>
          </a:p>
        </p:txBody>
      </p:sp>
    </p:spTree>
    <p:extLst>
      <p:ext uri="{BB962C8B-B14F-4D97-AF65-F5344CB8AC3E}">
        <p14:creationId xmlns:p14="http://schemas.microsoft.com/office/powerpoint/2010/main" val="199834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To Know</a:t>
            </a:r>
            <a:endParaRPr lang="en-US" dirty="0"/>
          </a:p>
          <a:p>
            <a:pPr marL="0" lvl="0" indent="0" algn="l" rtl="0">
              <a:lnSpc>
                <a:spcPct val="100000"/>
              </a:lnSpc>
              <a:spcBef>
                <a:spcPts val="0"/>
              </a:spcBef>
              <a:spcAft>
                <a:spcPts val="0"/>
              </a:spcAft>
              <a:buSzPts val="1400"/>
              <a:buNone/>
            </a:pPr>
            <a:r>
              <a:rPr lang="en-US" dirty="0"/>
              <a:t>These are the overall essential questions for the ECO module.</a:t>
            </a:r>
            <a:r>
              <a:rPr lang="en-US" sz="1200" dirty="0"/>
              <a:t>.</a:t>
            </a:r>
          </a:p>
          <a:p>
            <a:pPr marL="0" lvl="0" indent="0" algn="l" rtl="0">
              <a:lnSpc>
                <a:spcPct val="100000"/>
              </a:lnSpc>
              <a:spcBef>
                <a:spcPts val="0"/>
              </a:spcBef>
              <a:spcAft>
                <a:spcPts val="0"/>
              </a:spcAft>
              <a:buSzPts val="1400"/>
              <a:buNone/>
            </a:pPr>
            <a:endParaRPr lang="en-US" dirty="0"/>
          </a:p>
          <a:p>
            <a:pPr marL="0" indent="0">
              <a:spcBef>
                <a:spcPts val="0"/>
              </a:spcBef>
              <a:buSzPct val="25000"/>
              <a:buNone/>
            </a:pPr>
            <a:r>
              <a:rPr lang="en-US" sz="1200" b="1" dirty="0"/>
              <a:t>To Do</a:t>
            </a:r>
          </a:p>
          <a:p>
            <a:pPr marL="0" indent="0">
              <a:spcBef>
                <a:spcPts val="0"/>
              </a:spcBef>
              <a:buSzPct val="25000"/>
              <a:buNone/>
            </a:pPr>
            <a:r>
              <a:rPr lang="en-US" sz="1200" b="0" dirty="0"/>
              <a:t>Review the essential questions and provide time for reflective thinking.</a:t>
            </a:r>
          </a:p>
          <a:p>
            <a:pPr marL="0" indent="0">
              <a:spcBef>
                <a:spcPts val="0"/>
              </a:spcBef>
              <a:buSzPct val="25000"/>
              <a:buNone/>
            </a:pPr>
            <a:endParaRPr lang="en-US" sz="1200" b="0" dirty="0"/>
          </a:p>
          <a:p>
            <a:pPr marL="0" indent="0">
              <a:spcBef>
                <a:spcPts val="0"/>
              </a:spcBef>
              <a:buSzPct val="25000"/>
              <a:buNone/>
            </a:pPr>
            <a:r>
              <a:rPr lang="en-US" sz="1200" b="1" dirty="0"/>
              <a:t>To Say</a:t>
            </a:r>
          </a:p>
          <a:p>
            <a:pPr marL="0" indent="0">
              <a:spcBef>
                <a:spcPts val="0"/>
              </a:spcBef>
              <a:buSzPct val="25000"/>
              <a:buNone/>
            </a:pPr>
            <a:r>
              <a:rPr lang="en-US" sz="1200" b="0" dirty="0"/>
              <a:t>These essential questions will help you reflect on your knowledge regarding ECO Module and the content. When this training is over, you should be able to answer these essential questions. </a:t>
            </a:r>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14</a:t>
            </a:fld>
            <a:endParaRPr lang="en-US" dirty="0"/>
          </a:p>
        </p:txBody>
      </p:sp>
    </p:spTree>
    <p:extLst>
      <p:ext uri="{BB962C8B-B14F-4D97-AF65-F5344CB8AC3E}">
        <p14:creationId xmlns:p14="http://schemas.microsoft.com/office/powerpoint/2010/main" val="149056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15</a:t>
            </a:fld>
            <a:endParaRPr lang="en-US" dirty="0"/>
          </a:p>
        </p:txBody>
      </p:sp>
    </p:spTree>
    <p:extLst>
      <p:ext uri="{BB962C8B-B14F-4D97-AF65-F5344CB8AC3E}">
        <p14:creationId xmlns:p14="http://schemas.microsoft.com/office/powerpoint/2010/main" val="297081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r>
              <a:rPr lang="en-US" dirty="0"/>
              <a:t>: Have participants call out their answers to this question. </a:t>
            </a:r>
          </a:p>
        </p:txBody>
      </p:sp>
      <p:sp>
        <p:nvSpPr>
          <p:cNvPr id="4" name="Slide Number Placeholder 3"/>
          <p:cNvSpPr>
            <a:spLocks noGrp="1"/>
          </p:cNvSpPr>
          <p:nvPr>
            <p:ph type="sldNum" sz="quarter" idx="5"/>
          </p:nvPr>
        </p:nvSpPr>
        <p:spPr/>
        <p:txBody>
          <a:bodyPr/>
          <a:lstStyle/>
          <a:p>
            <a:fld id="{B03B681A-0971-437A-97B1-44BF12E3167A}" type="slidenum">
              <a:rPr lang="en-US" smtClean="0"/>
              <a:t>16</a:t>
            </a:fld>
            <a:endParaRPr lang="en-US" dirty="0"/>
          </a:p>
        </p:txBody>
      </p:sp>
    </p:spTree>
    <p:extLst>
      <p:ext uri="{BB962C8B-B14F-4D97-AF65-F5344CB8AC3E}">
        <p14:creationId xmlns:p14="http://schemas.microsoft.com/office/powerpoint/2010/main" val="1786973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Arial" panose="020B0604020202020204" pitchFamily="34" charset="0"/>
            </a:endParaRPr>
          </a:p>
          <a:p>
            <a:r>
              <a:rPr lang="en-US" dirty="0"/>
              <a:t>The Office of Special Education Programs, or OSEP, in the US Department of Education provides states</a:t>
            </a:r>
          </a:p>
          <a:p>
            <a:r>
              <a:rPr lang="en-US" dirty="0"/>
              <a:t>with substantial funding for the provision of early intervention and preschool special education. Congress requires that the Department of Education</a:t>
            </a:r>
          </a:p>
          <a:p>
            <a:r>
              <a:rPr lang="en-US" dirty="0"/>
              <a:t>provide information on whether these funds are making a difference for young children with disabilities</a:t>
            </a:r>
          </a:p>
          <a:p>
            <a:r>
              <a:rPr lang="en-US" dirty="0"/>
              <a:t>and their families.</a:t>
            </a:r>
          </a:p>
          <a:p>
            <a:r>
              <a:rPr lang="en-US" dirty="0"/>
              <a:t>To that end, OSEP supported a stakeholder process to identify what outcomes should be measured for</a:t>
            </a:r>
          </a:p>
          <a:p>
            <a:r>
              <a:rPr lang="en-US" dirty="0"/>
              <a:t>early intervention and preschool special education and what should be reported about those outcomes.</a:t>
            </a:r>
          </a:p>
          <a:p>
            <a:r>
              <a:rPr lang="en-US" dirty="0"/>
              <a:t>Stakeholders, such as early intervention and preschool special education staff and administrators, families</a:t>
            </a:r>
          </a:p>
          <a:p>
            <a:r>
              <a:rPr lang="en-US" dirty="0"/>
              <a:t>of children with disabilities, researchers, advocates, and others, provided input for over a year, between</a:t>
            </a:r>
          </a:p>
          <a:p>
            <a:r>
              <a:rPr lang="en-US" dirty="0"/>
              <a:t>2004 and 2005. After considering many alternatives, the stakeholders recommended that data be</a:t>
            </a:r>
          </a:p>
          <a:p>
            <a:r>
              <a:rPr lang="en-US" dirty="0"/>
              <a:t>collected on three child outcomes. They also recommended that data be reported on five categories of</a:t>
            </a:r>
          </a:p>
          <a:p>
            <a:r>
              <a:rPr lang="en-US" dirty="0"/>
              <a:t>progress that children make in these outcomes.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dirty="0">
                <a:effectLst/>
                <a:latin typeface="Arial" panose="020B0604020202020204" pitchFamily="34" charset="0"/>
              </a:rPr>
              <a:t>Family and Child Outcomes for Early Intervention and Early Childhood Special Education, Early Childhood Outcomes Center (April 2005). http://www.fpg.unc.edu/~eco/assets/pdfs/eco_outcomes_4-13-05.pdf</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17</a:t>
            </a:fld>
            <a:endParaRPr lang="en-US" dirty="0"/>
          </a:p>
        </p:txBody>
      </p:sp>
    </p:spTree>
    <p:extLst>
      <p:ext uri="{BB962C8B-B14F-4D97-AF65-F5344CB8AC3E}">
        <p14:creationId xmlns:p14="http://schemas.microsoft.com/office/powerpoint/2010/main" val="2414237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early childhood outcomes have three primary areas of focus including; 1) positive social-emotional skills; 2) acquisition and use of knowledge and skills and 3) use of appropriate behaviors to meet their needs.  These are not domain specific – cognitive, language, motor, social or adaptive for example.  These outcomes are a combination of these domains.</a:t>
            </a:r>
          </a:p>
          <a:p>
            <a:endParaRPr lang="en-US" dirty="0"/>
          </a:p>
          <a:p>
            <a:r>
              <a:rPr lang="en-US" dirty="0"/>
              <a:t>These are functional outcomes – meaning it is not a single assessment of the student but should involve data gathered through observations, interviews with parents as well as data from assessments.</a:t>
            </a:r>
          </a:p>
        </p:txBody>
      </p:sp>
      <p:sp>
        <p:nvSpPr>
          <p:cNvPr id="4" name="Slide Number Placeholder 3"/>
          <p:cNvSpPr>
            <a:spLocks noGrp="1"/>
          </p:cNvSpPr>
          <p:nvPr>
            <p:ph type="sldNum" sz="quarter" idx="10"/>
          </p:nvPr>
        </p:nvSpPr>
        <p:spPr/>
        <p:txBody>
          <a:bodyPr/>
          <a:lstStyle/>
          <a:p>
            <a:pPr defTabSz="931774">
              <a:defRPr/>
            </a:pPr>
            <a:fld id="{B03B681A-0971-437A-97B1-44BF12E3167A}" type="slidenum">
              <a:rPr lang="en-US">
                <a:solidFill>
                  <a:prstClr val="black"/>
                </a:solidFill>
                <a:latin typeface="Calibri" panose="020F0502020204030204"/>
              </a:rPr>
              <a:pPr defTabSz="931774">
                <a:defRPr/>
              </a:pPr>
              <a:t>18</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4B8F6ADE-5EA9-4CDD-AB46-AFF1D1D63B85}"/>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8D1FC42C-ADB0-47F0-AF60-92AFC9A5103D}"/>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0929F22E-C703-41DD-A708-F15DBDFECA34}"/>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4011496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OSEP is increasingly looking at data  for accountability. The state reports state data to OSEP and issues  an annual performance report for each district. Indicators represent your work with EC students with disabilities.  Indicator 6 represents your efforts to service EC students in typical environments with general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Indicator 7 that we are talking about today looks at the progress you have made with students in your program (longer than 6 months) in 3 areas – Acquiring and Using Knowledge/Skills, Positive Social-Emotional Skills, and Taking Appropriate Action to Meet Needs.  The APR compares the progress you have made to the state population and targets set by KSDE.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20</a:t>
            </a:fld>
            <a:endParaRPr lang="en-US" dirty="0"/>
          </a:p>
        </p:txBody>
      </p:sp>
    </p:spTree>
    <p:extLst>
      <p:ext uri="{BB962C8B-B14F-4D97-AF65-F5344CB8AC3E}">
        <p14:creationId xmlns:p14="http://schemas.microsoft.com/office/powerpoint/2010/main" val="2626294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Performance Plan example </a:t>
            </a:r>
          </a:p>
        </p:txBody>
      </p:sp>
      <p:sp>
        <p:nvSpPr>
          <p:cNvPr id="4" name="Slide Number Placeholder 3"/>
          <p:cNvSpPr>
            <a:spLocks noGrp="1"/>
          </p:cNvSpPr>
          <p:nvPr>
            <p:ph type="sldNum" sz="quarter" idx="5"/>
          </p:nvPr>
        </p:nvSpPr>
        <p:spPr/>
        <p:txBody>
          <a:bodyPr/>
          <a:lstStyle/>
          <a:p>
            <a:fld id="{D062FCD0-97D0-4184-897A-127F3AA3DAA3}" type="slidenum">
              <a:rPr lang="en-US" smtClean="0"/>
              <a:t>21</a:t>
            </a:fld>
            <a:endParaRPr lang="en-US" dirty="0"/>
          </a:p>
        </p:txBody>
      </p:sp>
    </p:spTree>
    <p:extLst>
      <p:ext uri="{BB962C8B-B14F-4D97-AF65-F5344CB8AC3E}">
        <p14:creationId xmlns:p14="http://schemas.microsoft.com/office/powerpoint/2010/main" val="2028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B03B681A-0971-437A-97B1-44BF12E3167A}" type="slidenum">
              <a:rPr lang="en-US">
                <a:solidFill>
                  <a:prstClr val="black"/>
                </a:solidFill>
                <a:latin typeface="Calibri" panose="020F0502020204030204"/>
              </a:rPr>
              <a:pPr defTabSz="931774">
                <a:defRPr/>
              </a:pPr>
              <a:t>22</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4B8F6ADE-5EA9-4CDD-AB46-AFF1D1D63B85}"/>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8D1FC42C-ADB0-47F0-AF60-92AFC9A5103D}"/>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0929F22E-C703-41DD-A708-F15DBDFECA34}"/>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374307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 is for coaches </a:t>
            </a:r>
          </a:p>
          <a:p>
            <a:endParaRPr lang="en-US" b="1" dirty="0"/>
          </a:p>
          <a:p>
            <a:r>
              <a:rPr lang="en-US" b="0" dirty="0"/>
              <a:t>These are the handouts for the Early Childhood Outcome module. These handouts can be found in the Handout Folder </a:t>
            </a: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3</a:t>
            </a:fld>
            <a:endParaRPr lang="en-US" dirty="0"/>
          </a:p>
        </p:txBody>
      </p:sp>
    </p:spTree>
    <p:extLst>
      <p:ext uri="{BB962C8B-B14F-4D97-AF65-F5344CB8AC3E}">
        <p14:creationId xmlns:p14="http://schemas.microsoft.com/office/powerpoint/2010/main" val="2838401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1D6CE-C190-26CC-7691-C29632E2A5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02528-81FD-2CD2-C224-8CEE8B7C3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7173A-4ED9-C469-61C9-F743FB698AD5}"/>
              </a:ext>
            </a:extLst>
          </p:cNvPr>
          <p:cNvSpPr>
            <a:spLocks noGrp="1"/>
          </p:cNvSpPr>
          <p:nvPr>
            <p:ph type="body" idx="1"/>
          </p:nvPr>
        </p:nvSpPr>
        <p:spPr/>
        <p:txBody>
          <a:bodyPr/>
          <a:lstStyle/>
          <a:p>
            <a:r>
              <a:rPr lang="en-US" dirty="0"/>
              <a:t>The early childhood outcomes have three primary areas of focus including; 1) positive social-emotional skills; 2) acquisition and use of knowledge and skills and 3) use of appropriate behaviors to meet their needs.  These are not domain specific – cognitive, language, motor, social or adaptive for example.  These outcomes are a combination of these domains.</a:t>
            </a:r>
          </a:p>
          <a:p>
            <a:endParaRPr lang="en-US" dirty="0"/>
          </a:p>
          <a:p>
            <a:r>
              <a:rPr lang="en-US" dirty="0"/>
              <a:t>These are functional outcomes – meaning it is not a single assessment of the student but should involve data gathered through observations, interviews with parents as well as data from assessments.</a:t>
            </a:r>
          </a:p>
        </p:txBody>
      </p:sp>
      <p:sp>
        <p:nvSpPr>
          <p:cNvPr id="4" name="Slide Number Placeholder 3">
            <a:extLst>
              <a:ext uri="{FF2B5EF4-FFF2-40B4-BE49-F238E27FC236}">
                <a16:creationId xmlns:a16="http://schemas.microsoft.com/office/drawing/2014/main" id="{44EFAF07-1B8A-0866-1C76-C393CC35226D}"/>
              </a:ext>
            </a:extLst>
          </p:cNvPr>
          <p:cNvSpPr>
            <a:spLocks noGrp="1"/>
          </p:cNvSpPr>
          <p:nvPr>
            <p:ph type="sldNum" sz="quarter" idx="10"/>
          </p:nvPr>
        </p:nvSpPr>
        <p:spPr/>
        <p:txBody>
          <a:bodyPr/>
          <a:lstStyle/>
          <a:p>
            <a:pPr defTabSz="931774">
              <a:defRPr/>
            </a:pPr>
            <a:fld id="{B03B681A-0971-437A-97B1-44BF12E3167A}" type="slidenum">
              <a:rPr lang="en-US">
                <a:solidFill>
                  <a:prstClr val="black"/>
                </a:solidFill>
                <a:latin typeface="Calibri" panose="020F0502020204030204"/>
              </a:rPr>
              <a:pPr defTabSz="931774">
                <a:defRPr/>
              </a:pPr>
              <a:t>23</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5670B56B-1E4F-C09C-E30F-2AC2798AB11E}"/>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09B62A28-5765-E277-A99B-59A750DD0692}"/>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DA167EE9-1FF3-3575-42EC-58BF53ADC13C}"/>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782019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outcome is “children have positive social relationships.” This refers to how children relate to</a:t>
            </a:r>
          </a:p>
          <a:p>
            <a:r>
              <a:rPr lang="en-US" dirty="0"/>
              <a:t>those around them – their parents, caregivers, brothers and sisters, and other young children. This</a:t>
            </a:r>
          </a:p>
          <a:p>
            <a:r>
              <a:rPr lang="en-US" dirty="0"/>
              <a:t>outcome means that we want children to have warm and nurturing relationships with others. To have</a:t>
            </a:r>
          </a:p>
          <a:p>
            <a:r>
              <a:rPr lang="en-US" dirty="0"/>
              <a:t>positive social relationships, children need to use many different skills such as communicating, showing</a:t>
            </a:r>
          </a:p>
          <a:p>
            <a:r>
              <a:rPr lang="en-US" dirty="0"/>
              <a:t>emotions appropriately and controlling their own behavior. Having positive social relationships also</a:t>
            </a:r>
          </a:p>
          <a:p>
            <a:r>
              <a:rPr lang="en-US" dirty="0"/>
              <a:t>requires young children to follow rules for how to interact, such as waiting for one’s turn or sharing.</a:t>
            </a:r>
          </a:p>
          <a:p>
            <a:r>
              <a:rPr lang="en-US" dirty="0"/>
              <a:t>What this outcome means depends on the child’s age. As preschoolers, children interact with other</a:t>
            </a:r>
          </a:p>
          <a:p>
            <a:r>
              <a:rPr lang="en-US" dirty="0"/>
              <a:t>children in many situations. They learn to get along with one another, follow informal rules on the</a:t>
            </a:r>
          </a:p>
          <a:p>
            <a:r>
              <a:rPr lang="en-US" dirty="0"/>
              <a:t>playground, and formal rules in their classrooms. They use their expanding communication skills to</a:t>
            </a:r>
          </a:p>
          <a:p>
            <a:r>
              <a:rPr lang="en-US" dirty="0"/>
              <a:t>express their feelings and to resolve conflicts.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a:t>
            </a:r>
            <a:r>
              <a:rPr lang="en-US" dirty="0" err="1"/>
              <a:t>DaSy</a:t>
            </a:r>
            <a:r>
              <a:rPr lang="en-US" dirty="0"/>
              <a:t> (2021). Breadth of the Three Child Outcomes https://</a:t>
            </a:r>
            <a:r>
              <a:rPr lang="en-US" dirty="0" err="1"/>
              <a:t>ectacenter.org</a:t>
            </a:r>
            <a:r>
              <a:rPr lang="en-US" dirty="0"/>
              <a:t>/%7Epdfs/eco/three-child-outcomes-</a:t>
            </a:r>
            <a:r>
              <a:rPr lang="en-US" dirty="0" err="1"/>
              <a:t>breadth.pdf</a:t>
            </a:r>
            <a:r>
              <a:rPr lang="en-US" dirty="0"/>
              <a:t>  </a:t>
            </a:r>
          </a:p>
          <a:p>
            <a:endParaRPr lang="en-US" dirty="0"/>
          </a:p>
        </p:txBody>
      </p:sp>
      <p:sp>
        <p:nvSpPr>
          <p:cNvPr id="4" name="Slide Number Placeholder 3"/>
          <p:cNvSpPr>
            <a:spLocks noGrp="1"/>
          </p:cNvSpPr>
          <p:nvPr>
            <p:ph type="sldNum" sz="quarter" idx="5"/>
          </p:nvPr>
        </p:nvSpPr>
        <p:spPr/>
        <p:txBody>
          <a:bodyPr/>
          <a:lstStyle/>
          <a:p>
            <a:fld id="{5F031AB1-2036-4644-B850-D3AA3B8A40CB}" type="slidenum">
              <a:rPr lang="en-US" smtClean="0"/>
              <a:t>24</a:t>
            </a:fld>
            <a:endParaRPr lang="en-US" dirty="0"/>
          </a:p>
        </p:txBody>
      </p:sp>
      <p:sp>
        <p:nvSpPr>
          <p:cNvPr id="5" name="Date Placeholder 4">
            <a:extLst>
              <a:ext uri="{FF2B5EF4-FFF2-40B4-BE49-F238E27FC236}">
                <a16:creationId xmlns:a16="http://schemas.microsoft.com/office/drawing/2014/main" id="{F6595B7F-D742-49BE-8290-E1319E1165DC}"/>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4A2ED5F5-AA9E-43F4-A7E9-62EF368F224D}"/>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0793DDBA-BE4F-4AAB-BD6D-A865E299AA42}"/>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277044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163D2-E10D-5528-3B2F-2ACDD9A41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D2C25-86BE-26F4-EF60-3315DB3A8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DB65D-3CAF-2C19-0C40-67098A4FA451}"/>
              </a:ext>
            </a:extLst>
          </p:cNvPr>
          <p:cNvSpPr>
            <a:spLocks noGrp="1"/>
          </p:cNvSpPr>
          <p:nvPr>
            <p:ph type="body" idx="1"/>
          </p:nvPr>
        </p:nvSpPr>
        <p:spPr/>
        <p:txBody>
          <a:bodyPr/>
          <a:lstStyle/>
          <a:p>
            <a:r>
              <a:rPr lang="en-US" dirty="0"/>
              <a:t>The first outcome is “children have positive social relationships.” This refers to how children relate to</a:t>
            </a:r>
          </a:p>
          <a:p>
            <a:r>
              <a:rPr lang="en-US" dirty="0"/>
              <a:t>those around them – their parents, caregivers, brothers and sisters, and other young children. This</a:t>
            </a:r>
          </a:p>
          <a:p>
            <a:r>
              <a:rPr lang="en-US" dirty="0"/>
              <a:t>outcome means that we want children to have warm and nurturing relationships with others. To have</a:t>
            </a:r>
          </a:p>
          <a:p>
            <a:r>
              <a:rPr lang="en-US" dirty="0"/>
              <a:t>positive social relationships, children need to use many different skills such as communicating, showing</a:t>
            </a:r>
          </a:p>
          <a:p>
            <a:r>
              <a:rPr lang="en-US" dirty="0"/>
              <a:t>emotions appropriately and controlling their own behavior. Having positive social relationships also</a:t>
            </a:r>
          </a:p>
          <a:p>
            <a:r>
              <a:rPr lang="en-US" dirty="0"/>
              <a:t>requires young children to follow rules for how to interact, such as waiting for one’s turn or sharing.</a:t>
            </a:r>
          </a:p>
          <a:p>
            <a:r>
              <a:rPr lang="en-US" dirty="0"/>
              <a:t>What this outcome means depends on the child’s age. As preschoolers, children interact with other</a:t>
            </a:r>
          </a:p>
          <a:p>
            <a:r>
              <a:rPr lang="en-US" dirty="0"/>
              <a:t>children in many situations. They learn to get along with one another, follow informal rules on the</a:t>
            </a:r>
          </a:p>
          <a:p>
            <a:r>
              <a:rPr lang="en-US" dirty="0"/>
              <a:t>playground, and formal rules in their classrooms. They use their expanding communication skills to</a:t>
            </a:r>
          </a:p>
          <a:p>
            <a:r>
              <a:rPr lang="en-US" dirty="0"/>
              <a:t>express their feelings and to resolve conflicts.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a:t>
            </a:r>
            <a:r>
              <a:rPr lang="en-US" dirty="0" err="1"/>
              <a:t>DaSy</a:t>
            </a:r>
            <a:r>
              <a:rPr lang="en-US" dirty="0"/>
              <a:t> (2021). Breadth of the Three Child Outcomes https://</a:t>
            </a:r>
            <a:r>
              <a:rPr lang="en-US" dirty="0" err="1"/>
              <a:t>ectacenter.org</a:t>
            </a:r>
            <a:r>
              <a:rPr lang="en-US" dirty="0"/>
              <a:t>/%7Epdfs/eco/three-child-outcomes-</a:t>
            </a:r>
            <a:r>
              <a:rPr lang="en-US" dirty="0" err="1"/>
              <a:t>breadth.pdf</a:t>
            </a:r>
            <a:r>
              <a:rPr lang="en-US" dirty="0"/>
              <a:t>  </a:t>
            </a:r>
          </a:p>
        </p:txBody>
      </p:sp>
      <p:sp>
        <p:nvSpPr>
          <p:cNvPr id="4" name="Slide Number Placeholder 3">
            <a:extLst>
              <a:ext uri="{FF2B5EF4-FFF2-40B4-BE49-F238E27FC236}">
                <a16:creationId xmlns:a16="http://schemas.microsoft.com/office/drawing/2014/main" id="{E8D03EBA-9715-7E9D-B006-A9CF018CECF8}"/>
              </a:ext>
            </a:extLst>
          </p:cNvPr>
          <p:cNvSpPr>
            <a:spLocks noGrp="1"/>
          </p:cNvSpPr>
          <p:nvPr>
            <p:ph type="sldNum" sz="quarter" idx="5"/>
          </p:nvPr>
        </p:nvSpPr>
        <p:spPr/>
        <p:txBody>
          <a:bodyPr/>
          <a:lstStyle/>
          <a:p>
            <a:fld id="{5F031AB1-2036-4644-B850-D3AA3B8A40CB}" type="slidenum">
              <a:rPr lang="en-US" smtClean="0"/>
              <a:t>25</a:t>
            </a:fld>
            <a:endParaRPr lang="en-US" dirty="0"/>
          </a:p>
        </p:txBody>
      </p:sp>
      <p:sp>
        <p:nvSpPr>
          <p:cNvPr id="5" name="Date Placeholder 4">
            <a:extLst>
              <a:ext uri="{FF2B5EF4-FFF2-40B4-BE49-F238E27FC236}">
                <a16:creationId xmlns:a16="http://schemas.microsoft.com/office/drawing/2014/main" id="{43F8E44F-B90F-8377-A9FF-07B4095C2A38}"/>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50EA6A63-D878-E36E-BC95-657C24BEF8DF}"/>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C2C7B3D3-68A6-BFCA-22B6-B529578ED032}"/>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1665997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697BD-7278-F633-6EB0-AB6A9FEC9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D0F78E-C1A8-5824-BFF7-ABD34C75B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C176C-AD65-D989-DE01-8CA4BCFB6472}"/>
              </a:ext>
            </a:extLst>
          </p:cNvPr>
          <p:cNvSpPr>
            <a:spLocks noGrp="1"/>
          </p:cNvSpPr>
          <p:nvPr>
            <p:ph type="body" idx="1"/>
          </p:nvPr>
        </p:nvSpPr>
        <p:spPr/>
        <p:txBody>
          <a:bodyPr/>
          <a:lstStyle/>
          <a:p>
            <a:r>
              <a:rPr lang="en-US" dirty="0"/>
              <a:t>The second outcome is “children acquire and use knowledge and skills.” This outcome refers to the</a:t>
            </a:r>
          </a:p>
          <a:p>
            <a:r>
              <a:rPr lang="en-US" dirty="0"/>
              <a:t>thinking, learning, reasoning, memory, and problem-solving skills that expand so rapidly during the first</a:t>
            </a:r>
          </a:p>
          <a:p>
            <a:r>
              <a:rPr lang="en-US" dirty="0"/>
              <a:t>five years. This outcome also addresses the general knowledge that children acquire about their world,</a:t>
            </a:r>
          </a:p>
          <a:p>
            <a:r>
              <a:rPr lang="en-US" dirty="0"/>
              <a:t>such as concepts of more and less, colors and shapes, letters, stories, and books, and using this</a:t>
            </a:r>
          </a:p>
          <a:p>
            <a:r>
              <a:rPr lang="en-US" dirty="0"/>
              <a:t>knowledge in everyday activities. Learning starts at birth and what is learned during the first five years</a:t>
            </a:r>
          </a:p>
          <a:p>
            <a:r>
              <a:rPr lang="en-US" dirty="0"/>
              <a:t>prepares children to be successful learners in kindergarten and beyond.</a:t>
            </a:r>
          </a:p>
          <a:p>
            <a:endParaRPr lang="en-US" dirty="0"/>
          </a:p>
          <a:p>
            <a:r>
              <a:rPr lang="en-US" dirty="0"/>
              <a:t>Young children are interested in books and stories long before they can read. They remember</a:t>
            </a:r>
          </a:p>
          <a:p>
            <a:r>
              <a:rPr lang="en-US" dirty="0"/>
              <a:t>yesterday’s story and want to hear it again. Children learn about letters and numbers, shapes and colors,</a:t>
            </a:r>
          </a:p>
          <a:p>
            <a:r>
              <a:rPr lang="en-US" dirty="0"/>
              <a:t>and they notice how things are alike and how they differ.</a:t>
            </a:r>
          </a:p>
          <a:p>
            <a:r>
              <a:rPr lang="en-US" dirty="0"/>
              <a:t>Babies are learning all the time. They reach for objects and explore their own fingers and hands. They</a:t>
            </a:r>
          </a:p>
          <a:p>
            <a:r>
              <a:rPr lang="en-US" dirty="0"/>
              <a:t>make sounds and experiment with babbling. When babies show delight in familiar faces or routines,</a:t>
            </a:r>
          </a:p>
          <a:p>
            <a:r>
              <a:rPr lang="en-US" dirty="0"/>
              <a:t>they are showing us what they know and are learning.</a:t>
            </a:r>
          </a:p>
          <a:p>
            <a:r>
              <a:rPr lang="en-US" dirty="0"/>
              <a:t>Outcome two is all about early learning, and how children come to understand their world and acquire</a:t>
            </a:r>
          </a:p>
          <a:p>
            <a:r>
              <a:rPr lang="en-US" dirty="0"/>
              <a:t>the skills they need to be successful in school and beyond.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a:t>
            </a:r>
            <a:r>
              <a:rPr lang="en-US" dirty="0" err="1"/>
              <a:t>DaSy</a:t>
            </a:r>
            <a:r>
              <a:rPr lang="en-US" dirty="0"/>
              <a:t> (2021). Breadth of the Three Child Outcomes https://</a:t>
            </a:r>
            <a:r>
              <a:rPr lang="en-US" dirty="0" err="1"/>
              <a:t>ectacenter.org</a:t>
            </a:r>
            <a:r>
              <a:rPr lang="en-US" dirty="0"/>
              <a:t>/%7Epdfs/eco/three-child-outcomes-</a:t>
            </a:r>
            <a:r>
              <a:rPr lang="en-US" dirty="0" err="1"/>
              <a:t>breadth.pdf</a:t>
            </a:r>
            <a:r>
              <a:rPr lang="en-US" dirty="0"/>
              <a:t>  </a:t>
            </a:r>
          </a:p>
          <a:p>
            <a:endParaRPr lang="en-US" dirty="0"/>
          </a:p>
        </p:txBody>
      </p:sp>
      <p:sp>
        <p:nvSpPr>
          <p:cNvPr id="4" name="Slide Number Placeholder 3">
            <a:extLst>
              <a:ext uri="{FF2B5EF4-FFF2-40B4-BE49-F238E27FC236}">
                <a16:creationId xmlns:a16="http://schemas.microsoft.com/office/drawing/2014/main" id="{CEB3F4B3-651F-FB03-8D9D-C805CCD091FA}"/>
              </a:ext>
            </a:extLst>
          </p:cNvPr>
          <p:cNvSpPr>
            <a:spLocks noGrp="1"/>
          </p:cNvSpPr>
          <p:nvPr>
            <p:ph type="sldNum" sz="quarter" idx="5"/>
          </p:nvPr>
        </p:nvSpPr>
        <p:spPr/>
        <p:txBody>
          <a:bodyPr/>
          <a:lstStyle/>
          <a:p>
            <a:fld id="{5F031AB1-2036-4644-B850-D3AA3B8A40CB}" type="slidenum">
              <a:rPr lang="en-US" smtClean="0"/>
              <a:t>26</a:t>
            </a:fld>
            <a:endParaRPr lang="en-US" dirty="0"/>
          </a:p>
        </p:txBody>
      </p:sp>
      <p:sp>
        <p:nvSpPr>
          <p:cNvPr id="5" name="Date Placeholder 4">
            <a:extLst>
              <a:ext uri="{FF2B5EF4-FFF2-40B4-BE49-F238E27FC236}">
                <a16:creationId xmlns:a16="http://schemas.microsoft.com/office/drawing/2014/main" id="{7AFD335F-5E1D-5888-2FF0-3CF0DFBD79B8}"/>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69D0B41D-3F14-F0DB-BDE7-4D6E60A9CA02}"/>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83CA3860-A432-BC2F-E894-CE912460E9F7}"/>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969618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outcome is “children acquire and use knowledge and skills.” This outcome refers to the</a:t>
            </a:r>
          </a:p>
          <a:p>
            <a:r>
              <a:rPr lang="en-US" dirty="0"/>
              <a:t>thinking, learning, reasoning, memory, and problem-solving skills that expand so rapidly during the first</a:t>
            </a:r>
          </a:p>
          <a:p>
            <a:r>
              <a:rPr lang="en-US" dirty="0"/>
              <a:t>five years. This outcome also addresses the general knowledge that children acquire about their world,</a:t>
            </a:r>
          </a:p>
          <a:p>
            <a:r>
              <a:rPr lang="en-US" dirty="0"/>
              <a:t>such as concepts of more and less, colors and shapes, letters, stories, and books, and using this</a:t>
            </a:r>
          </a:p>
          <a:p>
            <a:r>
              <a:rPr lang="en-US" dirty="0"/>
              <a:t>knowledge in everyday activities. Learning starts at birth and what is learned during the first five years</a:t>
            </a:r>
          </a:p>
          <a:p>
            <a:r>
              <a:rPr lang="en-US" dirty="0"/>
              <a:t>prepares children to be successful learners in kindergarten and beyond.</a:t>
            </a:r>
          </a:p>
          <a:p>
            <a:endParaRPr lang="en-US" dirty="0"/>
          </a:p>
          <a:p>
            <a:r>
              <a:rPr lang="en-US" dirty="0"/>
              <a:t>Young children are interested in books and stories long before they can read. They remember</a:t>
            </a:r>
          </a:p>
          <a:p>
            <a:r>
              <a:rPr lang="en-US" dirty="0"/>
              <a:t>yesterday’s story and want to hear it again. Children learn about letters and numbers, shapes and colors,</a:t>
            </a:r>
          </a:p>
          <a:p>
            <a:r>
              <a:rPr lang="en-US" dirty="0"/>
              <a:t>and they notice how things are alike and how they differ.</a:t>
            </a:r>
          </a:p>
          <a:p>
            <a:r>
              <a:rPr lang="en-US" dirty="0"/>
              <a:t>Babies are learning all the time. They reach for objects and explore their own fingers and hands. They</a:t>
            </a:r>
          </a:p>
          <a:p>
            <a:r>
              <a:rPr lang="en-US" dirty="0"/>
              <a:t>make sounds and experiment with babbling. When babies show delight in familiar faces or routines,</a:t>
            </a:r>
          </a:p>
          <a:p>
            <a:r>
              <a:rPr lang="en-US" dirty="0"/>
              <a:t>they are showing us what they know and are learning.</a:t>
            </a:r>
          </a:p>
          <a:p>
            <a:r>
              <a:rPr lang="en-US" dirty="0"/>
              <a:t>Outcome two is all about early learning, and how children come to understand their world and acquire</a:t>
            </a:r>
          </a:p>
          <a:p>
            <a:r>
              <a:rPr lang="en-US" dirty="0"/>
              <a:t>the skills they need to be successful in school and beyond.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a:t>
            </a:r>
            <a:r>
              <a:rPr lang="en-US" dirty="0" err="1"/>
              <a:t>DaSy</a:t>
            </a:r>
            <a:r>
              <a:rPr lang="en-US" dirty="0"/>
              <a:t> (2021). Breadth of the Three Child Outcomes https://</a:t>
            </a:r>
            <a:r>
              <a:rPr lang="en-US" dirty="0" err="1"/>
              <a:t>ectacenter.org</a:t>
            </a:r>
            <a:r>
              <a:rPr lang="en-US" dirty="0"/>
              <a:t>/%7Epdfs/eco/three-child-outcomes-</a:t>
            </a:r>
            <a:r>
              <a:rPr lang="en-US" dirty="0" err="1"/>
              <a:t>breadth.pdf</a:t>
            </a:r>
            <a:r>
              <a:rPr lang="en-US" dirty="0"/>
              <a:t>  </a:t>
            </a:r>
          </a:p>
          <a:p>
            <a:endParaRPr lang="en-US" dirty="0"/>
          </a:p>
        </p:txBody>
      </p:sp>
      <p:sp>
        <p:nvSpPr>
          <p:cNvPr id="4" name="Slide Number Placeholder 3"/>
          <p:cNvSpPr>
            <a:spLocks noGrp="1"/>
          </p:cNvSpPr>
          <p:nvPr>
            <p:ph type="sldNum" sz="quarter" idx="5"/>
          </p:nvPr>
        </p:nvSpPr>
        <p:spPr/>
        <p:txBody>
          <a:bodyPr/>
          <a:lstStyle/>
          <a:p>
            <a:fld id="{5F031AB1-2036-4644-B850-D3AA3B8A40CB}" type="slidenum">
              <a:rPr lang="en-US" smtClean="0"/>
              <a:t>27</a:t>
            </a:fld>
            <a:endParaRPr lang="en-US" dirty="0"/>
          </a:p>
        </p:txBody>
      </p:sp>
      <p:sp>
        <p:nvSpPr>
          <p:cNvPr id="5" name="Date Placeholder 4">
            <a:extLst>
              <a:ext uri="{FF2B5EF4-FFF2-40B4-BE49-F238E27FC236}">
                <a16:creationId xmlns:a16="http://schemas.microsoft.com/office/drawing/2014/main" id="{8A99D6D7-4531-44D4-8389-2A2B75010290}"/>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E28E02DA-2281-497A-AE0F-DD778BAF7105}"/>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5C6EC2E3-AFEB-487F-B492-586CF142148F}"/>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122538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outcome is “children take action to meet their needs.” This outcome refers to children being</a:t>
            </a:r>
          </a:p>
          <a:p>
            <a:r>
              <a:rPr lang="en-US" dirty="0"/>
              <a:t>able to take care of themselves and to use appropriate ways to get what they need and want. The key</a:t>
            </a:r>
          </a:p>
          <a:p>
            <a:r>
              <a:rPr lang="en-US" dirty="0"/>
              <a:t>theme in outcome three is emerging independence. And during the early years children continually</a:t>
            </a:r>
          </a:p>
          <a:p>
            <a:r>
              <a:rPr lang="en-US" dirty="0"/>
              <a:t>progress toward being more independent. They master everyday activities like eating, dressing, and</a:t>
            </a:r>
          </a:p>
          <a:p>
            <a:r>
              <a:rPr lang="en-US" dirty="0"/>
              <a:t>getting from one place to another.</a:t>
            </a:r>
          </a:p>
          <a:p>
            <a:r>
              <a:rPr lang="en-US" dirty="0"/>
              <a:t>Infants depend on adults for their basic needs but have their own ways of getting these needs met. For</a:t>
            </a:r>
          </a:p>
          <a:p>
            <a:r>
              <a:rPr lang="en-US" dirty="0"/>
              <a:t>instance, they are calm and quiet when they are content, but they cry to let us know when they need</a:t>
            </a:r>
          </a:p>
          <a:p>
            <a:r>
              <a:rPr lang="en-US" dirty="0"/>
              <a:t>something. A hunger cry will be soon replaced by “more juice,” which will be replaced by “may I have</a:t>
            </a:r>
          </a:p>
          <a:p>
            <a:r>
              <a:rPr lang="en-US" dirty="0"/>
              <a:t>more juice, please,” or even by the child getting her own juice. Caregivers support children’s move to</a:t>
            </a:r>
          </a:p>
          <a:p>
            <a:r>
              <a:rPr lang="en-US" dirty="0"/>
              <a:t>independence by helping them learn appropriate ways to meet their needs.</a:t>
            </a:r>
          </a:p>
          <a:p>
            <a:r>
              <a:rPr lang="en-US" dirty="0"/>
              <a:t>Toddlers are eager to do things independently. For example, they cruise and then they learn to walk on</a:t>
            </a:r>
          </a:p>
          <a:p>
            <a:r>
              <a:rPr lang="en-US" dirty="0"/>
              <a:t>their own. They learn about dressing by pulling off their socks or diapers. Words or signs begin to</a:t>
            </a:r>
          </a:p>
          <a:p>
            <a:r>
              <a:rPr lang="en-US" dirty="0"/>
              <a:t>replace pointing as a way to communicate wants and needs.</a:t>
            </a:r>
          </a:p>
          <a:p>
            <a:r>
              <a:rPr lang="en-US" dirty="0"/>
              <a:t>Before they are three, children can typically eat with utensils and drink from a cup. They learn to wash</a:t>
            </a:r>
          </a:p>
          <a:p>
            <a:r>
              <a:rPr lang="en-US" dirty="0"/>
              <a:t>their hands and brush their teeth and as they get older they will do these activities more independently.</a:t>
            </a:r>
          </a:p>
          <a:p>
            <a:r>
              <a:rPr lang="en-US" dirty="0"/>
              <a:t>Young children are also learning to do other new things such as using paintbrushes and scissors.</a:t>
            </a:r>
          </a:p>
          <a:p>
            <a:r>
              <a:rPr lang="en-US" dirty="0"/>
              <a:t>In order to meet their own needs, it is important for children to be able to move around from place to</a:t>
            </a:r>
          </a:p>
          <a:p>
            <a:r>
              <a:rPr lang="en-US" dirty="0"/>
              <a:t>place. There are many ways to move around, and some children use wheelchairs, walkers, or other</a:t>
            </a:r>
          </a:p>
          <a:p>
            <a:r>
              <a:rPr lang="en-US" dirty="0"/>
              <a:t>assistive devices. Outcome three focuses on how children show increasing independence in meeting</a:t>
            </a:r>
          </a:p>
          <a:p>
            <a:r>
              <a:rPr lang="en-US" dirty="0"/>
              <a:t>their own needs.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a:t>
            </a:r>
            <a:r>
              <a:rPr lang="en-US" dirty="0" err="1"/>
              <a:t>DaSy</a:t>
            </a:r>
            <a:r>
              <a:rPr lang="en-US" dirty="0"/>
              <a:t> (2021). Breadth of the Three Child Outcomes https://</a:t>
            </a:r>
            <a:r>
              <a:rPr lang="en-US" dirty="0" err="1"/>
              <a:t>ectacenter.org</a:t>
            </a:r>
            <a:r>
              <a:rPr lang="en-US" dirty="0"/>
              <a:t>/%7Epdfs/eco/three-child-outcomes-</a:t>
            </a:r>
            <a:r>
              <a:rPr lang="en-US" dirty="0" err="1"/>
              <a:t>breadth.pdf</a:t>
            </a:r>
            <a:r>
              <a:rPr lang="en-US" dirty="0"/>
              <a:t>  </a:t>
            </a:r>
          </a:p>
          <a:p>
            <a:endParaRPr lang="en-US" dirty="0"/>
          </a:p>
        </p:txBody>
      </p:sp>
      <p:sp>
        <p:nvSpPr>
          <p:cNvPr id="4" name="Slide Number Placeholder 3"/>
          <p:cNvSpPr>
            <a:spLocks noGrp="1"/>
          </p:cNvSpPr>
          <p:nvPr>
            <p:ph type="sldNum" sz="quarter" idx="5"/>
          </p:nvPr>
        </p:nvSpPr>
        <p:spPr/>
        <p:txBody>
          <a:bodyPr/>
          <a:lstStyle/>
          <a:p>
            <a:fld id="{5F031AB1-2036-4644-B850-D3AA3B8A40CB}" type="slidenum">
              <a:rPr lang="en-US" smtClean="0"/>
              <a:t>28</a:t>
            </a:fld>
            <a:endParaRPr lang="en-US" dirty="0"/>
          </a:p>
        </p:txBody>
      </p:sp>
      <p:sp>
        <p:nvSpPr>
          <p:cNvPr id="5" name="Date Placeholder 4">
            <a:extLst>
              <a:ext uri="{FF2B5EF4-FFF2-40B4-BE49-F238E27FC236}">
                <a16:creationId xmlns:a16="http://schemas.microsoft.com/office/drawing/2014/main" id="{E63E8611-8E8D-40F8-B0D5-1B0009DFBC5C}"/>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B38D4886-6881-4556-B1A1-A77B7BA2779F}"/>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27CA6F2A-54E3-41C9-B530-BBB11973E16B}"/>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2545282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534D4-8642-288B-81A2-B95B1EC73D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5F126-4E7C-E667-C47A-1D1307397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60A984-1AB1-5F6D-431B-718BF137D1CF}"/>
              </a:ext>
            </a:extLst>
          </p:cNvPr>
          <p:cNvSpPr>
            <a:spLocks noGrp="1"/>
          </p:cNvSpPr>
          <p:nvPr>
            <p:ph type="body" idx="1"/>
          </p:nvPr>
        </p:nvSpPr>
        <p:spPr/>
        <p:txBody>
          <a:bodyPr/>
          <a:lstStyle/>
          <a:p>
            <a:r>
              <a:rPr lang="en-US" dirty="0"/>
              <a:t>The third outcome is “children take action to meet their needs.” This outcome refers to children being</a:t>
            </a:r>
          </a:p>
          <a:p>
            <a:r>
              <a:rPr lang="en-US" dirty="0"/>
              <a:t>able to take care of themselves and to use appropriate ways to get what they need and want. The key</a:t>
            </a:r>
          </a:p>
          <a:p>
            <a:r>
              <a:rPr lang="en-US" dirty="0"/>
              <a:t>theme in outcome three is emerging independence. And during the early years children continually</a:t>
            </a:r>
          </a:p>
          <a:p>
            <a:r>
              <a:rPr lang="en-US" dirty="0"/>
              <a:t>progress toward being more independent. They master everyday activities like eating, dressing, and</a:t>
            </a:r>
          </a:p>
          <a:p>
            <a:r>
              <a:rPr lang="en-US" dirty="0"/>
              <a:t>getting from one place to another.</a:t>
            </a:r>
          </a:p>
          <a:p>
            <a:r>
              <a:rPr lang="en-US" dirty="0"/>
              <a:t>Infants depend on adults for their basic needs but have their own ways of getting these needs met. For</a:t>
            </a:r>
          </a:p>
          <a:p>
            <a:r>
              <a:rPr lang="en-US" dirty="0"/>
              <a:t>instance, they are calm and quiet when they are content, but they cry to let us know when they need</a:t>
            </a:r>
          </a:p>
          <a:p>
            <a:r>
              <a:rPr lang="en-US" dirty="0"/>
              <a:t>something. A hunger cry will be soon replaced by “more juice,” which will be replaced by “may I have</a:t>
            </a:r>
          </a:p>
          <a:p>
            <a:r>
              <a:rPr lang="en-US" dirty="0"/>
              <a:t>more juice, please,” or even by the child getting her own juice. Caregivers support children’s move to</a:t>
            </a:r>
          </a:p>
          <a:p>
            <a:r>
              <a:rPr lang="en-US" dirty="0"/>
              <a:t>independence by helping them learn appropriate ways to meet their needs.</a:t>
            </a:r>
          </a:p>
          <a:p>
            <a:r>
              <a:rPr lang="en-US" dirty="0"/>
              <a:t>Toddlers are eager to do things independently. For example, they cruise and then they learn to walk on</a:t>
            </a:r>
          </a:p>
          <a:p>
            <a:r>
              <a:rPr lang="en-US" dirty="0"/>
              <a:t>their own. They learn about dressing by pulling off their socks or diapers. Words or signs begin to</a:t>
            </a:r>
          </a:p>
          <a:p>
            <a:r>
              <a:rPr lang="en-US" dirty="0"/>
              <a:t>replace pointing as a way to communicate wants and needs.</a:t>
            </a:r>
          </a:p>
          <a:p>
            <a:r>
              <a:rPr lang="en-US" dirty="0"/>
              <a:t>Before they are three, children can typically eat with utensils and drink from a cup. They learn to wash</a:t>
            </a:r>
          </a:p>
          <a:p>
            <a:r>
              <a:rPr lang="en-US" dirty="0"/>
              <a:t>their hands and brush their teeth and as they get older they will do these activities more independently.</a:t>
            </a:r>
          </a:p>
          <a:p>
            <a:r>
              <a:rPr lang="en-US" dirty="0"/>
              <a:t>Young children are also learning to do other new things such as using paintbrushes and scissors.</a:t>
            </a:r>
          </a:p>
          <a:p>
            <a:r>
              <a:rPr lang="en-US" dirty="0"/>
              <a:t>In order to meet their own needs, it is important for children to be able to move around from place to</a:t>
            </a:r>
          </a:p>
          <a:p>
            <a:r>
              <a:rPr lang="en-US" dirty="0"/>
              <a:t>place. There are many ways to move around, and some children use wheelchairs, walkers, or other</a:t>
            </a:r>
          </a:p>
          <a:p>
            <a:r>
              <a:rPr lang="en-US" dirty="0"/>
              <a:t>assistive devices. Outcome three focuses on how children show increasing independence in meeting</a:t>
            </a:r>
          </a:p>
          <a:p>
            <a:r>
              <a:rPr lang="en-US" dirty="0"/>
              <a:t>their own needs.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a:t>
            </a:r>
            <a:r>
              <a:rPr lang="en-US" dirty="0" err="1"/>
              <a:t>DaSy</a:t>
            </a:r>
            <a:r>
              <a:rPr lang="en-US" dirty="0"/>
              <a:t> (2021). Breadth of the Three Child Outcomes https://</a:t>
            </a:r>
            <a:r>
              <a:rPr lang="en-US" dirty="0" err="1"/>
              <a:t>ectacenter.org</a:t>
            </a:r>
            <a:r>
              <a:rPr lang="en-US" dirty="0"/>
              <a:t>/%7Epdfs/eco/three-child-outcomes-</a:t>
            </a:r>
            <a:r>
              <a:rPr lang="en-US" dirty="0" err="1"/>
              <a:t>breadth.pdf</a:t>
            </a:r>
            <a:r>
              <a:rPr lang="en-US" dirty="0"/>
              <a:t>  </a:t>
            </a:r>
          </a:p>
        </p:txBody>
      </p:sp>
      <p:sp>
        <p:nvSpPr>
          <p:cNvPr id="4" name="Slide Number Placeholder 3">
            <a:extLst>
              <a:ext uri="{FF2B5EF4-FFF2-40B4-BE49-F238E27FC236}">
                <a16:creationId xmlns:a16="http://schemas.microsoft.com/office/drawing/2014/main" id="{7C3C50F4-19DA-5D9D-B023-C6B79FD3209E}"/>
              </a:ext>
            </a:extLst>
          </p:cNvPr>
          <p:cNvSpPr>
            <a:spLocks noGrp="1"/>
          </p:cNvSpPr>
          <p:nvPr>
            <p:ph type="sldNum" sz="quarter" idx="5"/>
          </p:nvPr>
        </p:nvSpPr>
        <p:spPr/>
        <p:txBody>
          <a:bodyPr/>
          <a:lstStyle/>
          <a:p>
            <a:fld id="{5F031AB1-2036-4644-B850-D3AA3B8A40CB}" type="slidenum">
              <a:rPr lang="en-US" smtClean="0"/>
              <a:t>29</a:t>
            </a:fld>
            <a:endParaRPr lang="en-US" dirty="0"/>
          </a:p>
        </p:txBody>
      </p:sp>
      <p:sp>
        <p:nvSpPr>
          <p:cNvPr id="5" name="Date Placeholder 4">
            <a:extLst>
              <a:ext uri="{FF2B5EF4-FFF2-40B4-BE49-F238E27FC236}">
                <a16:creationId xmlns:a16="http://schemas.microsoft.com/office/drawing/2014/main" id="{0C105E4F-ADAD-7297-2328-2196C5AFF64A}"/>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B1132106-6DC7-C118-0E70-47787546185F}"/>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4C8E1022-D9FF-0869-736E-BF9789B29699}"/>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2192819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Reference: Early Childhood Outcome Center (n.d.). Understanding the Three Child Outcomes. http://ectacenter.org/eco/assets/ppt/ThreeChildOutcomes_revised.ppt </a:t>
            </a:r>
          </a:p>
        </p:txBody>
      </p:sp>
      <p:sp>
        <p:nvSpPr>
          <p:cNvPr id="4" name="Slide Number Placeholder 3"/>
          <p:cNvSpPr>
            <a:spLocks noGrp="1"/>
          </p:cNvSpPr>
          <p:nvPr>
            <p:ph type="sldNum" sz="quarter" idx="5"/>
          </p:nvPr>
        </p:nvSpPr>
        <p:spPr/>
        <p:txBody>
          <a:bodyPr/>
          <a:lstStyle/>
          <a:p>
            <a:fld id="{5F031AB1-2036-4644-B850-D3AA3B8A40CB}" type="slidenum">
              <a:rPr lang="en-US" smtClean="0"/>
              <a:t>30</a:t>
            </a:fld>
            <a:endParaRPr lang="en-US" dirty="0"/>
          </a:p>
        </p:txBody>
      </p:sp>
      <p:sp>
        <p:nvSpPr>
          <p:cNvPr id="5" name="Date Placeholder 4">
            <a:extLst>
              <a:ext uri="{FF2B5EF4-FFF2-40B4-BE49-F238E27FC236}">
                <a16:creationId xmlns:a16="http://schemas.microsoft.com/office/drawing/2014/main" id="{98C3FA6F-F9CA-4651-9C98-5D68E9DA2507}"/>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4D7CF54F-9FEC-4BFE-8A91-B7CF021B93DC}"/>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551644B5-4408-4F81-9781-A813B1B8B89D}"/>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2449616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Reference: Early Childhood Outcome Center (n.d.). Understanding the Three Child Outcomes. http://ectacenter.org/eco/assets/ppt/ThreeChildOutcomes_revised.ppt </a:t>
            </a:r>
          </a:p>
          <a:p>
            <a:endParaRPr lang="en-US" dirty="0"/>
          </a:p>
        </p:txBody>
      </p:sp>
      <p:sp>
        <p:nvSpPr>
          <p:cNvPr id="4" name="Slide Number Placeholder 3"/>
          <p:cNvSpPr>
            <a:spLocks noGrp="1"/>
          </p:cNvSpPr>
          <p:nvPr>
            <p:ph type="sldNum" sz="quarter" idx="5"/>
          </p:nvPr>
        </p:nvSpPr>
        <p:spPr/>
        <p:txBody>
          <a:bodyPr/>
          <a:lstStyle/>
          <a:p>
            <a:fld id="{5F031AB1-2036-4644-B850-D3AA3B8A40CB}" type="slidenum">
              <a:rPr lang="en-US" smtClean="0"/>
              <a:t>31</a:t>
            </a:fld>
            <a:endParaRPr lang="en-US" dirty="0"/>
          </a:p>
        </p:txBody>
      </p:sp>
      <p:sp>
        <p:nvSpPr>
          <p:cNvPr id="5" name="Date Placeholder 4">
            <a:extLst>
              <a:ext uri="{FF2B5EF4-FFF2-40B4-BE49-F238E27FC236}">
                <a16:creationId xmlns:a16="http://schemas.microsoft.com/office/drawing/2014/main" id="{732C2808-4A3D-47FD-878B-DF715B52DC07}"/>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27ED85D9-7149-4C61-B164-AD3AA3A6C118}"/>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F338FD90-F573-45C6-BC58-E06CDD166C8B}"/>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976344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FF765-9D2B-BB86-5FF4-84544EE72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54307A-66A1-9B1A-4D58-0162F2168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1ADC9-646A-1CDF-F00D-B53D3215DF15}"/>
              </a:ext>
            </a:extLst>
          </p:cNvPr>
          <p:cNvSpPr>
            <a:spLocks noGrp="1"/>
          </p:cNvSpPr>
          <p:nvPr>
            <p:ph type="body" idx="1"/>
          </p:nvPr>
        </p:nvSpPr>
        <p:spPr/>
        <p:txBody>
          <a:bodyPr/>
          <a:lstStyle/>
          <a:p>
            <a:pPr defTabSz="931774">
              <a:defRPr/>
            </a:pPr>
            <a:r>
              <a:rPr lang="en-US" dirty="0"/>
              <a:t>Reference: Early Childhood Outcome Center (n.d.). Understanding the Three Child Outcomes. http://ectacenter.org/eco/assets/ppt/ThreeChildOutcomes_revised.ppt </a:t>
            </a:r>
          </a:p>
          <a:p>
            <a:endParaRPr lang="en-US" dirty="0"/>
          </a:p>
        </p:txBody>
      </p:sp>
      <p:sp>
        <p:nvSpPr>
          <p:cNvPr id="4" name="Slide Number Placeholder 3">
            <a:extLst>
              <a:ext uri="{FF2B5EF4-FFF2-40B4-BE49-F238E27FC236}">
                <a16:creationId xmlns:a16="http://schemas.microsoft.com/office/drawing/2014/main" id="{89512F1A-CA08-2D9F-0F55-CC6E8124CB07}"/>
              </a:ext>
            </a:extLst>
          </p:cNvPr>
          <p:cNvSpPr>
            <a:spLocks noGrp="1"/>
          </p:cNvSpPr>
          <p:nvPr>
            <p:ph type="sldNum" sz="quarter" idx="5"/>
          </p:nvPr>
        </p:nvSpPr>
        <p:spPr/>
        <p:txBody>
          <a:bodyPr/>
          <a:lstStyle/>
          <a:p>
            <a:fld id="{5F031AB1-2036-4644-B850-D3AA3B8A40CB}" type="slidenum">
              <a:rPr lang="en-US" smtClean="0"/>
              <a:t>32</a:t>
            </a:fld>
            <a:endParaRPr lang="en-US" dirty="0"/>
          </a:p>
        </p:txBody>
      </p:sp>
      <p:sp>
        <p:nvSpPr>
          <p:cNvPr id="5" name="Date Placeholder 4">
            <a:extLst>
              <a:ext uri="{FF2B5EF4-FFF2-40B4-BE49-F238E27FC236}">
                <a16:creationId xmlns:a16="http://schemas.microsoft.com/office/drawing/2014/main" id="{0EDDF631-B5BE-0461-524B-299ECC3D5F44}"/>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D3EE80BD-0FFE-7CE1-B2A1-06066BEE050D}"/>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5E67755F-3D3E-8D9D-F7B5-FB645732944B}"/>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3647008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latin typeface="Calibri" panose="020F0502020204030204" pitchFamily="34" charset="0"/>
                <a:ea typeface="Calibri" panose="020F0502020204030204" pitchFamily="34" charset="0"/>
                <a:cs typeface="Times New Roman" panose="02020603050405020304" pitchFamily="18" charset="0"/>
              </a:rPr>
              <a:t>To Know</a:t>
            </a:r>
          </a:p>
          <a:p>
            <a:pPr defTabSz="942289">
              <a:defRPr/>
            </a:pPr>
            <a:r>
              <a:rPr lang="en-US" b="0" dirty="0">
                <a:latin typeface="Calibri" panose="020F0502020204030204" pitchFamily="34" charset="0"/>
                <a:ea typeface="Calibri" panose="020F0502020204030204" pitchFamily="34" charset="0"/>
                <a:cs typeface="Times New Roman" panose="02020603050405020304" pitchFamily="18" charset="0"/>
              </a:rPr>
              <a:t>These are key terms for the Early Childhood Outcome Module. Trainers should know these terms before using this module and may choose to include some of these definitions in their training as appropriate. </a:t>
            </a: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4</a:t>
            </a:fld>
            <a:endParaRPr lang="en-US" dirty="0"/>
          </a:p>
        </p:txBody>
      </p:sp>
    </p:spTree>
    <p:extLst>
      <p:ext uri="{BB962C8B-B14F-4D97-AF65-F5344CB8AC3E}">
        <p14:creationId xmlns:p14="http://schemas.microsoft.com/office/powerpoint/2010/main" val="2454490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r>
              <a:rPr lang="en-US" dirty="0"/>
              <a:t> </a:t>
            </a:r>
          </a:p>
        </p:txBody>
      </p:sp>
      <p:sp>
        <p:nvSpPr>
          <p:cNvPr id="4" name="Slide Number Placeholder 3"/>
          <p:cNvSpPr>
            <a:spLocks noGrp="1"/>
          </p:cNvSpPr>
          <p:nvPr>
            <p:ph type="sldNum" sz="quarter" idx="5"/>
          </p:nvPr>
        </p:nvSpPr>
        <p:spPr/>
        <p:txBody>
          <a:bodyPr/>
          <a:lstStyle/>
          <a:p>
            <a:fld id="{D062FCD0-97D0-4184-897A-127F3AA3DAA3}" type="slidenum">
              <a:rPr lang="en-US" smtClean="0"/>
              <a:t>33</a:t>
            </a:fld>
            <a:endParaRPr lang="en-US" dirty="0"/>
          </a:p>
        </p:txBody>
      </p:sp>
    </p:spTree>
    <p:extLst>
      <p:ext uri="{BB962C8B-B14F-4D97-AF65-F5344CB8AC3E}">
        <p14:creationId xmlns:p14="http://schemas.microsoft.com/office/powerpoint/2010/main" val="1242183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34</a:t>
            </a:fld>
            <a:endParaRPr lang="en-US" dirty="0"/>
          </a:p>
        </p:txBody>
      </p:sp>
    </p:spTree>
    <p:extLst>
      <p:ext uri="{BB962C8B-B14F-4D97-AF65-F5344CB8AC3E}">
        <p14:creationId xmlns:p14="http://schemas.microsoft.com/office/powerpoint/2010/main" val="1768912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The next area of knowledge needed by the team is the age at which children typically acquire different kinds of skills.   The rating process requires an understanding of the timing and sequences of development that enable children to have positive social relationships, acquire knowledge and skills, and take action to meet their needs.  For example, children typically play next to their peers before they meaningfully interact with them.  In addition to child development occurring in typical sequences, we also know that children typically acquire skills within a certain time frame.  For example, most children learn to walk around 12 months of age.  The rating process requires that team members understand both the sequence in which children acquire skills and the age range in which they are acquired.  Team members will be asked to think about how the child’s functioning compares with what would be expected for a child his age.  </a:t>
            </a:r>
          </a:p>
          <a:p>
            <a:pPr defTabSz="931774">
              <a:defRPr/>
            </a:pPr>
            <a:endParaRPr lang="en-US" alt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Reference: ECTA/</a:t>
            </a:r>
            <a:r>
              <a:rPr lang="en-US" dirty="0" err="1"/>
              <a:t>DaSy</a:t>
            </a:r>
            <a:r>
              <a:rPr lang="en-US" dirty="0"/>
              <a:t> (n.d.) Child Outcomes Summary (COS): Collecting and Using Data to Improve Programs. [Online Module] https://</a:t>
            </a:r>
            <a:r>
              <a:rPr lang="en-US" dirty="0" err="1"/>
              <a:t>ectacenter.org</a:t>
            </a:r>
            <a:r>
              <a:rPr lang="en-US" dirty="0"/>
              <a:t>/eco/pages/cos-module/ </a:t>
            </a:r>
          </a:p>
        </p:txBody>
      </p:sp>
      <p:sp>
        <p:nvSpPr>
          <p:cNvPr id="4" name="Slide Number Placeholder 3"/>
          <p:cNvSpPr>
            <a:spLocks noGrp="1"/>
          </p:cNvSpPr>
          <p:nvPr>
            <p:ph type="sldNum" sz="quarter" idx="5"/>
          </p:nvPr>
        </p:nvSpPr>
        <p:spPr/>
        <p:txBody>
          <a:bodyPr/>
          <a:lstStyle/>
          <a:p>
            <a:fld id="{D062FCD0-97D0-4184-897A-127F3AA3DAA3}" type="slidenum">
              <a:rPr lang="en-US" smtClean="0"/>
              <a:t>35</a:t>
            </a:fld>
            <a:endParaRPr lang="en-US" dirty="0"/>
          </a:p>
        </p:txBody>
      </p:sp>
    </p:spTree>
    <p:extLst>
      <p:ext uri="{BB962C8B-B14F-4D97-AF65-F5344CB8AC3E}">
        <p14:creationId xmlns:p14="http://schemas.microsoft.com/office/powerpoint/2010/main" val="1049726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The next area of knowledge needed by the team is the age at which children typically acquire different kinds of skills.   The rating process requires an understanding of the timing and sequences of development that enable children to have positive social relationships, acquire knowledge and skills, and take action to meet their needs.  For example, children typically play next to their peers before they meaningfully interact with them.  In addition to child development occurring in typical sequences, we also know that children typically acquire skills within a certain time frame.  For example, most children learn to walk around 12 months of age.  The rating process requires that team members understand both the sequence in which children acquire skills and the age range in which they are acquired.  Team members will be asked to think about how the child’s functioning compares with what would be expected for a child his age.  </a:t>
            </a:r>
          </a:p>
          <a:p>
            <a:pPr defTabSz="931774">
              <a:defRPr/>
            </a:pPr>
            <a:endParaRPr lang="en-US" alt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pPr defTabSz="931774">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5F031AB1-2036-4644-B850-D3AA3B8A40CB}" type="slidenum">
              <a:rPr lang="en-US" smtClean="0"/>
              <a:t>36</a:t>
            </a:fld>
            <a:endParaRPr lang="en-US" dirty="0"/>
          </a:p>
        </p:txBody>
      </p:sp>
      <p:sp>
        <p:nvSpPr>
          <p:cNvPr id="5" name="Date Placeholder 4">
            <a:extLst>
              <a:ext uri="{FF2B5EF4-FFF2-40B4-BE49-F238E27FC236}">
                <a16:creationId xmlns:a16="http://schemas.microsoft.com/office/drawing/2014/main" id="{80CBED78-0166-4E82-A740-6F4AB83C40A7}"/>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7BE93EB1-5969-4831-BE85-F17CCD35B449}"/>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D46ABB08-3CA5-4F77-9D81-D9E05047C03A}"/>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2156948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Age-expected skills are exactly what the phrase says: They are the skills and behaviors that are seen in</a:t>
            </a:r>
          </a:p>
          <a:p>
            <a:pPr defTabSz="931774">
              <a:defRPr/>
            </a:pPr>
            <a:r>
              <a:rPr lang="en-US" dirty="0"/>
              <a:t>children of a particular chronological age. For example, if a child is 24 months old, age-expected skills are</a:t>
            </a:r>
          </a:p>
          <a:p>
            <a:pPr defTabSz="931774">
              <a:defRPr/>
            </a:pPr>
            <a:r>
              <a:rPr lang="en-US" dirty="0"/>
              <a:t>what a 24-month-old would be expected to do. We would describe a 24-month-old with 24-month-old</a:t>
            </a:r>
          </a:p>
          <a:p>
            <a:pPr defTabSz="931774">
              <a:defRPr/>
            </a:pPr>
            <a:r>
              <a:rPr lang="en-US" dirty="0"/>
              <a:t>skills as showing age-expected skills.</a:t>
            </a:r>
          </a:p>
          <a:p>
            <a:pPr defTabSz="931774">
              <a:defRPr/>
            </a:pPr>
            <a:endParaRPr lang="en-US" dirty="0"/>
          </a:p>
          <a:p>
            <a:pPr defTabSz="931774">
              <a:defRPr/>
            </a:pPr>
            <a:r>
              <a:rPr lang="en-US" dirty="0"/>
              <a:t>Immediate foundational skills and behaviors are those that come just before age-expected skills in</a:t>
            </a:r>
          </a:p>
          <a:p>
            <a:pPr defTabSz="931774">
              <a:defRPr/>
            </a:pPr>
            <a:r>
              <a:rPr lang="en-US" dirty="0"/>
              <a:t>development. To understand immediate foundational skills, let’s consider the example of walking. When</a:t>
            </a:r>
          </a:p>
          <a:p>
            <a:pPr defTabSz="931774">
              <a:defRPr/>
            </a:pPr>
            <a:r>
              <a:rPr lang="en-US" dirty="0"/>
              <a:t>we think about the skills that come just before children become proficient in walking, we see that they are</a:t>
            </a:r>
          </a:p>
          <a:p>
            <a:pPr defTabSz="931774">
              <a:defRPr/>
            </a:pPr>
            <a:r>
              <a:rPr lang="en-US" dirty="0"/>
              <a:t>cruising from one piece of furniture to another and taking a few unsteady steps on their own. These are</a:t>
            </a:r>
          </a:p>
          <a:p>
            <a:pPr defTabSz="931774">
              <a:defRPr/>
            </a:pPr>
            <a:r>
              <a:rPr lang="en-US" dirty="0"/>
              <a:t>examples of immediate foundational skills for walking. If a child is not showing age-expected skills but is</a:t>
            </a:r>
          </a:p>
          <a:p>
            <a:pPr defTabSz="931774">
              <a:defRPr/>
            </a:pPr>
            <a:r>
              <a:rPr lang="en-US" dirty="0"/>
              <a:t>showing the skills that come immediately before the skills expected for the age, we would describe the</a:t>
            </a:r>
          </a:p>
          <a:p>
            <a:pPr defTabSz="931774">
              <a:defRPr/>
            </a:pPr>
            <a:r>
              <a:rPr lang="en-US" dirty="0"/>
              <a:t>child as showing “immediate foundational skills.”</a:t>
            </a:r>
          </a:p>
          <a:p>
            <a:pPr defTabSz="931774">
              <a:defRPr/>
            </a:pPr>
            <a:endParaRPr lang="en-US" dirty="0"/>
          </a:p>
          <a:p>
            <a:pPr defTabSz="931774">
              <a:defRPr/>
            </a:pPr>
            <a:r>
              <a:rPr lang="en-US" dirty="0"/>
              <a:t>Foundational skills occur much earlier in the developmental progression of skills. They are called</a:t>
            </a:r>
          </a:p>
          <a:p>
            <a:pPr defTabSz="931774">
              <a:defRPr/>
            </a:pPr>
            <a:r>
              <a:rPr lang="en-US" dirty="0"/>
              <a:t>foundational because they form the foundation for later skill development. When considering our</a:t>
            </a:r>
          </a:p>
          <a:p>
            <a:pPr defTabSz="931774">
              <a:defRPr/>
            </a:pPr>
            <a:r>
              <a:rPr lang="en-US" dirty="0"/>
              <a:t>example of walking, we would think about the skills needed for children to eventually learn to walk—those that come even before cruising and initial wobbly steps. Examples include pulling to stand,</a:t>
            </a:r>
          </a:p>
          <a:p>
            <a:pPr defTabSz="931774">
              <a:defRPr/>
            </a:pPr>
            <a:r>
              <a:rPr lang="en-US" dirty="0"/>
              <a:t>crawling or scooting, going from a sitting position to all fours in preparation for crawling, or, in younger</a:t>
            </a:r>
          </a:p>
          <a:p>
            <a:pPr defTabSz="931774">
              <a:defRPr/>
            </a:pPr>
            <a:r>
              <a:rPr lang="en-US" dirty="0"/>
              <a:t>infant development, pushing up while in tummy time. Children who are not yet showing age-expected</a:t>
            </a:r>
          </a:p>
          <a:p>
            <a:pPr defTabSz="931774">
              <a:defRPr/>
            </a:pPr>
            <a:r>
              <a:rPr lang="en-US" dirty="0"/>
              <a:t>skills but are showing skills that come much earlier in development would be described as showing</a:t>
            </a:r>
          </a:p>
          <a:p>
            <a:pPr defTabSz="931774">
              <a:defRPr/>
            </a:pPr>
            <a:r>
              <a:rPr lang="en-US" dirty="0"/>
              <a:t>“foundational skills.”</a:t>
            </a:r>
          </a:p>
          <a:p>
            <a:pPr defTabSz="931774">
              <a:defRPr/>
            </a:pPr>
            <a:endParaRPr lang="en-US" dirty="0"/>
          </a:p>
          <a:p>
            <a:pPr defTabSz="931774">
              <a:defRPr/>
            </a:pPr>
            <a:r>
              <a:rPr lang="en-US" dirty="0"/>
              <a:t>The next area of knowledge and expertise needed by members of the team is understanding how a</a:t>
            </a:r>
          </a:p>
          <a:p>
            <a:pPr defTabSz="931774">
              <a:defRPr/>
            </a:pPr>
            <a:r>
              <a:rPr lang="en-US" dirty="0"/>
              <a:t>family’s culture affects what is considered age-expected. Certainly, within early intervention and within</a:t>
            </a:r>
          </a:p>
          <a:p>
            <a:pPr defTabSz="931774">
              <a:defRPr/>
            </a:pPr>
            <a:r>
              <a:rPr lang="en-US" dirty="0"/>
              <a:t>early childhood special education, we often work with families who come from cultures other than our</a:t>
            </a:r>
          </a:p>
          <a:p>
            <a:pPr defTabSz="931774">
              <a:defRPr/>
            </a:pPr>
            <a:r>
              <a:rPr lang="en-US" dirty="0"/>
              <a:t>own. Interventionists need to understand how cultural practices influence the age at which children</a:t>
            </a:r>
          </a:p>
          <a:p>
            <a:pPr defTabSz="931774">
              <a:defRPr/>
            </a:pPr>
            <a:r>
              <a:rPr lang="en-US" dirty="0"/>
              <a:t>develop certain skills. For example, some cultures don’t expect the same level of independence in</a:t>
            </a:r>
          </a:p>
          <a:p>
            <a:pPr defTabSz="931774">
              <a:defRPr/>
            </a:pPr>
            <a:r>
              <a:rPr lang="en-US" dirty="0"/>
              <a:t>feeding, and parents may continue to assist their children with feeding into the preschool years. In</a:t>
            </a:r>
          </a:p>
          <a:p>
            <a:pPr defTabSz="931774">
              <a:defRPr/>
            </a:pPr>
            <a:r>
              <a:rPr lang="en-US" dirty="0"/>
              <a:t>working with these families, culturally competent interventionists would not see this as a problem</a:t>
            </a:r>
          </a:p>
          <a:p>
            <a:pPr defTabSz="931774">
              <a:defRPr/>
            </a:pPr>
            <a:r>
              <a:rPr lang="en-US" dirty="0"/>
              <a:t>because it has no long-term impact on development.</a:t>
            </a:r>
          </a:p>
          <a:p>
            <a:pPr defTabSz="931774">
              <a:defRPr/>
            </a:pPr>
            <a:r>
              <a:rPr lang="en-US" dirty="0"/>
              <a:t>For identifying appropriate targets for interventions as well as for the Child Outcomes Summary process,</a:t>
            </a:r>
          </a:p>
          <a:p>
            <a:pPr defTabSz="931774">
              <a:defRPr/>
            </a:pPr>
            <a:r>
              <a:rPr lang="en-US" dirty="0"/>
              <a:t>the team needs to understand age expectations within the context of the family’s culture. When teams see</a:t>
            </a:r>
          </a:p>
          <a:p>
            <a:pPr defTabSz="931774">
              <a:defRPr/>
            </a:pPr>
            <a:r>
              <a:rPr lang="en-US" dirty="0"/>
              <a:t>skills and behaviors that are below mainstream U.S. age expectations but are the result of cultural</a:t>
            </a:r>
          </a:p>
          <a:p>
            <a:pPr defTabSz="931774">
              <a:defRPr/>
            </a:pPr>
            <a:r>
              <a:rPr lang="en-US" dirty="0"/>
              <a:t>practices, like the example of independence, then they need to adjust age expectations for those skills for</a:t>
            </a:r>
          </a:p>
          <a:p>
            <a:pPr defTabSz="931774">
              <a:defRPr/>
            </a:pPr>
            <a:r>
              <a:rPr lang="en-US" dirty="0"/>
              <a:t>that child.</a:t>
            </a:r>
          </a:p>
          <a:p>
            <a:pPr defTabSz="931774">
              <a:defRPr/>
            </a:pPr>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pPr defTabSz="931774">
              <a:defRPr/>
            </a:pPr>
            <a:endParaRPr lang="en-US" dirty="0"/>
          </a:p>
        </p:txBody>
      </p:sp>
      <p:sp>
        <p:nvSpPr>
          <p:cNvPr id="4" name="Slide Number Placeholder 3"/>
          <p:cNvSpPr>
            <a:spLocks noGrp="1"/>
          </p:cNvSpPr>
          <p:nvPr>
            <p:ph type="sldNum" sz="quarter" idx="5"/>
          </p:nvPr>
        </p:nvSpPr>
        <p:spPr/>
        <p:txBody>
          <a:bodyPr/>
          <a:lstStyle/>
          <a:p>
            <a:fld id="{5F031AB1-2036-4644-B850-D3AA3B8A40CB}" type="slidenum">
              <a:rPr lang="en-US" smtClean="0"/>
              <a:t>37</a:t>
            </a:fld>
            <a:endParaRPr lang="en-US" dirty="0"/>
          </a:p>
        </p:txBody>
      </p:sp>
      <p:sp>
        <p:nvSpPr>
          <p:cNvPr id="5" name="Date Placeholder 4">
            <a:extLst>
              <a:ext uri="{FF2B5EF4-FFF2-40B4-BE49-F238E27FC236}">
                <a16:creationId xmlns:a16="http://schemas.microsoft.com/office/drawing/2014/main" id="{7EB05FA8-2852-40F2-8077-3650EB644120}"/>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E5AA1377-B1A1-4A4B-BC05-C5C6E115BD10}"/>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5FC421E7-F2D7-41F7-85F5-E3EEFE9D8581}"/>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1558911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are not “cut-off” scores. The ECO ratings were not designed to determine eligibility – but to get a picture of a child’s functional skills across settings and domains.</a:t>
            </a:r>
          </a:p>
          <a:p>
            <a:pPr defTabSz="931774">
              <a:defRPr/>
            </a:pPr>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5F031AB1-2036-4644-B850-D3AA3B8A40CB}" type="slidenum">
              <a:rPr lang="en-US" smtClean="0"/>
              <a:t>38</a:t>
            </a:fld>
            <a:endParaRPr lang="en-US" dirty="0"/>
          </a:p>
        </p:txBody>
      </p:sp>
      <p:sp>
        <p:nvSpPr>
          <p:cNvPr id="5" name="Date Placeholder 4">
            <a:extLst>
              <a:ext uri="{FF2B5EF4-FFF2-40B4-BE49-F238E27FC236}">
                <a16:creationId xmlns:a16="http://schemas.microsoft.com/office/drawing/2014/main" id="{5C7F85E0-70E2-4FD5-916E-9828590D1C9C}"/>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D80378EC-2BF6-4047-82C8-A8A77C93F417}"/>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E7CF8F11-65F0-46C9-A952-EF8CC28777F0}"/>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249096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DaSy (2024). The Child Outcome Summary Knowledge Check (COS-KC). https://dasycenter.org/cos-kc/ </a:t>
            </a:r>
          </a:p>
        </p:txBody>
      </p:sp>
      <p:sp>
        <p:nvSpPr>
          <p:cNvPr id="4" name="Slide Number Placeholder 3"/>
          <p:cNvSpPr>
            <a:spLocks noGrp="1"/>
          </p:cNvSpPr>
          <p:nvPr>
            <p:ph type="sldNum" sz="quarter" idx="5"/>
          </p:nvPr>
        </p:nvSpPr>
        <p:spPr/>
        <p:txBody>
          <a:bodyPr/>
          <a:lstStyle/>
          <a:p>
            <a:fld id="{D062FCD0-97D0-4184-897A-127F3AA3DAA3}" type="slidenum">
              <a:rPr lang="en-US" smtClean="0"/>
              <a:t>39</a:t>
            </a:fld>
            <a:endParaRPr lang="en-US" dirty="0"/>
          </a:p>
        </p:txBody>
      </p:sp>
    </p:spTree>
    <p:extLst>
      <p:ext uri="{BB962C8B-B14F-4D97-AF65-F5344CB8AC3E}">
        <p14:creationId xmlns:p14="http://schemas.microsoft.com/office/powerpoint/2010/main" val="1983315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40</a:t>
            </a:fld>
            <a:endParaRPr lang="en-US" dirty="0"/>
          </a:p>
        </p:txBody>
      </p:sp>
    </p:spTree>
    <p:extLst>
      <p:ext uri="{BB962C8B-B14F-4D97-AF65-F5344CB8AC3E}">
        <p14:creationId xmlns:p14="http://schemas.microsoft.com/office/powerpoint/2010/main" val="2940682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41</a:t>
            </a:fld>
            <a:endParaRPr lang="en-US" dirty="0"/>
          </a:p>
        </p:txBody>
      </p:sp>
    </p:spTree>
    <p:extLst>
      <p:ext uri="{BB962C8B-B14F-4D97-AF65-F5344CB8AC3E}">
        <p14:creationId xmlns:p14="http://schemas.microsoft.com/office/powerpoint/2010/main" val="2539060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COS Process Green 39 states</a:t>
            </a:r>
          </a:p>
          <a:p>
            <a:r>
              <a:rPr lang="en-US" dirty="0"/>
              <a:t>One Tool Statewide/Publisher System 19% purple 11 states</a:t>
            </a:r>
          </a:p>
          <a:p>
            <a:r>
              <a:rPr lang="en-US" dirty="0"/>
              <a:t>State Specific Approach  8 % Blue 5 states</a:t>
            </a:r>
          </a:p>
          <a:p>
            <a:r>
              <a:rPr lang="en-US" dirty="0"/>
              <a:t>Transitional Approach 7% yellow 4 states</a:t>
            </a:r>
          </a:p>
          <a:p>
            <a:endParaRPr lang="en-US" dirty="0"/>
          </a:p>
          <a:p>
            <a:r>
              <a:rPr lang="en-US" dirty="0"/>
              <a:t>Reference: ECTA/</a:t>
            </a:r>
            <a:r>
              <a:rPr lang="en-US" dirty="0" err="1"/>
              <a:t>DaSy</a:t>
            </a:r>
            <a:r>
              <a:rPr lang="en-US" dirty="0"/>
              <a:t>. (2024) State Approaches to Child Outcomes Measurement: Part B APR Indicator 7 https://</a:t>
            </a:r>
            <a:r>
              <a:rPr lang="en-US" dirty="0" err="1"/>
              <a:t>ectacenter.org</a:t>
            </a:r>
            <a:r>
              <a:rPr lang="en-US" dirty="0"/>
              <a:t>/~pdfs/eco/child-outcomes-state-approaches-partb-apr-ind7-ffy2021.pdf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42</a:t>
            </a:fld>
            <a:endParaRPr lang="en-US" dirty="0"/>
          </a:p>
        </p:txBody>
      </p:sp>
    </p:spTree>
    <p:extLst>
      <p:ext uri="{BB962C8B-B14F-4D97-AF65-F5344CB8AC3E}">
        <p14:creationId xmlns:p14="http://schemas.microsoft.com/office/powerpoint/2010/main" val="425361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latin typeface="Calibri" panose="020F0502020204030204" pitchFamily="34" charset="0"/>
                <a:ea typeface="Calibri" panose="020F0502020204030204" pitchFamily="34" charset="0"/>
                <a:cs typeface="Times New Roman" panose="02020603050405020304" pitchFamily="18" charset="0"/>
              </a:rPr>
              <a:t>To Know</a:t>
            </a:r>
          </a:p>
          <a:p>
            <a:pPr defTabSz="942289">
              <a:defRPr/>
            </a:pPr>
            <a:r>
              <a:rPr lang="en-US" b="0" dirty="0">
                <a:latin typeface="Calibri" panose="020F0502020204030204" pitchFamily="34" charset="0"/>
                <a:ea typeface="Calibri" panose="020F0502020204030204" pitchFamily="34" charset="0"/>
                <a:cs typeface="Times New Roman" panose="02020603050405020304" pitchFamily="18" charset="0"/>
              </a:rPr>
              <a:t>These are key terms for the Early Childhood Outcome Module. Trainers should know these terms before using this module and may choose to include some of these definitions in their training as appropriate. </a:t>
            </a:r>
          </a:p>
          <a:p>
            <a:pPr defTabSz="942289">
              <a:defRPr/>
            </a:pPr>
            <a:endParaRPr lang="en-US"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5</a:t>
            </a:fld>
            <a:endParaRPr lang="en-US" dirty="0"/>
          </a:p>
        </p:txBody>
      </p:sp>
    </p:spTree>
    <p:extLst>
      <p:ext uri="{BB962C8B-B14F-4D97-AF65-F5344CB8AC3E}">
        <p14:creationId xmlns:p14="http://schemas.microsoft.com/office/powerpoint/2010/main" val="19740354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43</a:t>
            </a:fld>
            <a:endParaRPr lang="en-US" dirty="0"/>
          </a:p>
        </p:txBody>
      </p:sp>
    </p:spTree>
    <p:extLst>
      <p:ext uri="{BB962C8B-B14F-4D97-AF65-F5344CB8AC3E}">
        <p14:creationId xmlns:p14="http://schemas.microsoft.com/office/powerpoint/2010/main" val="2517475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DF2CA-7B17-B9AE-4303-2AC3F822F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65F5F-254F-76B8-C70D-72C52A49C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19061A-DD96-A0E5-73F0-077827724A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endParaRPr lang="en-US" dirty="0"/>
          </a:p>
        </p:txBody>
      </p:sp>
      <p:sp>
        <p:nvSpPr>
          <p:cNvPr id="4" name="Slide Number Placeholder 3">
            <a:extLst>
              <a:ext uri="{FF2B5EF4-FFF2-40B4-BE49-F238E27FC236}">
                <a16:creationId xmlns:a16="http://schemas.microsoft.com/office/drawing/2014/main" id="{799663B0-A3C6-68D4-2749-8984790590F3}"/>
              </a:ext>
            </a:extLst>
          </p:cNvPr>
          <p:cNvSpPr>
            <a:spLocks noGrp="1"/>
          </p:cNvSpPr>
          <p:nvPr>
            <p:ph type="sldNum" sz="quarter" idx="5"/>
          </p:nvPr>
        </p:nvSpPr>
        <p:spPr/>
        <p:txBody>
          <a:bodyPr/>
          <a:lstStyle/>
          <a:p>
            <a:fld id="{D062FCD0-97D0-4184-897A-127F3AA3DAA3}" type="slidenum">
              <a:rPr lang="en-US" smtClean="0"/>
              <a:t>44</a:t>
            </a:fld>
            <a:endParaRPr lang="en-US" dirty="0"/>
          </a:p>
        </p:txBody>
      </p:sp>
    </p:spTree>
    <p:extLst>
      <p:ext uri="{BB962C8B-B14F-4D97-AF65-F5344CB8AC3E}">
        <p14:creationId xmlns:p14="http://schemas.microsoft.com/office/powerpoint/2010/main" val="19251952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e.g. Outcome #1 is not the “social/emotional” outcome. Children integrate skills across domains. An expressive language delay could impact all three outcomes.</a:t>
            </a:r>
          </a:p>
          <a:p>
            <a:pPr defTabSz="931774">
              <a:defRPr/>
            </a:pPr>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5F031AB1-2036-4644-B850-D3AA3B8A40CB}" type="slidenum">
              <a:rPr lang="en-US" smtClean="0"/>
              <a:t>45</a:t>
            </a:fld>
            <a:endParaRPr lang="en-US" dirty="0"/>
          </a:p>
        </p:txBody>
      </p:sp>
      <p:sp>
        <p:nvSpPr>
          <p:cNvPr id="5" name="Date Placeholder 4">
            <a:extLst>
              <a:ext uri="{FF2B5EF4-FFF2-40B4-BE49-F238E27FC236}">
                <a16:creationId xmlns:a16="http://schemas.microsoft.com/office/drawing/2014/main" id="{1D86F4DD-9A0D-4B02-AB9B-8DD94768F2C1}"/>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3F85B614-E879-49C1-9574-ABFF1C2EFE5D}"/>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36905F3C-85F6-47FF-AECC-974708254D2A}"/>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2966925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pc="-5" dirty="0">
              <a:solidFill>
                <a:srgbClr val="11284B"/>
              </a:solidFill>
              <a:latin typeface="Arial"/>
              <a:cs typeface="Arial"/>
            </a:endParaRPr>
          </a:p>
          <a:p>
            <a:r>
              <a:rPr lang="en-US" spc="-5" dirty="0">
                <a:solidFill>
                  <a:srgbClr val="11284B"/>
                </a:solidFill>
                <a:latin typeface="Arial"/>
                <a:cs typeface="Arial"/>
              </a:rPr>
              <a:t>Individual Growth and Development Indicators</a:t>
            </a:r>
            <a:r>
              <a:rPr lang="en-US" spc="97" dirty="0">
                <a:solidFill>
                  <a:srgbClr val="11284B"/>
                </a:solidFill>
                <a:latin typeface="Arial"/>
                <a:cs typeface="Arial"/>
              </a:rPr>
              <a:t> </a:t>
            </a:r>
            <a:r>
              <a:rPr lang="en-US" spc="-5" dirty="0">
                <a:solidFill>
                  <a:srgbClr val="11284B"/>
                </a:solidFill>
                <a:latin typeface="Arial"/>
                <a:cs typeface="Arial"/>
              </a:rPr>
              <a:t>(IGDIs) have been removed from the list of approved  CBM’s. </a:t>
            </a:r>
          </a:p>
          <a:p>
            <a:r>
              <a:rPr lang="en-US" spc="-5" dirty="0">
                <a:solidFill>
                  <a:srgbClr val="11284B"/>
                </a:solidFill>
                <a:latin typeface="Arial"/>
                <a:cs typeface="Arial"/>
              </a:rPr>
              <a:t>Note:  It is possible for 2 different CBMs to be used in a district – for example SLPs working with Speech only students may prefer to use something different than EC Teachers.    Also – should a child enter at a 6 or 7 in all 3 outcomes, no CBM is required.</a:t>
            </a:r>
          </a:p>
          <a:p>
            <a:endParaRPr lang="en-US" dirty="0">
              <a:solidFill>
                <a:srgbClr val="12284C"/>
              </a:solidFill>
              <a:latin typeface="Arial"/>
              <a:cs typeface="Arial"/>
            </a:endParaRPr>
          </a:p>
          <a:p>
            <a:r>
              <a:rPr lang="en-US" dirty="0">
                <a:solidFill>
                  <a:srgbClr val="12284C"/>
                </a:solidFill>
                <a:latin typeface="Arial"/>
                <a:cs typeface="Arial"/>
              </a:rPr>
              <a:t>Assessment information used to make COS ratings for each outcome must include information from one of the approved curriculum-based assessments listed above. For children with only one area of concern (i.e. children receiving only Speech, OT or PT services) served in Part B who can be accurately rated a 6 or 7 in all three outcomes on the basis of record review, interview, observation, test and sreening information, the curriculum-based assessment requirement is waived. </a:t>
            </a:r>
          </a:p>
          <a:p>
            <a:r>
              <a:rPr lang="en-US" dirty="0"/>
              <a:t>		</a:t>
            </a:r>
          </a:p>
          <a:p>
            <a:endParaRPr lang="en-US" dirty="0"/>
          </a:p>
        </p:txBody>
      </p:sp>
      <p:sp>
        <p:nvSpPr>
          <p:cNvPr id="4" name="Slide Number Placeholder 3"/>
          <p:cNvSpPr>
            <a:spLocks noGrp="1"/>
          </p:cNvSpPr>
          <p:nvPr>
            <p:ph type="sldNum" sz="quarter" idx="10"/>
          </p:nvPr>
        </p:nvSpPr>
        <p:spPr/>
        <p:txBody>
          <a:bodyPr/>
          <a:lstStyle/>
          <a:p>
            <a:pPr defTabSz="931774">
              <a:defRPr/>
            </a:pPr>
            <a:fld id="{B03B681A-0971-437A-97B1-44BF12E3167A}" type="slidenum">
              <a:rPr lang="en-US">
                <a:solidFill>
                  <a:prstClr val="black"/>
                </a:solidFill>
                <a:latin typeface="Calibri" panose="020F0502020204030204"/>
              </a:rPr>
              <a:pPr defTabSz="931774">
                <a:defRPr/>
              </a:pPr>
              <a:t>46</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4AE3486B-3E00-44D1-B749-D50BBF71F582}"/>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C1B570DC-F5C2-4A21-BD58-7BDD6E62B904}"/>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2E5B5184-8742-4CBB-A98A-F5ABEF927A39}"/>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28401190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Parents</a:t>
            </a:r>
            <a:r>
              <a:rPr lang="en-US" baseline="0" dirty="0"/>
              <a:t> should always be an important part of the evaluation team. They may also be included in the rating process. </a:t>
            </a:r>
          </a:p>
          <a:p>
            <a:pPr defTabSz="931774">
              <a:defRPr/>
            </a:pPr>
            <a:endParaRPr lang="en-US" baseline="0" dirty="0"/>
          </a:p>
          <a:p>
            <a:pPr defTabSz="931774">
              <a:defRPr/>
            </a:pPr>
            <a:r>
              <a:rPr lang="en-US" baseline="0" dirty="0"/>
              <a:t>Parents cannot be a “Professional” – neither may  a paraprofessional fill this role although their input is important.   </a:t>
            </a:r>
          </a:p>
          <a:p>
            <a:pPr defTabSz="931774">
              <a:defRPr/>
            </a:pPr>
            <a:endParaRPr lang="en-US" baseline="0" dirty="0"/>
          </a:p>
          <a:p>
            <a:pPr defTabSz="931774">
              <a:defRPr/>
            </a:pPr>
            <a:r>
              <a:rPr lang="en-US" baseline="0" dirty="0"/>
              <a:t>How will you handle this issue with a student only receiving speech services? </a:t>
            </a:r>
            <a:endParaRPr lang="en-US" dirty="0"/>
          </a:p>
        </p:txBody>
      </p:sp>
      <p:sp>
        <p:nvSpPr>
          <p:cNvPr id="4" name="Slide Number Placeholder 3"/>
          <p:cNvSpPr>
            <a:spLocks noGrp="1"/>
          </p:cNvSpPr>
          <p:nvPr>
            <p:ph type="sldNum" sz="quarter" idx="5"/>
          </p:nvPr>
        </p:nvSpPr>
        <p:spPr/>
        <p:txBody>
          <a:bodyPr/>
          <a:lstStyle/>
          <a:p>
            <a:fld id="{5F031AB1-2036-4644-B850-D3AA3B8A40CB}" type="slidenum">
              <a:rPr lang="en-US" smtClean="0"/>
              <a:t>47</a:t>
            </a:fld>
            <a:endParaRPr lang="en-US" dirty="0"/>
          </a:p>
        </p:txBody>
      </p:sp>
      <p:sp>
        <p:nvSpPr>
          <p:cNvPr id="5" name="Date Placeholder 4">
            <a:extLst>
              <a:ext uri="{FF2B5EF4-FFF2-40B4-BE49-F238E27FC236}">
                <a16:creationId xmlns:a16="http://schemas.microsoft.com/office/drawing/2014/main" id="{DF63059D-B509-414C-AD08-347AD33D95AE}"/>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1B658359-30A0-4F86-A8EF-2A2BAFA6E715}"/>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1CCA7FB0-3C7A-41E0-A9F1-B1D3F2106D4E}"/>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1360536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9CC45-0165-F630-5D2C-D12FA13844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CECFF-2E05-3131-639F-886D0F34A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B843E-AC80-81FB-FC33-53E5AA0B58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6C3603-0752-FF66-B286-9B24AEA0D34B}"/>
              </a:ext>
            </a:extLst>
          </p:cNvPr>
          <p:cNvSpPr>
            <a:spLocks noGrp="1"/>
          </p:cNvSpPr>
          <p:nvPr>
            <p:ph type="sldNum" sz="quarter" idx="5"/>
          </p:nvPr>
        </p:nvSpPr>
        <p:spPr/>
        <p:txBody>
          <a:bodyPr/>
          <a:lstStyle/>
          <a:p>
            <a:fld id="{5F031AB1-2036-4644-B850-D3AA3B8A40CB}" type="slidenum">
              <a:rPr lang="en-US" smtClean="0"/>
              <a:t>48</a:t>
            </a:fld>
            <a:endParaRPr lang="en-US" dirty="0"/>
          </a:p>
        </p:txBody>
      </p:sp>
      <p:sp>
        <p:nvSpPr>
          <p:cNvPr id="5" name="Date Placeholder 4">
            <a:extLst>
              <a:ext uri="{FF2B5EF4-FFF2-40B4-BE49-F238E27FC236}">
                <a16:creationId xmlns:a16="http://schemas.microsoft.com/office/drawing/2014/main" id="{73266E40-AFA7-F9C3-8438-A91DE4D3EFB5}"/>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B415E0EC-CD66-AB92-A2E6-717CA1B82F2F}"/>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8C76E450-AE60-A0E0-BD46-741465FC08AD}"/>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7203350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Documenting the Basis for the Rating https://</a:t>
            </a:r>
            <a:r>
              <a:rPr lang="en-US" dirty="0" err="1"/>
              <a:t>ksdetasn.org</a:t>
            </a:r>
            <a:r>
              <a:rPr lang="en-US" dirty="0"/>
              <a:t>/rails/</a:t>
            </a:r>
            <a:r>
              <a:rPr lang="en-US" dirty="0" err="1"/>
              <a:t>active_storage</a:t>
            </a:r>
            <a:r>
              <a:rPr lang="en-US" dirty="0"/>
              <a:t>/blobs/redirect/eyJfcmFpbHMiOnsibWVzc2FnZSI6IkJBaHBBb0ZOIiwiZXhwIjpudWxsLCJwdXIiOiJibG9iX2lkIn19--c2ec796cda2b48022dfde04ab055f8de616b6b5c/Ind%207%20DocumentingBasisforRating2010.doc </a:t>
            </a:r>
          </a:p>
        </p:txBody>
      </p:sp>
      <p:sp>
        <p:nvSpPr>
          <p:cNvPr id="4" name="Slide Number Placeholder 3"/>
          <p:cNvSpPr>
            <a:spLocks noGrp="1"/>
          </p:cNvSpPr>
          <p:nvPr>
            <p:ph type="sldNum" sz="quarter" idx="5"/>
          </p:nvPr>
        </p:nvSpPr>
        <p:spPr/>
        <p:txBody>
          <a:bodyPr/>
          <a:lstStyle/>
          <a:p>
            <a:fld id="{5F031AB1-2036-4644-B850-D3AA3B8A40CB}" type="slidenum">
              <a:rPr lang="en-US" smtClean="0"/>
              <a:t>49</a:t>
            </a:fld>
            <a:endParaRPr lang="en-US" dirty="0"/>
          </a:p>
        </p:txBody>
      </p:sp>
      <p:sp>
        <p:nvSpPr>
          <p:cNvPr id="5" name="Date Placeholder 4">
            <a:extLst>
              <a:ext uri="{FF2B5EF4-FFF2-40B4-BE49-F238E27FC236}">
                <a16:creationId xmlns:a16="http://schemas.microsoft.com/office/drawing/2014/main" id="{D4F247FF-2F6D-4696-AA27-F48B9E21198D}"/>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1EA216A7-8374-45C7-8B96-C0DD0DC51DAD}"/>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885BF888-B3AF-4154-BDAD-8CB0E30DC76B}"/>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34353170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Handout : Definitions for Child Outcomes Summary (COS) Ratings https://drive.google.com/file/d/1Bjcb73esmpLxStSD8eACpnK8jre6smfc/view</a:t>
            </a:r>
          </a:p>
          <a:p>
            <a:pPr defTabSz="931774">
              <a:defRPr/>
            </a:pPr>
            <a:endParaRPr lang="en-US" dirty="0"/>
          </a:p>
        </p:txBody>
      </p:sp>
      <p:sp>
        <p:nvSpPr>
          <p:cNvPr id="4" name="Slide Number Placeholder 3"/>
          <p:cNvSpPr>
            <a:spLocks noGrp="1"/>
          </p:cNvSpPr>
          <p:nvPr>
            <p:ph type="sldNum" sz="quarter" idx="5"/>
          </p:nvPr>
        </p:nvSpPr>
        <p:spPr/>
        <p:txBody>
          <a:bodyPr/>
          <a:lstStyle/>
          <a:p>
            <a:fld id="{5F031AB1-2036-4644-B850-D3AA3B8A40CB}" type="slidenum">
              <a:rPr lang="en-US" smtClean="0"/>
              <a:t>50</a:t>
            </a:fld>
            <a:endParaRPr lang="en-US" dirty="0"/>
          </a:p>
        </p:txBody>
      </p:sp>
      <p:sp>
        <p:nvSpPr>
          <p:cNvPr id="5" name="Date Placeholder 4">
            <a:extLst>
              <a:ext uri="{FF2B5EF4-FFF2-40B4-BE49-F238E27FC236}">
                <a16:creationId xmlns:a16="http://schemas.microsoft.com/office/drawing/2014/main" id="{42D5DF4F-2ED9-4E7C-A043-F0413D343603}"/>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0869D114-CA2C-43E1-A19C-D365C5735C21}"/>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087C1F4F-CD94-4737-B461-E0D8E94033AE}"/>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4682353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4FF77-B02C-361A-A18C-BDCE5ECA9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5381B-C948-5475-64D2-4D1C6C96C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D43A3-FAA8-B977-CA6C-60AA132E2F64}"/>
              </a:ext>
            </a:extLst>
          </p:cNvPr>
          <p:cNvSpPr>
            <a:spLocks noGrp="1"/>
          </p:cNvSpPr>
          <p:nvPr>
            <p:ph type="body" idx="1"/>
          </p:nvPr>
        </p:nvSpPr>
        <p:spPr/>
        <p:txBody>
          <a:bodyPr/>
          <a:lstStyle/>
          <a:p>
            <a:r>
              <a:rPr lang="en-US" dirty="0"/>
              <a:t>Rating of 7</a:t>
            </a:r>
          </a:p>
          <a:p>
            <a:r>
              <a:rPr lang="en-US" dirty="0"/>
              <a:t>Let’s take a closer look at each point on the scale, beginning with a rating of 7. A rating of 7 indicates that,</a:t>
            </a:r>
          </a:p>
          <a:p>
            <a:r>
              <a:rPr lang="en-US" dirty="0"/>
              <a:t>in all or almost all everyday settings and situations, the child shows skills and behaviors that are expected</a:t>
            </a:r>
          </a:p>
          <a:p>
            <a:r>
              <a:rPr lang="en-US" dirty="0"/>
              <a:t>for his or her age. A rating of a 7 also indicates that at this time, no one on the team has concerns about</a:t>
            </a:r>
          </a:p>
          <a:p>
            <a:r>
              <a:rPr lang="en-US" dirty="0"/>
              <a:t>the child’s development. We’ll define what concerns are in just a bit.</a:t>
            </a:r>
          </a:p>
          <a:p>
            <a:r>
              <a:rPr lang="en-US" dirty="0"/>
              <a:t>Descriptor Statements for “7”</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Definitions for Child Outcomes Summary (COS) Ratings https://drive.google.com/file/d/1Bjcb73esmpLxStSD8eACpnK8jre6smfc/view</a:t>
            </a:r>
          </a:p>
          <a:p>
            <a:endParaRPr lang="en-US" dirty="0"/>
          </a:p>
          <a:p>
            <a:endParaRPr lang="en-US" dirty="0"/>
          </a:p>
        </p:txBody>
      </p:sp>
      <p:sp>
        <p:nvSpPr>
          <p:cNvPr id="4" name="Slide Number Placeholder 3">
            <a:extLst>
              <a:ext uri="{FF2B5EF4-FFF2-40B4-BE49-F238E27FC236}">
                <a16:creationId xmlns:a16="http://schemas.microsoft.com/office/drawing/2014/main" id="{94C2B665-9053-F52E-8BD9-E4833056D886}"/>
              </a:ext>
            </a:extLst>
          </p:cNvPr>
          <p:cNvSpPr>
            <a:spLocks noGrp="1"/>
          </p:cNvSpPr>
          <p:nvPr>
            <p:ph type="sldNum" sz="quarter" idx="5"/>
          </p:nvPr>
        </p:nvSpPr>
        <p:spPr/>
        <p:txBody>
          <a:bodyPr/>
          <a:lstStyle/>
          <a:p>
            <a:fld id="{5F031AB1-2036-4644-B850-D3AA3B8A40CB}" type="slidenum">
              <a:rPr lang="en-US" smtClean="0"/>
              <a:t>51</a:t>
            </a:fld>
            <a:endParaRPr lang="en-US" dirty="0"/>
          </a:p>
        </p:txBody>
      </p:sp>
      <p:sp>
        <p:nvSpPr>
          <p:cNvPr id="5" name="Date Placeholder 4">
            <a:extLst>
              <a:ext uri="{FF2B5EF4-FFF2-40B4-BE49-F238E27FC236}">
                <a16:creationId xmlns:a16="http://schemas.microsoft.com/office/drawing/2014/main" id="{6924D865-872B-6E7E-2B91-ADDE2CB92A59}"/>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A990155D-11D3-F69A-6614-A77516B14B0C}"/>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B90AC5E2-E757-6BE0-BB0B-62B786F98F7E}"/>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14487815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8420E-3DB2-1C01-841D-A2E003E4E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49893-8CD8-AD27-14D6-AE3DCC6B1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F6E1C2-3F2F-E678-CC77-F5B453F668F0}"/>
              </a:ext>
            </a:extLst>
          </p:cNvPr>
          <p:cNvSpPr>
            <a:spLocks noGrp="1"/>
          </p:cNvSpPr>
          <p:nvPr>
            <p:ph type="body" idx="1"/>
          </p:nvPr>
        </p:nvSpPr>
        <p:spPr/>
        <p:txBody>
          <a:bodyPr/>
          <a:lstStyle/>
          <a:p>
            <a:r>
              <a:rPr lang="en-US" dirty="0"/>
              <a:t>Rating of 6</a:t>
            </a:r>
          </a:p>
          <a:p>
            <a:r>
              <a:rPr lang="en-US" dirty="0"/>
              <a:t>A rating of 6 also indicates that in all or almost all everyday settings and situations, the child shows skills</a:t>
            </a:r>
          </a:p>
          <a:p>
            <a:r>
              <a:rPr lang="en-US" dirty="0"/>
              <a:t>and behaviors that are expected for his or her age. However, a rating of 6 indicates that the team has</a:t>
            </a:r>
          </a:p>
          <a:p>
            <a:r>
              <a:rPr lang="en-US" dirty="0"/>
              <a:t>significant concerns about the child’s functioning in the outcome area. These concerns are substantial</a:t>
            </a:r>
          </a:p>
          <a:p>
            <a:r>
              <a:rPr lang="en-US" dirty="0"/>
              <a:t>enough to suggest keeping an eye on the child’s development to determine the need for additional</a:t>
            </a:r>
          </a:p>
          <a:p>
            <a:r>
              <a:rPr lang="en-US" dirty="0"/>
              <a:t>support in the future.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Definitions for Child Outcomes Summary (COS) Ratings https://drive.google.com/file/d/1Bjcb73esmpLxStSD8eACpnK8jre6smfc/view</a:t>
            </a:r>
          </a:p>
          <a:p>
            <a:endParaRPr lang="en-US" dirty="0"/>
          </a:p>
          <a:p>
            <a:endParaRPr lang="en-US" dirty="0"/>
          </a:p>
        </p:txBody>
      </p:sp>
      <p:sp>
        <p:nvSpPr>
          <p:cNvPr id="4" name="Slide Number Placeholder 3">
            <a:extLst>
              <a:ext uri="{FF2B5EF4-FFF2-40B4-BE49-F238E27FC236}">
                <a16:creationId xmlns:a16="http://schemas.microsoft.com/office/drawing/2014/main" id="{1D09713F-DEE8-53CE-DC9D-53A0C73A3448}"/>
              </a:ext>
            </a:extLst>
          </p:cNvPr>
          <p:cNvSpPr>
            <a:spLocks noGrp="1"/>
          </p:cNvSpPr>
          <p:nvPr>
            <p:ph type="sldNum" sz="quarter" idx="5"/>
          </p:nvPr>
        </p:nvSpPr>
        <p:spPr/>
        <p:txBody>
          <a:bodyPr/>
          <a:lstStyle/>
          <a:p>
            <a:fld id="{5F031AB1-2036-4644-B850-D3AA3B8A40CB}" type="slidenum">
              <a:rPr lang="en-US" smtClean="0"/>
              <a:t>52</a:t>
            </a:fld>
            <a:endParaRPr lang="en-US" dirty="0"/>
          </a:p>
        </p:txBody>
      </p:sp>
      <p:sp>
        <p:nvSpPr>
          <p:cNvPr id="5" name="Date Placeholder 4">
            <a:extLst>
              <a:ext uri="{FF2B5EF4-FFF2-40B4-BE49-F238E27FC236}">
                <a16:creationId xmlns:a16="http://schemas.microsoft.com/office/drawing/2014/main" id="{7DC147EB-4F51-3DDE-4993-02C841D59483}"/>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4808FCDF-2EC4-D81A-B23F-70A6140A8C59}"/>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6447E214-D09C-1EE1-45B9-070359D15312}"/>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395761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latin typeface="Calibri" panose="020F0502020204030204" pitchFamily="34" charset="0"/>
                <a:ea typeface="Calibri" panose="020F0502020204030204" pitchFamily="34" charset="0"/>
                <a:cs typeface="Times New Roman" panose="02020603050405020304" pitchFamily="18" charset="0"/>
              </a:rPr>
              <a:t>To Know</a:t>
            </a:r>
          </a:p>
          <a:p>
            <a:pPr defTabSz="942289">
              <a:defRPr/>
            </a:pPr>
            <a:r>
              <a:rPr lang="en-US" b="0" dirty="0">
                <a:latin typeface="Calibri" panose="020F0502020204030204" pitchFamily="34" charset="0"/>
                <a:ea typeface="Calibri" panose="020F0502020204030204" pitchFamily="34" charset="0"/>
                <a:cs typeface="Times New Roman" panose="02020603050405020304" pitchFamily="18" charset="0"/>
              </a:rPr>
              <a:t>These are key terms for the Early Childhood Outcome Module. Trainers should know these terms before using this module and may choose to include some of these definitions in their training as appropriate. </a:t>
            </a:r>
          </a:p>
          <a:p>
            <a:pPr defTabSz="942289">
              <a:defRPr/>
            </a:pPr>
            <a:endParaRPr lang="en-US"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6</a:t>
            </a:fld>
            <a:endParaRPr lang="en-US" dirty="0"/>
          </a:p>
        </p:txBody>
      </p:sp>
    </p:spTree>
    <p:extLst>
      <p:ext uri="{BB962C8B-B14F-4D97-AF65-F5344CB8AC3E}">
        <p14:creationId xmlns:p14="http://schemas.microsoft.com/office/powerpoint/2010/main" val="18904453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6820A-8CC3-6969-BA64-B339B3AA0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726D1-4BE6-20D0-BD42-50DBF2D81F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74406-D7FD-BF65-BF89-6C7C19226823}"/>
              </a:ext>
            </a:extLst>
          </p:cNvPr>
          <p:cNvSpPr>
            <a:spLocks noGrp="1"/>
          </p:cNvSpPr>
          <p:nvPr>
            <p:ph type="body" idx="1"/>
          </p:nvPr>
        </p:nvSpPr>
        <p:spPr/>
        <p:txBody>
          <a:bodyPr/>
          <a:lstStyle/>
          <a:p>
            <a:r>
              <a:rPr lang="en-US" dirty="0"/>
              <a:t>Now let’s talk for a minute about when a team would use a rating of 6. All children have strengths and</a:t>
            </a:r>
          </a:p>
          <a:p>
            <a:r>
              <a:rPr lang="en-US" dirty="0"/>
              <a:t>weaknesses, and most families and providers will identify areas to work on to support ongoing growth,</a:t>
            </a:r>
          </a:p>
          <a:p>
            <a:r>
              <a:rPr lang="en-US" dirty="0"/>
              <a:t>which may be called “concerns.” So, what types of concerns would result in a rating of 6? The kinds of</a:t>
            </a:r>
          </a:p>
          <a:p>
            <a:r>
              <a:rPr lang="en-US" dirty="0"/>
              <a:t>concerns that lead to a 6 rating rather than a 7 are more developmental concerns— developmental issues</a:t>
            </a:r>
          </a:p>
          <a:p>
            <a:r>
              <a:rPr lang="en-US" dirty="0"/>
              <a:t>that are significant enough to warrant closely watching and/or supporting the child. Examples of</a:t>
            </a:r>
          </a:p>
          <a:p>
            <a:r>
              <a:rPr lang="en-US" dirty="0"/>
              <a:t>concerns where a rating of 6 would be appropriate are concerns about the child’s development</a:t>
            </a:r>
          </a:p>
          <a:p>
            <a:r>
              <a:rPr lang="en-US" dirty="0"/>
              <a:t>potentially not keeping pace with age-expected development in the future or a child who is showing early</a:t>
            </a:r>
          </a:p>
          <a:p>
            <a:r>
              <a:rPr lang="en-US" dirty="0"/>
              <a:t>signs of a possible developmental problem.</a:t>
            </a:r>
          </a:p>
          <a:p>
            <a:r>
              <a:rPr lang="en-US" dirty="0"/>
              <a:t>On the other hand, examples of concerns where a rating of 7 would be appropriate instead of 6 might</a:t>
            </a:r>
          </a:p>
          <a:p>
            <a:r>
              <a:rPr lang="en-US" dirty="0"/>
              <a:t>include: Shyness—A 15-month-old child may be very shy, but the behavior is expected for the age; or</a:t>
            </a:r>
          </a:p>
          <a:p>
            <a:r>
              <a:rPr lang="en-US" dirty="0"/>
              <a:t>Temper tantrums—A parent may be worried about a 2-year-old’s temper tantrums. The team will want to</a:t>
            </a:r>
          </a:p>
          <a:p>
            <a:r>
              <a:rPr lang="en-US" dirty="0"/>
              <a:t>help the parent address these behaviors, but the team can also help the parent understand that tantrums</a:t>
            </a:r>
          </a:p>
          <a:p>
            <a:r>
              <a:rPr lang="en-US" dirty="0"/>
              <a:t>are to be expected given the child’s 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Definitions for Child Outcomes Summary (COS) Ratings https://drive.google.com/file/d/1Bjcb73esmpLxStSD8eACpnK8jre6smfc/view</a:t>
            </a:r>
          </a:p>
          <a:p>
            <a:endParaRPr lang="en-US" dirty="0"/>
          </a:p>
        </p:txBody>
      </p:sp>
      <p:sp>
        <p:nvSpPr>
          <p:cNvPr id="4" name="Slide Number Placeholder 3">
            <a:extLst>
              <a:ext uri="{FF2B5EF4-FFF2-40B4-BE49-F238E27FC236}">
                <a16:creationId xmlns:a16="http://schemas.microsoft.com/office/drawing/2014/main" id="{1E388580-2FE3-1DF5-F43A-5D0C295A9208}"/>
              </a:ext>
            </a:extLst>
          </p:cNvPr>
          <p:cNvSpPr>
            <a:spLocks noGrp="1"/>
          </p:cNvSpPr>
          <p:nvPr>
            <p:ph type="sldNum" sz="quarter" idx="5"/>
          </p:nvPr>
        </p:nvSpPr>
        <p:spPr/>
        <p:txBody>
          <a:bodyPr/>
          <a:lstStyle/>
          <a:p>
            <a:fld id="{5F031AB1-2036-4644-B850-D3AA3B8A40CB}" type="slidenum">
              <a:rPr lang="en-US" smtClean="0"/>
              <a:t>53</a:t>
            </a:fld>
            <a:endParaRPr lang="en-US" dirty="0"/>
          </a:p>
        </p:txBody>
      </p:sp>
      <p:sp>
        <p:nvSpPr>
          <p:cNvPr id="5" name="Date Placeholder 4">
            <a:extLst>
              <a:ext uri="{FF2B5EF4-FFF2-40B4-BE49-F238E27FC236}">
                <a16:creationId xmlns:a16="http://schemas.microsoft.com/office/drawing/2014/main" id="{804D6249-5BC7-F26B-9DFF-4CCE2A7AB57A}"/>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9749F005-53CC-67CC-6D15-C7142E001699}"/>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792C747C-1973-0F8D-6A1F-E9C9D84EB12A}"/>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26682540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011BF-E4A7-FF9D-404A-B6175C2D3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53FC52-370C-DEE5-B342-47AE69B70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41C52-2AE1-31A5-421E-0EA26EFD2B8D}"/>
              </a:ext>
            </a:extLst>
          </p:cNvPr>
          <p:cNvSpPr>
            <a:spLocks noGrp="1"/>
          </p:cNvSpPr>
          <p:nvPr>
            <p:ph type="body" idx="1"/>
          </p:nvPr>
        </p:nvSpPr>
        <p:spPr/>
        <p:txBody>
          <a:bodyPr/>
          <a:lstStyle/>
          <a:p>
            <a:r>
              <a:rPr lang="en-US" dirty="0"/>
              <a:t>Rating of 5</a:t>
            </a:r>
          </a:p>
          <a:p>
            <a:r>
              <a:rPr lang="en-US" dirty="0"/>
              <a:t>Now let’s move on to a rating of 5. A rating of 5 indicates that a child shows some functioning that is</a:t>
            </a:r>
          </a:p>
          <a:p>
            <a:r>
              <a:rPr lang="en-US" dirty="0"/>
              <a:t>expected for his or her age in some settings and situations or some of the time. This means that at other</a:t>
            </a:r>
          </a:p>
          <a:p>
            <a:r>
              <a:rPr lang="en-US" dirty="0"/>
              <a:t>times or in some settings, the child is showing some functioning that is not age-expected. This mix of age-</a:t>
            </a:r>
          </a:p>
          <a:p>
            <a:r>
              <a:rPr lang="en-US" dirty="0"/>
              <a:t>expected and not age-expected functioning is the main differentiation between a rating of 5 and ratings</a:t>
            </a:r>
          </a:p>
          <a:p>
            <a:r>
              <a:rPr lang="en-US" dirty="0"/>
              <a:t>of 6 or 7. Children who are rated a 5 have functioning that might be described as that of a slightly younger</a:t>
            </a:r>
          </a:p>
          <a:p>
            <a:r>
              <a:rPr lang="en-US" dirty="0"/>
              <a:t>child because, developmentally, they present with some skills and behaviors that we would expect to see</a:t>
            </a:r>
          </a:p>
          <a:p>
            <a:r>
              <a:rPr lang="en-US" dirty="0"/>
              <a:t>earlier in development.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Definitions for Child Outcomes Summary (COS) Ratings https://drive.google.com/file/d/1Bjcb73esmpLxStSD8eACpnK8jre6smfc/view</a:t>
            </a:r>
          </a:p>
          <a:p>
            <a:endParaRPr lang="en-US" dirty="0"/>
          </a:p>
          <a:p>
            <a:endParaRPr lang="en-US" dirty="0"/>
          </a:p>
        </p:txBody>
      </p:sp>
      <p:sp>
        <p:nvSpPr>
          <p:cNvPr id="4" name="Slide Number Placeholder 3">
            <a:extLst>
              <a:ext uri="{FF2B5EF4-FFF2-40B4-BE49-F238E27FC236}">
                <a16:creationId xmlns:a16="http://schemas.microsoft.com/office/drawing/2014/main" id="{3EC66F4A-7A76-0AF6-3E4A-5A2F1A80F1AD}"/>
              </a:ext>
            </a:extLst>
          </p:cNvPr>
          <p:cNvSpPr>
            <a:spLocks noGrp="1"/>
          </p:cNvSpPr>
          <p:nvPr>
            <p:ph type="sldNum" sz="quarter" idx="5"/>
          </p:nvPr>
        </p:nvSpPr>
        <p:spPr/>
        <p:txBody>
          <a:bodyPr/>
          <a:lstStyle/>
          <a:p>
            <a:fld id="{5F031AB1-2036-4644-B850-D3AA3B8A40CB}" type="slidenum">
              <a:rPr lang="en-US" smtClean="0"/>
              <a:t>54</a:t>
            </a:fld>
            <a:endParaRPr lang="en-US" dirty="0"/>
          </a:p>
        </p:txBody>
      </p:sp>
      <p:sp>
        <p:nvSpPr>
          <p:cNvPr id="5" name="Date Placeholder 4">
            <a:extLst>
              <a:ext uri="{FF2B5EF4-FFF2-40B4-BE49-F238E27FC236}">
                <a16:creationId xmlns:a16="http://schemas.microsoft.com/office/drawing/2014/main" id="{98A13B84-DB54-B671-72A0-6A0442CA51AC}"/>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F225F029-348D-978D-ECA2-62C0E7749669}"/>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D65DCB49-4CB0-F5DC-4F71-BC8EAF4DB0FC}"/>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34471056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74A06-F9E7-45AF-487D-E59CFF9E2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AD818-144D-86A8-26CC-BD29449BA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FC9C47-53DA-0241-FF2C-E847F4821F6A}"/>
              </a:ext>
            </a:extLst>
          </p:cNvPr>
          <p:cNvSpPr>
            <a:spLocks noGrp="1"/>
          </p:cNvSpPr>
          <p:nvPr>
            <p:ph type="body" idx="1"/>
          </p:nvPr>
        </p:nvSpPr>
        <p:spPr/>
        <p:txBody>
          <a:bodyPr/>
          <a:lstStyle/>
          <a:p>
            <a:r>
              <a:rPr lang="en-US" dirty="0"/>
              <a:t>Rating of 4</a:t>
            </a:r>
          </a:p>
          <a:p>
            <a:r>
              <a:rPr lang="en-US" dirty="0"/>
              <a:t>A rating of 4 also indicates that there is a mix of age-expected and not age-expected skills, but in the case</a:t>
            </a:r>
          </a:p>
          <a:p>
            <a:r>
              <a:rPr lang="en-US" dirty="0"/>
              <a:t>of a rating of 4, the child shows more functioning that is not age-expected. Children who receive a rating</a:t>
            </a:r>
          </a:p>
          <a:p>
            <a:r>
              <a:rPr lang="en-US" dirty="0"/>
              <a:t>of 4 show only occasional age-expected functioning across settings and situations; they show mostly</a:t>
            </a:r>
          </a:p>
          <a:p>
            <a:r>
              <a:rPr lang="en-US" dirty="0"/>
              <a:t>functioning that is not age-expected. The functioning that is not age-expected could be described as</a:t>
            </a:r>
          </a:p>
          <a:p>
            <a:r>
              <a:rPr lang="en-US" dirty="0"/>
              <a:t>immediate foundational or foundational functioning, or both.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Definitions for Child Outcomes Summary (COS) Ratings https://drive.google.com/file/d/1Bjcb73esmpLxStSD8eACpnK8jre6smfc/view</a:t>
            </a:r>
          </a:p>
          <a:p>
            <a:endParaRPr lang="en-US" dirty="0"/>
          </a:p>
          <a:p>
            <a:endParaRPr lang="en-US" dirty="0"/>
          </a:p>
        </p:txBody>
      </p:sp>
      <p:sp>
        <p:nvSpPr>
          <p:cNvPr id="4" name="Slide Number Placeholder 3">
            <a:extLst>
              <a:ext uri="{FF2B5EF4-FFF2-40B4-BE49-F238E27FC236}">
                <a16:creationId xmlns:a16="http://schemas.microsoft.com/office/drawing/2014/main" id="{69612483-39DC-7C01-59E8-6AEDA830A925}"/>
              </a:ext>
            </a:extLst>
          </p:cNvPr>
          <p:cNvSpPr>
            <a:spLocks noGrp="1"/>
          </p:cNvSpPr>
          <p:nvPr>
            <p:ph type="sldNum" sz="quarter" idx="5"/>
          </p:nvPr>
        </p:nvSpPr>
        <p:spPr/>
        <p:txBody>
          <a:bodyPr/>
          <a:lstStyle/>
          <a:p>
            <a:fld id="{5F031AB1-2036-4644-B850-D3AA3B8A40CB}" type="slidenum">
              <a:rPr lang="en-US" smtClean="0"/>
              <a:t>55</a:t>
            </a:fld>
            <a:endParaRPr lang="en-US" dirty="0"/>
          </a:p>
        </p:txBody>
      </p:sp>
      <p:sp>
        <p:nvSpPr>
          <p:cNvPr id="5" name="Date Placeholder 4">
            <a:extLst>
              <a:ext uri="{FF2B5EF4-FFF2-40B4-BE49-F238E27FC236}">
                <a16:creationId xmlns:a16="http://schemas.microsoft.com/office/drawing/2014/main" id="{1E7299AE-C4A6-2EC2-2971-ADF8D699A31A}"/>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4310B79A-D49F-7D32-FBBB-CE57D396FF31}"/>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95E42D37-523B-F37E-265F-C00DF4D80AEB}"/>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3832741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A405A-6D3F-816C-6DC9-AB3E2D7C1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4BFB9-6434-AA45-5FE8-F5C903852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04D656-2A3B-FA2C-4073-A555578B47BE}"/>
              </a:ext>
            </a:extLst>
          </p:cNvPr>
          <p:cNvSpPr>
            <a:spLocks noGrp="1"/>
          </p:cNvSpPr>
          <p:nvPr>
            <p:ph type="body" idx="1"/>
          </p:nvPr>
        </p:nvSpPr>
        <p:spPr/>
        <p:txBody>
          <a:bodyPr/>
          <a:lstStyle/>
          <a:p>
            <a:r>
              <a:rPr lang="en-US" dirty="0"/>
              <a:t>rating of 3. The key feature of a rating of 3 is the lack of any age-</a:t>
            </a:r>
          </a:p>
          <a:p>
            <a:r>
              <a:rPr lang="en-US" dirty="0"/>
              <a:t>expected functioning in the outcome area. A rating of 3 means the child is showing immediate</a:t>
            </a:r>
          </a:p>
          <a:p>
            <a:r>
              <a:rPr lang="en-US" dirty="0"/>
              <a:t>foundational skills almost all the time and across settings and situations and possibly some foundational</a:t>
            </a:r>
          </a:p>
          <a:p>
            <a:r>
              <a:rPr lang="en-US" dirty="0"/>
              <a:t>skills, but no skills or behaviors that are age-expected in the outcome area. Children who are rated a 3</a:t>
            </a:r>
          </a:p>
          <a:p>
            <a:r>
              <a:rPr lang="en-US" dirty="0"/>
              <a:t>have functioning that might be described as that of a younger child when comparing their functioning</a:t>
            </a:r>
          </a:p>
          <a:p>
            <a:r>
              <a:rPr lang="en-US" dirty="0"/>
              <a:t>with what is expected at their age because their skills and behaviors are those that we might see earlier in</a:t>
            </a:r>
          </a:p>
          <a:p>
            <a:r>
              <a:rPr lang="en-US" dirty="0"/>
              <a:t>the developmental progression.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Definitions for Child Outcomes Summary (COS) Ratings https://drive.google.com/file/d/1Bjcb73esmpLxStSD8eACpnK8jre6smfc/view</a:t>
            </a:r>
          </a:p>
          <a:p>
            <a:endParaRPr lang="en-US" dirty="0"/>
          </a:p>
          <a:p>
            <a:endParaRPr lang="en-US" dirty="0"/>
          </a:p>
        </p:txBody>
      </p:sp>
      <p:sp>
        <p:nvSpPr>
          <p:cNvPr id="4" name="Slide Number Placeholder 3">
            <a:extLst>
              <a:ext uri="{FF2B5EF4-FFF2-40B4-BE49-F238E27FC236}">
                <a16:creationId xmlns:a16="http://schemas.microsoft.com/office/drawing/2014/main" id="{905615DB-E3B8-A446-9289-9785854EACBA}"/>
              </a:ext>
            </a:extLst>
          </p:cNvPr>
          <p:cNvSpPr>
            <a:spLocks noGrp="1"/>
          </p:cNvSpPr>
          <p:nvPr>
            <p:ph type="sldNum" sz="quarter" idx="5"/>
          </p:nvPr>
        </p:nvSpPr>
        <p:spPr/>
        <p:txBody>
          <a:bodyPr/>
          <a:lstStyle/>
          <a:p>
            <a:fld id="{5F031AB1-2036-4644-B850-D3AA3B8A40CB}" type="slidenum">
              <a:rPr lang="en-US" smtClean="0"/>
              <a:t>56</a:t>
            </a:fld>
            <a:endParaRPr lang="en-US" dirty="0"/>
          </a:p>
        </p:txBody>
      </p:sp>
      <p:sp>
        <p:nvSpPr>
          <p:cNvPr id="5" name="Date Placeholder 4">
            <a:extLst>
              <a:ext uri="{FF2B5EF4-FFF2-40B4-BE49-F238E27FC236}">
                <a16:creationId xmlns:a16="http://schemas.microsoft.com/office/drawing/2014/main" id="{24BE08AC-364D-B0F9-D04E-12B1C2609E8B}"/>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978AF053-7F7A-D628-FC62-ECAB3D4F6E73}"/>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AA08ECDA-C69F-1192-C940-6D7DDAFB1E3E}"/>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37072461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AB9A3-CCA5-4A8D-EC8D-C20EF67DC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19099-4EB3-4461-FCDB-525704E997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C2F78D-B38A-795D-DE14-268CA9F56637}"/>
              </a:ext>
            </a:extLst>
          </p:cNvPr>
          <p:cNvSpPr>
            <a:spLocks noGrp="1"/>
          </p:cNvSpPr>
          <p:nvPr>
            <p:ph type="body" idx="1"/>
          </p:nvPr>
        </p:nvSpPr>
        <p:spPr/>
        <p:txBody>
          <a:bodyPr/>
          <a:lstStyle/>
          <a:p>
            <a:r>
              <a:rPr lang="en-US" dirty="0"/>
              <a:t>In a rating of 2, we see fewer immediate foundational skills compared with a 3. A rating of 2 indicates that</a:t>
            </a:r>
          </a:p>
          <a:p>
            <a:r>
              <a:rPr lang="en-US" dirty="0"/>
              <a:t>a child only occasionally uses immediate foundational skills across settings and situations and primarily</a:t>
            </a:r>
          </a:p>
          <a:p>
            <a:r>
              <a:rPr lang="en-US" dirty="0"/>
              <a:t>has more of the foundational skills we see earlier in development.</a:t>
            </a:r>
          </a:p>
          <a:p>
            <a:r>
              <a:rPr lang="en-US" dirty="0"/>
              <a:t>An example descriptor statement for a rating of 2 might be: “In the area of Positive Social Relationships,</a:t>
            </a:r>
          </a:p>
          <a:p>
            <a:r>
              <a:rPr lang="en-US" dirty="0"/>
              <a:t>Felipe occasionally shows immediate foundational skills but has more skills that are like those of a much</a:t>
            </a:r>
          </a:p>
          <a:p>
            <a:r>
              <a:rPr lang="en-US" dirty="0"/>
              <a:t>younger child.” Note that this statement includes the key points of a definition of a rating of 2, namely the</a:t>
            </a:r>
          </a:p>
          <a:p>
            <a:r>
              <a:rPr lang="en-US" dirty="0"/>
              <a:t>presence of occasional immediate foundational functioning, but more functioning that is at the</a:t>
            </a:r>
          </a:p>
          <a:p>
            <a:r>
              <a:rPr lang="en-US" dirty="0"/>
              <a:t>foundational level.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Definitions for Child Outcomes Summary (COS) Ratings https://drive.google.com/file/d/1Bjcb73esmpLxStSD8eACpnK8jre6smfc/view</a:t>
            </a:r>
          </a:p>
          <a:p>
            <a:endParaRPr lang="en-US" dirty="0"/>
          </a:p>
        </p:txBody>
      </p:sp>
      <p:sp>
        <p:nvSpPr>
          <p:cNvPr id="4" name="Slide Number Placeholder 3">
            <a:extLst>
              <a:ext uri="{FF2B5EF4-FFF2-40B4-BE49-F238E27FC236}">
                <a16:creationId xmlns:a16="http://schemas.microsoft.com/office/drawing/2014/main" id="{0720FA17-61FA-117D-3D68-5E304B796D30}"/>
              </a:ext>
            </a:extLst>
          </p:cNvPr>
          <p:cNvSpPr>
            <a:spLocks noGrp="1"/>
          </p:cNvSpPr>
          <p:nvPr>
            <p:ph type="sldNum" sz="quarter" idx="5"/>
          </p:nvPr>
        </p:nvSpPr>
        <p:spPr/>
        <p:txBody>
          <a:bodyPr/>
          <a:lstStyle/>
          <a:p>
            <a:fld id="{5F031AB1-2036-4644-B850-D3AA3B8A40CB}" type="slidenum">
              <a:rPr lang="en-US" smtClean="0"/>
              <a:t>57</a:t>
            </a:fld>
            <a:endParaRPr lang="en-US" dirty="0"/>
          </a:p>
        </p:txBody>
      </p:sp>
      <p:sp>
        <p:nvSpPr>
          <p:cNvPr id="5" name="Date Placeholder 4">
            <a:extLst>
              <a:ext uri="{FF2B5EF4-FFF2-40B4-BE49-F238E27FC236}">
                <a16:creationId xmlns:a16="http://schemas.microsoft.com/office/drawing/2014/main" id="{F89ACB2B-38B2-F140-1575-DAB20CB30825}"/>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65B137E7-3DED-EB3B-228E-EB404B62CEDF}"/>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ADA1DB02-8165-FD19-D2B5-718C751846E5}"/>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11994015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5E5D0-FBB1-C388-22CB-92F438F5F0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17BCC-06D8-164A-6B38-2453EAB994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B2190C-9330-C004-5086-8F3278F40BE0}"/>
              </a:ext>
            </a:extLst>
          </p:cNvPr>
          <p:cNvSpPr>
            <a:spLocks noGrp="1"/>
          </p:cNvSpPr>
          <p:nvPr>
            <p:ph type="body" idx="1"/>
          </p:nvPr>
        </p:nvSpPr>
        <p:spPr/>
        <p:txBody>
          <a:bodyPr/>
          <a:lstStyle/>
          <a:p>
            <a:r>
              <a:rPr lang="en-US" dirty="0"/>
              <a:t>Finally, a rating of 1 means the child does not yet show any age-expected or immediate foundational</a:t>
            </a:r>
          </a:p>
          <a:p>
            <a:r>
              <a:rPr lang="en-US" dirty="0"/>
              <a:t>functioning in the outcome area. A child with a rating of 1 is showing all skills at the foundational level of</a:t>
            </a:r>
          </a:p>
          <a:p>
            <a:r>
              <a:rPr lang="en-US" dirty="0"/>
              <a:t>development. Children with a rating of 1 have functioning that might be described as that of a much</a:t>
            </a:r>
          </a:p>
          <a:p>
            <a:r>
              <a:rPr lang="en-US" dirty="0"/>
              <a:t>younger child; when comparing their functioning with age expectations, their skills are at levels we’d</a:t>
            </a:r>
          </a:p>
          <a:p>
            <a:r>
              <a:rPr lang="en-US" dirty="0"/>
              <a:t>expect to see much earlier in the developmental progression.</a:t>
            </a:r>
          </a:p>
          <a:p>
            <a:r>
              <a:rPr lang="en-US" dirty="0"/>
              <a:t>An example descriptor statement for a rating of 1 might be: “The skills that Ana uses to get her needs met</a:t>
            </a:r>
          </a:p>
          <a:p>
            <a:r>
              <a:rPr lang="en-US" dirty="0"/>
              <a:t>are like those of a much younger child. She has early skills in this area but not yet immediate foundational</a:t>
            </a:r>
          </a:p>
          <a:p>
            <a:r>
              <a:rPr lang="en-US" dirty="0"/>
              <a:t>or age-expected skills.” Note that this statement highlights the important point that a child with a rating of</a:t>
            </a:r>
          </a:p>
          <a:p>
            <a:r>
              <a:rPr lang="en-US" dirty="0"/>
              <a:t>1 has an array of foundational skills but not yet any immediate foundational or age-expected skills.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Definitions for Child Outcomes Summary (COS) Ratings https://drive.google.com/file/d/1Bjcb73esmpLxStSD8eACpnK8jre6smfc/view</a:t>
            </a:r>
          </a:p>
          <a:p>
            <a:endParaRPr lang="en-US" dirty="0"/>
          </a:p>
          <a:p>
            <a:endParaRPr lang="en-US" dirty="0"/>
          </a:p>
        </p:txBody>
      </p:sp>
      <p:sp>
        <p:nvSpPr>
          <p:cNvPr id="4" name="Slide Number Placeholder 3">
            <a:extLst>
              <a:ext uri="{FF2B5EF4-FFF2-40B4-BE49-F238E27FC236}">
                <a16:creationId xmlns:a16="http://schemas.microsoft.com/office/drawing/2014/main" id="{905E20B7-6498-50F2-1F82-4BD7F1B0320E}"/>
              </a:ext>
            </a:extLst>
          </p:cNvPr>
          <p:cNvSpPr>
            <a:spLocks noGrp="1"/>
          </p:cNvSpPr>
          <p:nvPr>
            <p:ph type="sldNum" sz="quarter" idx="5"/>
          </p:nvPr>
        </p:nvSpPr>
        <p:spPr/>
        <p:txBody>
          <a:bodyPr/>
          <a:lstStyle/>
          <a:p>
            <a:fld id="{5F031AB1-2036-4644-B850-D3AA3B8A40CB}" type="slidenum">
              <a:rPr lang="en-US" smtClean="0"/>
              <a:t>58</a:t>
            </a:fld>
            <a:endParaRPr lang="en-US" dirty="0"/>
          </a:p>
        </p:txBody>
      </p:sp>
      <p:sp>
        <p:nvSpPr>
          <p:cNvPr id="5" name="Date Placeholder 4">
            <a:extLst>
              <a:ext uri="{FF2B5EF4-FFF2-40B4-BE49-F238E27FC236}">
                <a16:creationId xmlns:a16="http://schemas.microsoft.com/office/drawing/2014/main" id="{16E23A41-B011-C9DE-D6A4-47D1F3621B93}"/>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006036D0-1098-8568-9578-6A00A0D546D2}"/>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C32BDCF6-FEC3-43EA-BC6F-542923C3BA67}"/>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27516819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E60F5-6E72-4BC5-819A-C4516E8A3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A66C55-77BF-5DC1-6046-F010281E7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9BA48-1F80-BE24-8A02-6E6116E1A806}"/>
              </a:ext>
            </a:extLst>
          </p:cNvPr>
          <p:cNvSpPr>
            <a:spLocks noGrp="1"/>
          </p:cNvSpPr>
          <p:nvPr>
            <p:ph type="body" idx="1"/>
          </p:nvPr>
        </p:nvSpPr>
        <p:spPr/>
        <p:txBody>
          <a:bodyPr/>
          <a:lstStyle/>
          <a:p>
            <a:pPr rtl="0">
              <a:spcBef>
                <a:spcPts val="0"/>
              </a:spcBef>
              <a:spcAft>
                <a:spcPts val="0"/>
              </a:spcAft>
            </a:pPr>
            <a:r>
              <a:rPr lang="en-US" sz="1800" b="0" i="0" u="none" strike="noStrike" dirty="0">
                <a:solidFill>
                  <a:srgbClr val="323F4F"/>
                </a:solidFill>
                <a:effectLst/>
                <a:latin typeface="Calibri" panose="020F0502020204030204" pitchFamily="34" charset="0"/>
              </a:rPr>
              <a:t>Is the rating subjective?</a:t>
            </a:r>
          </a:p>
          <a:p>
            <a:pPr rtl="0">
              <a:spcBef>
                <a:spcPts val="2800"/>
              </a:spcBef>
              <a:spcAft>
                <a:spcPts val="0"/>
              </a:spcAft>
            </a:pPr>
            <a:r>
              <a:rPr lang="en-US" sz="1800" b="0" i="0" u="none" strike="noStrike" dirty="0">
                <a:solidFill>
                  <a:srgbClr val="323F4F"/>
                </a:solidFill>
                <a:effectLst/>
                <a:latin typeface="Calibri" panose="020F0502020204030204" pitchFamily="34" charset="0"/>
              </a:rPr>
              <a:t>Research shows that consistent application of rating criteria, like those in the COS process, produces valid information.</a:t>
            </a:r>
          </a:p>
          <a:p>
            <a:pPr rtl="0">
              <a:spcBef>
                <a:spcPts val="2800"/>
              </a:spcBef>
              <a:spcAft>
                <a:spcPts val="0"/>
              </a:spcAft>
            </a:pPr>
            <a:r>
              <a:rPr lang="en-US" sz="1800" b="0" i="0" u="none" strike="noStrike" dirty="0">
                <a:solidFill>
                  <a:srgbClr val="323F4F"/>
                </a:solidFill>
                <a:effectLst/>
                <a:latin typeface="Calibri" panose="020F0502020204030204" pitchFamily="34" charset="0"/>
              </a:rPr>
              <a:t>Decision Tree:  https://</a:t>
            </a:r>
            <a:r>
              <a:rPr lang="en-US" sz="1800" b="0" i="0" u="none" strike="noStrike" dirty="0" err="1">
                <a:solidFill>
                  <a:srgbClr val="323F4F"/>
                </a:solidFill>
                <a:effectLst/>
                <a:latin typeface="Calibri" panose="020F0502020204030204" pitchFamily="34" charset="0"/>
              </a:rPr>
              <a:t>ectacenter.org</a:t>
            </a:r>
            <a:r>
              <a:rPr lang="en-US" sz="1800" b="0" i="0" u="none" strike="noStrike" dirty="0">
                <a:solidFill>
                  <a:srgbClr val="323F4F"/>
                </a:solidFill>
                <a:effectLst/>
                <a:latin typeface="Calibri" panose="020F0502020204030204" pitchFamily="34" charset="0"/>
              </a:rPr>
              <a:t>/eco/assets/pdfs/</a:t>
            </a:r>
            <a:r>
              <a:rPr lang="en-US" sz="1800" b="0" i="0" u="none" strike="noStrike" dirty="0" err="1">
                <a:solidFill>
                  <a:srgbClr val="323F4F"/>
                </a:solidFill>
                <a:effectLst/>
                <a:latin typeface="Calibri" panose="020F0502020204030204" pitchFamily="34" charset="0"/>
              </a:rPr>
              <a:t>Decision_Tree.pdf</a:t>
            </a:r>
            <a:endParaRPr lang="en-US" dirty="0">
              <a:effectLst/>
            </a:endParaRPr>
          </a:p>
          <a:p>
            <a:endParaRPr lang="en-US" dirty="0"/>
          </a:p>
        </p:txBody>
      </p:sp>
      <p:sp>
        <p:nvSpPr>
          <p:cNvPr id="4" name="Slide Number Placeholder 3">
            <a:extLst>
              <a:ext uri="{FF2B5EF4-FFF2-40B4-BE49-F238E27FC236}">
                <a16:creationId xmlns:a16="http://schemas.microsoft.com/office/drawing/2014/main" id="{29A5B32C-C0A3-4965-E208-B61A85C0DD0E}"/>
              </a:ext>
            </a:extLst>
          </p:cNvPr>
          <p:cNvSpPr>
            <a:spLocks noGrp="1"/>
          </p:cNvSpPr>
          <p:nvPr>
            <p:ph type="sldNum" sz="quarter" idx="5"/>
          </p:nvPr>
        </p:nvSpPr>
        <p:spPr/>
        <p:txBody>
          <a:bodyPr/>
          <a:lstStyle/>
          <a:p>
            <a:fld id="{5F031AB1-2036-4644-B850-D3AA3B8A40CB}" type="slidenum">
              <a:rPr lang="en-US" smtClean="0"/>
              <a:t>59</a:t>
            </a:fld>
            <a:endParaRPr lang="en-US" dirty="0"/>
          </a:p>
        </p:txBody>
      </p:sp>
      <p:sp>
        <p:nvSpPr>
          <p:cNvPr id="5" name="Date Placeholder 4">
            <a:extLst>
              <a:ext uri="{FF2B5EF4-FFF2-40B4-BE49-F238E27FC236}">
                <a16:creationId xmlns:a16="http://schemas.microsoft.com/office/drawing/2014/main" id="{4A4F47FD-95C5-8B21-2916-99DEF100A203}"/>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F6C3F327-E7FF-229B-76CA-302314C60ABE}"/>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535A3426-233A-B8C2-BC19-095E38DA41E0}"/>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22991201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60</a:t>
            </a:fld>
            <a:endParaRPr lang="en-US" dirty="0"/>
          </a:p>
        </p:txBody>
      </p:sp>
    </p:spTree>
    <p:extLst>
      <p:ext uri="{BB962C8B-B14F-4D97-AF65-F5344CB8AC3E}">
        <p14:creationId xmlns:p14="http://schemas.microsoft.com/office/powerpoint/2010/main" val="28801835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A36A4-B5F1-9F7C-19E7-6F0286856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E5C4E-EFA1-2F05-94C7-B0C2B8258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D9F784-02B0-49D7-482A-D7A084321D95}"/>
              </a:ext>
            </a:extLst>
          </p:cNvPr>
          <p:cNvSpPr>
            <a:spLocks noGrp="1"/>
          </p:cNvSpPr>
          <p:nvPr>
            <p:ph type="body" idx="1"/>
          </p:nvPr>
        </p:nvSpPr>
        <p:spPr/>
        <p:txBody>
          <a:bodyPr/>
          <a:lstStyle/>
          <a:p>
            <a:r>
              <a:rPr lang="en-US" dirty="0"/>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endParaRPr lang="en-US" dirty="0"/>
          </a:p>
        </p:txBody>
      </p:sp>
      <p:sp>
        <p:nvSpPr>
          <p:cNvPr id="4" name="Slide Number Placeholder 3">
            <a:extLst>
              <a:ext uri="{FF2B5EF4-FFF2-40B4-BE49-F238E27FC236}">
                <a16:creationId xmlns:a16="http://schemas.microsoft.com/office/drawing/2014/main" id="{7AC48D89-0F12-5191-F2D0-72644BE2BE0C}"/>
              </a:ext>
            </a:extLst>
          </p:cNvPr>
          <p:cNvSpPr>
            <a:spLocks noGrp="1"/>
          </p:cNvSpPr>
          <p:nvPr>
            <p:ph type="sldNum" sz="quarter" idx="5"/>
          </p:nvPr>
        </p:nvSpPr>
        <p:spPr/>
        <p:txBody>
          <a:bodyPr/>
          <a:lstStyle/>
          <a:p>
            <a:fld id="{D062FCD0-97D0-4184-897A-127F3AA3DAA3}" type="slidenum">
              <a:rPr lang="en-US" smtClean="0"/>
              <a:t>61</a:t>
            </a:fld>
            <a:endParaRPr lang="en-US" dirty="0"/>
          </a:p>
        </p:txBody>
      </p:sp>
    </p:spTree>
    <p:extLst>
      <p:ext uri="{BB962C8B-B14F-4D97-AF65-F5344CB8AC3E}">
        <p14:creationId xmlns:p14="http://schemas.microsoft.com/office/powerpoint/2010/main" val="31056643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4FBD2-C281-6572-DD0D-2E8FCF682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4DE05-6A61-A906-9629-CFCB023A6D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142F1-41F9-16BF-E389-6330659B8AD6}"/>
              </a:ext>
            </a:extLst>
          </p:cNvPr>
          <p:cNvSpPr>
            <a:spLocks noGrp="1"/>
          </p:cNvSpPr>
          <p:nvPr>
            <p:ph type="body" idx="1"/>
          </p:nvPr>
        </p:nvSpPr>
        <p:spPr/>
        <p:txBody>
          <a:bodyPr/>
          <a:lstStyle/>
          <a:p>
            <a:r>
              <a:rPr lang="en-US" dirty="0"/>
              <a:t>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endParaRPr lang="en-US" dirty="0"/>
          </a:p>
        </p:txBody>
      </p:sp>
      <p:sp>
        <p:nvSpPr>
          <p:cNvPr id="4" name="Slide Number Placeholder 3">
            <a:extLst>
              <a:ext uri="{FF2B5EF4-FFF2-40B4-BE49-F238E27FC236}">
                <a16:creationId xmlns:a16="http://schemas.microsoft.com/office/drawing/2014/main" id="{543706EA-0F92-1FE8-D626-9E2ACD4C011B}"/>
              </a:ext>
            </a:extLst>
          </p:cNvPr>
          <p:cNvSpPr>
            <a:spLocks noGrp="1"/>
          </p:cNvSpPr>
          <p:nvPr>
            <p:ph type="sldNum" sz="quarter" idx="5"/>
          </p:nvPr>
        </p:nvSpPr>
        <p:spPr/>
        <p:txBody>
          <a:bodyPr/>
          <a:lstStyle/>
          <a:p>
            <a:fld id="{D062FCD0-97D0-4184-897A-127F3AA3DAA3}" type="slidenum">
              <a:rPr lang="en-US" smtClean="0"/>
              <a:t>62</a:t>
            </a:fld>
            <a:endParaRPr lang="en-US" dirty="0"/>
          </a:p>
        </p:txBody>
      </p:sp>
    </p:spTree>
    <p:extLst>
      <p:ext uri="{BB962C8B-B14F-4D97-AF65-F5344CB8AC3E}">
        <p14:creationId xmlns:p14="http://schemas.microsoft.com/office/powerpoint/2010/main" val="948503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latin typeface="Calibri"/>
                <a:ea typeface="Calibri"/>
                <a:cs typeface="Calibri"/>
                <a:sym typeface="Calibri"/>
              </a:rPr>
              <a:t>To Know</a:t>
            </a:r>
            <a:endParaRPr lang="en-US" dirty="0"/>
          </a:p>
          <a:p>
            <a:pPr>
              <a:buClr>
                <a:srgbClr val="000000"/>
              </a:buClr>
              <a:buSzPts val="1400"/>
            </a:pPr>
            <a:r>
              <a:rPr lang="en-US" b="0" dirty="0"/>
              <a:t>The handout </a:t>
            </a:r>
            <a:r>
              <a:rPr lang="en-US" b="0" i="1" dirty="0"/>
              <a:t>Child Outcome Summary Process Quick Reference Guide </a:t>
            </a:r>
            <a:r>
              <a:rPr lang="en-US" b="0" dirty="0"/>
              <a:t>provides an overview of the COS process and is meant to stimulate participant’s background knowledge and questions related to the ECO process. </a:t>
            </a:r>
          </a:p>
          <a:p>
            <a:pPr>
              <a:buClr>
                <a:srgbClr val="000000"/>
              </a:buClr>
              <a:buSzPts val="1400"/>
            </a:pPr>
            <a:endParaRPr lang="en-US" dirty="0"/>
          </a:p>
          <a:p>
            <a:pPr>
              <a:buClr>
                <a:srgbClr val="000000"/>
              </a:buClr>
              <a:buSzPts val="1400"/>
            </a:pPr>
            <a:r>
              <a:rPr lang="en-US" b="1" dirty="0">
                <a:solidFill>
                  <a:schemeClr val="dk1"/>
                </a:solidFill>
                <a:latin typeface="Calibri"/>
                <a:ea typeface="Calibri"/>
                <a:cs typeface="Calibri"/>
                <a:sym typeface="Calibri"/>
              </a:rPr>
              <a:t>To Do</a:t>
            </a:r>
          </a:p>
          <a:p>
            <a:pPr>
              <a:buClr>
                <a:srgbClr val="000000"/>
              </a:buClr>
              <a:buSzPts val="1400"/>
            </a:pPr>
            <a:r>
              <a:rPr lang="en-US" dirty="0">
                <a:solidFill>
                  <a:schemeClr val="dk1"/>
                </a:solidFill>
                <a:latin typeface="Calibri"/>
                <a:ea typeface="Calibri"/>
                <a:cs typeface="Calibri"/>
                <a:sym typeface="Calibri"/>
              </a:rPr>
              <a:t>Provide the pre-read article to participants  before the training. Make sure to include the follow-up activity at the beginning of the training to review and provide opportunity to debrief. </a:t>
            </a:r>
            <a:endParaRPr lang="en-US" b="1" dirty="0">
              <a:solidFill>
                <a:schemeClr val="dk1"/>
              </a:solidFill>
              <a:latin typeface="Calibri"/>
              <a:ea typeface="Calibri"/>
              <a:cs typeface="Calibri"/>
              <a:sym typeface="Calibri"/>
            </a:endParaRPr>
          </a:p>
          <a:p>
            <a:pPr>
              <a:buClr>
                <a:srgbClr val="000000"/>
              </a:buClr>
              <a:buSzPts val="1400"/>
            </a:pPr>
            <a:endParaRPr lang="en-US" b="1" dirty="0">
              <a:solidFill>
                <a:schemeClr val="dk1"/>
              </a:solidFill>
              <a:latin typeface="Calibri"/>
              <a:ea typeface="Calibri"/>
              <a:cs typeface="Calibri"/>
              <a:sym typeface="Calibri"/>
            </a:endParaRPr>
          </a:p>
          <a:p>
            <a:pPr>
              <a:buClr>
                <a:srgbClr val="000000"/>
              </a:buClr>
              <a:buSzPts val="1400"/>
            </a:pPr>
            <a:r>
              <a:rPr lang="en-US" b="1" dirty="0">
                <a:solidFill>
                  <a:schemeClr val="dk1"/>
                </a:solidFill>
                <a:latin typeface="Calibri"/>
                <a:ea typeface="Calibri"/>
                <a:cs typeface="Calibri"/>
                <a:sym typeface="Calibri"/>
              </a:rPr>
              <a:t>Pre-Training Article/Handout</a:t>
            </a:r>
          </a:p>
          <a:p>
            <a:pPr>
              <a:buClr>
                <a:srgbClr val="000000"/>
              </a:buClr>
              <a:buSzPts val="1400"/>
            </a:pPr>
            <a:r>
              <a:rPr lang="en-US" i="1" dirty="0"/>
              <a:t>Child Outcome Summary (COS) Process Quick Reference Guide</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dirty="0">
                <a:hlinkClick r:id="rId3"/>
              </a:rPr>
              <a:t>https://ectacenter.org/~pdfs/eco/cos-quick-reference-guide.pdf</a:t>
            </a:r>
            <a:r>
              <a:rPr lang="en-US" dirty="0"/>
              <a:t> </a:t>
            </a:r>
          </a:p>
          <a:p>
            <a:pPr>
              <a:buClr>
                <a:srgbClr val="000000"/>
              </a:buClr>
              <a:buSzPts val="1400"/>
            </a:pPr>
            <a:endParaRPr lang="en-US" b="1" dirty="0">
              <a:solidFill>
                <a:schemeClr val="dk1"/>
              </a:solidFill>
              <a:latin typeface="Calibri"/>
              <a:ea typeface="Calibri"/>
              <a:cs typeface="Calibri"/>
              <a:sym typeface="Calibri"/>
            </a:endParaRPr>
          </a:p>
          <a:p>
            <a:pPr>
              <a:buClr>
                <a:srgbClr val="000000"/>
              </a:buClr>
              <a:buSzPts val="1400"/>
            </a:pPr>
            <a:r>
              <a:rPr lang="en-US" b="1" dirty="0">
                <a:solidFill>
                  <a:schemeClr val="dk1"/>
                </a:solidFill>
                <a:latin typeface="Calibri"/>
                <a:ea typeface="Calibri"/>
                <a:cs typeface="Calibri"/>
                <a:sym typeface="Calibri"/>
              </a:rPr>
              <a:t>Reference</a:t>
            </a:r>
            <a:endParaRPr lang="en-US" dirty="0"/>
          </a:p>
          <a:p>
            <a:pPr marL="188458" marR="0" lvl="0" indent="-471145" algn="l" defTabSz="914400" rtl="0" eaLnBrk="1" fontAlgn="auto" latinLnBrk="0" hangingPunct="1">
              <a:lnSpc>
                <a:spcPct val="100000"/>
              </a:lnSpc>
              <a:spcBef>
                <a:spcPts val="0"/>
              </a:spcBef>
              <a:spcAft>
                <a:spcPts val="0"/>
              </a:spcAft>
              <a:buClr>
                <a:srgbClr val="000000"/>
              </a:buClr>
              <a:buSzPts val="1400"/>
              <a:buFontTx/>
              <a:buNone/>
              <a:tabLst/>
              <a:defRPr/>
            </a:pPr>
            <a:r>
              <a:rPr lang="en-US" b="0" i="0" dirty="0"/>
              <a:t>Center for IDEA Early Childhood Data Systems (DaSy) and Early Childhood Technical Assistance Center (ECTA) (2022). Child Outcome Summary (COS) Process Quick Reference Guide. Retrieved October 31, 2023, from </a:t>
            </a:r>
            <a:r>
              <a:rPr lang="en-US" dirty="0">
                <a:hlinkClick r:id="rId3"/>
              </a:rPr>
              <a:t>https://ectacenter.org/~pdfs/eco/cos-quick-reference-guide.pdf</a:t>
            </a:r>
            <a:r>
              <a:rPr lang="en-US" dirty="0"/>
              <a:t> </a:t>
            </a:r>
          </a:p>
          <a:p>
            <a:pPr marL="188458" indent="-471145">
              <a:buClr>
                <a:srgbClr val="000000"/>
              </a:buClr>
              <a:buSzPts val="1400"/>
            </a:pPr>
            <a:r>
              <a:rPr lang="en-US" b="0" i="0" dirty="0"/>
              <a:t> </a:t>
            </a: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7</a:t>
            </a:fld>
            <a:endParaRPr lang="en-US" dirty="0"/>
          </a:p>
        </p:txBody>
      </p:sp>
    </p:spTree>
    <p:extLst>
      <p:ext uri="{BB962C8B-B14F-4D97-AF65-F5344CB8AC3E}">
        <p14:creationId xmlns:p14="http://schemas.microsoft.com/office/powerpoint/2010/main" val="8843514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63</a:t>
            </a:fld>
            <a:endParaRPr lang="en-US" dirty="0"/>
          </a:p>
        </p:txBody>
      </p:sp>
    </p:spTree>
    <p:extLst>
      <p:ext uri="{BB962C8B-B14F-4D97-AF65-F5344CB8AC3E}">
        <p14:creationId xmlns:p14="http://schemas.microsoft.com/office/powerpoint/2010/main" val="2634279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started – we want to review the process taken to get Indicator 7 results.   COSF is done following the Eligibility determination and should be completed within 30 days of this.</a:t>
            </a:r>
          </a:p>
          <a:p>
            <a:endParaRPr lang="en-US" dirty="0"/>
          </a:p>
          <a:p>
            <a:r>
              <a:rPr lang="en-US" dirty="0"/>
              <a:t>Who completes the Data Entry in your district?</a:t>
            </a:r>
          </a:p>
          <a:p>
            <a:endParaRPr lang="en-US" dirty="0"/>
          </a:p>
          <a:p>
            <a:r>
              <a:rPr lang="en-US" dirty="0"/>
              <a:t>Children moving into your district from another Kansas district require only an Organizational Entry.   When this occurs, be sure and check what their actual Entry scores were.</a:t>
            </a:r>
          </a:p>
        </p:txBody>
      </p:sp>
      <p:sp>
        <p:nvSpPr>
          <p:cNvPr id="4" name="Slide Number Placeholder 3"/>
          <p:cNvSpPr>
            <a:spLocks noGrp="1"/>
          </p:cNvSpPr>
          <p:nvPr>
            <p:ph type="sldNum" sz="quarter" idx="5"/>
          </p:nvPr>
        </p:nvSpPr>
        <p:spPr/>
        <p:txBody>
          <a:bodyPr/>
          <a:lstStyle/>
          <a:p>
            <a:fld id="{5F031AB1-2036-4644-B850-D3AA3B8A40CB}" type="slidenum">
              <a:rPr lang="en-US" smtClean="0"/>
              <a:t>64</a:t>
            </a:fld>
            <a:endParaRPr lang="en-US" dirty="0"/>
          </a:p>
        </p:txBody>
      </p:sp>
      <p:sp>
        <p:nvSpPr>
          <p:cNvPr id="5" name="Date Placeholder 4">
            <a:extLst>
              <a:ext uri="{FF2B5EF4-FFF2-40B4-BE49-F238E27FC236}">
                <a16:creationId xmlns:a16="http://schemas.microsoft.com/office/drawing/2014/main" id="{0F0FF782-84CD-4D00-960E-328BC4F21446}"/>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F452DC0C-C984-4AD6-98A8-BED136B74983}"/>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0133E5F9-10CD-4855-9B08-47DA41B4B56E}"/>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42869097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Enter the first name, middle initial and last name for each person involved in completing the outcomes summary ratings. </a:t>
            </a:r>
          </a:p>
          <a:p>
            <a:pPr marL="631908" lvl="1" indent="-174708">
              <a:buFont typeface="Arial" panose="020B0604020202020204" pitchFamily="34" charset="0"/>
              <a:buChar char="•"/>
            </a:pPr>
            <a:r>
              <a:rPr lang="en-US" dirty="0"/>
              <a:t> Parent/Legal Guardian should only be included here IF they were involved in completing the ratings. </a:t>
            </a:r>
          </a:p>
          <a:p>
            <a:pPr marL="631908" lvl="1" indent="-174708">
              <a:buFont typeface="Arial" panose="020B0604020202020204" pitchFamily="34" charset="0"/>
              <a:buChar char="•"/>
            </a:pPr>
            <a:r>
              <a:rPr lang="en-US" dirty="0"/>
              <a:t>At least two professionals should be part of making the rating. </a:t>
            </a:r>
          </a:p>
          <a:p>
            <a:pPr marL="174708" lvl="0" indent="-174708">
              <a:buFont typeface="Arial" panose="020B0604020202020204" pitchFamily="34" charset="0"/>
              <a:buChar char="•"/>
            </a:pPr>
            <a:r>
              <a:rPr lang="en-US" dirty="0"/>
              <a:t>Next, select a role for each person from the drop-down list. Table 2 in the appendix lists these roles.</a:t>
            </a:r>
          </a:p>
          <a:p>
            <a:pPr marL="174708" lvl="0" indent="-174708">
              <a:buFont typeface="Arial" panose="020B0604020202020204" pitchFamily="34" charset="0"/>
              <a:buChar char="•"/>
            </a:pPr>
            <a:r>
              <a:rPr lang="en-US" dirty="0"/>
              <a:t>Indicate how information was obtained from the family to include in determining the summary ratings about how the child functions by clicking in the box beside all that apply. </a:t>
            </a:r>
          </a:p>
          <a:p>
            <a:pPr marL="631908" lvl="1" indent="-174708">
              <a:buFont typeface="Arial" panose="020B0604020202020204" pitchFamily="34" charset="0"/>
              <a:buChar char="•"/>
            </a:pPr>
            <a:r>
              <a:rPr lang="en-US" dirty="0"/>
              <a:t> Received in team meeting. </a:t>
            </a:r>
          </a:p>
          <a:p>
            <a:pPr marL="631908" lvl="1" indent="-174708">
              <a:buFont typeface="Arial" panose="020B0604020202020204" pitchFamily="34" charset="0"/>
              <a:buChar char="•"/>
            </a:pPr>
            <a:r>
              <a:rPr lang="en-US" dirty="0"/>
              <a:t> Collected separately. </a:t>
            </a:r>
          </a:p>
          <a:p>
            <a:pPr marL="631908" lvl="1" indent="-174708">
              <a:buFont typeface="Arial" panose="020B0604020202020204" pitchFamily="34" charset="0"/>
              <a:buChar char="•"/>
            </a:pPr>
            <a:r>
              <a:rPr lang="en-US" dirty="0"/>
              <a:t> Incorporated into assessment(s). </a:t>
            </a:r>
          </a:p>
          <a:p>
            <a:pPr marL="631908" lvl="1" indent="-174708">
              <a:buFont typeface="Arial" panose="020B0604020202020204" pitchFamily="34" charset="0"/>
              <a:buChar char="•"/>
            </a:pPr>
            <a:r>
              <a:rPr lang="en-US" dirty="0"/>
              <a:t> Not included – Family information must be included. </a:t>
            </a:r>
          </a:p>
          <a:p>
            <a:pPr marL="631908" lvl="1"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5F031AB1-2036-4644-B850-D3AA3B8A40CB}" type="slidenum">
              <a:rPr lang="en-US" smtClean="0"/>
              <a:t>65</a:t>
            </a:fld>
            <a:endParaRPr lang="en-US" dirty="0"/>
          </a:p>
        </p:txBody>
      </p:sp>
      <p:sp>
        <p:nvSpPr>
          <p:cNvPr id="5" name="Date Placeholder 4">
            <a:extLst>
              <a:ext uri="{FF2B5EF4-FFF2-40B4-BE49-F238E27FC236}">
                <a16:creationId xmlns:a16="http://schemas.microsoft.com/office/drawing/2014/main" id="{18CAC218-42D4-4159-B1F9-B836E49D48EF}"/>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AF10751E-F2C8-4B0D-877E-2D2E54EF8F0D}"/>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872C007C-E8AE-42CA-B4F9-CF8D85C20E06}"/>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37871597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Cite the Source:</a:t>
            </a:r>
            <a:r>
              <a:rPr lang="en-US" dirty="0"/>
              <a:t> Indicate the source of the evidence (a parent, speech therapist, teacher, or specific assessment) and the nature of the evidence from the source.</a:t>
            </a:r>
          </a:p>
          <a:p>
            <a:pPr>
              <a:buFont typeface="Arial" panose="020B0604020202020204" pitchFamily="34" charset="0"/>
              <a:buChar char="•"/>
            </a:pPr>
            <a:r>
              <a:rPr lang="en-US" b="1" dirty="0"/>
              <a:t>Functional Skills:</a:t>
            </a:r>
            <a:r>
              <a:rPr lang="en-US" dirty="0"/>
              <a:t> Identify the specific functional skills the child uses in everyday settings and situations, and the consistency with which they are observed.</a:t>
            </a:r>
          </a:p>
          <a:p>
            <a:pPr>
              <a:buFont typeface="Arial" panose="020B0604020202020204" pitchFamily="34" charset="0"/>
              <a:buChar char="•"/>
            </a:pPr>
            <a:r>
              <a:rPr lang="en-US" b="1" dirty="0"/>
              <a:t>Age-Anchoring:</a:t>
            </a:r>
            <a:r>
              <a:rPr lang="en-US" dirty="0"/>
              <a:t> Describe the presence and absence of age-anchored skills—Foundational (F), immediate foundational (IF), and age-expected (AE)—that are consistent with the selected rating.</a:t>
            </a:r>
          </a:p>
          <a:p>
            <a:pPr>
              <a:buFont typeface="Arial" panose="020B0604020202020204" pitchFamily="34" charset="0"/>
              <a:buChar char="•"/>
            </a:pPr>
            <a:r>
              <a:rPr lang="en-US" b="1" dirty="0"/>
              <a:t>Function, not Progress:</a:t>
            </a:r>
            <a:r>
              <a:rPr lang="en-US" dirty="0"/>
              <a:t> Focus on the child's current level of functioning rather than how much progress the child has made.</a:t>
            </a:r>
          </a:p>
          <a:p>
            <a:pPr>
              <a:buFont typeface="Arial" panose="020B0604020202020204" pitchFamily="34" charset="0"/>
              <a:buChar char="•"/>
            </a:pPr>
            <a:r>
              <a:rPr lang="en-US" b="1" dirty="0"/>
              <a:t>Compare to Same-Age Peers:</a:t>
            </a:r>
            <a:r>
              <a:rPr lang="en-US" dirty="0"/>
              <a:t> Compare the child's skills and behaviors to those of same-age peers. For each of the three child outcomes, determine the extent to which the child's skills and behaviors are age-expected.</a:t>
            </a:r>
          </a:p>
          <a:p>
            <a:pPr marL="228600" indent="-228600">
              <a:buAutoNum type="arabicPeriod"/>
            </a:pPr>
            <a:endParaRPr lang="en-US" dirty="0"/>
          </a:p>
          <a:p>
            <a:pPr marL="228600" indent="-228600">
              <a:buAutoNum type="arabicPeriod"/>
            </a:pPr>
            <a:endParaRPr lang="en-US" dirty="0"/>
          </a:p>
          <a:p>
            <a:pPr marL="228600" indent="-228600">
              <a:buAutoNum type="arabicPeriod"/>
            </a:pPr>
            <a:r>
              <a:rPr lang="en-US" dirty="0"/>
              <a:t>Identify the supporting evidence,</a:t>
            </a:r>
          </a:p>
          <a:p>
            <a:pPr marL="685800" lvl="1" indent="-228600">
              <a:buFont typeface="Arial" panose="020B0604020202020204" pitchFamily="34" charset="0"/>
              <a:buChar char="•"/>
            </a:pPr>
            <a:r>
              <a:rPr lang="en-US" dirty="0"/>
              <a:t>Remember the CBA must be one source of supporting evidence</a:t>
            </a:r>
          </a:p>
          <a:p>
            <a:pPr marL="228600" lvl="0" indent="-228600">
              <a:buAutoNum type="arabicPeriod"/>
            </a:pPr>
            <a:r>
              <a:rPr lang="en-US" dirty="0"/>
              <a:t>Enter a date for the supporting evidence</a:t>
            </a:r>
          </a:p>
          <a:p>
            <a:pPr marL="685800" lvl="1" indent="-228600">
              <a:buFont typeface="Arial" panose="020B0604020202020204" pitchFamily="34" charset="0"/>
              <a:buChar char="•"/>
            </a:pPr>
            <a:r>
              <a:rPr lang="en-US" dirty="0"/>
              <a:t>The supporting evidence must be as current as possible to reflect maximum child progress, but not more than 3 month before the summary rating. </a:t>
            </a:r>
          </a:p>
          <a:p>
            <a:pPr marL="228600" lvl="0" indent="-228600">
              <a:buFont typeface="+mj-lt"/>
              <a:buAutoNum type="arabicPeriod"/>
            </a:pPr>
            <a:r>
              <a:rPr lang="en-US" dirty="0"/>
              <a:t>Enter a narrative in the summary section that reflects the child’s functional behaviors in relation to same-age peers for each outcome area. </a:t>
            </a:r>
          </a:p>
          <a:p>
            <a:pPr marL="228600" lvl="0" indent="-228600">
              <a:buAutoNum type="arabicPeriod"/>
            </a:pPr>
            <a:endParaRPr lang="en-US" dirty="0"/>
          </a:p>
          <a:p>
            <a:pPr marL="228600" lvl="0" indent="-228600">
              <a:buAutoNum type="arabicPeriod"/>
            </a:pPr>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66</a:t>
            </a:fld>
            <a:endParaRPr lang="en-US" dirty="0"/>
          </a:p>
        </p:txBody>
      </p:sp>
    </p:spTree>
    <p:extLst>
      <p:ext uri="{BB962C8B-B14F-4D97-AF65-F5344CB8AC3E}">
        <p14:creationId xmlns:p14="http://schemas.microsoft.com/office/powerpoint/2010/main" val="34104347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67</a:t>
            </a:fld>
            <a:endParaRPr lang="en-US" dirty="0"/>
          </a:p>
        </p:txBody>
      </p:sp>
    </p:spTree>
    <p:extLst>
      <p:ext uri="{BB962C8B-B14F-4D97-AF65-F5344CB8AC3E}">
        <p14:creationId xmlns:p14="http://schemas.microsoft.com/office/powerpoint/2010/main" val="29083318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68</a:t>
            </a:fld>
            <a:endParaRPr lang="en-US" dirty="0"/>
          </a:p>
        </p:txBody>
      </p:sp>
    </p:spTree>
    <p:extLst>
      <p:ext uri="{BB962C8B-B14F-4D97-AF65-F5344CB8AC3E}">
        <p14:creationId xmlns:p14="http://schemas.microsoft.com/office/powerpoint/2010/main" val="20687621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69</a:t>
            </a:fld>
            <a:endParaRPr lang="en-US" dirty="0"/>
          </a:p>
        </p:txBody>
      </p:sp>
    </p:spTree>
    <p:extLst>
      <p:ext uri="{BB962C8B-B14F-4D97-AF65-F5344CB8AC3E}">
        <p14:creationId xmlns:p14="http://schemas.microsoft.com/office/powerpoint/2010/main" val="29934100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32E9F-BC35-0F85-99DA-9E38F962E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681AB0-983F-2D90-4413-BB69E33F8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857987-27D4-B847-D42B-DEED8DBCEBEF}"/>
              </a:ext>
            </a:extLst>
          </p:cNvPr>
          <p:cNvSpPr>
            <a:spLocks noGrp="1"/>
          </p:cNvSpPr>
          <p:nvPr>
            <p:ph type="body" idx="1"/>
          </p:nvPr>
        </p:nvSpPr>
        <p:spPr/>
        <p:txBody>
          <a:bodyPr/>
          <a:lstStyle/>
          <a:p>
            <a:pPr>
              <a:buFont typeface="Arial" panose="020B0604020202020204" pitchFamily="34" charset="0"/>
              <a:buChar char="•"/>
            </a:pPr>
            <a:r>
              <a:rPr lang="en-US" b="1" dirty="0"/>
              <a:t>Cite the Source:</a:t>
            </a:r>
            <a:r>
              <a:rPr lang="en-US" dirty="0"/>
              <a:t> Indicate the source of the evidence (a parent, speech therapist, teacher, or specific assessment) and the nature of the evidence from the source.</a:t>
            </a:r>
          </a:p>
          <a:p>
            <a:pPr>
              <a:buFont typeface="Arial" panose="020B0604020202020204" pitchFamily="34" charset="0"/>
              <a:buChar char="•"/>
            </a:pPr>
            <a:r>
              <a:rPr lang="en-US" b="1" dirty="0"/>
              <a:t>Functional Skills:</a:t>
            </a:r>
            <a:r>
              <a:rPr lang="en-US" dirty="0"/>
              <a:t> Identify the specific functional skills the child uses in everyday settings and situations, and the consistency with which they are observed.</a:t>
            </a:r>
          </a:p>
          <a:p>
            <a:pPr>
              <a:buFont typeface="Arial" panose="020B0604020202020204" pitchFamily="34" charset="0"/>
              <a:buChar char="•"/>
            </a:pPr>
            <a:r>
              <a:rPr lang="en-US" b="1" dirty="0"/>
              <a:t>Age-Anchoring:</a:t>
            </a:r>
            <a:r>
              <a:rPr lang="en-US" dirty="0"/>
              <a:t> Describe the presence and absence of age-anchored skills—Foundational (F), immediate foundational (IF), and age-expected (AE)—that are consistent with the selected rating.</a:t>
            </a:r>
          </a:p>
          <a:p>
            <a:pPr>
              <a:buFont typeface="Arial" panose="020B0604020202020204" pitchFamily="34" charset="0"/>
              <a:buChar char="•"/>
            </a:pPr>
            <a:r>
              <a:rPr lang="en-US" b="1" dirty="0"/>
              <a:t>Function, not Progress:</a:t>
            </a:r>
            <a:r>
              <a:rPr lang="en-US" dirty="0"/>
              <a:t> Focus on the child's current level of functioning rather than how much progress the child has made.</a:t>
            </a:r>
          </a:p>
          <a:p>
            <a:pPr>
              <a:buFont typeface="Arial" panose="020B0604020202020204" pitchFamily="34" charset="0"/>
              <a:buChar char="•"/>
            </a:pPr>
            <a:r>
              <a:rPr lang="en-US" b="1" dirty="0"/>
              <a:t>Compare to Same-Age Peers:</a:t>
            </a:r>
            <a:r>
              <a:rPr lang="en-US" dirty="0"/>
              <a:t> Compare the child's skills and behaviors to those of same-age peers. For each of the three child outcomes, determine the extent to which the child's skills and behaviors are age-expected.</a:t>
            </a:r>
          </a:p>
          <a:p>
            <a:pPr marL="228600" indent="-228600">
              <a:buAutoNum type="arabicPeriod"/>
            </a:pPr>
            <a:endParaRPr lang="en-US" dirty="0"/>
          </a:p>
          <a:p>
            <a:pPr marL="228600" indent="-228600">
              <a:buAutoNum type="arabicPeriod"/>
            </a:pPr>
            <a:endParaRPr lang="en-US" dirty="0"/>
          </a:p>
          <a:p>
            <a:pPr marL="228600" indent="-228600">
              <a:buAutoNum type="arabicPeriod"/>
            </a:pPr>
            <a:r>
              <a:rPr lang="en-US" dirty="0"/>
              <a:t>Identify the supporting evidence,</a:t>
            </a:r>
          </a:p>
          <a:p>
            <a:pPr marL="685800" lvl="1" indent="-228600">
              <a:buFont typeface="Arial" panose="020B0604020202020204" pitchFamily="34" charset="0"/>
              <a:buChar char="•"/>
            </a:pPr>
            <a:r>
              <a:rPr lang="en-US" dirty="0"/>
              <a:t>Remember the CBA must be one source of supporting evidence</a:t>
            </a:r>
          </a:p>
          <a:p>
            <a:pPr marL="228600" lvl="0" indent="-228600">
              <a:buAutoNum type="arabicPeriod"/>
            </a:pPr>
            <a:r>
              <a:rPr lang="en-US" dirty="0"/>
              <a:t>Enter a date for the supporting evidence</a:t>
            </a:r>
          </a:p>
          <a:p>
            <a:pPr marL="685800" lvl="1" indent="-228600">
              <a:buFont typeface="Arial" panose="020B0604020202020204" pitchFamily="34" charset="0"/>
              <a:buChar char="•"/>
            </a:pPr>
            <a:r>
              <a:rPr lang="en-US" dirty="0"/>
              <a:t>The supporting evidence must be as current as possible to reflect maximum child progress, but not more than 3 month before the summary rating. </a:t>
            </a:r>
          </a:p>
          <a:p>
            <a:pPr marL="228600" lvl="0" indent="-228600">
              <a:buFont typeface="+mj-lt"/>
              <a:buAutoNum type="arabicPeriod"/>
            </a:pPr>
            <a:r>
              <a:rPr lang="en-US" dirty="0"/>
              <a:t>Enter a narrative in the summary section that reflects the child’s functional behaviors in relation to same-age peers for each outcome area. </a:t>
            </a:r>
          </a:p>
          <a:p>
            <a:pPr marL="228600" lvl="0" indent="-228600">
              <a:buAutoNum type="arabicPeriod"/>
            </a:pPr>
            <a:endParaRPr lang="en-US" dirty="0"/>
          </a:p>
          <a:p>
            <a:pPr marL="228600" lvl="0" indent="-228600">
              <a:buAutoNum type="arabicPeriod"/>
            </a:pPr>
            <a:endParaRPr lang="en-US" dirty="0"/>
          </a:p>
        </p:txBody>
      </p:sp>
      <p:sp>
        <p:nvSpPr>
          <p:cNvPr id="4" name="Slide Number Placeholder 3">
            <a:extLst>
              <a:ext uri="{FF2B5EF4-FFF2-40B4-BE49-F238E27FC236}">
                <a16:creationId xmlns:a16="http://schemas.microsoft.com/office/drawing/2014/main" id="{D3E9A287-7D13-0CFD-DAF8-C367038929F6}"/>
              </a:ext>
            </a:extLst>
          </p:cNvPr>
          <p:cNvSpPr>
            <a:spLocks noGrp="1"/>
          </p:cNvSpPr>
          <p:nvPr>
            <p:ph type="sldNum" sz="quarter" idx="5"/>
          </p:nvPr>
        </p:nvSpPr>
        <p:spPr/>
        <p:txBody>
          <a:bodyPr/>
          <a:lstStyle/>
          <a:p>
            <a:fld id="{D062FCD0-97D0-4184-897A-127F3AA3DAA3}" type="slidenum">
              <a:rPr lang="en-US" smtClean="0"/>
              <a:t>70</a:t>
            </a:fld>
            <a:endParaRPr lang="en-US" dirty="0"/>
          </a:p>
        </p:txBody>
      </p:sp>
    </p:spTree>
    <p:extLst>
      <p:ext uri="{BB962C8B-B14F-4D97-AF65-F5344CB8AC3E}">
        <p14:creationId xmlns:p14="http://schemas.microsoft.com/office/powerpoint/2010/main" val="4053839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 A Child at entry is rated compared to same age peers and at exit they are rated compared to same age peers. </a:t>
            </a:r>
          </a:p>
        </p:txBody>
      </p:sp>
      <p:sp>
        <p:nvSpPr>
          <p:cNvPr id="4" name="Slide Number Placeholder 3"/>
          <p:cNvSpPr>
            <a:spLocks noGrp="1"/>
          </p:cNvSpPr>
          <p:nvPr>
            <p:ph type="sldNum" sz="quarter" idx="5"/>
          </p:nvPr>
        </p:nvSpPr>
        <p:spPr/>
        <p:txBody>
          <a:bodyPr/>
          <a:lstStyle/>
          <a:p>
            <a:fld id="{D062FCD0-97D0-4184-897A-127F3AA3DAA3}" type="slidenum">
              <a:rPr lang="en-US" smtClean="0"/>
              <a:t>71</a:t>
            </a:fld>
            <a:endParaRPr lang="en-US" dirty="0"/>
          </a:p>
        </p:txBody>
      </p:sp>
    </p:spTree>
    <p:extLst>
      <p:ext uri="{BB962C8B-B14F-4D97-AF65-F5344CB8AC3E}">
        <p14:creationId xmlns:p14="http://schemas.microsoft.com/office/powerpoint/2010/main" val="34075131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It is very rare for a</a:t>
            </a:r>
            <a:r>
              <a:rPr lang="en-US" baseline="0" dirty="0"/>
              <a:t> child to make NO progress – even progress through normal maturation.</a:t>
            </a:r>
          </a:p>
          <a:p>
            <a:pPr defTabSz="931774">
              <a:defRPr/>
            </a:pPr>
            <a:endParaRPr lang="en-US" baseline="0" dirty="0"/>
          </a:p>
          <a:p>
            <a:r>
              <a:rPr lang="en-US" dirty="0"/>
              <a:t>Let’s talk about two common confusions related to the progress question. Some teams answer “no”</a:t>
            </a:r>
          </a:p>
          <a:p>
            <a:r>
              <a:rPr lang="en-US" dirty="0"/>
              <a:t>because they think the child has to show progress across the breadth of skills represented in the outcome</a:t>
            </a:r>
          </a:p>
          <a:p>
            <a:r>
              <a:rPr lang="en-US" dirty="0"/>
              <a:t>area. Teams should answer “yes” to the progress question even if the child has only acquired a new skill</a:t>
            </a:r>
          </a:p>
          <a:p>
            <a:r>
              <a:rPr lang="en-US" dirty="0"/>
              <a:t>related to one aspect of the outcome. The child does not have to show progress across all aspects of the</a:t>
            </a:r>
          </a:p>
          <a:p>
            <a:r>
              <a:rPr lang="en-US" dirty="0"/>
              <a:t>outcome for the answer to the question to be “yes.”</a:t>
            </a:r>
          </a:p>
          <a:p>
            <a:r>
              <a:rPr lang="en-US" dirty="0"/>
              <a:t>Similarly, some teams may be confused about how to respond because the child’s acquisition of new skills</a:t>
            </a:r>
          </a:p>
          <a:p>
            <a:r>
              <a:rPr lang="en-US" dirty="0"/>
              <a:t>is slower than same-aged peers. The key point to remember is that the progress question is about progress</a:t>
            </a:r>
          </a:p>
          <a:p>
            <a:r>
              <a:rPr lang="en-US" dirty="0"/>
              <a:t>compared to self not about progress relative to same-aged peers. A child may even lose ground compared</a:t>
            </a:r>
          </a:p>
          <a:p>
            <a:r>
              <a:rPr lang="en-US" dirty="0"/>
              <a:t>to same-aged peers, but the team should still answer “yes” if the child demonstrated any new skill.</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5F031AB1-2036-4644-B850-D3AA3B8A40CB}" type="slidenum">
              <a:rPr lang="en-US" smtClean="0"/>
              <a:t>72</a:t>
            </a:fld>
            <a:endParaRPr lang="en-US" dirty="0"/>
          </a:p>
        </p:txBody>
      </p:sp>
      <p:sp>
        <p:nvSpPr>
          <p:cNvPr id="5" name="Date Placeholder 4">
            <a:extLst>
              <a:ext uri="{FF2B5EF4-FFF2-40B4-BE49-F238E27FC236}">
                <a16:creationId xmlns:a16="http://schemas.microsoft.com/office/drawing/2014/main" id="{05BA0675-D4C7-4020-8CEA-CB32FBEDF531}"/>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17A4ADDE-DEC7-44B6-9237-1D23D8D24700}"/>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623090A5-1575-4C15-8E13-2860949A377D}"/>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84345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8</a:t>
            </a:fld>
            <a:endParaRPr lang="en-US" dirty="0"/>
          </a:p>
        </p:txBody>
      </p:sp>
    </p:spTree>
    <p:extLst>
      <p:ext uri="{BB962C8B-B14F-4D97-AF65-F5344CB8AC3E}">
        <p14:creationId xmlns:p14="http://schemas.microsoft.com/office/powerpoint/2010/main" val="17375542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 Case Study - https://</a:t>
            </a:r>
            <a:r>
              <a:rPr lang="en-US" dirty="0" err="1"/>
              <a:t>ectacenter.org</a:t>
            </a:r>
            <a:r>
              <a:rPr lang="en-US" dirty="0"/>
              <a:t>/~pdfs/</a:t>
            </a:r>
            <a:r>
              <a:rPr lang="en-US" dirty="0" err="1"/>
              <a:t>knowledgepath</a:t>
            </a:r>
            <a:r>
              <a:rPr lang="en-US" dirty="0"/>
              <a:t>/</a:t>
            </a:r>
            <a:r>
              <a:rPr lang="en-US" dirty="0" err="1"/>
              <a:t>ifspoutcomes-iepgoals</a:t>
            </a:r>
            <a:r>
              <a:rPr lang="en-US" dirty="0"/>
              <a:t>/kimcasestudy-35mos.pdf </a:t>
            </a:r>
          </a:p>
          <a:p>
            <a:endParaRPr lang="en-US" dirty="0"/>
          </a:p>
          <a:p>
            <a:r>
              <a:rPr lang="en-US" dirty="0"/>
              <a:t>Summary of Skills by Outcome “ https://</a:t>
            </a:r>
            <a:r>
              <a:rPr lang="en-US" dirty="0" err="1"/>
              <a:t>www.gadoe.org</a:t>
            </a:r>
            <a:r>
              <a:rPr lang="en-US" dirty="0"/>
              <a:t>/Curriculum-Instruction-and-Assessment/Special-Education-Services/Documents/Spring%20Leadership%202014/Spring%20Leadership%202015/9%20Summary%20of%20skills%20by%20outcomes.pdf</a:t>
            </a:r>
          </a:p>
          <a:p>
            <a:endParaRPr lang="en-US" dirty="0"/>
          </a:p>
          <a:p>
            <a:r>
              <a:rPr lang="en-US" dirty="0"/>
              <a:t>Outcome 1  https://</a:t>
            </a:r>
            <a:r>
              <a:rPr lang="en-US" dirty="0" err="1"/>
              <a:t>ectacenter.org</a:t>
            </a:r>
            <a:r>
              <a:rPr lang="en-US" dirty="0"/>
              <a:t>/~pdfs/eco/Kim-35MonthsOutcomesbyAgeExpectation.pdf </a:t>
            </a:r>
          </a:p>
        </p:txBody>
      </p:sp>
      <p:sp>
        <p:nvSpPr>
          <p:cNvPr id="4" name="Slide Number Placeholder 3"/>
          <p:cNvSpPr>
            <a:spLocks noGrp="1"/>
          </p:cNvSpPr>
          <p:nvPr>
            <p:ph type="sldNum" sz="quarter" idx="5"/>
          </p:nvPr>
        </p:nvSpPr>
        <p:spPr/>
        <p:txBody>
          <a:bodyPr/>
          <a:lstStyle/>
          <a:p>
            <a:fld id="{D062FCD0-97D0-4184-897A-127F3AA3DAA3}" type="slidenum">
              <a:rPr lang="en-US" smtClean="0"/>
              <a:t>73</a:t>
            </a:fld>
            <a:endParaRPr lang="en-US" dirty="0"/>
          </a:p>
        </p:txBody>
      </p:sp>
    </p:spTree>
    <p:extLst>
      <p:ext uri="{BB962C8B-B14F-4D97-AF65-F5344CB8AC3E}">
        <p14:creationId xmlns:p14="http://schemas.microsoft.com/office/powerpoint/2010/main" val="1306295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609600"/>
            <a:ext cx="4572000" cy="3429000"/>
          </a:xfrm>
        </p:spPr>
      </p:sp>
      <p:sp>
        <p:nvSpPr>
          <p:cNvPr id="3" name="Notes Placeholder 2"/>
          <p:cNvSpPr>
            <a:spLocks noGrp="1"/>
          </p:cNvSpPr>
          <p:nvPr>
            <p:ph type="body" idx="1"/>
          </p:nvPr>
        </p:nvSpPr>
        <p:spPr>
          <a:xfrm>
            <a:off x="685800" y="4343399"/>
            <a:ext cx="5715000" cy="4341813"/>
          </a:xfrm>
        </p:spPr>
        <p:txBody>
          <a:bodyPr/>
          <a:lstStyle/>
          <a:p>
            <a:r>
              <a:rPr lang="en-US" sz="900" dirty="0"/>
              <a:t>. </a:t>
            </a:r>
          </a:p>
          <a:p>
            <a:endParaRPr lang="en-US" sz="900" dirty="0"/>
          </a:p>
          <a:p>
            <a:r>
              <a:rPr lang="en-US" sz="900" dirty="0"/>
              <a:t>Handout: https://ectacenter.org/~pdfs/eco/Kim-AssessmentSummaryofSkills35Months.pdf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https://ectacenter.org/~pdfs/eco/WrittenChildExampleKimat17and35monthsActivityInstructions.pdf</a:t>
            </a:r>
          </a:p>
        </p:txBody>
      </p:sp>
      <p:sp>
        <p:nvSpPr>
          <p:cNvPr id="4" name="Slide Number Placeholder 3"/>
          <p:cNvSpPr>
            <a:spLocks noGrp="1"/>
          </p:cNvSpPr>
          <p:nvPr>
            <p:ph type="sldNum" sz="quarter" idx="5"/>
          </p:nvPr>
        </p:nvSpPr>
        <p:spPr/>
        <p:txBody>
          <a:bodyPr/>
          <a:lstStyle/>
          <a:p>
            <a:fld id="{D062FCD0-97D0-4184-897A-127F3AA3DAA3}" type="slidenum">
              <a:rPr lang="en-US" smtClean="0"/>
              <a:t>74</a:t>
            </a:fld>
            <a:endParaRPr lang="en-US" dirty="0"/>
          </a:p>
        </p:txBody>
      </p:sp>
    </p:spTree>
    <p:extLst>
      <p:ext uri="{BB962C8B-B14F-4D97-AF65-F5344CB8AC3E}">
        <p14:creationId xmlns:p14="http://schemas.microsoft.com/office/powerpoint/2010/main" val="3155690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Provide Ratings for All Three Outcomes</a:t>
            </a:r>
          </a:p>
          <a:p>
            <a:r>
              <a:rPr lang="en-US" dirty="0"/>
              <a:t>Teams sometimes ask whether children need ratings in all three outcome areas. The answer is yes.</a:t>
            </a:r>
          </a:p>
          <a:p>
            <a:r>
              <a:rPr lang="en-US" dirty="0"/>
              <a:t>Ratings are always provided on all three outcome areas. This is true even if no one has any concerns</a:t>
            </a:r>
          </a:p>
          <a:p>
            <a:r>
              <a:rPr lang="en-US" dirty="0"/>
              <a:t>about a child’s development in an outcome area or if a child is showing delays in only one or two of the</a:t>
            </a:r>
          </a:p>
          <a:p>
            <a:r>
              <a:rPr lang="en-US" dirty="0"/>
              <a:t>outcome areas. Ratings on all three outcomes are needed to provide a complete picture of the child’s</a:t>
            </a:r>
          </a:p>
          <a:p>
            <a:r>
              <a:rPr lang="en-US" dirty="0"/>
              <a:t>functioning.</a:t>
            </a:r>
          </a:p>
          <a:p>
            <a:endParaRPr lang="en-US" dirty="0"/>
          </a:p>
          <a:p>
            <a:r>
              <a:rPr lang="en-US" dirty="0"/>
              <a:t>Do Not Adjust Age for Prematurity</a:t>
            </a:r>
          </a:p>
          <a:p>
            <a:r>
              <a:rPr lang="en-US" dirty="0"/>
              <a:t>It is common practice in early intervention to assess children born prematurely using their adjusted ages;</a:t>
            </a:r>
          </a:p>
          <a:p>
            <a:r>
              <a:rPr lang="en-US" dirty="0"/>
              <a:t>however, chronological age, not adjusted age, is used for Child Outcomes Summary ratings.</a:t>
            </a:r>
          </a:p>
          <a:p>
            <a:r>
              <a:rPr lang="en-US" dirty="0"/>
              <a:t>One of the reasons we collect data on child outcomes is to examine the effectiveness of early intervention</a:t>
            </a:r>
          </a:p>
          <a:p>
            <a:r>
              <a:rPr lang="en-US" dirty="0"/>
              <a:t>and early childhood special education programs. Using the child’s chronological age provides a truer</a:t>
            </a:r>
          </a:p>
          <a:p>
            <a:r>
              <a:rPr lang="en-US" dirty="0"/>
              <a:t>picture of the effect of services on the child’s development. The data will show how children born</a:t>
            </a:r>
          </a:p>
          <a:p>
            <a:r>
              <a:rPr lang="en-US" dirty="0"/>
              <a:t>prematurely catch up, which demonstrates the impact of early intervention services.</a:t>
            </a:r>
          </a:p>
          <a:p>
            <a:endParaRPr lang="en-US" dirty="0"/>
          </a:p>
          <a:p>
            <a:r>
              <a:rPr lang="en-US" dirty="0"/>
              <a:t>Children Who Have Only Communication Delays</a:t>
            </a:r>
          </a:p>
          <a:p>
            <a:r>
              <a:rPr lang="en-US" dirty="0"/>
              <a:t>Practitioners sometimes ask whether children with only communication delays, especially articulation</a:t>
            </a:r>
          </a:p>
          <a:p>
            <a:r>
              <a:rPr lang="en-US" dirty="0"/>
              <a:t>delays, should be rated automatically as typically developing on Outcomes 1 and 3. The answer is no. The</a:t>
            </a:r>
          </a:p>
          <a:p>
            <a:r>
              <a:rPr lang="en-US" dirty="0"/>
              <a:t>team needs to consider how the child’s communication, including articulation, is affecting the child’s</a:t>
            </a:r>
          </a:p>
          <a:p>
            <a:r>
              <a:rPr lang="en-US" dirty="0"/>
              <a:t>functioning in all three outcome areas. When thinking about how a child with articulation delays would</a:t>
            </a:r>
          </a:p>
          <a:p>
            <a:r>
              <a:rPr lang="en-US" dirty="0"/>
              <a:t>be rated on all three outcomes, the team members should focus their discussion on how articulation or</a:t>
            </a:r>
          </a:p>
          <a:p>
            <a:r>
              <a:rPr lang="en-US" dirty="0"/>
              <a:t>other aspects of the child’s communication are affecting the child’s functioning across settings in each of</a:t>
            </a:r>
          </a:p>
          <a:p>
            <a:r>
              <a:rPr lang="en-US" dirty="0"/>
              <a:t>the outcome areas.</a:t>
            </a:r>
          </a:p>
          <a:p>
            <a:endParaRPr lang="en-US" dirty="0"/>
          </a:p>
          <a:p>
            <a:r>
              <a:rPr lang="en-US" dirty="0"/>
              <a:t>The team must consider the extent to which atypical behaviors influence the child’s level of functioning in</a:t>
            </a:r>
          </a:p>
          <a:p>
            <a:r>
              <a:rPr lang="en-US" dirty="0"/>
              <a:t>each outcome area across settings and situations. For example, if the child spends a lot of time engaged</a:t>
            </a:r>
          </a:p>
          <a:p>
            <a:r>
              <a:rPr lang="en-US" dirty="0"/>
              <a:t>in self-stimulating behaviors, then she is not able to interact as much with people around her. If the child</a:t>
            </a:r>
          </a:p>
          <a:p>
            <a:r>
              <a:rPr lang="en-US" dirty="0"/>
              <a:t>displays self-stimulating behaviors in response to others’ actions instead of reciprocating and extending</a:t>
            </a:r>
          </a:p>
          <a:p>
            <a:r>
              <a:rPr lang="en-US" dirty="0"/>
              <a:t>interactions with those people around her, then the self-stimulation has a functional impact on her</a:t>
            </a:r>
          </a:p>
          <a:p>
            <a:r>
              <a:rPr lang="en-US" dirty="0"/>
              <a:t>relationships with others. The team must consider the extent of this impact on age-expected functioning</a:t>
            </a:r>
          </a:p>
          <a:p>
            <a:r>
              <a:rPr lang="en-US" dirty="0"/>
              <a:t>across settings and situations.</a:t>
            </a:r>
          </a:p>
          <a:p>
            <a:endParaRPr lang="en-US" dirty="0"/>
          </a:p>
          <a:p>
            <a:r>
              <a:rPr lang="en-US" dirty="0"/>
              <a:t>Sometimes, teams focus on the atypical behaviors but overlook what the child is doing in an age-</a:t>
            </a:r>
          </a:p>
          <a:p>
            <a:r>
              <a:rPr lang="en-US" dirty="0"/>
              <a:t>expected way. For example, a child may be overly focused on cars, have several rituals related to toy cars,</a:t>
            </a:r>
          </a:p>
          <a:p>
            <a:endParaRPr lang="en-US" dirty="0"/>
          </a:p>
          <a:p>
            <a:r>
              <a:rPr lang="en-US" dirty="0"/>
              <a:t>and perseverate on making car sounds. All of these may be interfering with the child’s interactions with</a:t>
            </a:r>
          </a:p>
          <a:p>
            <a:r>
              <a:rPr lang="en-US" dirty="0"/>
              <a:t>children and with the child’s availability to engage in learning about new things. On the other hand, the</a:t>
            </a:r>
          </a:p>
          <a:p>
            <a:r>
              <a:rPr lang="en-US" dirty="0"/>
              <a:t>child may also have strengths in an outcome area. For example, he may interact with books appropriately,</a:t>
            </a:r>
          </a:p>
          <a:p>
            <a:r>
              <a:rPr lang="en-US" dirty="0"/>
              <a:t>be age-appropriate with regard to doing puzzles, and be able to provide good descriptions of past events.</a:t>
            </a:r>
          </a:p>
          <a:p>
            <a:r>
              <a:rPr lang="en-US" dirty="0"/>
              <a:t>When deciding a rating in an outcome area, the team needs to examine the entire repertoire of the child’s</a:t>
            </a:r>
          </a:p>
          <a:p>
            <a:r>
              <a:rPr lang="en-US" dirty="0"/>
              <a:t>skills and determine which are and are not age-appropriate.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2284C"/>
                </a:solidFill>
                <a:latin typeface="Arial"/>
                <a:cs typeface="Arial"/>
              </a:rPr>
              <a:t>Assessment information used to make COS ratings for each outcome must include information from one of the approved curriculum-based assessments listed above. For children with only one area of concern (i.e. children receiving only Speech, OT or PT services) served in Part B who can be accurately rated a 6 or 7 in all three outcomes on the basis of record review, interview, observation, test and sreening information, the curriculum-based assessment requirement is waived. </a:t>
            </a:r>
          </a:p>
          <a:p>
            <a:endParaRPr lang="en-US" dirty="0"/>
          </a:p>
          <a:p>
            <a:endParaRPr lang="en-US" dirty="0"/>
          </a:p>
          <a:p>
            <a:r>
              <a:rPr lang="en-US" dirty="0"/>
              <a:t>Assistive Technology Devices</a:t>
            </a:r>
          </a:p>
          <a:p>
            <a:r>
              <a:rPr lang="en-US" dirty="0"/>
              <a:t>Another important consideration is the role of assistive technology devices when considering a rating.</a:t>
            </a:r>
          </a:p>
          <a:p>
            <a:r>
              <a:rPr lang="en-US" dirty="0"/>
              <a:t>Ratings should reflect the child’s functioning using whatever assistive technology devices are used in his</a:t>
            </a:r>
          </a:p>
          <a:p>
            <a:r>
              <a:rPr lang="en-US" dirty="0"/>
              <a:t>or her everyday routines and activities. For example, teams discussing a child who wears glasses or</a:t>
            </a:r>
          </a:p>
          <a:p>
            <a:r>
              <a:rPr lang="en-US" dirty="0"/>
              <a:t>hearing aids or who uses a walker or wheelchair should consider the child’s functioning with the use of</a:t>
            </a:r>
          </a:p>
          <a:p>
            <a:r>
              <a:rPr lang="en-US" dirty="0"/>
              <a:t>these items. In some cases, a child may have more access to assistive technology in particular settings</a:t>
            </a:r>
          </a:p>
          <a:p>
            <a:r>
              <a:rPr lang="en-US" dirty="0"/>
              <a:t>than others. If so, then that variability in the child’s use of the technology will probably mean he or she</a:t>
            </a:r>
          </a:p>
          <a:p>
            <a:r>
              <a:rPr lang="en-US" dirty="0"/>
              <a:t>shows a mix of functioning across settings and situations.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75</a:t>
            </a:fld>
            <a:endParaRPr lang="en-US" dirty="0"/>
          </a:p>
        </p:txBody>
      </p:sp>
    </p:spTree>
    <p:extLst>
      <p:ext uri="{BB962C8B-B14F-4D97-AF65-F5344CB8AC3E}">
        <p14:creationId xmlns:p14="http://schemas.microsoft.com/office/powerpoint/2010/main" val="35765316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a:p>
            <a:r>
              <a:rPr lang="en-US" dirty="0"/>
              <a:t>Have you ever forgot to do an exit?  Turning 6 is sometimes hard to catch.  Entry/Exit Report can help – MIS Clerk can run this to be sure you don’t miss any students.</a:t>
            </a:r>
          </a:p>
        </p:txBody>
      </p:sp>
      <p:sp>
        <p:nvSpPr>
          <p:cNvPr id="4" name="Slide Number Placeholder 3"/>
          <p:cNvSpPr>
            <a:spLocks noGrp="1"/>
          </p:cNvSpPr>
          <p:nvPr>
            <p:ph type="sldNum" sz="quarter" idx="5"/>
          </p:nvPr>
        </p:nvSpPr>
        <p:spPr/>
        <p:txBody>
          <a:bodyPr/>
          <a:lstStyle/>
          <a:p>
            <a:fld id="{5F031AB1-2036-4644-B850-D3AA3B8A40CB}" type="slidenum">
              <a:rPr lang="en-US" smtClean="0"/>
              <a:t>76</a:t>
            </a:fld>
            <a:endParaRPr lang="en-US" dirty="0"/>
          </a:p>
        </p:txBody>
      </p:sp>
      <p:sp>
        <p:nvSpPr>
          <p:cNvPr id="5" name="Date Placeholder 4">
            <a:extLst>
              <a:ext uri="{FF2B5EF4-FFF2-40B4-BE49-F238E27FC236}">
                <a16:creationId xmlns:a16="http://schemas.microsoft.com/office/drawing/2014/main" id="{1FE1C0B3-C131-4C1E-914B-8DF326F2BD79}"/>
              </a:ext>
            </a:extLst>
          </p:cNvPr>
          <p:cNvSpPr>
            <a:spLocks noGrp="1"/>
          </p:cNvSpPr>
          <p:nvPr>
            <p:ph type="dt" idx="1"/>
          </p:nvPr>
        </p:nvSpPr>
        <p:spPr/>
        <p:txBody>
          <a:bodyPr/>
          <a:lstStyle/>
          <a:p>
            <a:r>
              <a:rPr lang="en-US" dirty="0"/>
              <a:t>August 10, 2022</a:t>
            </a:r>
          </a:p>
        </p:txBody>
      </p:sp>
      <p:sp>
        <p:nvSpPr>
          <p:cNvPr id="6" name="Footer Placeholder 5">
            <a:extLst>
              <a:ext uri="{FF2B5EF4-FFF2-40B4-BE49-F238E27FC236}">
                <a16:creationId xmlns:a16="http://schemas.microsoft.com/office/drawing/2014/main" id="{DCF34A44-C834-4B1A-9BC1-318D35B0E41E}"/>
              </a:ext>
            </a:extLst>
          </p:cNvPr>
          <p:cNvSpPr>
            <a:spLocks noGrp="1"/>
          </p:cNvSpPr>
          <p:nvPr>
            <p:ph type="ftr" sz="quarter" idx="4"/>
          </p:nvPr>
        </p:nvSpPr>
        <p:spPr/>
        <p:txBody>
          <a:bodyPr/>
          <a:lstStyle/>
          <a:p>
            <a:r>
              <a:rPr lang="en-US" dirty="0"/>
              <a:t>KSDE Early Childhood Special Education contact, Julie Rand, jrand@ksde.org</a:t>
            </a:r>
          </a:p>
        </p:txBody>
      </p:sp>
      <p:sp>
        <p:nvSpPr>
          <p:cNvPr id="7" name="Header Placeholder 6">
            <a:extLst>
              <a:ext uri="{FF2B5EF4-FFF2-40B4-BE49-F238E27FC236}">
                <a16:creationId xmlns:a16="http://schemas.microsoft.com/office/drawing/2014/main" id="{0D88DC8A-523E-4A0B-9DA4-152B1900A041}"/>
              </a:ext>
            </a:extLst>
          </p:cNvPr>
          <p:cNvSpPr>
            <a:spLocks noGrp="1"/>
          </p:cNvSpPr>
          <p:nvPr>
            <p:ph type="hdr" sz="quarter"/>
          </p:nvPr>
        </p:nvSpPr>
        <p:spPr/>
        <p:txBody>
          <a:bodyPr/>
          <a:lstStyle/>
          <a:p>
            <a:r>
              <a:rPr lang="en-US" dirty="0"/>
              <a:t>EC Outcomes Training - Presented by Gay Younkin, TAT/TASN, gayyounkin@gmail.com and Mary Smith</a:t>
            </a:r>
          </a:p>
        </p:txBody>
      </p:sp>
    </p:spTree>
    <p:extLst>
      <p:ext uri="{BB962C8B-B14F-4D97-AF65-F5344CB8AC3E}">
        <p14:creationId xmlns:p14="http://schemas.microsoft.com/office/powerpoint/2010/main" val="9393085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77</a:t>
            </a:fld>
            <a:endParaRPr lang="en-US" dirty="0"/>
          </a:p>
        </p:txBody>
      </p:sp>
    </p:spTree>
    <p:extLst>
      <p:ext uri="{BB962C8B-B14F-4D97-AF65-F5344CB8AC3E}">
        <p14:creationId xmlns:p14="http://schemas.microsoft.com/office/powerpoint/2010/main" val="8646866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78</a:t>
            </a:fld>
            <a:endParaRPr lang="en-US" dirty="0"/>
          </a:p>
        </p:txBody>
      </p:sp>
    </p:spTree>
    <p:extLst>
      <p:ext uri="{BB962C8B-B14F-4D97-AF65-F5344CB8AC3E}">
        <p14:creationId xmlns:p14="http://schemas.microsoft.com/office/powerpoint/2010/main" val="8525601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shows that when people use and apply rating criteria consistently, a team process produces useful and valid information. </a:t>
            </a:r>
          </a:p>
          <a:p>
            <a:r>
              <a:rPr lang="en-US" dirty="0"/>
              <a:t>Is the COS Rating Subjective?</a:t>
            </a:r>
          </a:p>
          <a:p>
            <a:r>
              <a:rPr lang="en-US" dirty="0"/>
              <a:t>Sometimes, people who don’t understand the child outcomes summary rating scale or the process</a:t>
            </a:r>
          </a:p>
          <a:p>
            <a:r>
              <a:rPr lang="en-US" dirty="0"/>
              <a:t>describe the rating as subjective. Subjectivity is defined as “relating to the way a person experiences</a:t>
            </a:r>
          </a:p>
          <a:p>
            <a:r>
              <a:rPr lang="en-US" dirty="0"/>
              <a:t>things in his or her own mind based on feelings or opinions rather than facts.” If a team did not apply the</a:t>
            </a:r>
          </a:p>
          <a:p>
            <a:r>
              <a:rPr lang="en-US" dirty="0"/>
              <a:t>criteria and based the rating on team members’ feelings, then the process would be subjective. However,</a:t>
            </a:r>
          </a:p>
          <a:p>
            <a:r>
              <a:rPr lang="en-US" dirty="0"/>
              <a:t>research shows that when people use and apply rating criteria consistently, a team process produces</a:t>
            </a:r>
          </a:p>
          <a:p>
            <a:r>
              <a:rPr lang="en-US" dirty="0"/>
              <a:t>useful and valid information.</a:t>
            </a:r>
          </a:p>
          <a:p>
            <a:r>
              <a:rPr lang="en-US" dirty="0"/>
              <a:t>There are many examples of rating scales that are reliably applied to reach an objective rating. One you</a:t>
            </a:r>
          </a:p>
          <a:p>
            <a:r>
              <a:rPr lang="en-US" dirty="0"/>
              <a:t>are probably familiar with is the Apgar, a scale used with newborn infants. The Apgar produces useful</a:t>
            </a:r>
          </a:p>
          <a:p>
            <a:r>
              <a:rPr lang="en-US" dirty="0"/>
              <a:t>information because there are criteria for the points on the scale and individuals trained in the use of the</a:t>
            </a:r>
          </a:p>
          <a:p>
            <a:r>
              <a:rPr lang="en-US" dirty="0"/>
              <a:t>scale apply those criteria. Both the Apgar and the child outcomes summary rating scales can be used</a:t>
            </a:r>
          </a:p>
          <a:p>
            <a:r>
              <a:rPr lang="en-US" dirty="0"/>
              <a:t>incorrectly, but that is not a problem with the scales being subjective. That is a problem of users who need</a:t>
            </a:r>
          </a:p>
          <a:p>
            <a:r>
              <a:rPr lang="en-US" dirty="0"/>
              <a:t>more training to know and apply the criteria consistently.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80</a:t>
            </a:fld>
            <a:endParaRPr lang="en-US" dirty="0"/>
          </a:p>
        </p:txBody>
      </p:sp>
    </p:spTree>
    <p:extLst>
      <p:ext uri="{BB962C8B-B14F-4D97-AF65-F5344CB8AC3E}">
        <p14:creationId xmlns:p14="http://schemas.microsoft.com/office/powerpoint/2010/main" val="21571571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McLeskey, J., Barringer, M-D., Billingsley, B., Brownell, M., Jackson, D., Kennedy, M., Lewis, T., Maheady, L., Rodriguez, J., Scheeler, M. C., Winn, J., &amp; Ziegler, D. (2017, January).</a:t>
            </a:r>
          </a:p>
          <a:p>
            <a:r>
              <a:rPr lang="en-US" dirty="0"/>
              <a:t>High-leverage practices in special education. Arlington, VA: Council for Exceptional Children &amp; CEEDAR Center. © 2017 CEC &amp; CEEDAR  https://highleveragepractices.org/sites/default/files/2020-10/Collaborationfinal.pdf?_gl=1*yszmyu*_ga*MTE4OTI4OTgzOC4xNzA2NzY1Nzcw*_ga_L4ZFTNESGT*MTcwNjc2NTc3MC4xLjEuMTcwNjc2NTc5Ni4zNC4wLjA. </a:t>
            </a:r>
          </a:p>
        </p:txBody>
      </p:sp>
      <p:sp>
        <p:nvSpPr>
          <p:cNvPr id="4" name="Slide Number Placeholder 3"/>
          <p:cNvSpPr>
            <a:spLocks noGrp="1"/>
          </p:cNvSpPr>
          <p:nvPr>
            <p:ph type="sldNum" sz="quarter" idx="5"/>
          </p:nvPr>
        </p:nvSpPr>
        <p:spPr/>
        <p:txBody>
          <a:bodyPr/>
          <a:lstStyle/>
          <a:p>
            <a:fld id="{D062FCD0-97D0-4184-897A-127F3AA3DAA3}" type="slidenum">
              <a:rPr lang="en-US" smtClean="0"/>
              <a:t>81</a:t>
            </a:fld>
            <a:endParaRPr lang="en-US" dirty="0"/>
          </a:p>
        </p:txBody>
      </p:sp>
    </p:spTree>
    <p:extLst>
      <p:ext uri="{BB962C8B-B14F-4D97-AF65-F5344CB8AC3E}">
        <p14:creationId xmlns:p14="http://schemas.microsoft.com/office/powerpoint/2010/main" val="38510602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82</a:t>
            </a:fld>
            <a:endParaRPr lang="en-US" dirty="0"/>
          </a:p>
        </p:txBody>
      </p:sp>
    </p:spTree>
    <p:extLst>
      <p:ext uri="{BB962C8B-B14F-4D97-AF65-F5344CB8AC3E}">
        <p14:creationId xmlns:p14="http://schemas.microsoft.com/office/powerpoint/2010/main" val="27880691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83</a:t>
            </a:fld>
            <a:endParaRPr lang="en-US" dirty="0"/>
          </a:p>
        </p:txBody>
      </p:sp>
    </p:spTree>
    <p:extLst>
      <p:ext uri="{BB962C8B-B14F-4D97-AF65-F5344CB8AC3E}">
        <p14:creationId xmlns:p14="http://schemas.microsoft.com/office/powerpoint/2010/main" val="2510329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 To Do</a:t>
            </a:r>
          </a:p>
          <a:p>
            <a:r>
              <a:rPr lang="en-US" b="0" dirty="0"/>
              <a:t>Add presenter information to the slide.</a:t>
            </a:r>
          </a:p>
          <a:p>
            <a:endParaRPr lang="en-US" dirty="0"/>
          </a:p>
        </p:txBody>
      </p:sp>
      <p:sp>
        <p:nvSpPr>
          <p:cNvPr id="4" name="Slide Number Placeholder 3"/>
          <p:cNvSpPr>
            <a:spLocks noGrp="1"/>
          </p:cNvSpPr>
          <p:nvPr>
            <p:ph type="sldNum" sz="quarter" idx="5"/>
          </p:nvPr>
        </p:nvSpPr>
        <p:spPr/>
        <p:txBody>
          <a:bodyPr/>
          <a:lstStyle/>
          <a:p>
            <a:fld id="{37009D65-67CA-4CED-8B27-E9A2A258BE61}" type="slidenum">
              <a:rPr lang="en-US" smtClean="0"/>
              <a:t>10</a:t>
            </a:fld>
            <a:endParaRPr lang="en-US" dirty="0"/>
          </a:p>
        </p:txBody>
      </p:sp>
    </p:spTree>
    <p:extLst>
      <p:ext uri="{BB962C8B-B14F-4D97-AF65-F5344CB8AC3E}">
        <p14:creationId xmlns:p14="http://schemas.microsoft.com/office/powerpoint/2010/main" val="19780770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 Discussion: Example Questions to Ask</a:t>
            </a:r>
          </a:p>
          <a:p>
            <a:r>
              <a:rPr lang="en-US" dirty="0"/>
              <a:t>Being able to reach an accurate rating requires a rich dialogue about what the child is doing in each</a:t>
            </a:r>
          </a:p>
          <a:p>
            <a:r>
              <a:rPr lang="en-US" dirty="0"/>
              <a:t>outcome and talking about what the child is doing relative to what would be expected for a child this age.</a:t>
            </a:r>
          </a:p>
          <a:p>
            <a:r>
              <a:rPr lang="en-US" dirty="0"/>
              <a:t>Examples of questions that might draw out this type of information are:</a:t>
            </a:r>
          </a:p>
          <a:p>
            <a:r>
              <a:rPr lang="en-US" dirty="0"/>
              <a:t>• What skills and behaviors does the child use?</a:t>
            </a:r>
          </a:p>
          <a:p>
            <a:r>
              <a:rPr lang="en-US" dirty="0"/>
              <a:t>• In what settings and situations?</a:t>
            </a:r>
          </a:p>
          <a:p>
            <a:r>
              <a:rPr lang="en-US" dirty="0"/>
              <a:t>• How often is the child using those skills and behaviors? What supports are needed for the child to</a:t>
            </a:r>
          </a:p>
          <a:p>
            <a:r>
              <a:rPr lang="en-US" dirty="0"/>
              <a:t>use them?</a:t>
            </a:r>
          </a:p>
          <a:p>
            <a:r>
              <a:rPr lang="en-US" dirty="0"/>
              <a:t>• Are these skills and behaviors what we expect of a child this age?</a:t>
            </a:r>
          </a:p>
          <a:p>
            <a:r>
              <a:rPr lang="en-US" dirty="0"/>
              <a:t>• Are there skills or behaviors that we would expect a child this age to use that this child is not yet</a:t>
            </a:r>
          </a:p>
          <a:p>
            <a:r>
              <a:rPr lang="en-US" dirty="0"/>
              <a:t>using?</a:t>
            </a:r>
          </a:p>
          <a:p>
            <a:r>
              <a:rPr lang="en-US" dirty="0"/>
              <a:t>Make sure the team discusses the child’s functioning in depth across settings and situations.</a:t>
            </a:r>
          </a:p>
          <a:p>
            <a:r>
              <a:rPr lang="en-US" dirty="0"/>
              <a:t>Rich Discussion: Addressing the Full Content of Each</a:t>
            </a:r>
          </a:p>
          <a:p>
            <a:r>
              <a:rPr lang="en-US" dirty="0"/>
              <a:t>Outcome</a:t>
            </a:r>
          </a:p>
          <a:p>
            <a:r>
              <a:rPr lang="en-US" dirty="0"/>
              <a:t>The team leader should make sure that the full content of each outcome is discussed. For instance, with</a:t>
            </a:r>
          </a:p>
          <a:p>
            <a:r>
              <a:rPr lang="en-US" dirty="0"/>
              <a:t>regard to Positive Social Relationships, this might include the child’s social relationships with familiar and</a:t>
            </a:r>
          </a:p>
          <a:p>
            <a:r>
              <a:rPr lang="en-US" dirty="0"/>
              <a:t>unfamiliar adults, how the child interacts with peers, how she follows rules and routines in settings like</a:t>
            </a:r>
          </a:p>
          <a:p>
            <a:r>
              <a:rPr lang="en-US" dirty="0"/>
              <a:t>child care, and how the child expresses and regulates emotions and handles transitions between</a:t>
            </a:r>
          </a:p>
          <a:p>
            <a:r>
              <a:rPr lang="en-US" dirty="0"/>
              <a:t>activities.</a:t>
            </a:r>
          </a:p>
          <a:p>
            <a:r>
              <a:rPr lang="en-US" dirty="0"/>
              <a:t>Rich Discussion: Considering Age Expectations</a:t>
            </a:r>
          </a:p>
          <a:p>
            <a:r>
              <a:rPr lang="en-US" dirty="0"/>
              <a:t>Another important part of a rich Child Outcomes Summary discussion is comparing the child’s current</a:t>
            </a:r>
          </a:p>
          <a:p>
            <a:r>
              <a:rPr lang="en-US" dirty="0"/>
              <a:t>skills and behaviors with age expectations. Using child development resources that explain the</a:t>
            </a:r>
          </a:p>
          <a:p>
            <a:r>
              <a:rPr lang="en-US" dirty="0"/>
              <a:t>progression of skills will help the team age-anchor the child’s skills accurately. Also, remember to consider</a:t>
            </a:r>
          </a:p>
          <a:p>
            <a:r>
              <a:rPr lang="en-US" dirty="0"/>
              <a:t>the family’s culture and the child’s use of any assistive technology devices available in everyday</a:t>
            </a:r>
          </a:p>
          <a:p>
            <a:r>
              <a:rPr lang="en-US" dirty="0"/>
              <a:t>situations when comparing the child’s functioning with age expectations.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ECTA/DaSy (n.d.) Child Outcomes Summary (COS): Collecting and Using Data to Improve Programs. [Online Module] https://ectacenter.org/eco/pages/cos-module/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84</a:t>
            </a:fld>
            <a:endParaRPr lang="en-US" dirty="0"/>
          </a:p>
        </p:txBody>
      </p:sp>
    </p:spTree>
    <p:extLst>
      <p:ext uri="{BB962C8B-B14F-4D97-AF65-F5344CB8AC3E}">
        <p14:creationId xmlns:p14="http://schemas.microsoft.com/office/powerpoint/2010/main" val="64310288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13CF5-DDE3-BA45-2681-A02D516AE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12BA9-F2E2-1000-A1C6-30B166E448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FBD72-5B0A-FB1F-CB2A-C5560BE96988}"/>
              </a:ext>
            </a:extLst>
          </p:cNvPr>
          <p:cNvSpPr>
            <a:spLocks noGrp="1"/>
          </p:cNvSpPr>
          <p:nvPr>
            <p:ph type="body" idx="1"/>
          </p:nvPr>
        </p:nvSpPr>
        <p:spPr/>
        <p:txBody>
          <a:bodyPr/>
          <a:lstStyle/>
          <a:p>
            <a:r>
              <a:rPr lang="en-US" dirty="0"/>
              <a:t>Rich Discussion: Example Questions to Ask</a:t>
            </a:r>
          </a:p>
          <a:p>
            <a:r>
              <a:rPr lang="en-US" dirty="0"/>
              <a:t>Being able to reach an accurate rating requires a rich dialogue about what the child is doing in each</a:t>
            </a:r>
          </a:p>
          <a:p>
            <a:r>
              <a:rPr lang="en-US" dirty="0"/>
              <a:t>outcome and talking about what the child is doing relative to what would be expected for a child this age.</a:t>
            </a:r>
          </a:p>
          <a:p>
            <a:r>
              <a:rPr lang="en-US" dirty="0"/>
              <a:t>Examples of questions that might draw out this type of information are:</a:t>
            </a:r>
          </a:p>
          <a:p>
            <a:r>
              <a:rPr lang="en-US" dirty="0"/>
              <a:t>• What skills and behaviors does the child use?</a:t>
            </a:r>
          </a:p>
          <a:p>
            <a:r>
              <a:rPr lang="en-US" dirty="0"/>
              <a:t>• In what settings and situations?</a:t>
            </a:r>
          </a:p>
          <a:p>
            <a:r>
              <a:rPr lang="en-US" dirty="0"/>
              <a:t>• How often is the child using those skills and behaviors? What supports are needed for the child to</a:t>
            </a:r>
          </a:p>
          <a:p>
            <a:r>
              <a:rPr lang="en-US" dirty="0"/>
              <a:t>use them?</a:t>
            </a:r>
          </a:p>
          <a:p>
            <a:r>
              <a:rPr lang="en-US" dirty="0"/>
              <a:t>• Are these skills and behaviors what we expect of a child this age?</a:t>
            </a:r>
          </a:p>
          <a:p>
            <a:r>
              <a:rPr lang="en-US" dirty="0"/>
              <a:t>• Are there skills or behaviors that we would expect a child this age to use that this child is not yet</a:t>
            </a:r>
          </a:p>
          <a:p>
            <a:r>
              <a:rPr lang="en-US" dirty="0"/>
              <a:t>using?</a:t>
            </a:r>
          </a:p>
          <a:p>
            <a:r>
              <a:rPr lang="en-US" dirty="0"/>
              <a:t>Make sure the team discusses the child’s functioning in depth across settings and situations.</a:t>
            </a:r>
          </a:p>
          <a:p>
            <a:r>
              <a:rPr lang="en-US" dirty="0"/>
              <a:t>Rich Discussion: Addressing the Full Content of Each</a:t>
            </a:r>
          </a:p>
          <a:p>
            <a:r>
              <a:rPr lang="en-US" dirty="0"/>
              <a:t>Outcome</a:t>
            </a:r>
          </a:p>
          <a:p>
            <a:r>
              <a:rPr lang="en-US" dirty="0"/>
              <a:t>The team leader should make sure that the full content of each outcome is discussed. For instance, with</a:t>
            </a:r>
          </a:p>
          <a:p>
            <a:r>
              <a:rPr lang="en-US" dirty="0"/>
              <a:t>regard to Positive Social Relationships, this might include the child’s social relationships with familiar and</a:t>
            </a:r>
          </a:p>
          <a:p>
            <a:r>
              <a:rPr lang="en-US" dirty="0"/>
              <a:t>unfamiliar adults, how the child interacts with peers, how she follows rules and routines in settings like</a:t>
            </a:r>
          </a:p>
          <a:p>
            <a:r>
              <a:rPr lang="en-US" dirty="0"/>
              <a:t>child care, and how the child expresses and regulates emotions and handles transitions between</a:t>
            </a:r>
          </a:p>
          <a:p>
            <a:r>
              <a:rPr lang="en-US" dirty="0"/>
              <a:t>activities.</a:t>
            </a:r>
          </a:p>
          <a:p>
            <a:r>
              <a:rPr lang="en-US" dirty="0"/>
              <a:t>Rich Discussion: Considering Age Expectations</a:t>
            </a:r>
          </a:p>
          <a:p>
            <a:r>
              <a:rPr lang="en-US" dirty="0"/>
              <a:t>Another important part of a rich Child Outcomes Summary discussion is comparing the child’s current</a:t>
            </a:r>
          </a:p>
          <a:p>
            <a:r>
              <a:rPr lang="en-US" dirty="0"/>
              <a:t>skills and behaviors with age expectations. Using child development resources that explain the</a:t>
            </a:r>
          </a:p>
          <a:p>
            <a:r>
              <a:rPr lang="en-US" dirty="0"/>
              <a:t>progression of skills will help the team age-anchor the child’s skills accurately. Also, remember to consider</a:t>
            </a:r>
          </a:p>
          <a:p>
            <a:r>
              <a:rPr lang="en-US" dirty="0"/>
              <a:t>the family’s culture and the child’s use of any assistive technology devices available in everyday</a:t>
            </a:r>
          </a:p>
          <a:p>
            <a:r>
              <a:rPr lang="en-US" dirty="0"/>
              <a:t>situations when comparing the child’s functioning with age expectations.</a:t>
            </a:r>
          </a:p>
          <a:p>
            <a:endParaRPr lang="en-US" dirty="0"/>
          </a:p>
          <a:p>
            <a:r>
              <a:rPr lang="en-US" dirty="0"/>
              <a:t>Reference: The Early Childhood Outcomes Center (2012). Child Outcome Summary (COS) Process Discussion Prompts https://ectacenter.org/eco/assets/pdfs/COSFdiscussionprompts.pdf</a:t>
            </a:r>
          </a:p>
        </p:txBody>
      </p:sp>
      <p:sp>
        <p:nvSpPr>
          <p:cNvPr id="4" name="Slide Number Placeholder 3">
            <a:extLst>
              <a:ext uri="{FF2B5EF4-FFF2-40B4-BE49-F238E27FC236}">
                <a16:creationId xmlns:a16="http://schemas.microsoft.com/office/drawing/2014/main" id="{3FCA1B36-4ACA-E07F-1FEE-1E469BA3D910}"/>
              </a:ext>
            </a:extLst>
          </p:cNvPr>
          <p:cNvSpPr>
            <a:spLocks noGrp="1"/>
          </p:cNvSpPr>
          <p:nvPr>
            <p:ph type="sldNum" sz="quarter" idx="5"/>
          </p:nvPr>
        </p:nvSpPr>
        <p:spPr/>
        <p:txBody>
          <a:bodyPr/>
          <a:lstStyle/>
          <a:p>
            <a:fld id="{D062FCD0-97D0-4184-897A-127F3AA3DAA3}" type="slidenum">
              <a:rPr lang="en-US" smtClean="0"/>
              <a:t>85</a:t>
            </a:fld>
            <a:endParaRPr lang="en-US" dirty="0"/>
          </a:p>
        </p:txBody>
      </p:sp>
    </p:spTree>
    <p:extLst>
      <p:ext uri="{BB962C8B-B14F-4D97-AF65-F5344CB8AC3E}">
        <p14:creationId xmlns:p14="http://schemas.microsoft.com/office/powerpoint/2010/main" val="25697130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ECTA/DaSy (.d.d). Child Outcome Summary (COS) process module: Good Teaming, Good Decision. Retrieved January 2024  https://docs.google.com/presentation/d/1DCL5rFyavIu_zm2O7eGemlC57dIE7dt_/edit#slide=id.p1 </a:t>
            </a:r>
          </a:p>
        </p:txBody>
      </p:sp>
      <p:sp>
        <p:nvSpPr>
          <p:cNvPr id="4" name="Slide Number Placeholder 3"/>
          <p:cNvSpPr>
            <a:spLocks noGrp="1"/>
          </p:cNvSpPr>
          <p:nvPr>
            <p:ph type="sldNum" sz="quarter" idx="5"/>
          </p:nvPr>
        </p:nvSpPr>
        <p:spPr/>
        <p:txBody>
          <a:bodyPr/>
          <a:lstStyle/>
          <a:p>
            <a:fld id="{D062FCD0-97D0-4184-897A-127F3AA3DAA3}" type="slidenum">
              <a:rPr lang="en-US" smtClean="0"/>
              <a:t>86</a:t>
            </a:fld>
            <a:endParaRPr lang="en-US" dirty="0"/>
          </a:p>
        </p:txBody>
      </p:sp>
    </p:spTree>
    <p:extLst>
      <p:ext uri="{BB962C8B-B14F-4D97-AF65-F5344CB8AC3E}">
        <p14:creationId xmlns:p14="http://schemas.microsoft.com/office/powerpoint/2010/main" val="37787491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Pacer Center/ECTA (2013)  A Family Guide to Participating in the Child Outcomes Measurement Process (2013) https://drive.google.com/file/d/1UE_ZWsT5cobzQaafoXCf-48FRqvvY1pZ/view </a:t>
            </a:r>
          </a:p>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88</a:t>
            </a:fld>
            <a:endParaRPr lang="en-US" dirty="0"/>
          </a:p>
        </p:txBody>
      </p:sp>
    </p:spTree>
    <p:extLst>
      <p:ext uri="{BB962C8B-B14F-4D97-AF65-F5344CB8AC3E}">
        <p14:creationId xmlns:p14="http://schemas.microsoft.com/office/powerpoint/2010/main" val="128073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58755-6BB4-2399-0E2C-33075FF2EA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6CB12-169E-1F16-8491-156BE6D29B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851E7-1645-7DDF-ED5B-66C4B869E45D}"/>
              </a:ext>
            </a:extLst>
          </p:cNvPr>
          <p:cNvSpPr>
            <a:spLocks noGrp="1"/>
          </p:cNvSpPr>
          <p:nvPr>
            <p:ph type="body" idx="1"/>
          </p:nvPr>
        </p:nvSpPr>
        <p:spPr/>
        <p:txBody>
          <a:bodyPr/>
          <a:lstStyle/>
          <a:p>
            <a:r>
              <a:rPr lang="en-US" dirty="0"/>
              <a:t>Handout: ECTA (2018) Families as Team Members Checklist https://ectacenter.org/~pdfs/decrp/TC-1_Families_Are_Full_Team_Members_2018.pdf </a:t>
            </a:r>
          </a:p>
        </p:txBody>
      </p:sp>
      <p:sp>
        <p:nvSpPr>
          <p:cNvPr id="4" name="Slide Number Placeholder 3">
            <a:extLst>
              <a:ext uri="{FF2B5EF4-FFF2-40B4-BE49-F238E27FC236}">
                <a16:creationId xmlns:a16="http://schemas.microsoft.com/office/drawing/2014/main" id="{64D3C338-418A-7E18-4BE4-DD915B0DCEBD}"/>
              </a:ext>
            </a:extLst>
          </p:cNvPr>
          <p:cNvSpPr>
            <a:spLocks noGrp="1"/>
          </p:cNvSpPr>
          <p:nvPr>
            <p:ph type="sldNum" sz="quarter" idx="5"/>
          </p:nvPr>
        </p:nvSpPr>
        <p:spPr/>
        <p:txBody>
          <a:bodyPr/>
          <a:lstStyle/>
          <a:p>
            <a:fld id="{D062FCD0-97D0-4184-897A-127F3AA3DAA3}" type="slidenum">
              <a:rPr lang="en-US" smtClean="0"/>
              <a:t>89</a:t>
            </a:fld>
            <a:endParaRPr lang="en-US" dirty="0"/>
          </a:p>
        </p:txBody>
      </p:sp>
    </p:spTree>
    <p:extLst>
      <p:ext uri="{BB962C8B-B14F-4D97-AF65-F5344CB8AC3E}">
        <p14:creationId xmlns:p14="http://schemas.microsoft.com/office/powerpoint/2010/main" val="40381159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AE582-2CCA-5391-0946-0D546C907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1BFDA-6E6E-C564-C957-B335AEB277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F468E9-8DB3-20C1-1876-5329D24546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Handout: ECTA (2018) Families as Team Members Checklist https://ectacenter.org/~pdfs/decrp/TC-1_Families_Are_Full_Team_Members_2018.pdf </a:t>
            </a:r>
          </a:p>
          <a:p>
            <a:endParaRPr lang="en-US" dirty="0"/>
          </a:p>
        </p:txBody>
      </p:sp>
      <p:sp>
        <p:nvSpPr>
          <p:cNvPr id="4" name="Slide Number Placeholder 3">
            <a:extLst>
              <a:ext uri="{FF2B5EF4-FFF2-40B4-BE49-F238E27FC236}">
                <a16:creationId xmlns:a16="http://schemas.microsoft.com/office/drawing/2014/main" id="{C7F0D5C3-E41D-878B-4D11-2D34BA4E699C}"/>
              </a:ext>
            </a:extLst>
          </p:cNvPr>
          <p:cNvSpPr>
            <a:spLocks noGrp="1"/>
          </p:cNvSpPr>
          <p:nvPr>
            <p:ph type="sldNum" sz="quarter" idx="5"/>
          </p:nvPr>
        </p:nvSpPr>
        <p:spPr/>
        <p:txBody>
          <a:bodyPr/>
          <a:lstStyle/>
          <a:p>
            <a:fld id="{D062FCD0-97D0-4184-897A-127F3AA3DAA3}" type="slidenum">
              <a:rPr lang="en-US" smtClean="0"/>
              <a:t>90</a:t>
            </a:fld>
            <a:endParaRPr lang="en-US" dirty="0"/>
          </a:p>
        </p:txBody>
      </p:sp>
    </p:spTree>
    <p:extLst>
      <p:ext uri="{BB962C8B-B14F-4D97-AF65-F5344CB8AC3E}">
        <p14:creationId xmlns:p14="http://schemas.microsoft.com/office/powerpoint/2010/main" val="7598443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Younggren, N., Barton, L., Jackson, B., Swett, J., Smyth, C. (2017). Child outcomes summary -  team collaboration quality practices and descriptions. https://ectacenter.org/~pdfs/eco/COS-TC_Checklist_and_Descriptions_March_2017.pdf </a:t>
            </a:r>
          </a:p>
        </p:txBody>
      </p:sp>
      <p:sp>
        <p:nvSpPr>
          <p:cNvPr id="4" name="Slide Number Placeholder 3"/>
          <p:cNvSpPr>
            <a:spLocks noGrp="1"/>
          </p:cNvSpPr>
          <p:nvPr>
            <p:ph type="sldNum" sz="quarter" idx="5"/>
          </p:nvPr>
        </p:nvSpPr>
        <p:spPr/>
        <p:txBody>
          <a:bodyPr/>
          <a:lstStyle/>
          <a:p>
            <a:fld id="{D062FCD0-97D0-4184-897A-127F3AA3DAA3}" type="slidenum">
              <a:rPr lang="en-US" smtClean="0"/>
              <a:t>91</a:t>
            </a:fld>
            <a:endParaRPr lang="en-US" dirty="0"/>
          </a:p>
        </p:txBody>
      </p:sp>
    </p:spTree>
    <p:extLst>
      <p:ext uri="{BB962C8B-B14F-4D97-AF65-F5344CB8AC3E}">
        <p14:creationId xmlns:p14="http://schemas.microsoft.com/office/powerpoint/2010/main" val="1394573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Younggren, N., Barton, L., Jackson, B., Swett, J., Smyth, C. (2017). Child outcomes summary -  team collaboration quality practices and descriptions. https://ectacenter.org/~pdfs/eco/COS-TC_Checklist_and_Descriptions_March_2017.pdf </a:t>
            </a:r>
          </a:p>
          <a:p>
            <a:endParaRPr lang="en-US" dirty="0"/>
          </a:p>
        </p:txBody>
      </p:sp>
      <p:sp>
        <p:nvSpPr>
          <p:cNvPr id="4" name="Slide Number Placeholder 3"/>
          <p:cNvSpPr>
            <a:spLocks noGrp="1"/>
          </p:cNvSpPr>
          <p:nvPr>
            <p:ph type="sldNum" sz="quarter" idx="5"/>
          </p:nvPr>
        </p:nvSpPr>
        <p:spPr/>
        <p:txBody>
          <a:bodyPr/>
          <a:lstStyle/>
          <a:p>
            <a:fld id="{D062FCD0-97D0-4184-897A-127F3AA3DAA3}" type="slidenum">
              <a:rPr lang="en-US" smtClean="0"/>
              <a:t>92</a:t>
            </a:fld>
            <a:endParaRPr lang="en-US" dirty="0"/>
          </a:p>
        </p:txBody>
      </p:sp>
    </p:spTree>
    <p:extLst>
      <p:ext uri="{BB962C8B-B14F-4D97-AF65-F5344CB8AC3E}">
        <p14:creationId xmlns:p14="http://schemas.microsoft.com/office/powerpoint/2010/main" val="24315531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some time to create a next steps action plan by identifying what, who and when your team will make the needed changes. </a:t>
            </a:r>
          </a:p>
        </p:txBody>
      </p:sp>
      <p:sp>
        <p:nvSpPr>
          <p:cNvPr id="4" name="Slide Number Placeholder 3"/>
          <p:cNvSpPr>
            <a:spLocks noGrp="1"/>
          </p:cNvSpPr>
          <p:nvPr>
            <p:ph type="sldNum" sz="quarter" idx="5"/>
          </p:nvPr>
        </p:nvSpPr>
        <p:spPr/>
        <p:txBody>
          <a:bodyPr/>
          <a:lstStyle/>
          <a:p>
            <a:fld id="{D062FCD0-97D0-4184-897A-127F3AA3DAA3}" type="slidenum">
              <a:rPr lang="en-US" smtClean="0"/>
              <a:t>93</a:t>
            </a:fld>
            <a:endParaRPr lang="en-US" dirty="0"/>
          </a:p>
        </p:txBody>
      </p:sp>
    </p:spTree>
    <p:extLst>
      <p:ext uri="{BB962C8B-B14F-4D97-AF65-F5344CB8AC3E}">
        <p14:creationId xmlns:p14="http://schemas.microsoft.com/office/powerpoint/2010/main" val="2052793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https://ectacenter.org/eco/pages/cos-module/ </a:t>
            </a:r>
          </a:p>
        </p:txBody>
      </p:sp>
      <p:sp>
        <p:nvSpPr>
          <p:cNvPr id="4" name="Slide Number Placeholder 3"/>
          <p:cNvSpPr>
            <a:spLocks noGrp="1"/>
          </p:cNvSpPr>
          <p:nvPr>
            <p:ph type="sldNum" sz="quarter" idx="5"/>
          </p:nvPr>
        </p:nvSpPr>
        <p:spPr/>
        <p:txBody>
          <a:bodyPr/>
          <a:lstStyle/>
          <a:p>
            <a:fld id="{D062FCD0-97D0-4184-897A-127F3AA3DAA3}" type="slidenum">
              <a:rPr lang="en-US" smtClean="0"/>
              <a:t>96</a:t>
            </a:fld>
            <a:endParaRPr lang="en-US" dirty="0"/>
          </a:p>
        </p:txBody>
      </p:sp>
    </p:spTree>
    <p:extLst>
      <p:ext uri="{BB962C8B-B14F-4D97-AF65-F5344CB8AC3E}">
        <p14:creationId xmlns:p14="http://schemas.microsoft.com/office/powerpoint/2010/main" val="3492823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11</a:t>
            </a:fld>
            <a:endParaRPr lang="en-US" dirty="0"/>
          </a:p>
        </p:txBody>
      </p:sp>
    </p:spTree>
    <p:extLst>
      <p:ext uri="{BB962C8B-B14F-4D97-AF65-F5344CB8AC3E}">
        <p14:creationId xmlns:p14="http://schemas.microsoft.com/office/powerpoint/2010/main" val="2485911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319974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86290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3204499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715"/>
            <a:ext cx="9143999" cy="6854571"/>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628650" y="4271749"/>
            <a:ext cx="8019006" cy="921224"/>
          </a:xfrm>
          <a:prstGeom prst="rect">
            <a:avLst/>
          </a:prstGeom>
        </p:spPr>
        <p:txBody>
          <a:bodyPr anchor="b"/>
          <a:lstStyle/>
          <a:p>
            <a:r>
              <a:rPr lang="en-US" dirty="0"/>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2686050" y="5331273"/>
            <a:ext cx="5961606" cy="688099"/>
          </a:xfrm>
          <a:prstGeom prst="rect">
            <a:avLst/>
          </a:prstGeom>
        </p:spPr>
        <p:txBody>
          <a:bodyPr>
            <a:normAutofit/>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1350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4117777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17541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270861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385435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796697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227317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196946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365311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6188091"/>
            <a:ext cx="1981200" cy="617045"/>
          </a:xfrm>
          <a:prstGeom prst="rect">
            <a:avLst/>
          </a:prstGeom>
          <a:noFill/>
          <a:ln>
            <a:noFill/>
          </a:ln>
        </p:spPr>
      </p:pic>
      <p:cxnSp>
        <p:nvCxnSpPr>
          <p:cNvPr id="9" name="Straight Connector 8"/>
          <p:cNvCxnSpPr/>
          <p:nvPr userDrawn="1"/>
        </p:nvCxnSpPr>
        <p:spPr>
          <a:xfrm>
            <a:off x="457200" y="228600"/>
            <a:ext cx="8229600" cy="0"/>
          </a:xfrm>
          <a:prstGeom prst="line">
            <a:avLst/>
          </a:prstGeom>
          <a:ln w="28575">
            <a:solidFill>
              <a:srgbClr val="554E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133600" y="6400800"/>
            <a:ext cx="6553200" cy="0"/>
          </a:xfrm>
          <a:prstGeom prst="line">
            <a:avLst/>
          </a:prstGeom>
          <a:ln w="9525">
            <a:solidFill>
              <a:srgbClr val="554E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609097" y="6381690"/>
            <a:ext cx="3338671" cy="400110"/>
          </a:xfrm>
          <a:prstGeom prst="rect">
            <a:avLst/>
          </a:prstGeom>
          <a:noFill/>
        </p:spPr>
        <p:txBody>
          <a:bodyPr wrap="none" rtlCol="0">
            <a:spAutoFit/>
          </a:bodyPr>
          <a:lstStyle/>
          <a:p>
            <a:r>
              <a:rPr lang="en-US" sz="2000" spc="600" dirty="0">
                <a:solidFill>
                  <a:srgbClr val="554E50"/>
                </a:solidFill>
              </a:rPr>
              <a:t>www.ksdetasn.org</a:t>
            </a:r>
          </a:p>
        </p:txBody>
      </p:sp>
    </p:spTree>
    <p:custDataLst>
      <p:tags r:id="rId14"/>
    </p:custDataLst>
    <p:extLst>
      <p:ext uri="{BB962C8B-B14F-4D97-AF65-F5344CB8AC3E}">
        <p14:creationId xmlns:p14="http://schemas.microsoft.com/office/powerpoint/2010/main" val="716918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scherlund.blogspot.com/2015/08/math-gets-more-rigorous-for-some.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157575640@N03/36456358416"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sanjoselibrary/2948048584/"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ctacenter.org/eco/assets/pdfs/COSFdiscussionprompts.pdf" TargetMode="External"/><Relationship Id="rId3" Type="http://schemas.openxmlformats.org/officeDocument/2006/relationships/hyperlink" Target="https://ectacenter.org/~pdfs/eco/cos-quick-reference-guide.pdf" TargetMode="External"/><Relationship Id="rId7" Type="http://schemas.openxmlformats.org/officeDocument/2006/relationships/hyperlink" Target="https://drive.google.com/file/d/1UE_ZWsT5cobzQaafoXCf-48FRqvvY1pZ/vie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ksdetasn.org/rails/active_storage/blobs/redirect/eyJfcmFpbHMiOnsibWVzc2FnZSI6IkJBaHBBdEJOIiwiZXhwIjpudWxsLCJwdXIiOiJibG9iX2lkIn19--38748247cdd14f9224ab2beb03c6ea1eba9a9b80/Child_Outcomes_Summary_Form_4-21-06-2.pd.pdf" TargetMode="External"/><Relationship Id="rId11" Type="http://schemas.openxmlformats.org/officeDocument/2006/relationships/hyperlink" Target="https://ksdetasn.org/rails/active_storage/blobs/redirect/eyJfcmFpbHMiOnsibWVzc2FnZSI6IkJBaHBBcDFOIiwiZXhwIjpudWxsLCJwdXIiOiJibG9iX2lkIn19--b3abf5534300fce1c3aa91fc5c349e8f81e99482/Indicator%207%20FAQ.pdf" TargetMode="External"/><Relationship Id="rId5" Type="http://schemas.openxmlformats.org/officeDocument/2006/relationships/hyperlink" Target="https://ectacenter.org/eco/assets/pdfs/Decision_Tree.pdf" TargetMode="External"/><Relationship Id="rId10" Type="http://schemas.openxmlformats.org/officeDocument/2006/relationships/hyperlink" Target="https://www.ksde.org/Portals/0/SES/KIAS/indicators/Ind7-OWSguide.pdf" TargetMode="External"/><Relationship Id="rId4" Type="http://schemas.openxmlformats.org/officeDocument/2006/relationships/hyperlink" Target="https://drive.google.com/file/d/1Bjcb73esmpLxStSD8eACpnK8jre6smfc/view" TargetMode="External"/><Relationship Id="rId9" Type="http://schemas.openxmlformats.org/officeDocument/2006/relationships/hyperlink" Target="https://ectacenter.org/~pdfs/eco/COS-TC_Checklist_and_Descriptions_March_2017.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ctacenter.org/~pdfs/eco/three-child-outcomes-breadth.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dasycenter.org/cos-kc/"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openclipart.org/detail/742/johnny_automatic_hand_holding_brochure"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openclipart.org/detail/742/johnny_automatic_hand_holding_brochure" TargetMode="Externa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openclipart.org/detail/742/johnny_automatic_hand_holding_brochure" TargetMode="External"/><Relationship Id="rId4" Type="http://schemas.openxmlformats.org/officeDocument/2006/relationships/image" Target="../media/image17.png"/></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ctacenter.org/~pdfs/eco/cos-quick-reference-guide.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scottsm/32439445176/in/album-72157674556606844/"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s://www.wallpaperflare.com/search?wallpaper=planning"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s://ibelong.eu/activities/team-teacher-reflections/" TargetMode="External"/><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hyperlink" Target="https://openclipart.org/detail/742/johnny_automatic_hand_holding_brochure"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publicdomainpictures.net/en/view-image.php?image=384088&amp;picture=family-portrait"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drive.google.com/file/d/1UE_ZWsT5cobzQaafoXCf-48FRqvvY1pZ/view"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hyperlink" Target="https://openclipart.org/detail/742/johnny_automatic_hand_holding_brochure" TargetMode="External"/><Relationship Id="rId5" Type="http://schemas.openxmlformats.org/officeDocument/2006/relationships/image" Target="../media/image17.png"/><Relationship Id="rId4" Type="http://schemas.openxmlformats.org/officeDocument/2006/relationships/image" Target="../media/image27.png"/></Relationships>
</file>

<file path=ppt/slides/_rels/slide89.xml.rels><?xml version="1.0" encoding="UTF-8" standalone="yes"?>
<Relationships xmlns="http://schemas.openxmlformats.org/package/2006/relationships"><Relationship Id="rId3" Type="http://schemas.openxmlformats.org/officeDocument/2006/relationships/hyperlink" Target="https://ectacenter.org/~pdfs/decrp/TC-1_Families_Are_Full_Team_Members_2018.pdf"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s://openclipart.org/detail/742/johnny_automatic_hand_holding_brochure" TargetMode="External"/><Relationship Id="rId5" Type="http://schemas.openxmlformats.org/officeDocument/2006/relationships/image" Target="../media/image17.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ectacenter.org/~pdfs/eco/COS-TC_Checklist_and_Descriptions_March_2017.pdf"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ectacenter.org/outcomes.asp" TargetMode="External"/><Relationship Id="rId2" Type="http://schemas.openxmlformats.org/officeDocument/2006/relationships/hyperlink" Target="https://ksdetasn.org/ec/indicator-7-early-childhood-outcomes" TargetMode="External"/><Relationship Id="rId1" Type="http://schemas.openxmlformats.org/officeDocument/2006/relationships/slideLayout" Target="../slideLayouts/slideLayout2.xml"/><Relationship Id="rId4" Type="http://schemas.openxmlformats.org/officeDocument/2006/relationships/hyperlink" Target="https://ectacenter.org/eco/pages/crosswalks.asp"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ectacenter.org/eco/pages/cos-module/"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EF67EF-71D0-D642-FB7B-19A093DF9FED}"/>
              </a:ext>
            </a:extLst>
          </p:cNvPr>
          <p:cNvSpPr>
            <a:spLocks noGrp="1"/>
          </p:cNvSpPr>
          <p:nvPr>
            <p:ph idx="1"/>
          </p:nvPr>
        </p:nvSpPr>
        <p:spPr/>
        <p:txBody>
          <a:bodyPr>
            <a:normAutofit fontScale="85000" lnSpcReduction="20000"/>
          </a:bodyPr>
          <a:lstStyle/>
          <a:p>
            <a:r>
              <a:rPr lang="en-US" dirty="0"/>
              <a:t>The ECO Rating Module was designed to be used by both TA providers and District Trainers in a 3-to-4-hour training.</a:t>
            </a:r>
          </a:p>
          <a:p>
            <a:r>
              <a:rPr lang="en-US" dirty="0"/>
              <a:t>The audience for this module is early childhood special educators, related services provides, instructional coaches and district special education administrators. </a:t>
            </a:r>
          </a:p>
          <a:p>
            <a:r>
              <a:rPr lang="en-US" dirty="0"/>
              <a:t>This module includes an introduction to early childhood outcomes and leads participants through the Child Outcome Summary (COS) team rating process. </a:t>
            </a:r>
          </a:p>
          <a:p>
            <a:r>
              <a:rPr lang="en-US" dirty="0"/>
              <a:t>This training should be completed by teams, as time is given for teams to discuss ratings and build stronger data reliability. </a:t>
            </a:r>
          </a:p>
          <a:p>
            <a:endParaRPr lang="en-US" sz="2100" dirty="0"/>
          </a:p>
          <a:p>
            <a:endParaRPr lang="en-US" dirty="0"/>
          </a:p>
        </p:txBody>
      </p:sp>
      <p:sp>
        <p:nvSpPr>
          <p:cNvPr id="4" name="Title 3">
            <a:extLst>
              <a:ext uri="{FF2B5EF4-FFF2-40B4-BE49-F238E27FC236}">
                <a16:creationId xmlns:a16="http://schemas.microsoft.com/office/drawing/2014/main" id="{476828E8-663C-CC4F-A6A7-2ECDBF46BDA1}"/>
              </a:ext>
            </a:extLst>
          </p:cNvPr>
          <p:cNvSpPr>
            <a:spLocks noGrp="1"/>
          </p:cNvSpPr>
          <p:nvPr>
            <p:ph type="title"/>
          </p:nvPr>
        </p:nvSpPr>
        <p:spPr>
          <a:xfrm>
            <a:off x="457200" y="274638"/>
            <a:ext cx="8458200" cy="1143000"/>
          </a:xfrm>
        </p:spPr>
        <p:txBody>
          <a:bodyPr>
            <a:normAutofit fontScale="90000"/>
          </a:bodyPr>
          <a:lstStyle/>
          <a:p>
            <a:r>
              <a:rPr lang="en-US" dirty="0"/>
              <a:t>Hidden Slide #1 - Notes to the Presenter</a:t>
            </a:r>
          </a:p>
        </p:txBody>
      </p:sp>
    </p:spTree>
    <p:extLst>
      <p:ext uri="{BB962C8B-B14F-4D97-AF65-F5344CB8AC3E}">
        <p14:creationId xmlns:p14="http://schemas.microsoft.com/office/powerpoint/2010/main" val="318604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DADE-257F-FECD-CF9C-DC7857D00F75}"/>
              </a:ext>
            </a:extLst>
          </p:cNvPr>
          <p:cNvSpPr>
            <a:spLocks noGrp="1"/>
          </p:cNvSpPr>
          <p:nvPr>
            <p:ph type="title"/>
          </p:nvPr>
        </p:nvSpPr>
        <p:spPr/>
        <p:txBody>
          <a:bodyPr/>
          <a:lstStyle/>
          <a:p>
            <a:r>
              <a:rPr lang="en-US" dirty="0">
                <a:solidFill>
                  <a:schemeClr val="bg1"/>
                </a:solidFill>
              </a:rPr>
              <a:t>Welcome and Introductions</a:t>
            </a:r>
          </a:p>
        </p:txBody>
      </p:sp>
    </p:spTree>
    <p:extLst>
      <p:ext uri="{BB962C8B-B14F-4D97-AF65-F5344CB8AC3E}">
        <p14:creationId xmlns:p14="http://schemas.microsoft.com/office/powerpoint/2010/main" val="235226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B358A3-5FF6-A6BC-4608-E16CA291D527}"/>
              </a:ext>
            </a:extLst>
          </p:cNvPr>
          <p:cNvSpPr>
            <a:spLocks noGrp="1"/>
          </p:cNvSpPr>
          <p:nvPr>
            <p:ph idx="1"/>
          </p:nvPr>
        </p:nvSpPr>
        <p:spPr/>
        <p:txBody>
          <a:bodyPr/>
          <a:lstStyle/>
          <a:p>
            <a:pPr lvl="1"/>
            <a:r>
              <a:rPr lang="en-US" dirty="0"/>
              <a:t>Overview Indicator 7</a:t>
            </a:r>
          </a:p>
          <a:p>
            <a:pPr lvl="1"/>
            <a:r>
              <a:rPr lang="en-US" dirty="0"/>
              <a:t>Understanding the Early Childhood Outcomes</a:t>
            </a:r>
          </a:p>
          <a:p>
            <a:pPr lvl="1"/>
            <a:r>
              <a:rPr lang="en-US" dirty="0"/>
              <a:t>Child Outcome Summary (COS) Process</a:t>
            </a:r>
          </a:p>
          <a:p>
            <a:pPr lvl="1"/>
            <a:r>
              <a:rPr lang="en-US" dirty="0"/>
              <a:t>Documenting the COS Rating</a:t>
            </a:r>
          </a:p>
          <a:p>
            <a:pPr lvl="1"/>
            <a:endParaRPr lang="en-US" dirty="0"/>
          </a:p>
        </p:txBody>
      </p:sp>
      <p:sp>
        <p:nvSpPr>
          <p:cNvPr id="3" name="Title 2">
            <a:extLst>
              <a:ext uri="{FF2B5EF4-FFF2-40B4-BE49-F238E27FC236}">
                <a16:creationId xmlns:a16="http://schemas.microsoft.com/office/drawing/2014/main" id="{0D47EB96-DB0B-1D06-1EF4-3466D7462E84}"/>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02767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58FA54-94F3-0D8F-C77A-1EFC75F88C3F}"/>
              </a:ext>
            </a:extLst>
          </p:cNvPr>
          <p:cNvSpPr>
            <a:spLocks noGrp="1"/>
          </p:cNvSpPr>
          <p:nvPr>
            <p:ph type="title"/>
          </p:nvPr>
        </p:nvSpPr>
        <p:spPr/>
        <p:txBody>
          <a:bodyPr/>
          <a:lstStyle/>
          <a:p>
            <a:r>
              <a:rPr lang="en-US" b="1" dirty="0"/>
              <a:t>Norms</a:t>
            </a:r>
          </a:p>
        </p:txBody>
      </p:sp>
      <p:sp>
        <p:nvSpPr>
          <p:cNvPr id="6" name="Text Placeholder 5">
            <a:extLst>
              <a:ext uri="{FF2B5EF4-FFF2-40B4-BE49-F238E27FC236}">
                <a16:creationId xmlns:a16="http://schemas.microsoft.com/office/drawing/2014/main" id="{88B9F968-4E27-FA9A-67C3-84056BE02B8B}"/>
              </a:ext>
            </a:extLst>
          </p:cNvPr>
          <p:cNvSpPr>
            <a:spLocks noGrp="1"/>
          </p:cNvSpPr>
          <p:nvPr>
            <p:ph type="body" idx="1"/>
          </p:nvPr>
        </p:nvSpPr>
        <p:spPr/>
        <p:txBody>
          <a:bodyPr/>
          <a:lstStyle/>
          <a:p>
            <a:pPr indent="-274320"/>
            <a:r>
              <a:rPr lang="en-US" dirty="0"/>
              <a:t>Begin and end on time</a:t>
            </a:r>
          </a:p>
          <a:p>
            <a:pPr indent="-274320"/>
            <a:r>
              <a:rPr lang="en-US" dirty="0"/>
              <a:t>Be an engaged participant</a:t>
            </a:r>
          </a:p>
          <a:p>
            <a:pPr indent="-274320"/>
            <a:r>
              <a:rPr lang="en-US" dirty="0"/>
              <a:t>Be an active listener - open to new ideas</a:t>
            </a:r>
          </a:p>
          <a:p>
            <a:pPr indent="-274320"/>
            <a:r>
              <a:rPr lang="en-US" dirty="0"/>
              <a:t>Use notes for side bar conversations</a:t>
            </a:r>
          </a:p>
          <a:p>
            <a:pPr indent="-274320"/>
            <a:r>
              <a:rPr lang="en-US" dirty="0"/>
              <a:t>Use electronics respectfully</a:t>
            </a:r>
          </a:p>
          <a:p>
            <a:endParaRPr lang="en-US" dirty="0"/>
          </a:p>
        </p:txBody>
      </p:sp>
    </p:spTree>
    <p:extLst>
      <p:ext uri="{BB962C8B-B14F-4D97-AF65-F5344CB8AC3E}">
        <p14:creationId xmlns:p14="http://schemas.microsoft.com/office/powerpoint/2010/main" val="139446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4B70-9134-4FA5-710D-6B0D9C52BB73}"/>
              </a:ext>
            </a:extLst>
          </p:cNvPr>
          <p:cNvSpPr>
            <a:spLocks noGrp="1"/>
          </p:cNvSpPr>
          <p:nvPr>
            <p:ph type="title"/>
          </p:nvPr>
        </p:nvSpPr>
        <p:spPr/>
        <p:txBody>
          <a:bodyPr/>
          <a:lstStyle/>
          <a:p>
            <a:r>
              <a:rPr lang="en-US" b="1" dirty="0"/>
              <a:t>ECO  Module Objectives</a:t>
            </a:r>
          </a:p>
        </p:txBody>
      </p:sp>
      <p:sp>
        <p:nvSpPr>
          <p:cNvPr id="3" name="Text Placeholder 2">
            <a:extLst>
              <a:ext uri="{FF2B5EF4-FFF2-40B4-BE49-F238E27FC236}">
                <a16:creationId xmlns:a16="http://schemas.microsoft.com/office/drawing/2014/main" id="{2FE53C05-D6A9-FC3F-7E64-7D638B374224}"/>
              </a:ext>
            </a:extLst>
          </p:cNvPr>
          <p:cNvSpPr>
            <a:spLocks noGrp="1"/>
          </p:cNvSpPr>
          <p:nvPr>
            <p:ph type="body" idx="1"/>
          </p:nvPr>
        </p:nvSpPr>
        <p:spPr>
          <a:xfrm>
            <a:off x="228600" y="1806819"/>
            <a:ext cx="8686800" cy="3244362"/>
          </a:xfrm>
        </p:spPr>
        <p:txBody>
          <a:bodyPr>
            <a:noAutofit/>
          </a:bodyPr>
          <a:lstStyle/>
          <a:p>
            <a:r>
              <a:rPr lang="en-US" sz="2800" dirty="0"/>
              <a:t>Explain the three early childhood outcomes (ECO)  and the importance of ECO data to others, including families.</a:t>
            </a:r>
          </a:p>
          <a:p>
            <a:r>
              <a:rPr lang="en-US" sz="2800" dirty="0"/>
              <a:t>Successfully complete the early childhood summary (COS) process as required for data reporting.</a:t>
            </a:r>
          </a:p>
          <a:p>
            <a:r>
              <a:rPr lang="en-US" sz="2800" dirty="0"/>
              <a:t>Use the decision tree to help distinguish between ECO ratings.  </a:t>
            </a:r>
          </a:p>
          <a:p>
            <a:r>
              <a:rPr lang="en-US" sz="2800" dirty="0"/>
              <a:t>Develop ECO data reliability between team members.</a:t>
            </a:r>
          </a:p>
        </p:txBody>
      </p:sp>
    </p:spTree>
    <p:extLst>
      <p:ext uri="{BB962C8B-B14F-4D97-AF65-F5344CB8AC3E}">
        <p14:creationId xmlns:p14="http://schemas.microsoft.com/office/powerpoint/2010/main" val="352055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3969-4B19-7C6C-11BA-34BF1B1E446C}"/>
              </a:ext>
            </a:extLst>
          </p:cNvPr>
          <p:cNvSpPr>
            <a:spLocks noGrp="1"/>
          </p:cNvSpPr>
          <p:nvPr>
            <p:ph type="title"/>
          </p:nvPr>
        </p:nvSpPr>
        <p:spPr/>
        <p:txBody>
          <a:bodyPr/>
          <a:lstStyle/>
          <a:p>
            <a:r>
              <a:rPr lang="en-US" b="1" dirty="0"/>
              <a:t>ECO Module Essential Questions</a:t>
            </a:r>
          </a:p>
        </p:txBody>
      </p:sp>
      <p:sp>
        <p:nvSpPr>
          <p:cNvPr id="3" name="Text Placeholder 2">
            <a:extLst>
              <a:ext uri="{FF2B5EF4-FFF2-40B4-BE49-F238E27FC236}">
                <a16:creationId xmlns:a16="http://schemas.microsoft.com/office/drawing/2014/main" id="{61E70FBC-BFB7-7D68-CF76-1486ABDDBE6E}"/>
              </a:ext>
            </a:extLst>
          </p:cNvPr>
          <p:cNvSpPr>
            <a:spLocks noGrp="1"/>
          </p:cNvSpPr>
          <p:nvPr>
            <p:ph type="body" idx="1"/>
          </p:nvPr>
        </p:nvSpPr>
        <p:spPr>
          <a:xfrm>
            <a:off x="304800" y="1676400"/>
            <a:ext cx="8839200" cy="4373562"/>
          </a:xfrm>
        </p:spPr>
        <p:txBody>
          <a:bodyPr>
            <a:noAutofit/>
          </a:bodyPr>
          <a:lstStyle/>
          <a:p>
            <a:pPr>
              <a:buSzPct val="100000"/>
            </a:pPr>
            <a:r>
              <a:rPr lang="en-US" sz="2800" dirty="0"/>
              <a:t>What are the early childhood outcomes  (ECO) and why is ECO data important? </a:t>
            </a:r>
          </a:p>
          <a:p>
            <a:r>
              <a:rPr lang="en-US" sz="2800" dirty="0"/>
              <a:t>What are the requirements of the ECO summary process? </a:t>
            </a:r>
          </a:p>
          <a:p>
            <a:r>
              <a:rPr lang="en-US" sz="2800" dirty="0"/>
              <a:t>How do I use the decision tree to help distinguish between ratings?</a:t>
            </a:r>
          </a:p>
          <a:p>
            <a:r>
              <a:rPr lang="en-US" sz="2800" dirty="0"/>
              <a:t>How do we ensure all ratings are determined by a team? </a:t>
            </a:r>
          </a:p>
          <a:p>
            <a:r>
              <a:rPr lang="en-US" sz="2800" dirty="0"/>
              <a:t>How reliable are our ratings across team members?</a:t>
            </a:r>
          </a:p>
        </p:txBody>
      </p:sp>
    </p:spTree>
    <p:extLst>
      <p:ext uri="{BB962C8B-B14F-4D97-AF65-F5344CB8AC3E}">
        <p14:creationId xmlns:p14="http://schemas.microsoft.com/office/powerpoint/2010/main" val="59025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E61D34-FEF1-47B4-0C02-48A9848315B7}"/>
              </a:ext>
            </a:extLst>
          </p:cNvPr>
          <p:cNvSpPr>
            <a:spLocks noGrp="1"/>
          </p:cNvSpPr>
          <p:nvPr>
            <p:ph type="ctrTitle"/>
          </p:nvPr>
        </p:nvSpPr>
        <p:spPr/>
        <p:txBody>
          <a:bodyPr anchor="ctr">
            <a:noAutofit/>
          </a:bodyPr>
          <a:lstStyle/>
          <a:p>
            <a:pPr>
              <a:lnSpc>
                <a:spcPct val="90000"/>
              </a:lnSpc>
            </a:pPr>
            <a:r>
              <a:rPr lang="en-US" sz="3600" b="1" dirty="0">
                <a:solidFill>
                  <a:schemeClr val="bg1"/>
                </a:solidFill>
              </a:rPr>
              <a:t>Overview Indicator 7: Early Childhood Outcomes (ECO)</a:t>
            </a:r>
          </a:p>
        </p:txBody>
      </p:sp>
    </p:spTree>
    <p:extLst>
      <p:ext uri="{BB962C8B-B14F-4D97-AF65-F5344CB8AC3E}">
        <p14:creationId xmlns:p14="http://schemas.microsoft.com/office/powerpoint/2010/main" val="1207729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miling faces of three children with heads side-by-side, head in center appears upside-down">
            <a:extLst>
              <a:ext uri="{FF2B5EF4-FFF2-40B4-BE49-F238E27FC236}">
                <a16:creationId xmlns:a16="http://schemas.microsoft.com/office/drawing/2014/main" id="{1668D7BB-DC78-5E3E-5957-8FDA24D429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2574" y="2479715"/>
            <a:ext cx="4515386" cy="3010258"/>
          </a:xfrm>
        </p:spPr>
      </p:pic>
      <p:sp>
        <p:nvSpPr>
          <p:cNvPr id="3" name="Title 2">
            <a:extLst>
              <a:ext uri="{FF2B5EF4-FFF2-40B4-BE49-F238E27FC236}">
                <a16:creationId xmlns:a16="http://schemas.microsoft.com/office/drawing/2014/main" id="{96089AA2-7834-9E63-B071-F77103F2156C}"/>
              </a:ext>
            </a:extLst>
          </p:cNvPr>
          <p:cNvSpPr>
            <a:spLocks noGrp="1"/>
          </p:cNvSpPr>
          <p:nvPr>
            <p:ph type="title"/>
          </p:nvPr>
        </p:nvSpPr>
        <p:spPr>
          <a:xfrm>
            <a:off x="457200" y="796527"/>
            <a:ext cx="8229600" cy="1143000"/>
          </a:xfrm>
        </p:spPr>
        <p:txBody>
          <a:bodyPr>
            <a:normAutofit fontScale="90000"/>
          </a:bodyPr>
          <a:lstStyle/>
          <a:p>
            <a:r>
              <a:rPr lang="en-US" b="1" dirty="0"/>
              <a:t>What is the Goal of Early Intervention and Early Childhood Special Education?</a:t>
            </a:r>
          </a:p>
        </p:txBody>
      </p:sp>
    </p:spTree>
    <p:extLst>
      <p:ext uri="{BB962C8B-B14F-4D97-AF65-F5344CB8AC3E}">
        <p14:creationId xmlns:p14="http://schemas.microsoft.com/office/powerpoint/2010/main" val="379062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50AB04-A406-4171-8A01-4BFB53170D6D}"/>
              </a:ext>
            </a:extLst>
          </p:cNvPr>
          <p:cNvSpPr>
            <a:spLocks noGrp="1"/>
          </p:cNvSpPr>
          <p:nvPr>
            <p:ph sz="half" idx="2"/>
          </p:nvPr>
        </p:nvSpPr>
        <p:spPr>
          <a:xfrm>
            <a:off x="800100" y="2209800"/>
            <a:ext cx="7886700" cy="4343400"/>
          </a:xfrm>
        </p:spPr>
        <p:txBody>
          <a:bodyPr>
            <a:normAutofit/>
          </a:bodyPr>
          <a:lstStyle/>
          <a:p>
            <a:pPr marL="0" indent="0">
              <a:buNone/>
            </a:pPr>
            <a:r>
              <a:rPr lang="en-US" sz="3200" dirty="0"/>
              <a:t>“To enable young children to be active and successful participants during the early childhood years and in the future in a variety of settings –in their homes with their families, in childcare, in preschool or school programs, and in the community.”</a:t>
            </a:r>
          </a:p>
          <a:p>
            <a:pPr marL="0" indent="0">
              <a:buNone/>
            </a:pPr>
            <a:endParaRPr lang="en-US" dirty="0">
              <a:latin typeface="Arial" panose="020B0604020202020204" pitchFamily="34" charset="0"/>
            </a:endParaRPr>
          </a:p>
          <a:p>
            <a:pPr marL="0" indent="0" algn="r">
              <a:buNone/>
            </a:pPr>
            <a:endParaRPr lang="en-US" sz="1275" dirty="0">
              <a:latin typeface="Arial" panose="020B0604020202020204" pitchFamily="34" charset="0"/>
            </a:endParaRPr>
          </a:p>
          <a:p>
            <a:pPr marL="0" indent="0" algn="r">
              <a:buNone/>
            </a:pPr>
            <a:r>
              <a:rPr lang="en-US" sz="1275" dirty="0">
                <a:latin typeface="Arial" panose="020B0604020202020204" pitchFamily="34" charset="0"/>
              </a:rPr>
              <a:t>Family and Child Outcomes for Early Intervention and</a:t>
            </a:r>
          </a:p>
          <a:p>
            <a:pPr marL="0" indent="0" algn="r">
              <a:buNone/>
            </a:pPr>
            <a:r>
              <a:rPr lang="en-US" sz="1275" dirty="0">
                <a:latin typeface="Arial" panose="020B0604020202020204" pitchFamily="34" charset="0"/>
              </a:rPr>
              <a:t> Early Childhood Special Education, Early Childhood Outcomes Center (April 2005).</a:t>
            </a:r>
            <a:endParaRPr lang="en-US" sz="1275" dirty="0"/>
          </a:p>
        </p:txBody>
      </p:sp>
      <p:sp>
        <p:nvSpPr>
          <p:cNvPr id="3" name="Title 2">
            <a:extLst>
              <a:ext uri="{FF2B5EF4-FFF2-40B4-BE49-F238E27FC236}">
                <a16:creationId xmlns:a16="http://schemas.microsoft.com/office/drawing/2014/main" id="{96089AA2-7834-9E63-B071-F77103F2156C}"/>
              </a:ext>
            </a:extLst>
          </p:cNvPr>
          <p:cNvSpPr>
            <a:spLocks noGrp="1"/>
          </p:cNvSpPr>
          <p:nvPr>
            <p:ph type="title"/>
          </p:nvPr>
        </p:nvSpPr>
        <p:spPr>
          <a:xfrm>
            <a:off x="457200" y="649423"/>
            <a:ext cx="8229600" cy="1143000"/>
          </a:xfrm>
        </p:spPr>
        <p:txBody>
          <a:bodyPr>
            <a:normAutofit fontScale="90000"/>
          </a:bodyPr>
          <a:lstStyle/>
          <a:p>
            <a:r>
              <a:rPr lang="en-US" b="1" dirty="0"/>
              <a:t>The Goal of Early Intervention and Early Childhood Special Education is </a:t>
            </a:r>
          </a:p>
        </p:txBody>
      </p:sp>
    </p:spTree>
    <p:extLst>
      <p:ext uri="{BB962C8B-B14F-4D97-AF65-F5344CB8AC3E}">
        <p14:creationId xmlns:p14="http://schemas.microsoft.com/office/powerpoint/2010/main" val="595027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65197" marR="282824" indent="-557213">
              <a:spcBef>
                <a:spcPts val="66"/>
              </a:spcBef>
              <a:buClr>
                <a:schemeClr val="tx1"/>
              </a:buClr>
              <a:buFont typeface="+mj-lt"/>
              <a:buAutoNum type="alphaUcPeriod"/>
              <a:tabLst>
                <a:tab pos="234916" algn="l"/>
                <a:tab pos="235336" algn="l"/>
              </a:tabLst>
            </a:pPr>
            <a:r>
              <a:rPr lang="en-US" spc="-10" dirty="0">
                <a:cs typeface="Arial" panose="020B0604020202020204" pitchFamily="34" charset="0"/>
              </a:rPr>
              <a:t>Positive </a:t>
            </a:r>
            <a:r>
              <a:rPr lang="en-US" spc="-3" dirty="0">
                <a:cs typeface="Arial" panose="020B0604020202020204" pitchFamily="34" charset="0"/>
              </a:rPr>
              <a:t>social-emotional skills (including social </a:t>
            </a:r>
            <a:r>
              <a:rPr lang="en-US" spc="-7" dirty="0">
                <a:cs typeface="Arial" panose="020B0604020202020204" pitchFamily="34" charset="0"/>
              </a:rPr>
              <a:t>relationships)</a:t>
            </a:r>
            <a:endParaRPr lang="en-US" dirty="0">
              <a:cs typeface="Arial" panose="020B0604020202020204" pitchFamily="34" charset="0"/>
            </a:endParaRPr>
          </a:p>
          <a:p>
            <a:pPr marL="565197" marR="325268" indent="-557213">
              <a:spcBef>
                <a:spcPts val="509"/>
              </a:spcBef>
              <a:buClr>
                <a:schemeClr val="tx1"/>
              </a:buClr>
              <a:buFont typeface="+mj-lt"/>
              <a:buAutoNum type="alphaUcPeriod"/>
              <a:tabLst>
                <a:tab pos="234916" algn="l"/>
                <a:tab pos="235336" algn="l"/>
              </a:tabLst>
            </a:pPr>
            <a:r>
              <a:rPr lang="en-US" spc="-3" dirty="0">
                <a:cs typeface="Arial" panose="020B0604020202020204" pitchFamily="34" charset="0"/>
              </a:rPr>
              <a:t>Acquisition </a:t>
            </a:r>
            <a:r>
              <a:rPr lang="en-US" dirty="0">
                <a:cs typeface="Arial" panose="020B0604020202020204" pitchFamily="34" charset="0"/>
              </a:rPr>
              <a:t>and </a:t>
            </a:r>
            <a:r>
              <a:rPr lang="en-US" spc="-3" dirty="0">
                <a:cs typeface="Arial" panose="020B0604020202020204" pitchFamily="34" charset="0"/>
              </a:rPr>
              <a:t>use </a:t>
            </a:r>
            <a:r>
              <a:rPr lang="en-US" dirty="0">
                <a:cs typeface="Arial" panose="020B0604020202020204" pitchFamily="34" charset="0"/>
              </a:rPr>
              <a:t>of </a:t>
            </a:r>
            <a:r>
              <a:rPr lang="en-US" spc="-3" dirty="0">
                <a:cs typeface="Arial" panose="020B0604020202020204" pitchFamily="34" charset="0"/>
              </a:rPr>
              <a:t>knowledge </a:t>
            </a:r>
            <a:r>
              <a:rPr lang="en-US" dirty="0">
                <a:cs typeface="Arial" panose="020B0604020202020204" pitchFamily="34" charset="0"/>
              </a:rPr>
              <a:t>and </a:t>
            </a:r>
            <a:r>
              <a:rPr lang="en-US" spc="-3" dirty="0">
                <a:cs typeface="Arial" panose="020B0604020202020204" pitchFamily="34" charset="0"/>
              </a:rPr>
              <a:t>skills  (including </a:t>
            </a:r>
            <a:r>
              <a:rPr lang="en-US" dirty="0">
                <a:cs typeface="Arial" panose="020B0604020202020204" pitchFamily="34" charset="0"/>
              </a:rPr>
              <a:t>early </a:t>
            </a:r>
            <a:r>
              <a:rPr lang="en-US" spc="-3" dirty="0">
                <a:cs typeface="Arial" panose="020B0604020202020204" pitchFamily="34" charset="0"/>
              </a:rPr>
              <a:t>language/ </a:t>
            </a:r>
            <a:r>
              <a:rPr lang="en-US" spc="-7" dirty="0">
                <a:cs typeface="Arial" panose="020B0604020202020204" pitchFamily="34" charset="0"/>
              </a:rPr>
              <a:t>communication </a:t>
            </a:r>
            <a:r>
              <a:rPr lang="en-US" dirty="0">
                <a:cs typeface="Arial" panose="020B0604020202020204" pitchFamily="34" charset="0"/>
              </a:rPr>
              <a:t>and  early </a:t>
            </a:r>
            <a:r>
              <a:rPr lang="en-US" spc="-26" dirty="0">
                <a:cs typeface="Arial" panose="020B0604020202020204" pitchFamily="34" charset="0"/>
              </a:rPr>
              <a:t>literacy, </a:t>
            </a:r>
            <a:r>
              <a:rPr lang="en-US" dirty="0">
                <a:cs typeface="Arial" panose="020B0604020202020204" pitchFamily="34" charset="0"/>
              </a:rPr>
              <a:t>early</a:t>
            </a:r>
            <a:r>
              <a:rPr lang="en-US" spc="10" dirty="0">
                <a:cs typeface="Arial" panose="020B0604020202020204" pitchFamily="34" charset="0"/>
              </a:rPr>
              <a:t> </a:t>
            </a:r>
            <a:r>
              <a:rPr lang="en-US" spc="-7" dirty="0">
                <a:cs typeface="Arial" panose="020B0604020202020204" pitchFamily="34" charset="0"/>
              </a:rPr>
              <a:t>numeracy)</a:t>
            </a:r>
            <a:endParaRPr lang="en-US" dirty="0">
              <a:cs typeface="Arial" panose="020B0604020202020204" pitchFamily="34" charset="0"/>
            </a:endParaRPr>
          </a:p>
          <a:p>
            <a:pPr marL="565617" indent="-557213">
              <a:spcBef>
                <a:spcPts val="509"/>
              </a:spcBef>
              <a:buClr>
                <a:schemeClr val="tx1"/>
              </a:buClr>
              <a:buFont typeface="+mj-lt"/>
              <a:buAutoNum type="alphaUcPeriod"/>
              <a:tabLst>
                <a:tab pos="234916" algn="l"/>
                <a:tab pos="235336" algn="l"/>
              </a:tabLst>
            </a:pPr>
            <a:r>
              <a:rPr lang="en-US" spc="-3" dirty="0">
                <a:cs typeface="Arial" panose="020B0604020202020204" pitchFamily="34" charset="0"/>
              </a:rPr>
              <a:t>Use </a:t>
            </a:r>
            <a:r>
              <a:rPr lang="en-US" dirty="0">
                <a:cs typeface="Arial" panose="020B0604020202020204" pitchFamily="34" charset="0"/>
              </a:rPr>
              <a:t>of </a:t>
            </a:r>
            <a:r>
              <a:rPr lang="en-US" spc="-10" dirty="0">
                <a:cs typeface="Arial" panose="020B0604020202020204" pitchFamily="34" charset="0"/>
              </a:rPr>
              <a:t>appropriate behaviors </a:t>
            </a:r>
            <a:r>
              <a:rPr lang="en-US" spc="-17" dirty="0">
                <a:cs typeface="Arial" panose="020B0604020202020204" pitchFamily="34" charset="0"/>
              </a:rPr>
              <a:t>to </a:t>
            </a:r>
            <a:r>
              <a:rPr lang="en-US" spc="-3" dirty="0">
                <a:cs typeface="Arial" panose="020B0604020202020204" pitchFamily="34" charset="0"/>
              </a:rPr>
              <a:t>meet their</a:t>
            </a:r>
            <a:r>
              <a:rPr lang="en-US" spc="66" dirty="0">
                <a:cs typeface="Arial" panose="020B0604020202020204" pitchFamily="34" charset="0"/>
              </a:rPr>
              <a:t> </a:t>
            </a:r>
            <a:r>
              <a:rPr lang="en-US" spc="-3" dirty="0">
                <a:cs typeface="Arial" panose="020B0604020202020204" pitchFamily="34" charset="0"/>
              </a:rPr>
              <a:t>needs</a:t>
            </a:r>
            <a:endParaRPr lang="en-US" dirty="0">
              <a:cs typeface="Arial" panose="020B0604020202020204" pitchFamily="34" charset="0"/>
            </a:endParaRPr>
          </a:p>
          <a:p>
            <a:endParaRPr lang="en-US" dirty="0"/>
          </a:p>
        </p:txBody>
      </p:sp>
      <p:sp>
        <p:nvSpPr>
          <p:cNvPr id="3" name="Title 2"/>
          <p:cNvSpPr>
            <a:spLocks noGrp="1"/>
          </p:cNvSpPr>
          <p:nvPr>
            <p:ph type="title"/>
          </p:nvPr>
        </p:nvSpPr>
        <p:spPr>
          <a:xfrm>
            <a:off x="-76200" y="304800"/>
            <a:ext cx="9067800" cy="1143000"/>
          </a:xfrm>
        </p:spPr>
        <p:txBody>
          <a:bodyPr>
            <a:noAutofit/>
          </a:bodyPr>
          <a:lstStyle/>
          <a:p>
            <a:r>
              <a:rPr lang="en-US" sz="4000" b="1" dirty="0"/>
              <a:t>Early Childhood Outcomes: Areas of Focus  </a:t>
            </a:r>
          </a:p>
        </p:txBody>
      </p:sp>
    </p:spTree>
    <p:extLst>
      <p:ext uri="{BB962C8B-B14F-4D97-AF65-F5344CB8AC3E}">
        <p14:creationId xmlns:p14="http://schemas.microsoft.com/office/powerpoint/2010/main" val="4176309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642367-4ECE-30E0-C57C-C94633899CCC}"/>
              </a:ext>
            </a:extLst>
          </p:cNvPr>
          <p:cNvSpPr>
            <a:spLocks noGrp="1"/>
          </p:cNvSpPr>
          <p:nvPr>
            <p:ph idx="1"/>
          </p:nvPr>
        </p:nvSpPr>
        <p:spPr/>
        <p:txBody>
          <a:bodyPr>
            <a:normAutofit/>
          </a:bodyPr>
          <a:lstStyle/>
          <a:p>
            <a:pPr marL="0" indent="0">
              <a:buNone/>
            </a:pPr>
            <a:r>
              <a:rPr lang="en-US" dirty="0"/>
              <a:t>The Individuals with Disabilities Education Act (IDEA) requires each state to develop a state performance plan/annual performance report (SPP/APR) that evaluates the state’s efforts to implement the requirements and purposes of the IDEA and describes how the state will improve its implementation.</a:t>
            </a:r>
            <a:endParaRPr lang="en-US" b="1" dirty="0"/>
          </a:p>
        </p:txBody>
      </p:sp>
      <p:sp>
        <p:nvSpPr>
          <p:cNvPr id="3" name="Title 2">
            <a:extLst>
              <a:ext uri="{FF2B5EF4-FFF2-40B4-BE49-F238E27FC236}">
                <a16:creationId xmlns:a16="http://schemas.microsoft.com/office/drawing/2014/main" id="{A262A003-9A90-68B6-0B4E-BEE334E1C88E}"/>
              </a:ext>
            </a:extLst>
          </p:cNvPr>
          <p:cNvSpPr>
            <a:spLocks noGrp="1"/>
          </p:cNvSpPr>
          <p:nvPr>
            <p:ph type="title"/>
          </p:nvPr>
        </p:nvSpPr>
        <p:spPr/>
        <p:txBody>
          <a:bodyPr/>
          <a:lstStyle/>
          <a:p>
            <a:r>
              <a:rPr lang="en-US" b="1" dirty="0"/>
              <a:t>Background </a:t>
            </a:r>
          </a:p>
        </p:txBody>
      </p:sp>
    </p:spTree>
    <p:extLst>
      <p:ext uri="{BB962C8B-B14F-4D97-AF65-F5344CB8AC3E}">
        <p14:creationId xmlns:p14="http://schemas.microsoft.com/office/powerpoint/2010/main" val="343359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04A7B-ECEC-5C21-F756-0B7475C590AD}"/>
              </a:ext>
            </a:extLst>
          </p:cNvPr>
          <p:cNvSpPr>
            <a:spLocks noGrp="1"/>
          </p:cNvSpPr>
          <p:nvPr>
            <p:ph type="title"/>
          </p:nvPr>
        </p:nvSpPr>
        <p:spPr>
          <a:xfrm>
            <a:off x="457200" y="274638"/>
            <a:ext cx="8458200" cy="1143000"/>
          </a:xfrm>
        </p:spPr>
        <p:txBody>
          <a:bodyPr>
            <a:normAutofit fontScale="90000"/>
          </a:bodyPr>
          <a:lstStyle/>
          <a:p>
            <a:r>
              <a:rPr lang="en-US" dirty="0"/>
              <a:t>Hidden Slide #2- Notes to the Presenter</a:t>
            </a:r>
          </a:p>
        </p:txBody>
      </p:sp>
      <p:sp>
        <p:nvSpPr>
          <p:cNvPr id="3" name="Text Placeholder 2">
            <a:extLst>
              <a:ext uri="{FF2B5EF4-FFF2-40B4-BE49-F238E27FC236}">
                <a16:creationId xmlns:a16="http://schemas.microsoft.com/office/drawing/2014/main" id="{FCC383DC-1BF3-DFD7-F30D-60B8DF2CDBB7}"/>
              </a:ext>
            </a:extLst>
          </p:cNvPr>
          <p:cNvSpPr>
            <a:spLocks noGrp="1"/>
          </p:cNvSpPr>
          <p:nvPr>
            <p:ph type="body" idx="1"/>
          </p:nvPr>
        </p:nvSpPr>
        <p:spPr/>
        <p:txBody>
          <a:bodyPr>
            <a:normAutofit fontScale="92500" lnSpcReduction="10000"/>
          </a:bodyPr>
          <a:lstStyle/>
          <a:p>
            <a:r>
              <a:rPr lang="en-US" dirty="0"/>
              <a:t>Time should be allotted after training for participants to reflect and have conversations regarding current and needed changes. Participants should reflect on the following questions: Where are we now?  Where are we going?  How can we get there?</a:t>
            </a:r>
          </a:p>
          <a:p>
            <a:r>
              <a:rPr lang="en-US" dirty="0"/>
              <a:t>Following the training participants should complete a Next Steps Document to create an action plan outlining next steps,  responsibilities, and timelines. </a:t>
            </a:r>
          </a:p>
          <a:p>
            <a:pPr marL="0" indent="0">
              <a:buNone/>
            </a:pPr>
            <a:endParaRPr lang="en-US" sz="1500" dirty="0"/>
          </a:p>
          <a:p>
            <a:pPr marL="0" indent="0">
              <a:buNone/>
            </a:pPr>
            <a:endParaRPr lang="en-US" sz="1500" dirty="0"/>
          </a:p>
          <a:p>
            <a:endParaRPr lang="en-US" sz="1500" b="1" dirty="0"/>
          </a:p>
        </p:txBody>
      </p:sp>
    </p:spTree>
    <p:extLst>
      <p:ext uri="{BB962C8B-B14F-4D97-AF65-F5344CB8AC3E}">
        <p14:creationId xmlns:p14="http://schemas.microsoft.com/office/powerpoint/2010/main" val="3623940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98AD0-B04F-CAF5-D57C-592CA36BF48C}"/>
              </a:ext>
            </a:extLst>
          </p:cNvPr>
          <p:cNvSpPr>
            <a:spLocks noGrp="1"/>
          </p:cNvSpPr>
          <p:nvPr>
            <p:ph idx="1"/>
          </p:nvPr>
        </p:nvSpPr>
        <p:spPr/>
        <p:txBody>
          <a:bodyPr>
            <a:normAutofit/>
          </a:bodyPr>
          <a:lstStyle/>
          <a:p>
            <a:r>
              <a:rPr lang="en-US" sz="3600" b="1" dirty="0"/>
              <a:t>Indictor 6 </a:t>
            </a:r>
            <a:r>
              <a:rPr lang="en-US" sz="3600" dirty="0"/>
              <a:t>– preschool services provided in the least restrictive environment.</a:t>
            </a:r>
          </a:p>
          <a:p>
            <a:pPr>
              <a:lnSpc>
                <a:spcPct val="150000"/>
              </a:lnSpc>
            </a:pPr>
            <a:r>
              <a:rPr lang="en-US" sz="3600" b="1" dirty="0"/>
              <a:t>Indictor 7 </a:t>
            </a:r>
            <a:r>
              <a:rPr lang="en-US" sz="3600" dirty="0"/>
              <a:t>– early childhood outcomes</a:t>
            </a:r>
          </a:p>
          <a:p>
            <a:pPr>
              <a:lnSpc>
                <a:spcPct val="150000"/>
              </a:lnSpc>
            </a:pPr>
            <a:r>
              <a:rPr lang="en-US" sz="3600" b="1" dirty="0"/>
              <a:t>Indictor 12 </a:t>
            </a:r>
            <a:r>
              <a:rPr lang="en-US" sz="3600" dirty="0"/>
              <a:t>– Part C to B transition</a:t>
            </a:r>
          </a:p>
        </p:txBody>
      </p:sp>
      <p:sp>
        <p:nvSpPr>
          <p:cNvPr id="3" name="Title 2">
            <a:extLst>
              <a:ext uri="{FF2B5EF4-FFF2-40B4-BE49-F238E27FC236}">
                <a16:creationId xmlns:a16="http://schemas.microsoft.com/office/drawing/2014/main" id="{0150BB85-A288-3527-B89E-E19C18E9A8C1}"/>
              </a:ext>
            </a:extLst>
          </p:cNvPr>
          <p:cNvSpPr>
            <a:spLocks noGrp="1"/>
          </p:cNvSpPr>
          <p:nvPr>
            <p:ph type="title"/>
          </p:nvPr>
        </p:nvSpPr>
        <p:spPr/>
        <p:txBody>
          <a:bodyPr>
            <a:normAutofit fontScale="90000"/>
          </a:bodyPr>
          <a:lstStyle/>
          <a:p>
            <a:r>
              <a:rPr lang="en-US" b="1" dirty="0"/>
              <a:t>Early Childhood Data is reported on </a:t>
            </a:r>
          </a:p>
        </p:txBody>
      </p:sp>
    </p:spTree>
    <p:extLst>
      <p:ext uri="{BB962C8B-B14F-4D97-AF65-F5344CB8AC3E}">
        <p14:creationId xmlns:p14="http://schemas.microsoft.com/office/powerpoint/2010/main" val="3329134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503788-7C65-2ED3-B5C3-D52227B1C9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894" y="857250"/>
            <a:ext cx="8726213" cy="4707383"/>
          </a:xfrm>
          <a:solidFill>
            <a:schemeClr val="accent2"/>
          </a:solidFill>
          <a:ln>
            <a:solidFill>
              <a:srgbClr val="FFFF00"/>
            </a:solidFill>
          </a:ln>
        </p:spPr>
      </p:pic>
      <p:sp>
        <p:nvSpPr>
          <p:cNvPr id="8" name="Rectangle 7">
            <a:extLst>
              <a:ext uri="{FF2B5EF4-FFF2-40B4-BE49-F238E27FC236}">
                <a16:creationId xmlns:a16="http://schemas.microsoft.com/office/drawing/2014/main" id="{49963BB2-024E-A307-5093-3FC60F096DDC}"/>
              </a:ext>
            </a:extLst>
          </p:cNvPr>
          <p:cNvSpPr/>
          <p:nvPr/>
        </p:nvSpPr>
        <p:spPr>
          <a:xfrm>
            <a:off x="390197" y="3068364"/>
            <a:ext cx="7981293" cy="449317"/>
          </a:xfrm>
          <a:prstGeom prst="rect">
            <a:avLst/>
          </a:prstGeom>
          <a:solidFill>
            <a:schemeClr val="tx2">
              <a:lumMod val="25000"/>
              <a:lumOff val="75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674D4A1E-41F4-42E7-4FC3-1A7C0EA3C86C}"/>
              </a:ext>
            </a:extLst>
          </p:cNvPr>
          <p:cNvSpPr/>
          <p:nvPr/>
        </p:nvSpPr>
        <p:spPr>
          <a:xfrm>
            <a:off x="390196" y="3529506"/>
            <a:ext cx="7933997" cy="898634"/>
          </a:xfrm>
          <a:prstGeom prst="rect">
            <a:avLst/>
          </a:prstGeom>
          <a:solidFill>
            <a:schemeClr val="accent3">
              <a:lumMod val="40000"/>
              <a:lumOff val="60000"/>
              <a:alpha val="3084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60DDF792-8646-D64B-5A80-8618E8E52F43}"/>
              </a:ext>
            </a:extLst>
          </p:cNvPr>
          <p:cNvSpPr/>
          <p:nvPr/>
        </p:nvSpPr>
        <p:spPr>
          <a:xfrm>
            <a:off x="390196" y="4700095"/>
            <a:ext cx="7933997" cy="153714"/>
          </a:xfrm>
          <a:prstGeom prst="rect">
            <a:avLst/>
          </a:prstGeom>
          <a:solidFill>
            <a:srgbClr val="92D050">
              <a:alpha val="3398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060647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sz="4000" b="1" dirty="0">
                <a:solidFill>
                  <a:schemeClr val="bg1"/>
                </a:solidFill>
              </a:rPr>
              <a:t>Early Childhood Outcomes </a:t>
            </a:r>
            <a:br>
              <a:rPr lang="en-US" sz="4000" b="1" dirty="0"/>
            </a:br>
            <a:endParaRPr lang="en-US" sz="4000" b="1" dirty="0"/>
          </a:p>
        </p:txBody>
      </p:sp>
    </p:spTree>
    <p:extLst>
      <p:ext uri="{BB962C8B-B14F-4D97-AF65-F5344CB8AC3E}">
        <p14:creationId xmlns:p14="http://schemas.microsoft.com/office/powerpoint/2010/main" val="1883507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9BD02-01F1-02F7-9D56-9FC61B26D00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EC2CD9-35CE-3BA8-065E-D391DEF6066D}"/>
              </a:ext>
            </a:extLst>
          </p:cNvPr>
          <p:cNvSpPr>
            <a:spLocks noGrp="1"/>
          </p:cNvSpPr>
          <p:nvPr>
            <p:ph idx="1"/>
          </p:nvPr>
        </p:nvSpPr>
        <p:spPr/>
        <p:txBody>
          <a:bodyPr>
            <a:normAutofit lnSpcReduction="10000"/>
          </a:bodyPr>
          <a:lstStyle/>
          <a:p>
            <a:pPr marL="565197" marR="282824" indent="-557213">
              <a:spcBef>
                <a:spcPts val="66"/>
              </a:spcBef>
              <a:buClr>
                <a:schemeClr val="tx1"/>
              </a:buClr>
              <a:buFont typeface="+mj-lt"/>
              <a:buAutoNum type="alphaUcPeriod"/>
              <a:tabLst>
                <a:tab pos="234916" algn="l"/>
                <a:tab pos="235336" algn="l"/>
              </a:tabLst>
            </a:pPr>
            <a:r>
              <a:rPr lang="en-US" sz="3600" spc="-10" dirty="0">
                <a:cs typeface="Arial" panose="020B0604020202020204" pitchFamily="34" charset="0"/>
              </a:rPr>
              <a:t>Positive </a:t>
            </a:r>
            <a:r>
              <a:rPr lang="en-US" sz="3600" spc="-3" dirty="0">
                <a:cs typeface="Arial" panose="020B0604020202020204" pitchFamily="34" charset="0"/>
              </a:rPr>
              <a:t>social-emotional skills (including social </a:t>
            </a:r>
            <a:r>
              <a:rPr lang="en-US" sz="3600" spc="-7" dirty="0">
                <a:cs typeface="Arial" panose="020B0604020202020204" pitchFamily="34" charset="0"/>
              </a:rPr>
              <a:t>relationships)</a:t>
            </a:r>
            <a:endParaRPr lang="en-US" sz="3600" dirty="0">
              <a:cs typeface="Arial" panose="020B0604020202020204" pitchFamily="34" charset="0"/>
            </a:endParaRPr>
          </a:p>
          <a:p>
            <a:pPr marL="565197" marR="325268" indent="-557213">
              <a:spcBef>
                <a:spcPts val="509"/>
              </a:spcBef>
              <a:buClr>
                <a:schemeClr val="tx1"/>
              </a:buClr>
              <a:buFont typeface="+mj-lt"/>
              <a:buAutoNum type="alphaUcPeriod"/>
              <a:tabLst>
                <a:tab pos="234916" algn="l"/>
                <a:tab pos="235336" algn="l"/>
              </a:tabLst>
            </a:pPr>
            <a:r>
              <a:rPr lang="en-US" sz="3600" spc="-3" dirty="0">
                <a:cs typeface="Arial" panose="020B0604020202020204" pitchFamily="34" charset="0"/>
              </a:rPr>
              <a:t>Acquisition </a:t>
            </a:r>
            <a:r>
              <a:rPr lang="en-US" sz="3600" dirty="0">
                <a:cs typeface="Arial" panose="020B0604020202020204" pitchFamily="34" charset="0"/>
              </a:rPr>
              <a:t>and </a:t>
            </a:r>
            <a:r>
              <a:rPr lang="en-US" sz="3600" spc="-3" dirty="0">
                <a:cs typeface="Arial" panose="020B0604020202020204" pitchFamily="34" charset="0"/>
              </a:rPr>
              <a:t>use </a:t>
            </a:r>
            <a:r>
              <a:rPr lang="en-US" sz="3600" dirty="0">
                <a:cs typeface="Arial" panose="020B0604020202020204" pitchFamily="34" charset="0"/>
              </a:rPr>
              <a:t>of </a:t>
            </a:r>
            <a:r>
              <a:rPr lang="en-US" sz="3600" spc="-3" dirty="0">
                <a:cs typeface="Arial" panose="020B0604020202020204" pitchFamily="34" charset="0"/>
              </a:rPr>
              <a:t>knowledge </a:t>
            </a:r>
            <a:r>
              <a:rPr lang="en-US" sz="3600" dirty="0">
                <a:cs typeface="Arial" panose="020B0604020202020204" pitchFamily="34" charset="0"/>
              </a:rPr>
              <a:t>and </a:t>
            </a:r>
            <a:r>
              <a:rPr lang="en-US" sz="3600" spc="-3" dirty="0">
                <a:cs typeface="Arial" panose="020B0604020202020204" pitchFamily="34" charset="0"/>
              </a:rPr>
              <a:t>skills  (including </a:t>
            </a:r>
            <a:r>
              <a:rPr lang="en-US" sz="3600" dirty="0">
                <a:cs typeface="Arial" panose="020B0604020202020204" pitchFamily="34" charset="0"/>
              </a:rPr>
              <a:t>early </a:t>
            </a:r>
            <a:r>
              <a:rPr lang="en-US" sz="3600" spc="-3" dirty="0">
                <a:cs typeface="Arial" panose="020B0604020202020204" pitchFamily="34" charset="0"/>
              </a:rPr>
              <a:t>language/ </a:t>
            </a:r>
            <a:r>
              <a:rPr lang="en-US" sz="3600" spc="-7" dirty="0">
                <a:cs typeface="Arial" panose="020B0604020202020204" pitchFamily="34" charset="0"/>
              </a:rPr>
              <a:t>communication </a:t>
            </a:r>
            <a:r>
              <a:rPr lang="en-US" sz="3600" dirty="0">
                <a:cs typeface="Arial" panose="020B0604020202020204" pitchFamily="34" charset="0"/>
              </a:rPr>
              <a:t>and  early </a:t>
            </a:r>
            <a:r>
              <a:rPr lang="en-US" sz="3600" spc="-26" dirty="0">
                <a:cs typeface="Arial" panose="020B0604020202020204" pitchFamily="34" charset="0"/>
              </a:rPr>
              <a:t>literacy, </a:t>
            </a:r>
            <a:r>
              <a:rPr lang="en-US" sz="3600" dirty="0">
                <a:cs typeface="Arial" panose="020B0604020202020204" pitchFamily="34" charset="0"/>
              </a:rPr>
              <a:t>early</a:t>
            </a:r>
            <a:r>
              <a:rPr lang="en-US" sz="3600" spc="10" dirty="0">
                <a:cs typeface="Arial" panose="020B0604020202020204" pitchFamily="34" charset="0"/>
              </a:rPr>
              <a:t> </a:t>
            </a:r>
            <a:r>
              <a:rPr lang="en-US" sz="3600" spc="-7" dirty="0">
                <a:cs typeface="Arial" panose="020B0604020202020204" pitchFamily="34" charset="0"/>
              </a:rPr>
              <a:t>numeracy)</a:t>
            </a:r>
            <a:endParaRPr lang="en-US" sz="3600" dirty="0">
              <a:cs typeface="Arial" panose="020B0604020202020204" pitchFamily="34" charset="0"/>
            </a:endParaRPr>
          </a:p>
          <a:p>
            <a:pPr marL="565617" indent="-557213">
              <a:spcBef>
                <a:spcPts val="509"/>
              </a:spcBef>
              <a:buClr>
                <a:schemeClr val="tx1"/>
              </a:buClr>
              <a:buFont typeface="+mj-lt"/>
              <a:buAutoNum type="alphaUcPeriod"/>
              <a:tabLst>
                <a:tab pos="234916" algn="l"/>
                <a:tab pos="235336" algn="l"/>
              </a:tabLst>
            </a:pPr>
            <a:r>
              <a:rPr lang="en-US" sz="3600" spc="-3" dirty="0">
                <a:cs typeface="Arial" panose="020B0604020202020204" pitchFamily="34" charset="0"/>
              </a:rPr>
              <a:t>Use </a:t>
            </a:r>
            <a:r>
              <a:rPr lang="en-US" sz="3600" dirty="0">
                <a:cs typeface="Arial" panose="020B0604020202020204" pitchFamily="34" charset="0"/>
              </a:rPr>
              <a:t>of </a:t>
            </a:r>
            <a:r>
              <a:rPr lang="en-US" sz="3600" spc="-10" dirty="0">
                <a:cs typeface="Arial" panose="020B0604020202020204" pitchFamily="34" charset="0"/>
              </a:rPr>
              <a:t>appropriate behaviors </a:t>
            </a:r>
            <a:r>
              <a:rPr lang="en-US" sz="3600" spc="-17" dirty="0">
                <a:cs typeface="Arial" panose="020B0604020202020204" pitchFamily="34" charset="0"/>
              </a:rPr>
              <a:t>to </a:t>
            </a:r>
            <a:r>
              <a:rPr lang="en-US" sz="3600" spc="-3" dirty="0">
                <a:cs typeface="Arial" panose="020B0604020202020204" pitchFamily="34" charset="0"/>
              </a:rPr>
              <a:t>meet their</a:t>
            </a:r>
            <a:r>
              <a:rPr lang="en-US" sz="3600" spc="66" dirty="0">
                <a:cs typeface="Arial" panose="020B0604020202020204" pitchFamily="34" charset="0"/>
              </a:rPr>
              <a:t> </a:t>
            </a:r>
            <a:r>
              <a:rPr lang="en-US" sz="3600" spc="-3" dirty="0">
                <a:cs typeface="Arial" panose="020B0604020202020204" pitchFamily="34" charset="0"/>
              </a:rPr>
              <a:t>needs</a:t>
            </a:r>
            <a:endParaRPr lang="en-US" sz="3600" dirty="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355EC8DD-1081-316A-0CDD-9904937B725D}"/>
              </a:ext>
            </a:extLst>
          </p:cNvPr>
          <p:cNvSpPr>
            <a:spLocks noGrp="1"/>
          </p:cNvSpPr>
          <p:nvPr>
            <p:ph type="title"/>
          </p:nvPr>
        </p:nvSpPr>
        <p:spPr>
          <a:xfrm>
            <a:off x="0" y="274638"/>
            <a:ext cx="8915400" cy="1143000"/>
          </a:xfrm>
        </p:spPr>
        <p:txBody>
          <a:bodyPr>
            <a:noAutofit/>
          </a:bodyPr>
          <a:lstStyle/>
          <a:p>
            <a:r>
              <a:rPr lang="en-US" sz="4000" b="1" dirty="0"/>
              <a:t>Early Childhood Outcomes: </a:t>
            </a:r>
            <a:br>
              <a:rPr lang="en-US" sz="4000" b="1" dirty="0"/>
            </a:br>
            <a:r>
              <a:rPr lang="en-US" sz="4000" b="1" dirty="0"/>
              <a:t>Areas of Focus  </a:t>
            </a:r>
          </a:p>
        </p:txBody>
      </p:sp>
    </p:spTree>
    <p:extLst>
      <p:ext uri="{BB962C8B-B14F-4D97-AF65-F5344CB8AC3E}">
        <p14:creationId xmlns:p14="http://schemas.microsoft.com/office/powerpoint/2010/main" val="2409244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C27817-6A01-47AF-96FD-D953E4815831}"/>
              </a:ext>
            </a:extLst>
          </p:cNvPr>
          <p:cNvSpPr>
            <a:spLocks noGrp="1"/>
          </p:cNvSpPr>
          <p:nvPr>
            <p:ph type="title"/>
          </p:nvPr>
        </p:nvSpPr>
        <p:spPr/>
        <p:txBody>
          <a:bodyPr>
            <a:normAutofit/>
          </a:bodyPr>
          <a:lstStyle/>
          <a:p>
            <a:pPr algn="ctr"/>
            <a:r>
              <a:rPr lang="en-US" sz="3200" b="1" cap="all" dirty="0"/>
              <a:t>Children Have Positive </a:t>
            </a:r>
            <a:br>
              <a:rPr lang="en-US" sz="3200" b="1" cap="all" dirty="0"/>
            </a:br>
            <a:r>
              <a:rPr lang="en-US" sz="3200" b="1" cap="all" dirty="0"/>
              <a:t>Social Relationships </a:t>
            </a:r>
            <a:endParaRPr lang="en-US" sz="3200" b="1" dirty="0"/>
          </a:p>
        </p:txBody>
      </p:sp>
      <p:pic>
        <p:nvPicPr>
          <p:cNvPr id="17" name="Content Placeholder 16" descr="A group of children sitting on the floor&#10;&#10;Description automatically generated">
            <a:extLst>
              <a:ext uri="{FF2B5EF4-FFF2-40B4-BE49-F238E27FC236}">
                <a16:creationId xmlns:a16="http://schemas.microsoft.com/office/drawing/2014/main" id="{E1256DDF-8035-764E-BDA5-06F4AEC7FF9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44749" y="2255271"/>
            <a:ext cx="4529303" cy="2898755"/>
          </a:xfrm>
        </p:spPr>
      </p:pic>
      <p:sp>
        <p:nvSpPr>
          <p:cNvPr id="20" name="TextBox 19">
            <a:extLst>
              <a:ext uri="{FF2B5EF4-FFF2-40B4-BE49-F238E27FC236}">
                <a16:creationId xmlns:a16="http://schemas.microsoft.com/office/drawing/2014/main" id="{A23E292B-D1C0-49D0-3DCF-D8B368BB059D}"/>
              </a:ext>
            </a:extLst>
          </p:cNvPr>
          <p:cNvSpPr txBox="1"/>
          <p:nvPr/>
        </p:nvSpPr>
        <p:spPr>
          <a:xfrm>
            <a:off x="5715000" y="5991659"/>
            <a:ext cx="4572000" cy="230832"/>
          </a:xfrm>
          <a:prstGeom prst="rect">
            <a:avLst/>
          </a:prstGeom>
          <a:noFill/>
        </p:spPr>
        <p:txBody>
          <a:bodyPr wrap="square">
            <a:spAutoFit/>
          </a:bodyPr>
          <a:lstStyle/>
          <a:p>
            <a:r>
              <a:rPr lang="en-US" sz="900" dirty="0">
                <a:hlinkClick r:id="rId4" tooltip="https://scherlund.blogspot.com/2015/08/math-gets-more-rigorous-for-some.html"/>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2148551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E5C0D-264B-D744-E3F0-5D8C4251B7B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AAFDC9-5329-5A31-93C6-99304AA7EDF5}"/>
              </a:ext>
            </a:extLst>
          </p:cNvPr>
          <p:cNvSpPr>
            <a:spLocks noGrp="1"/>
          </p:cNvSpPr>
          <p:nvPr>
            <p:ph idx="1"/>
          </p:nvPr>
        </p:nvSpPr>
        <p:spPr/>
        <p:txBody>
          <a:bodyPr>
            <a:normAutofit/>
          </a:bodyPr>
          <a:lstStyle/>
          <a:p>
            <a:r>
              <a:rPr lang="en-US" sz="2400" dirty="0"/>
              <a:t>Involves:</a:t>
            </a:r>
          </a:p>
          <a:p>
            <a:pPr lvl="1">
              <a:buClr>
                <a:schemeClr val="accent1">
                  <a:lumMod val="75000"/>
                </a:schemeClr>
              </a:buClr>
              <a:buFont typeface="Open Sans Light" panose="020B0306030504020204" pitchFamily="34" charset="0"/>
              <a:buChar char="–"/>
            </a:pPr>
            <a:r>
              <a:rPr lang="en-US" sz="2100" dirty="0"/>
              <a:t>Relating with adults </a:t>
            </a:r>
          </a:p>
          <a:p>
            <a:pPr lvl="1">
              <a:buClr>
                <a:schemeClr val="accent1">
                  <a:lumMod val="75000"/>
                </a:schemeClr>
              </a:buClr>
              <a:buFont typeface="Open Sans Light" panose="020B0306030504020204" pitchFamily="34" charset="0"/>
              <a:buChar char="–"/>
            </a:pPr>
            <a:r>
              <a:rPr lang="en-US" sz="2100" dirty="0"/>
              <a:t>Relating with other children</a:t>
            </a:r>
          </a:p>
          <a:p>
            <a:pPr lvl="1">
              <a:buClr>
                <a:schemeClr val="accent1">
                  <a:lumMod val="75000"/>
                </a:schemeClr>
              </a:buClr>
              <a:buFont typeface="Open Sans Light" panose="020B0306030504020204" pitchFamily="34" charset="0"/>
              <a:buChar char="–"/>
            </a:pPr>
            <a:r>
              <a:rPr lang="en-US" sz="2100" dirty="0"/>
              <a:t>For older children, following rules related to groups or interacting with others</a:t>
            </a:r>
          </a:p>
          <a:p>
            <a:r>
              <a:rPr lang="en-US" sz="2400" dirty="0"/>
              <a:t>Includes Areas like:</a:t>
            </a:r>
          </a:p>
          <a:p>
            <a:pPr lvl="1">
              <a:buClr>
                <a:schemeClr val="accent1">
                  <a:lumMod val="75000"/>
                </a:schemeClr>
              </a:buClr>
              <a:buFont typeface="Open Sans Light" panose="020B0306030504020204" pitchFamily="34" charset="0"/>
              <a:buChar char="–"/>
            </a:pPr>
            <a:r>
              <a:rPr lang="en-US" sz="2100" dirty="0"/>
              <a:t>Attachment/separation/ autonomy</a:t>
            </a:r>
          </a:p>
          <a:p>
            <a:pPr lvl="1">
              <a:buClr>
                <a:schemeClr val="accent1">
                  <a:lumMod val="75000"/>
                </a:schemeClr>
              </a:buClr>
              <a:buFont typeface="Open Sans Light" panose="020B0306030504020204" pitchFamily="34" charset="0"/>
              <a:buChar char="–"/>
            </a:pPr>
            <a:r>
              <a:rPr lang="en-US" sz="2100" dirty="0"/>
              <a:t>Expressing emotions and feelings</a:t>
            </a:r>
          </a:p>
          <a:p>
            <a:pPr lvl="1">
              <a:buClr>
                <a:schemeClr val="accent1">
                  <a:lumMod val="75000"/>
                </a:schemeClr>
              </a:buClr>
              <a:buFont typeface="Open Sans Light" panose="020B0306030504020204" pitchFamily="34" charset="0"/>
              <a:buChar char="–"/>
            </a:pPr>
            <a:r>
              <a:rPr lang="en-US" sz="2100" dirty="0"/>
              <a:t>Learning rules and expectations</a:t>
            </a:r>
          </a:p>
          <a:p>
            <a:pPr lvl="1">
              <a:buClr>
                <a:schemeClr val="accent1">
                  <a:lumMod val="75000"/>
                </a:schemeClr>
              </a:buClr>
              <a:buFont typeface="Open Sans Light" panose="020B0306030504020204" pitchFamily="34" charset="0"/>
              <a:buChar char="–"/>
            </a:pPr>
            <a:r>
              <a:rPr lang="en-US" sz="2100" dirty="0"/>
              <a:t>Social interactions and play</a:t>
            </a:r>
          </a:p>
        </p:txBody>
      </p:sp>
      <p:sp>
        <p:nvSpPr>
          <p:cNvPr id="3" name="Title 2">
            <a:extLst>
              <a:ext uri="{FF2B5EF4-FFF2-40B4-BE49-F238E27FC236}">
                <a16:creationId xmlns:a16="http://schemas.microsoft.com/office/drawing/2014/main" id="{194C798A-807E-A3B8-F7C5-FE5989829D5F}"/>
              </a:ext>
            </a:extLst>
          </p:cNvPr>
          <p:cNvSpPr>
            <a:spLocks noGrp="1"/>
          </p:cNvSpPr>
          <p:nvPr>
            <p:ph type="title"/>
          </p:nvPr>
        </p:nvSpPr>
        <p:spPr/>
        <p:txBody>
          <a:bodyPr>
            <a:noAutofit/>
          </a:bodyPr>
          <a:lstStyle/>
          <a:p>
            <a:pPr algn="ctr"/>
            <a:r>
              <a:rPr lang="en-US" sz="4000" b="1" cap="all" dirty="0"/>
              <a:t>Children Have Positive </a:t>
            </a:r>
            <a:br>
              <a:rPr lang="en-US" sz="4000" b="1" cap="all" dirty="0"/>
            </a:br>
            <a:r>
              <a:rPr lang="en-US" sz="4000" b="1" cap="all" dirty="0"/>
              <a:t>Social Relationships </a:t>
            </a:r>
            <a:endParaRPr lang="en-US" sz="4000" b="1" dirty="0"/>
          </a:p>
        </p:txBody>
      </p:sp>
      <p:sp>
        <p:nvSpPr>
          <p:cNvPr id="5" name="TextBox 4">
            <a:extLst>
              <a:ext uri="{FF2B5EF4-FFF2-40B4-BE49-F238E27FC236}">
                <a16:creationId xmlns:a16="http://schemas.microsoft.com/office/drawing/2014/main" id="{61AB729C-4B3D-3365-5E78-44DB0D97E2EF}"/>
              </a:ext>
            </a:extLst>
          </p:cNvPr>
          <p:cNvSpPr txBox="1"/>
          <p:nvPr/>
        </p:nvSpPr>
        <p:spPr>
          <a:xfrm>
            <a:off x="6629400" y="5939393"/>
            <a:ext cx="1758430" cy="369332"/>
          </a:xfrm>
          <a:prstGeom prst="rect">
            <a:avLst/>
          </a:prstGeom>
          <a:noFill/>
        </p:spPr>
        <p:txBody>
          <a:bodyPr wrap="none" rtlCol="0">
            <a:spAutoFit/>
          </a:bodyPr>
          <a:lstStyle/>
          <a:p>
            <a:r>
              <a:rPr lang="en-US" dirty="0"/>
              <a:t>ECTA/DaSy, 2021</a:t>
            </a:r>
          </a:p>
        </p:txBody>
      </p:sp>
    </p:spTree>
    <p:extLst>
      <p:ext uri="{BB962C8B-B14F-4D97-AF65-F5344CB8AC3E}">
        <p14:creationId xmlns:p14="http://schemas.microsoft.com/office/powerpoint/2010/main" val="2082499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0D228-5613-965E-699F-9D98DFAF86F1}"/>
            </a:ext>
          </a:extLst>
        </p:cNvPr>
        <p:cNvGrpSpPr/>
        <p:nvPr/>
      </p:nvGrpSpPr>
      <p:grpSpPr>
        <a:xfrm>
          <a:off x="0" y="0"/>
          <a:ext cx="0" cy="0"/>
          <a:chOff x="0" y="0"/>
          <a:chExt cx="0" cy="0"/>
        </a:xfrm>
      </p:grpSpPr>
      <p:pic>
        <p:nvPicPr>
          <p:cNvPr id="6" name="Content Placeholder 5" descr="A person holding a piece of paper with children sitting at a table&#10;&#10;Description automatically generated">
            <a:extLst>
              <a:ext uri="{FF2B5EF4-FFF2-40B4-BE49-F238E27FC236}">
                <a16:creationId xmlns:a16="http://schemas.microsoft.com/office/drawing/2014/main" id="{7146EE8F-66D2-69B2-5D67-B6F63B793190}"/>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56676" y="1956824"/>
            <a:ext cx="4961624" cy="3307749"/>
          </a:xfrm>
        </p:spPr>
      </p:pic>
      <p:sp>
        <p:nvSpPr>
          <p:cNvPr id="3" name="Title 2">
            <a:extLst>
              <a:ext uri="{FF2B5EF4-FFF2-40B4-BE49-F238E27FC236}">
                <a16:creationId xmlns:a16="http://schemas.microsoft.com/office/drawing/2014/main" id="{550E52AE-56C4-D1DD-DE13-D453299399AD}"/>
              </a:ext>
            </a:extLst>
          </p:cNvPr>
          <p:cNvSpPr>
            <a:spLocks noGrp="1"/>
          </p:cNvSpPr>
          <p:nvPr>
            <p:ph type="title"/>
          </p:nvPr>
        </p:nvSpPr>
        <p:spPr>
          <a:xfrm>
            <a:off x="628650" y="615820"/>
            <a:ext cx="7886700" cy="994172"/>
          </a:xfrm>
        </p:spPr>
        <p:txBody>
          <a:bodyPr>
            <a:normAutofit fontScale="90000"/>
          </a:bodyPr>
          <a:lstStyle/>
          <a:p>
            <a:pPr algn="ctr"/>
            <a:r>
              <a:rPr lang="en-US" b="1" dirty="0"/>
              <a:t>CHILDREN AQCUIRE AND USE</a:t>
            </a:r>
            <a:br>
              <a:rPr lang="en-US" b="1" dirty="0"/>
            </a:br>
            <a:r>
              <a:rPr lang="en-US" b="1" dirty="0"/>
              <a:t>KNOWLEDGE AND SKILLS</a:t>
            </a:r>
          </a:p>
        </p:txBody>
      </p:sp>
      <p:sp>
        <p:nvSpPr>
          <p:cNvPr id="7" name="TextBox 6">
            <a:extLst>
              <a:ext uri="{FF2B5EF4-FFF2-40B4-BE49-F238E27FC236}">
                <a16:creationId xmlns:a16="http://schemas.microsoft.com/office/drawing/2014/main" id="{9F2FCD0C-06FB-D565-C643-2F873FBEA0D1}"/>
              </a:ext>
            </a:extLst>
          </p:cNvPr>
          <p:cNvSpPr txBox="1"/>
          <p:nvPr/>
        </p:nvSpPr>
        <p:spPr>
          <a:xfrm>
            <a:off x="6172200" y="6085402"/>
            <a:ext cx="2706556" cy="196208"/>
          </a:xfrm>
          <a:prstGeom prst="rect">
            <a:avLst/>
          </a:prstGeom>
          <a:noFill/>
        </p:spPr>
        <p:txBody>
          <a:bodyPr wrap="square" rtlCol="0">
            <a:spAutoFit/>
          </a:bodyPr>
          <a:lstStyle/>
          <a:p>
            <a:r>
              <a:rPr lang="en-US" sz="675" dirty="0">
                <a:hlinkClick r:id="rId4" tooltip="https://www.flickr.com/photos/157575640@N03/36456358416"/>
              </a:rPr>
              <a:t>This Photo</a:t>
            </a:r>
            <a:r>
              <a:rPr lang="en-US" sz="675" dirty="0"/>
              <a:t> by Unknown Author is licensed under </a:t>
            </a:r>
            <a:r>
              <a:rPr lang="en-US" sz="675" dirty="0">
                <a:hlinkClick r:id="rId5" tooltip="https://creativecommons.org/licenses/by-nc/3.0/"/>
              </a:rPr>
              <a:t>CC BY-NC</a:t>
            </a:r>
            <a:endParaRPr lang="en-US" sz="675" dirty="0"/>
          </a:p>
        </p:txBody>
      </p:sp>
    </p:spTree>
    <p:extLst>
      <p:ext uri="{BB962C8B-B14F-4D97-AF65-F5344CB8AC3E}">
        <p14:creationId xmlns:p14="http://schemas.microsoft.com/office/powerpoint/2010/main" val="3002402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792D5E-5597-4DF8-9642-12654F04E774}"/>
              </a:ext>
            </a:extLst>
          </p:cNvPr>
          <p:cNvSpPr>
            <a:spLocks noGrp="1"/>
          </p:cNvSpPr>
          <p:nvPr>
            <p:ph idx="1"/>
          </p:nvPr>
        </p:nvSpPr>
        <p:spPr>
          <a:xfrm>
            <a:off x="628650" y="1956824"/>
            <a:ext cx="8334876" cy="3533148"/>
          </a:xfrm>
        </p:spPr>
        <p:txBody>
          <a:bodyPr>
            <a:normAutofit fontScale="62500" lnSpcReduction="20000"/>
          </a:bodyPr>
          <a:lstStyle/>
          <a:p>
            <a:r>
              <a:rPr lang="en-US" dirty="0"/>
              <a:t>Involves:</a:t>
            </a:r>
          </a:p>
          <a:p>
            <a:pPr lvl="1">
              <a:buClr>
                <a:schemeClr val="tx1"/>
              </a:buClr>
            </a:pPr>
            <a:r>
              <a:rPr lang="en-US" dirty="0"/>
              <a:t>Thinking and reasoning</a:t>
            </a:r>
          </a:p>
          <a:p>
            <a:pPr lvl="1">
              <a:buClr>
                <a:schemeClr val="tx1"/>
              </a:buClr>
            </a:pPr>
            <a:r>
              <a:rPr lang="en-US" dirty="0"/>
              <a:t>Remembering </a:t>
            </a:r>
          </a:p>
          <a:p>
            <a:pPr lvl="1">
              <a:buClr>
                <a:schemeClr val="tx1"/>
              </a:buClr>
            </a:pPr>
            <a:r>
              <a:rPr lang="en-US" dirty="0"/>
              <a:t>Problem solving</a:t>
            </a:r>
          </a:p>
          <a:p>
            <a:pPr lvl="1">
              <a:buClr>
                <a:schemeClr val="tx1"/>
              </a:buClr>
            </a:pPr>
            <a:r>
              <a:rPr lang="en-US" dirty="0"/>
              <a:t>Using symbols and language </a:t>
            </a:r>
          </a:p>
          <a:p>
            <a:pPr lvl="1">
              <a:buClr>
                <a:schemeClr val="tx1"/>
              </a:buClr>
            </a:pPr>
            <a:r>
              <a:rPr lang="en-US" dirty="0"/>
              <a:t>Understanding physical and social worlds</a:t>
            </a:r>
          </a:p>
          <a:p>
            <a:r>
              <a:rPr lang="en-US" dirty="0"/>
              <a:t>Includes:</a:t>
            </a:r>
          </a:p>
          <a:p>
            <a:pPr lvl="1">
              <a:buClr>
                <a:schemeClr val="tx1"/>
              </a:buClr>
            </a:pPr>
            <a:r>
              <a:rPr lang="en-US" dirty="0"/>
              <a:t>Early concepts-symbols, pictures, numbers, classification, spatial relationships</a:t>
            </a:r>
          </a:p>
          <a:p>
            <a:pPr lvl="1">
              <a:buClr>
                <a:schemeClr val="tx1"/>
              </a:buClr>
            </a:pPr>
            <a:r>
              <a:rPr lang="en-US" dirty="0"/>
              <a:t>Imitation</a:t>
            </a:r>
          </a:p>
          <a:p>
            <a:pPr lvl="1">
              <a:buClr>
                <a:schemeClr val="tx1"/>
              </a:buClr>
            </a:pPr>
            <a:r>
              <a:rPr lang="en-US" dirty="0"/>
              <a:t>Object permanence</a:t>
            </a:r>
          </a:p>
          <a:p>
            <a:pPr lvl="1">
              <a:buClr>
                <a:schemeClr val="tx1"/>
              </a:buClr>
            </a:pPr>
            <a:r>
              <a:rPr lang="en-US" dirty="0"/>
              <a:t>Expressive language and communication</a:t>
            </a:r>
          </a:p>
          <a:p>
            <a:pPr lvl="1">
              <a:buClr>
                <a:schemeClr val="tx1"/>
              </a:buClr>
            </a:pPr>
            <a:r>
              <a:rPr lang="en-US" dirty="0"/>
              <a:t>Early literacy and numeracy (3-5)                     </a:t>
            </a:r>
          </a:p>
        </p:txBody>
      </p:sp>
      <p:sp>
        <p:nvSpPr>
          <p:cNvPr id="3" name="Title 2">
            <a:extLst>
              <a:ext uri="{FF2B5EF4-FFF2-40B4-BE49-F238E27FC236}">
                <a16:creationId xmlns:a16="http://schemas.microsoft.com/office/drawing/2014/main" id="{51F582F2-A9BD-4080-8CE4-0B8232E94F66}"/>
              </a:ext>
            </a:extLst>
          </p:cNvPr>
          <p:cNvSpPr>
            <a:spLocks noGrp="1"/>
          </p:cNvSpPr>
          <p:nvPr>
            <p:ph type="title"/>
          </p:nvPr>
        </p:nvSpPr>
        <p:spPr>
          <a:xfrm>
            <a:off x="665093" y="514779"/>
            <a:ext cx="7886700" cy="994172"/>
          </a:xfrm>
        </p:spPr>
        <p:txBody>
          <a:bodyPr>
            <a:normAutofit fontScale="90000"/>
          </a:bodyPr>
          <a:lstStyle/>
          <a:p>
            <a:pPr algn="ctr"/>
            <a:r>
              <a:rPr lang="en-US" b="1" dirty="0"/>
              <a:t>CHILDREN AQCUIRE AND USE</a:t>
            </a:r>
            <a:br>
              <a:rPr lang="en-US" b="1" dirty="0"/>
            </a:br>
            <a:r>
              <a:rPr lang="en-US" b="1" dirty="0"/>
              <a:t>KNOWLEDGE AND SKILLS</a:t>
            </a:r>
          </a:p>
        </p:txBody>
      </p:sp>
      <p:sp>
        <p:nvSpPr>
          <p:cNvPr id="8" name="TextBox 7">
            <a:extLst>
              <a:ext uri="{FF2B5EF4-FFF2-40B4-BE49-F238E27FC236}">
                <a16:creationId xmlns:a16="http://schemas.microsoft.com/office/drawing/2014/main" id="{3DCA2BE3-C94A-D3F9-78D4-11A819416FCE}"/>
              </a:ext>
            </a:extLst>
          </p:cNvPr>
          <p:cNvSpPr txBox="1"/>
          <p:nvPr/>
        </p:nvSpPr>
        <p:spPr>
          <a:xfrm>
            <a:off x="6629400" y="5939393"/>
            <a:ext cx="1758430" cy="369332"/>
          </a:xfrm>
          <a:prstGeom prst="rect">
            <a:avLst/>
          </a:prstGeom>
          <a:noFill/>
        </p:spPr>
        <p:txBody>
          <a:bodyPr wrap="none" rtlCol="0">
            <a:spAutoFit/>
          </a:bodyPr>
          <a:lstStyle/>
          <a:p>
            <a:r>
              <a:rPr lang="en-US" dirty="0"/>
              <a:t>ECTA/DaSy, 2021</a:t>
            </a:r>
          </a:p>
        </p:txBody>
      </p:sp>
    </p:spTree>
    <p:extLst>
      <p:ext uri="{BB962C8B-B14F-4D97-AF65-F5344CB8AC3E}">
        <p14:creationId xmlns:p14="http://schemas.microsoft.com/office/powerpoint/2010/main" val="1587663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young child holding a pumpkin&#10;&#10;Description automatically generated">
            <a:extLst>
              <a:ext uri="{FF2B5EF4-FFF2-40B4-BE49-F238E27FC236}">
                <a16:creationId xmlns:a16="http://schemas.microsoft.com/office/drawing/2014/main" id="{40CC2DC9-6BC9-50EB-4CA7-D3794DCEFAF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51670" y="2090738"/>
            <a:ext cx="4288830" cy="3216623"/>
          </a:xfrm>
        </p:spPr>
      </p:pic>
      <p:sp>
        <p:nvSpPr>
          <p:cNvPr id="3" name="Title 2">
            <a:extLst>
              <a:ext uri="{FF2B5EF4-FFF2-40B4-BE49-F238E27FC236}">
                <a16:creationId xmlns:a16="http://schemas.microsoft.com/office/drawing/2014/main" id="{3EF5D879-D232-43F5-B82D-0D967CDD2ABF}"/>
              </a:ext>
            </a:extLst>
          </p:cNvPr>
          <p:cNvSpPr>
            <a:spLocks noGrp="1"/>
          </p:cNvSpPr>
          <p:nvPr>
            <p:ph type="title"/>
          </p:nvPr>
        </p:nvSpPr>
        <p:spPr>
          <a:xfrm>
            <a:off x="457200" y="274638"/>
            <a:ext cx="8534400" cy="1143000"/>
          </a:xfrm>
        </p:spPr>
        <p:txBody>
          <a:bodyPr>
            <a:normAutofit fontScale="90000"/>
          </a:bodyPr>
          <a:lstStyle/>
          <a:p>
            <a:pPr algn="ctr"/>
            <a:r>
              <a:rPr lang="en-US" b="1" cap="all" dirty="0"/>
              <a:t>Children Take Appropriate Action </a:t>
            </a:r>
            <a:br>
              <a:rPr lang="en-US" b="1" cap="all" dirty="0"/>
            </a:br>
            <a:r>
              <a:rPr lang="en-US" b="1" cap="all" dirty="0"/>
              <a:t>to Meet Their Needs </a:t>
            </a:r>
            <a:endParaRPr lang="en-US" b="1" dirty="0"/>
          </a:p>
        </p:txBody>
      </p:sp>
      <p:sp>
        <p:nvSpPr>
          <p:cNvPr id="7" name="TextBox 6">
            <a:extLst>
              <a:ext uri="{FF2B5EF4-FFF2-40B4-BE49-F238E27FC236}">
                <a16:creationId xmlns:a16="http://schemas.microsoft.com/office/drawing/2014/main" id="{38EB2488-435B-92F9-BAAB-F604642C6B46}"/>
              </a:ext>
            </a:extLst>
          </p:cNvPr>
          <p:cNvSpPr txBox="1"/>
          <p:nvPr/>
        </p:nvSpPr>
        <p:spPr>
          <a:xfrm>
            <a:off x="4274344" y="5307361"/>
            <a:ext cx="4532313" cy="196208"/>
          </a:xfrm>
          <a:prstGeom prst="rect">
            <a:avLst/>
          </a:prstGeom>
          <a:noFill/>
        </p:spPr>
        <p:txBody>
          <a:bodyPr wrap="square" rtlCol="0">
            <a:spAutoFit/>
          </a:bodyPr>
          <a:lstStyle/>
          <a:p>
            <a:r>
              <a:rPr lang="en-US" sz="675" dirty="0">
                <a:hlinkClick r:id="rId4" tooltip="https://www.flickr.com/photos/sanjoselibrary/2948048584/"/>
              </a:rPr>
              <a:t>This Photo</a:t>
            </a:r>
            <a:r>
              <a:rPr lang="en-US" sz="675" dirty="0"/>
              <a:t> by Unknown Author is licensed under </a:t>
            </a:r>
            <a:r>
              <a:rPr lang="en-US" sz="675" dirty="0">
                <a:hlinkClick r:id="rId5" tooltip="https://creativecommons.org/licenses/by-sa/3.0/"/>
              </a:rPr>
              <a:t>CC BY-SA</a:t>
            </a:r>
            <a:endParaRPr lang="en-US" sz="675" dirty="0"/>
          </a:p>
        </p:txBody>
      </p:sp>
    </p:spTree>
    <p:extLst>
      <p:ext uri="{BB962C8B-B14F-4D97-AF65-F5344CB8AC3E}">
        <p14:creationId xmlns:p14="http://schemas.microsoft.com/office/powerpoint/2010/main" val="1781180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74670-8C7C-127A-EE7A-6B66DE52842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8DC4E5-D2B7-C633-E807-AEDA814F8311}"/>
              </a:ext>
            </a:extLst>
          </p:cNvPr>
          <p:cNvSpPr>
            <a:spLocks noGrp="1"/>
          </p:cNvSpPr>
          <p:nvPr>
            <p:ph idx="1"/>
          </p:nvPr>
        </p:nvSpPr>
        <p:spPr>
          <a:xfrm>
            <a:off x="210552" y="1810006"/>
            <a:ext cx="8722895" cy="3399668"/>
          </a:xfrm>
        </p:spPr>
        <p:txBody>
          <a:bodyPr>
            <a:normAutofit fontScale="77500" lnSpcReduction="20000"/>
          </a:bodyPr>
          <a:lstStyle/>
          <a:p>
            <a:r>
              <a:rPr lang="en-US" dirty="0"/>
              <a:t>Involves:</a:t>
            </a:r>
          </a:p>
          <a:p>
            <a:pPr lvl="1">
              <a:buClr>
                <a:schemeClr val="tx1"/>
              </a:buClr>
            </a:pPr>
            <a:r>
              <a:rPr lang="en-US" dirty="0"/>
              <a:t>Taking care of basic needs</a:t>
            </a:r>
          </a:p>
          <a:p>
            <a:pPr lvl="1">
              <a:buClr>
                <a:schemeClr val="tx1"/>
              </a:buClr>
            </a:pPr>
            <a:r>
              <a:rPr lang="en-US" dirty="0"/>
              <a:t>Getting from place to place</a:t>
            </a:r>
          </a:p>
          <a:p>
            <a:pPr lvl="1">
              <a:buClr>
                <a:schemeClr val="tx1"/>
              </a:buClr>
            </a:pPr>
            <a:r>
              <a:rPr lang="en-US" dirty="0"/>
              <a:t>Using tools (e.g., fork, toothbrush, crayon)</a:t>
            </a:r>
          </a:p>
          <a:p>
            <a:pPr lvl="1">
              <a:buClr>
                <a:schemeClr val="tx1"/>
              </a:buClr>
            </a:pPr>
            <a:r>
              <a:rPr lang="en-US" dirty="0"/>
              <a:t>In older children, contributing to their own health and safety</a:t>
            </a:r>
          </a:p>
          <a:p>
            <a:r>
              <a:rPr lang="en-US" dirty="0"/>
              <a:t>Includes:</a:t>
            </a:r>
          </a:p>
          <a:p>
            <a:pPr lvl="1"/>
            <a:r>
              <a:rPr lang="en-US" dirty="0"/>
              <a:t>Integrating motor skills to complete tasks</a:t>
            </a:r>
          </a:p>
          <a:p>
            <a:pPr lvl="1"/>
            <a:r>
              <a:rPr lang="en-US" dirty="0"/>
              <a:t>Self-help skills (e.g., dressing, feeding, grooming, toileting, household responsibility)</a:t>
            </a:r>
          </a:p>
          <a:p>
            <a:pPr lvl="1"/>
            <a:r>
              <a:rPr lang="en-US" dirty="0"/>
              <a:t>Acting on the world to get what one wants</a:t>
            </a:r>
          </a:p>
        </p:txBody>
      </p:sp>
      <p:sp>
        <p:nvSpPr>
          <p:cNvPr id="3" name="Title 2">
            <a:extLst>
              <a:ext uri="{FF2B5EF4-FFF2-40B4-BE49-F238E27FC236}">
                <a16:creationId xmlns:a16="http://schemas.microsoft.com/office/drawing/2014/main" id="{36755273-FBAD-5DB4-5B4D-64C1D891160B}"/>
              </a:ext>
            </a:extLst>
          </p:cNvPr>
          <p:cNvSpPr>
            <a:spLocks noGrp="1"/>
          </p:cNvSpPr>
          <p:nvPr>
            <p:ph type="title"/>
          </p:nvPr>
        </p:nvSpPr>
        <p:spPr>
          <a:xfrm>
            <a:off x="156411" y="274638"/>
            <a:ext cx="8530389" cy="1143000"/>
          </a:xfrm>
        </p:spPr>
        <p:txBody>
          <a:bodyPr>
            <a:normAutofit fontScale="90000"/>
          </a:bodyPr>
          <a:lstStyle/>
          <a:p>
            <a:pPr algn="ctr"/>
            <a:r>
              <a:rPr lang="en-US" b="1" cap="all" dirty="0"/>
              <a:t>Children Take Appropriate Action </a:t>
            </a:r>
            <a:br>
              <a:rPr lang="en-US" b="1" cap="all" dirty="0"/>
            </a:br>
            <a:r>
              <a:rPr lang="en-US" b="1" cap="all" dirty="0"/>
              <a:t>to Meet Their Needs </a:t>
            </a:r>
            <a:endParaRPr lang="en-US" b="1" dirty="0"/>
          </a:p>
        </p:txBody>
      </p:sp>
      <p:sp>
        <p:nvSpPr>
          <p:cNvPr id="7" name="TextBox 6">
            <a:extLst>
              <a:ext uri="{FF2B5EF4-FFF2-40B4-BE49-F238E27FC236}">
                <a16:creationId xmlns:a16="http://schemas.microsoft.com/office/drawing/2014/main" id="{C0A6B424-B8AE-BDFC-5342-2FAC36540214}"/>
              </a:ext>
            </a:extLst>
          </p:cNvPr>
          <p:cNvSpPr txBox="1"/>
          <p:nvPr/>
        </p:nvSpPr>
        <p:spPr>
          <a:xfrm>
            <a:off x="6629400" y="5939393"/>
            <a:ext cx="1758430" cy="369332"/>
          </a:xfrm>
          <a:prstGeom prst="rect">
            <a:avLst/>
          </a:prstGeom>
          <a:noFill/>
        </p:spPr>
        <p:txBody>
          <a:bodyPr wrap="none" rtlCol="0">
            <a:spAutoFit/>
          </a:bodyPr>
          <a:lstStyle/>
          <a:p>
            <a:r>
              <a:rPr lang="en-US" dirty="0"/>
              <a:t>ECTA/DaSy, 2021</a:t>
            </a:r>
          </a:p>
        </p:txBody>
      </p:sp>
    </p:spTree>
    <p:extLst>
      <p:ext uri="{BB962C8B-B14F-4D97-AF65-F5344CB8AC3E}">
        <p14:creationId xmlns:p14="http://schemas.microsoft.com/office/powerpoint/2010/main" val="234769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B344-5AA6-FE0E-1691-74811442F979}"/>
              </a:ext>
            </a:extLst>
          </p:cNvPr>
          <p:cNvSpPr>
            <a:spLocks noGrp="1"/>
          </p:cNvSpPr>
          <p:nvPr>
            <p:ph type="title"/>
          </p:nvPr>
        </p:nvSpPr>
        <p:spPr/>
        <p:txBody>
          <a:bodyPr/>
          <a:lstStyle/>
          <a:p>
            <a:r>
              <a:rPr lang="en-US" dirty="0"/>
              <a:t>Hidden Slide #4 Handouts</a:t>
            </a:r>
          </a:p>
        </p:txBody>
      </p:sp>
      <p:sp>
        <p:nvSpPr>
          <p:cNvPr id="3" name="Text Placeholder 2">
            <a:extLst>
              <a:ext uri="{FF2B5EF4-FFF2-40B4-BE49-F238E27FC236}">
                <a16:creationId xmlns:a16="http://schemas.microsoft.com/office/drawing/2014/main" id="{E4A352C9-5BC0-4ED7-1C46-215312A313FE}"/>
              </a:ext>
            </a:extLst>
          </p:cNvPr>
          <p:cNvSpPr>
            <a:spLocks noGrp="1"/>
          </p:cNvSpPr>
          <p:nvPr>
            <p:ph type="body" idx="1"/>
          </p:nvPr>
        </p:nvSpPr>
        <p:spPr/>
        <p:txBody>
          <a:bodyPr>
            <a:normAutofit/>
          </a:bodyPr>
          <a:lstStyle/>
          <a:p>
            <a:pPr marL="411480">
              <a:buFont typeface="+mj-lt"/>
              <a:buAutoNum type="arabicPeriod"/>
            </a:pPr>
            <a:r>
              <a:rPr lang="en-US" sz="1200" dirty="0"/>
              <a:t>Child Outcomes Summary (COS) Process Quick Guide (</a:t>
            </a:r>
            <a:r>
              <a:rPr lang="en-US" sz="1200" dirty="0">
                <a:hlinkClick r:id="rId3"/>
              </a:rPr>
              <a:t>https://ectacenter.org/~pdfs/eco/cos-quick-reference-guide.pdf</a:t>
            </a:r>
            <a:r>
              <a:rPr lang="en-US" sz="1200" dirty="0"/>
              <a:t> )</a:t>
            </a:r>
          </a:p>
          <a:p>
            <a:pPr marL="411480">
              <a:buFont typeface="+mj-lt"/>
              <a:buAutoNum type="arabicPeriod"/>
            </a:pPr>
            <a:r>
              <a:rPr lang="en-US" sz="1200" dirty="0"/>
              <a:t>Definitions of the Child Outcomes Summary (COS) Ratings (</a:t>
            </a:r>
            <a:r>
              <a:rPr lang="en-US" sz="1200" dirty="0">
                <a:hlinkClick r:id="rId4"/>
              </a:rPr>
              <a:t>https://drive.google.com/file/d/1Bjcb73esmpLxStSD8eACpnK8jre6smfc/view</a:t>
            </a:r>
            <a:r>
              <a:rPr lang="en-US" sz="1200" dirty="0"/>
              <a:t> )</a:t>
            </a:r>
          </a:p>
          <a:p>
            <a:pPr marL="411480">
              <a:buFont typeface="+mj-lt"/>
              <a:buAutoNum type="arabicPeriod"/>
            </a:pPr>
            <a:r>
              <a:rPr lang="en-US" sz="1200" dirty="0"/>
              <a:t>Decision Tree for Summary Rating Discussions (</a:t>
            </a:r>
            <a:r>
              <a:rPr lang="en-US" sz="1200" dirty="0">
                <a:hlinkClick r:id="rId5"/>
              </a:rPr>
              <a:t>https://ectacenter.org/eco/assets/pdfs/Decision_Tree.pdf</a:t>
            </a:r>
            <a:r>
              <a:rPr lang="en-US" sz="1200" dirty="0"/>
              <a:t>) </a:t>
            </a:r>
          </a:p>
          <a:p>
            <a:pPr marL="411480">
              <a:buFont typeface="+mj-lt"/>
              <a:buAutoNum type="arabicPeriod"/>
            </a:pPr>
            <a:r>
              <a:rPr lang="en-US" sz="1200" dirty="0"/>
              <a:t>Blank COS Form (</a:t>
            </a:r>
            <a:r>
              <a:rPr lang="en-US" sz="1200" dirty="0">
                <a:hlinkClick r:id="rId6"/>
              </a:rPr>
              <a:t>https://ksdetasn.org/rails/active_storage/blobs/redirect/eyJfcmFpbHMiOnsibWVzc2FnZSI6IkJBaHBBdEJOIiwiZXhwIjpudWxsLCJwdXIiOiJibG9iX2lkIn19--38748247cdd14f9224ab2beb03c6ea1eba9a9b80/Child_Outcomes_Summary_Form_4-21-06-2.pd.pdf</a:t>
            </a:r>
            <a:r>
              <a:rPr lang="en-US" sz="1200" dirty="0"/>
              <a:t>  )</a:t>
            </a:r>
          </a:p>
          <a:p>
            <a:pPr marL="411480">
              <a:buFont typeface="+mj-lt"/>
              <a:buAutoNum type="arabicPeriod"/>
            </a:pPr>
            <a:r>
              <a:rPr lang="en-US" sz="1200" dirty="0"/>
              <a:t>A Family Guide to Participating in the Child Outcomes Measurement Process (</a:t>
            </a:r>
            <a:r>
              <a:rPr lang="en-US" sz="1200" dirty="0">
                <a:hlinkClick r:id="rId7"/>
              </a:rPr>
              <a:t>https://drive.google.com/file/d/1UE_ZWsT5cobzQaafoXCf-48FRqvvY1pZ/view</a:t>
            </a:r>
            <a:r>
              <a:rPr lang="en-US" sz="1200" dirty="0"/>
              <a:t> ) </a:t>
            </a:r>
          </a:p>
          <a:p>
            <a:pPr marL="411480">
              <a:buFont typeface="+mj-lt"/>
              <a:buAutoNum type="arabicPeriod"/>
            </a:pPr>
            <a:r>
              <a:rPr lang="en-US" sz="1200" dirty="0"/>
              <a:t>Child Outcomes Summary (COS) Process Discussion Prompts (</a:t>
            </a:r>
            <a:r>
              <a:rPr lang="en-US" sz="1200" dirty="0">
                <a:hlinkClick r:id="rId8"/>
              </a:rPr>
              <a:t>https://ectacenter.org/eco/assets/pdfs/COSFdiscussionprompts.pdf</a:t>
            </a:r>
            <a:r>
              <a:rPr lang="en-US" sz="1200" dirty="0"/>
              <a:t> ) </a:t>
            </a:r>
          </a:p>
          <a:p>
            <a:pPr marL="411480">
              <a:buFont typeface="+mj-lt"/>
              <a:buAutoNum type="arabicPeriod"/>
            </a:pPr>
            <a:r>
              <a:rPr lang="en-US" sz="1200" dirty="0"/>
              <a:t>Child Outcomes Summary – Team Collaboration Quality Practices (</a:t>
            </a:r>
            <a:r>
              <a:rPr lang="en-US" sz="1200" dirty="0">
                <a:hlinkClick r:id="rId9"/>
              </a:rPr>
              <a:t>https://ectacenter.org/~pdfs/eco/COS-TC_Checklist_and_Descriptions_March_2017.pdf</a:t>
            </a:r>
            <a:r>
              <a:rPr lang="en-US" sz="1200" dirty="0"/>
              <a:t> )</a:t>
            </a:r>
          </a:p>
          <a:p>
            <a:pPr marL="411480">
              <a:buFont typeface="+mj-lt"/>
              <a:buAutoNum type="arabicPeriod"/>
            </a:pPr>
            <a:r>
              <a:rPr lang="en-US" sz="1200" dirty="0"/>
              <a:t>Outcome Web System User Guide (</a:t>
            </a:r>
            <a:r>
              <a:rPr lang="en-US" sz="1200" dirty="0">
                <a:hlinkClick r:id="rId10"/>
              </a:rPr>
              <a:t>https://www.ksde.org/Portals/0/SES/KIAS/indicators/Ind7-OWSguide.pdf</a:t>
            </a:r>
            <a:r>
              <a:rPr lang="en-US" sz="1200" dirty="0"/>
              <a:t> )</a:t>
            </a:r>
          </a:p>
          <a:p>
            <a:pPr marL="411480">
              <a:buFont typeface="+mj-lt"/>
              <a:buAutoNum type="arabicPeriod"/>
            </a:pPr>
            <a:r>
              <a:rPr lang="en-US" sz="1200" dirty="0"/>
              <a:t>Kansas Preschool Outcomes Frequently Asked Questions for Part B/619 Programs (</a:t>
            </a:r>
            <a:r>
              <a:rPr lang="en-US" sz="1200" dirty="0">
                <a:hlinkClick r:id="rId11"/>
              </a:rPr>
              <a:t>https://ksdetasn.org/rails/active_storage/blobs/redirect/eyJfcmFpbHMiOnsibWVzc2FnZSI6IkJBaHBBcDFOIiwiZXhwIjpudWxsLCJwdXIiOiJibG9iX2lkIn19--b3abf5534300fce1c3aa91fc5c349e8f81e99482/Indicator%207%20FAQ.pdf</a:t>
            </a:r>
            <a:r>
              <a:rPr lang="en-US" sz="1200" dirty="0"/>
              <a:t> ) </a:t>
            </a:r>
          </a:p>
        </p:txBody>
      </p:sp>
    </p:spTree>
    <p:extLst>
      <p:ext uri="{BB962C8B-B14F-4D97-AF65-F5344CB8AC3E}">
        <p14:creationId xmlns:p14="http://schemas.microsoft.com/office/powerpoint/2010/main" val="3684322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09F1D3-827F-413C-A6C4-6D78B9A717CA}"/>
              </a:ext>
            </a:extLst>
          </p:cNvPr>
          <p:cNvSpPr>
            <a:spLocks noGrp="1"/>
          </p:cNvSpPr>
          <p:nvPr>
            <p:ph idx="1"/>
          </p:nvPr>
        </p:nvSpPr>
        <p:spPr/>
        <p:txBody>
          <a:bodyPr>
            <a:normAutofit/>
          </a:bodyPr>
          <a:lstStyle/>
          <a:p>
            <a:pPr marL="0" indent="0">
              <a:buNone/>
            </a:pPr>
            <a:endParaRPr lang="en-US" sz="788" dirty="0"/>
          </a:p>
          <a:p>
            <a:pPr lvl="1">
              <a:buClr>
                <a:schemeClr val="tx1"/>
              </a:buClr>
              <a:buFont typeface="Arial" panose="020B0604020202020204" pitchFamily="34" charset="0"/>
              <a:buChar char="•"/>
            </a:pPr>
            <a:r>
              <a:rPr lang="en-US" sz="2700" dirty="0">
                <a:latin typeface="Open Sans" panose="020B0606030504020204" pitchFamily="34" charset="0"/>
                <a:ea typeface="Open Sans" panose="020B0606030504020204" pitchFamily="34" charset="0"/>
                <a:cs typeface="Open Sans" panose="020B0606030504020204" pitchFamily="34" charset="0"/>
              </a:rPr>
              <a:t>Meaningful, in the context of everyday routines</a:t>
            </a:r>
          </a:p>
          <a:p>
            <a:pPr lvl="1">
              <a:buClr>
                <a:schemeClr val="tx1"/>
              </a:buClr>
              <a:buFont typeface="Arial" panose="020B0604020202020204" pitchFamily="34" charset="0"/>
              <a:buChar char="•"/>
            </a:pPr>
            <a:endParaRPr lang="en-US" sz="1500" dirty="0">
              <a:latin typeface="Open Sans" panose="020B0606030504020204" pitchFamily="34" charset="0"/>
              <a:ea typeface="Open Sans" panose="020B0606030504020204" pitchFamily="34" charset="0"/>
              <a:cs typeface="Open Sans" panose="020B0606030504020204" pitchFamily="34" charset="0"/>
            </a:endParaRPr>
          </a:p>
          <a:p>
            <a:pPr lvl="1">
              <a:buClr>
                <a:schemeClr val="tx1"/>
              </a:buClr>
              <a:buFont typeface="Arial" panose="020B0604020202020204" pitchFamily="34" charset="0"/>
              <a:buChar char="•"/>
            </a:pPr>
            <a:r>
              <a:rPr lang="en-US" sz="2700" dirty="0">
                <a:latin typeface="Open Sans" panose="020B0606030504020204" pitchFamily="34" charset="0"/>
                <a:ea typeface="Open Sans" panose="020B0606030504020204" pitchFamily="34" charset="0"/>
                <a:cs typeface="Open Sans" panose="020B0606030504020204" pitchFamily="34" charset="0"/>
              </a:rPr>
              <a:t>What you see in the natural setting</a:t>
            </a:r>
          </a:p>
          <a:p>
            <a:pPr lvl="1">
              <a:buClr>
                <a:schemeClr val="tx1"/>
              </a:buClr>
              <a:buFont typeface="Arial" panose="020B0604020202020204" pitchFamily="34" charset="0"/>
              <a:buChar char="•"/>
            </a:pPr>
            <a:endParaRPr lang="en-US" sz="1500" dirty="0">
              <a:latin typeface="Open Sans" panose="020B0606030504020204" pitchFamily="34" charset="0"/>
              <a:ea typeface="Open Sans" panose="020B0606030504020204" pitchFamily="34" charset="0"/>
              <a:cs typeface="Open Sans" panose="020B0606030504020204" pitchFamily="34" charset="0"/>
            </a:endParaRPr>
          </a:p>
          <a:p>
            <a:pPr lvl="1">
              <a:buClr>
                <a:schemeClr val="tx1"/>
              </a:buClr>
              <a:buFont typeface="Arial" panose="020B0604020202020204" pitchFamily="34" charset="0"/>
              <a:buChar char="•"/>
            </a:pPr>
            <a:r>
              <a:rPr lang="en-US" sz="2700" dirty="0">
                <a:latin typeface="Open Sans" panose="020B0606030504020204" pitchFamily="34" charset="0"/>
                <a:ea typeface="Open Sans" panose="020B0606030504020204" pitchFamily="34" charset="0"/>
                <a:cs typeface="Open Sans" panose="020B0606030504020204" pitchFamily="34" charset="0"/>
              </a:rPr>
              <a:t>Across settings and situations</a:t>
            </a:r>
          </a:p>
          <a:p>
            <a:pPr lvl="1">
              <a:buClr>
                <a:schemeClr val="tx1"/>
              </a:buClr>
              <a:buFont typeface="Arial" panose="020B0604020202020204" pitchFamily="34" charset="0"/>
              <a:buChar char="•"/>
            </a:pPr>
            <a:endParaRPr lang="en-US" sz="1500" dirty="0">
              <a:latin typeface="Open Sans" panose="020B0606030504020204" pitchFamily="34" charset="0"/>
              <a:ea typeface="Open Sans" panose="020B0606030504020204" pitchFamily="34" charset="0"/>
              <a:cs typeface="Open Sans" panose="020B0606030504020204" pitchFamily="34" charset="0"/>
            </a:endParaRPr>
          </a:p>
          <a:p>
            <a:pPr lvl="1">
              <a:buClr>
                <a:schemeClr val="tx1"/>
              </a:buClr>
              <a:buFont typeface="Arial" panose="020B0604020202020204" pitchFamily="34" charset="0"/>
              <a:buChar char="•"/>
            </a:pPr>
            <a:r>
              <a:rPr lang="en-US" sz="2700" dirty="0">
                <a:latin typeface="Open Sans" panose="020B0606030504020204" pitchFamily="34" charset="0"/>
                <a:ea typeface="Open Sans" panose="020B0606030504020204" pitchFamily="34" charset="0"/>
                <a:cs typeface="Open Sans" panose="020B0606030504020204" pitchFamily="34" charset="0"/>
              </a:rPr>
              <a:t>Skills the child uses to accomplish tasks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0E19D41E-7969-4502-9886-A9F8C077E5FE}"/>
              </a:ext>
            </a:extLst>
          </p:cNvPr>
          <p:cNvSpPr>
            <a:spLocks noGrp="1"/>
          </p:cNvSpPr>
          <p:nvPr>
            <p:ph type="title"/>
          </p:nvPr>
        </p:nvSpPr>
        <p:spPr/>
        <p:txBody>
          <a:bodyPr/>
          <a:lstStyle/>
          <a:p>
            <a:pPr algn="ctr"/>
            <a:r>
              <a:rPr lang="en-US" b="1" dirty="0"/>
              <a:t> Functional Skills Are…</a:t>
            </a:r>
          </a:p>
        </p:txBody>
      </p:sp>
      <p:sp>
        <p:nvSpPr>
          <p:cNvPr id="5" name="TextBox 4">
            <a:extLst>
              <a:ext uri="{FF2B5EF4-FFF2-40B4-BE49-F238E27FC236}">
                <a16:creationId xmlns:a16="http://schemas.microsoft.com/office/drawing/2014/main" id="{BDC6EA76-6279-5F9D-B765-00B5F3103289}"/>
              </a:ext>
            </a:extLst>
          </p:cNvPr>
          <p:cNvSpPr txBox="1"/>
          <p:nvPr/>
        </p:nvSpPr>
        <p:spPr>
          <a:xfrm>
            <a:off x="5181600" y="5939393"/>
            <a:ext cx="3703899" cy="369332"/>
          </a:xfrm>
          <a:prstGeom prst="rect">
            <a:avLst/>
          </a:prstGeom>
          <a:noFill/>
        </p:spPr>
        <p:txBody>
          <a:bodyPr wrap="none" rtlCol="0">
            <a:spAutoFit/>
          </a:bodyPr>
          <a:lstStyle/>
          <a:p>
            <a:r>
              <a:rPr lang="en-US" dirty="0"/>
              <a:t>Early Childhood Outcome Center, n.d.</a:t>
            </a:r>
          </a:p>
        </p:txBody>
      </p:sp>
    </p:spTree>
    <p:extLst>
      <p:ext uri="{BB962C8B-B14F-4D97-AF65-F5344CB8AC3E}">
        <p14:creationId xmlns:p14="http://schemas.microsoft.com/office/powerpoint/2010/main" val="2713461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C492FF-FCC3-4813-935E-4FBB1F273C65}"/>
              </a:ext>
            </a:extLst>
          </p:cNvPr>
          <p:cNvSpPr>
            <a:spLocks noGrp="1"/>
          </p:cNvSpPr>
          <p:nvPr>
            <p:ph idx="1"/>
          </p:nvPr>
        </p:nvSpPr>
        <p:spPr/>
        <p:txBody>
          <a:bodyPr>
            <a:normAutofit/>
          </a:bodyPr>
          <a:lstStyle/>
          <a:p>
            <a:pPr lvl="1">
              <a:buClr>
                <a:schemeClr val="tx1"/>
              </a:buClr>
              <a:buFont typeface="Arial" panose="020B0604020202020204" pitchFamily="34" charset="0"/>
              <a:buChar char="•"/>
            </a:pPr>
            <a:r>
              <a:rPr lang="en-US" sz="3200" dirty="0"/>
              <a:t>Isolated skills</a:t>
            </a:r>
          </a:p>
          <a:p>
            <a:pPr lvl="1">
              <a:buClr>
                <a:schemeClr val="tx1"/>
              </a:buClr>
              <a:buFont typeface="Arial" panose="020B0604020202020204" pitchFamily="34" charset="0"/>
              <a:buChar char="•"/>
            </a:pPr>
            <a:r>
              <a:rPr lang="en-US" sz="3200" dirty="0"/>
              <a:t>Discrete behaviors such as speaks in 2-word sentences, stacks 3 blocks , uses pincer grasp</a:t>
            </a:r>
          </a:p>
          <a:p>
            <a:pPr lvl="1">
              <a:buClr>
                <a:schemeClr val="tx1"/>
              </a:buClr>
              <a:buFont typeface="Arial" panose="020B0604020202020204" pitchFamily="34" charset="0"/>
              <a:buChar char="•"/>
            </a:pPr>
            <a:r>
              <a:rPr lang="en-US" sz="3200" dirty="0"/>
              <a:t>What the child does in a structured testing situation – one standardized way</a:t>
            </a:r>
          </a:p>
          <a:p>
            <a:pPr marL="342900" lvl="1" indent="0">
              <a:buNone/>
            </a:pPr>
            <a:endParaRPr lang="en-US" sz="2100" b="1" dirty="0"/>
          </a:p>
          <a:p>
            <a:pPr lvl="1"/>
            <a:endParaRPr lang="en-US" b="1" dirty="0"/>
          </a:p>
        </p:txBody>
      </p:sp>
      <p:sp>
        <p:nvSpPr>
          <p:cNvPr id="3" name="Title 2">
            <a:extLst>
              <a:ext uri="{FF2B5EF4-FFF2-40B4-BE49-F238E27FC236}">
                <a16:creationId xmlns:a16="http://schemas.microsoft.com/office/drawing/2014/main" id="{B6225BBD-5FEE-4278-9513-30BF2D93FC38}"/>
              </a:ext>
            </a:extLst>
          </p:cNvPr>
          <p:cNvSpPr>
            <a:spLocks noGrp="1"/>
          </p:cNvSpPr>
          <p:nvPr>
            <p:ph type="title"/>
          </p:nvPr>
        </p:nvSpPr>
        <p:spPr/>
        <p:txBody>
          <a:bodyPr/>
          <a:lstStyle/>
          <a:p>
            <a:pPr algn="ctr"/>
            <a:r>
              <a:rPr lang="en-US" b="1" dirty="0"/>
              <a:t>Functional Skills Are Not…</a:t>
            </a:r>
          </a:p>
        </p:txBody>
      </p:sp>
      <p:sp>
        <p:nvSpPr>
          <p:cNvPr id="5" name="TextBox 4">
            <a:extLst>
              <a:ext uri="{FF2B5EF4-FFF2-40B4-BE49-F238E27FC236}">
                <a16:creationId xmlns:a16="http://schemas.microsoft.com/office/drawing/2014/main" id="{7646ADAE-D3D4-0837-3161-38E169F56532}"/>
              </a:ext>
            </a:extLst>
          </p:cNvPr>
          <p:cNvSpPr txBox="1"/>
          <p:nvPr/>
        </p:nvSpPr>
        <p:spPr>
          <a:xfrm>
            <a:off x="5181600" y="5939393"/>
            <a:ext cx="3703899" cy="369332"/>
          </a:xfrm>
          <a:prstGeom prst="rect">
            <a:avLst/>
          </a:prstGeom>
          <a:noFill/>
        </p:spPr>
        <p:txBody>
          <a:bodyPr wrap="none" rtlCol="0">
            <a:spAutoFit/>
          </a:bodyPr>
          <a:lstStyle/>
          <a:p>
            <a:r>
              <a:rPr lang="en-US" dirty="0"/>
              <a:t>Early Childhood Outcome Center, n.d.</a:t>
            </a:r>
          </a:p>
        </p:txBody>
      </p:sp>
    </p:spTree>
    <p:extLst>
      <p:ext uri="{BB962C8B-B14F-4D97-AF65-F5344CB8AC3E}">
        <p14:creationId xmlns:p14="http://schemas.microsoft.com/office/powerpoint/2010/main" val="2232883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3D9AE-01C8-1908-0D14-CF5AD06154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FCD5F5-E378-C610-087E-65BDF825F266}"/>
              </a:ext>
            </a:extLst>
          </p:cNvPr>
          <p:cNvSpPr>
            <a:spLocks noGrp="1"/>
          </p:cNvSpPr>
          <p:nvPr>
            <p:ph type="title"/>
          </p:nvPr>
        </p:nvSpPr>
        <p:spPr/>
        <p:txBody>
          <a:bodyPr/>
          <a:lstStyle/>
          <a:p>
            <a:pPr algn="ctr"/>
            <a:r>
              <a:rPr lang="en-US" b="1" dirty="0"/>
              <a:t>Functional Skills</a:t>
            </a:r>
          </a:p>
        </p:txBody>
      </p:sp>
      <p:sp>
        <p:nvSpPr>
          <p:cNvPr id="2" name="Content Placeholder 1">
            <a:extLst>
              <a:ext uri="{FF2B5EF4-FFF2-40B4-BE49-F238E27FC236}">
                <a16:creationId xmlns:a16="http://schemas.microsoft.com/office/drawing/2014/main" id="{3B8FFC57-823F-C1AD-3314-2955A15908E3}"/>
              </a:ext>
            </a:extLst>
          </p:cNvPr>
          <p:cNvSpPr>
            <a:spLocks noGrp="1"/>
          </p:cNvSpPr>
          <p:nvPr>
            <p:ph sz="half" idx="1"/>
          </p:nvPr>
        </p:nvSpPr>
        <p:spPr/>
        <p:txBody>
          <a:bodyPr>
            <a:normAutofit lnSpcReduction="10000"/>
          </a:bodyPr>
          <a:lstStyle/>
          <a:p>
            <a:pPr marL="342900" lvl="1" indent="0" algn="ctr">
              <a:buNone/>
            </a:pPr>
            <a:r>
              <a:rPr lang="en-US" sz="2800" b="1" u="sng" dirty="0"/>
              <a:t>Isolated Skills</a:t>
            </a:r>
          </a:p>
          <a:p>
            <a:pPr marL="685800" lvl="1" indent="-342900">
              <a:buFont typeface="Arial" panose="020B0604020202020204" pitchFamily="34" charset="0"/>
              <a:buChar char="•"/>
            </a:pPr>
            <a:r>
              <a:rPr lang="en-US" sz="2800" dirty="0"/>
              <a:t>Knows how to imitate a gesture when prompted by others</a:t>
            </a:r>
          </a:p>
          <a:p>
            <a:pPr marL="685800" lvl="1" indent="-342900">
              <a:buFont typeface="Arial" panose="020B0604020202020204" pitchFamily="34" charset="0"/>
              <a:buChar char="•"/>
            </a:pPr>
            <a:endParaRPr lang="en-US" sz="2800" dirty="0"/>
          </a:p>
          <a:p>
            <a:pPr marL="685800" lvl="1" indent="-342900">
              <a:buFont typeface="Arial" panose="020B0604020202020204" pitchFamily="34" charset="0"/>
              <a:buChar char="•"/>
            </a:pPr>
            <a:endParaRPr lang="en-US" sz="2800" dirty="0"/>
          </a:p>
          <a:p>
            <a:pPr marL="685800" lvl="1" indent="-342900">
              <a:buFont typeface="Arial" panose="020B0604020202020204" pitchFamily="34" charset="0"/>
              <a:buChar char="•"/>
            </a:pPr>
            <a:r>
              <a:rPr lang="en-US" sz="2800" dirty="0"/>
              <a:t>Uses 2-word utterances	</a:t>
            </a:r>
          </a:p>
        </p:txBody>
      </p:sp>
      <p:sp>
        <p:nvSpPr>
          <p:cNvPr id="4" name="Content Placeholder 3">
            <a:extLst>
              <a:ext uri="{FF2B5EF4-FFF2-40B4-BE49-F238E27FC236}">
                <a16:creationId xmlns:a16="http://schemas.microsoft.com/office/drawing/2014/main" id="{0CAFD512-45E1-793C-F904-B1AA4D9FF45B}"/>
              </a:ext>
            </a:extLst>
          </p:cNvPr>
          <p:cNvSpPr>
            <a:spLocks noGrp="1"/>
          </p:cNvSpPr>
          <p:nvPr>
            <p:ph sz="half" idx="2"/>
          </p:nvPr>
        </p:nvSpPr>
        <p:spPr/>
        <p:txBody>
          <a:bodyPr>
            <a:normAutofit lnSpcReduction="10000"/>
          </a:bodyPr>
          <a:lstStyle/>
          <a:p>
            <a:pPr marL="0" indent="0" algn="ctr">
              <a:buNone/>
            </a:pPr>
            <a:r>
              <a:rPr lang="en-US" b="1" u="sng" dirty="0"/>
              <a:t>Functional Skills </a:t>
            </a:r>
          </a:p>
          <a:p>
            <a:r>
              <a:rPr lang="en-US" dirty="0"/>
              <a:t>Watches what a peer says or does and incorporates it into his/her own play</a:t>
            </a:r>
          </a:p>
          <a:p>
            <a:endParaRPr lang="en-US" dirty="0"/>
          </a:p>
          <a:p>
            <a:r>
              <a:rPr lang="en-US" dirty="0"/>
              <a:t>Engages in back-and-forth verbal exchanges with caregivers using 2-word utterances. </a:t>
            </a:r>
          </a:p>
        </p:txBody>
      </p:sp>
      <p:sp>
        <p:nvSpPr>
          <p:cNvPr id="5" name="TextBox 4">
            <a:extLst>
              <a:ext uri="{FF2B5EF4-FFF2-40B4-BE49-F238E27FC236}">
                <a16:creationId xmlns:a16="http://schemas.microsoft.com/office/drawing/2014/main" id="{7F934CBC-E20B-6629-5267-8B7C916166DE}"/>
              </a:ext>
            </a:extLst>
          </p:cNvPr>
          <p:cNvSpPr txBox="1"/>
          <p:nvPr/>
        </p:nvSpPr>
        <p:spPr>
          <a:xfrm>
            <a:off x="5181600" y="5939393"/>
            <a:ext cx="3703899" cy="369332"/>
          </a:xfrm>
          <a:prstGeom prst="rect">
            <a:avLst/>
          </a:prstGeom>
          <a:noFill/>
        </p:spPr>
        <p:txBody>
          <a:bodyPr wrap="none" rtlCol="0">
            <a:spAutoFit/>
          </a:bodyPr>
          <a:lstStyle/>
          <a:p>
            <a:r>
              <a:rPr lang="en-US" dirty="0"/>
              <a:t>Early Childhood Outcome Center, n.d.</a:t>
            </a:r>
          </a:p>
        </p:txBody>
      </p:sp>
    </p:spTree>
    <p:extLst>
      <p:ext uri="{BB962C8B-B14F-4D97-AF65-F5344CB8AC3E}">
        <p14:creationId xmlns:p14="http://schemas.microsoft.com/office/powerpoint/2010/main" val="2308555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3417-85E6-A9D6-C904-10082B9CA1C9}"/>
              </a:ext>
            </a:extLst>
          </p:cNvPr>
          <p:cNvSpPr>
            <a:spLocks noGrp="1"/>
          </p:cNvSpPr>
          <p:nvPr>
            <p:ph type="title"/>
          </p:nvPr>
        </p:nvSpPr>
        <p:spPr/>
        <p:txBody>
          <a:bodyPr/>
          <a:lstStyle/>
          <a:p>
            <a:r>
              <a:rPr lang="en-US" b="1" dirty="0"/>
              <a:t>Which Outcome?</a:t>
            </a:r>
          </a:p>
        </p:txBody>
      </p:sp>
      <p:sp>
        <p:nvSpPr>
          <p:cNvPr id="3" name="Content Placeholder 2">
            <a:extLst>
              <a:ext uri="{FF2B5EF4-FFF2-40B4-BE49-F238E27FC236}">
                <a16:creationId xmlns:a16="http://schemas.microsoft.com/office/drawing/2014/main" id="{73FDFA09-99E8-F3CB-7B22-323224C87402}"/>
              </a:ext>
            </a:extLst>
          </p:cNvPr>
          <p:cNvSpPr>
            <a:spLocks noGrp="1"/>
          </p:cNvSpPr>
          <p:nvPr>
            <p:ph idx="1"/>
          </p:nvPr>
        </p:nvSpPr>
        <p:spPr/>
        <p:txBody>
          <a:bodyPr>
            <a:normAutofit fontScale="92500" lnSpcReduction="20000"/>
          </a:bodyPr>
          <a:lstStyle/>
          <a:p>
            <a:pPr marL="0" indent="0">
              <a:buNone/>
            </a:pPr>
            <a:r>
              <a:rPr lang="en-US" dirty="0"/>
              <a:t>When 42-month-old Patrick plays in the dress up center, he often searches through all the dress-up clothes and picks out his favorite top hat to wear. He has tea parties with his stuffed animals and sets out cups and saucers in front of each chair. He places two cookies on each plate and looks to see which stuffed animal gets more tea since their teacups are different shapes. After serving tea, Patrick pulls out his favorite book and turns the pages while pretending to read to the animals at the tea party. </a:t>
            </a:r>
          </a:p>
        </p:txBody>
      </p:sp>
      <p:sp>
        <p:nvSpPr>
          <p:cNvPr id="4" name="TextBox 3">
            <a:extLst>
              <a:ext uri="{FF2B5EF4-FFF2-40B4-BE49-F238E27FC236}">
                <a16:creationId xmlns:a16="http://schemas.microsoft.com/office/drawing/2014/main" id="{64846BE2-FF6D-EEE7-F7C2-B13555E4042B}"/>
              </a:ext>
            </a:extLst>
          </p:cNvPr>
          <p:cNvSpPr txBox="1"/>
          <p:nvPr/>
        </p:nvSpPr>
        <p:spPr>
          <a:xfrm>
            <a:off x="6858000" y="5962468"/>
            <a:ext cx="1649426" cy="369332"/>
          </a:xfrm>
          <a:prstGeom prst="rect">
            <a:avLst/>
          </a:prstGeom>
          <a:noFill/>
        </p:spPr>
        <p:txBody>
          <a:bodyPr wrap="none" rtlCol="0">
            <a:spAutoFit/>
          </a:bodyPr>
          <a:lstStyle/>
          <a:p>
            <a:r>
              <a:rPr lang="en-US" dirty="0"/>
              <a:t>ECTA/DaSy, n.d.</a:t>
            </a:r>
          </a:p>
        </p:txBody>
      </p:sp>
    </p:spTree>
    <p:extLst>
      <p:ext uri="{BB962C8B-B14F-4D97-AF65-F5344CB8AC3E}">
        <p14:creationId xmlns:p14="http://schemas.microsoft.com/office/powerpoint/2010/main" val="404697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8CAD2-2248-1ACF-E08D-FE28E91AB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AAB251-8BED-75C8-9D23-BC18A8028DA8}"/>
              </a:ext>
            </a:extLst>
          </p:cNvPr>
          <p:cNvSpPr>
            <a:spLocks noGrp="1"/>
          </p:cNvSpPr>
          <p:nvPr>
            <p:ph type="title"/>
          </p:nvPr>
        </p:nvSpPr>
        <p:spPr/>
        <p:txBody>
          <a:bodyPr/>
          <a:lstStyle/>
          <a:p>
            <a:r>
              <a:rPr lang="en-US" b="1" dirty="0"/>
              <a:t>Which Outcome?</a:t>
            </a:r>
          </a:p>
        </p:txBody>
      </p:sp>
      <p:sp>
        <p:nvSpPr>
          <p:cNvPr id="3" name="Content Placeholder 2">
            <a:extLst>
              <a:ext uri="{FF2B5EF4-FFF2-40B4-BE49-F238E27FC236}">
                <a16:creationId xmlns:a16="http://schemas.microsoft.com/office/drawing/2014/main" id="{8EFF5EF1-2FF1-5B6B-9E5A-72F9CF351082}"/>
              </a:ext>
            </a:extLst>
          </p:cNvPr>
          <p:cNvSpPr>
            <a:spLocks noGrp="1"/>
          </p:cNvSpPr>
          <p:nvPr>
            <p:ph idx="1"/>
          </p:nvPr>
        </p:nvSpPr>
        <p:spPr/>
        <p:txBody>
          <a:bodyPr>
            <a:normAutofit fontScale="85000" lnSpcReduction="20000"/>
          </a:bodyPr>
          <a:lstStyle/>
          <a:p>
            <a:pPr marL="0" indent="0">
              <a:buNone/>
            </a:pPr>
            <a:r>
              <a:rPr lang="en-US" dirty="0"/>
              <a:t>42-month-old Jorge goes to the church preschool 3 days a week. During the morning observation, it was clear that Jorge likes to spend time outdoors. He smiles when the teacher says it is time to go outside and once outdoors, he immediately runs to the sandbox. Another little boy runs toward a ball and falls, scraping his knee.  Jorge gets up and goes over to the child and looks at his knee saying, “You ok?” The boy nods. Then, Jorge smiles, offers him a hand to get up and gives the boy a shovel. The two boys sit next to each other and dig. Jorge looks at the boy’s hole and says, “Wanna make a lake?” The boys dig a hole, each working on a different side of it, and take turns carrying the bucket over to fill it with water. </a:t>
            </a:r>
          </a:p>
        </p:txBody>
      </p:sp>
      <p:sp>
        <p:nvSpPr>
          <p:cNvPr id="4" name="TextBox 3">
            <a:extLst>
              <a:ext uri="{FF2B5EF4-FFF2-40B4-BE49-F238E27FC236}">
                <a16:creationId xmlns:a16="http://schemas.microsoft.com/office/drawing/2014/main" id="{C3AE6172-0815-C902-6FDE-CC873829F49F}"/>
              </a:ext>
            </a:extLst>
          </p:cNvPr>
          <p:cNvSpPr txBox="1"/>
          <p:nvPr/>
        </p:nvSpPr>
        <p:spPr>
          <a:xfrm>
            <a:off x="6858000" y="5962468"/>
            <a:ext cx="1649426" cy="369332"/>
          </a:xfrm>
          <a:prstGeom prst="rect">
            <a:avLst/>
          </a:prstGeom>
          <a:noFill/>
        </p:spPr>
        <p:txBody>
          <a:bodyPr wrap="none" rtlCol="0">
            <a:spAutoFit/>
          </a:bodyPr>
          <a:lstStyle/>
          <a:p>
            <a:r>
              <a:rPr lang="en-US" dirty="0"/>
              <a:t>ECTA/DaSy, n.d.</a:t>
            </a:r>
          </a:p>
        </p:txBody>
      </p:sp>
    </p:spTree>
    <p:extLst>
      <p:ext uri="{BB962C8B-B14F-4D97-AF65-F5344CB8AC3E}">
        <p14:creationId xmlns:p14="http://schemas.microsoft.com/office/powerpoint/2010/main" val="3928502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5C3EA-1309-5ECA-5E05-439BD0BAEB37}"/>
              </a:ext>
            </a:extLst>
          </p:cNvPr>
          <p:cNvSpPr>
            <a:spLocks noGrp="1"/>
          </p:cNvSpPr>
          <p:nvPr>
            <p:ph type="title"/>
          </p:nvPr>
        </p:nvSpPr>
        <p:spPr/>
        <p:txBody>
          <a:bodyPr/>
          <a:lstStyle/>
          <a:p>
            <a:r>
              <a:rPr lang="en-US" b="1" dirty="0"/>
              <a:t>Age Anchoring</a:t>
            </a:r>
          </a:p>
        </p:txBody>
      </p:sp>
      <p:sp>
        <p:nvSpPr>
          <p:cNvPr id="3" name="Content Placeholder 2">
            <a:extLst>
              <a:ext uri="{FF2B5EF4-FFF2-40B4-BE49-F238E27FC236}">
                <a16:creationId xmlns:a16="http://schemas.microsoft.com/office/drawing/2014/main" id="{FE038006-849B-64C4-1289-84B06839FEC1}"/>
              </a:ext>
            </a:extLst>
          </p:cNvPr>
          <p:cNvSpPr>
            <a:spLocks noGrp="1"/>
          </p:cNvSpPr>
          <p:nvPr>
            <p:ph idx="1"/>
          </p:nvPr>
        </p:nvSpPr>
        <p:spPr/>
        <p:txBody>
          <a:bodyPr/>
          <a:lstStyle/>
          <a:p>
            <a:r>
              <a:rPr lang="en-US" dirty="0"/>
              <a:t>Knowledge of child development is needed so the team can age-anchor the child’s skills and behaviors. </a:t>
            </a:r>
          </a:p>
          <a:p>
            <a:r>
              <a:rPr lang="en-US" dirty="0"/>
              <a:t>Early intervention and early childhood special education help children acquire age-expected skills to support their full participation in their homes, schools and communities. </a:t>
            </a:r>
          </a:p>
        </p:txBody>
      </p:sp>
      <p:sp>
        <p:nvSpPr>
          <p:cNvPr id="4" name="TextBox 3">
            <a:extLst>
              <a:ext uri="{FF2B5EF4-FFF2-40B4-BE49-F238E27FC236}">
                <a16:creationId xmlns:a16="http://schemas.microsoft.com/office/drawing/2014/main" id="{052B7BA9-1C0B-3908-8CA6-B8D2DC7DA491}"/>
              </a:ext>
            </a:extLst>
          </p:cNvPr>
          <p:cNvSpPr txBox="1"/>
          <p:nvPr/>
        </p:nvSpPr>
        <p:spPr>
          <a:xfrm>
            <a:off x="6934200" y="5939393"/>
            <a:ext cx="1899494" cy="369332"/>
          </a:xfrm>
          <a:prstGeom prst="rect">
            <a:avLst/>
          </a:prstGeom>
          <a:noFill/>
        </p:spPr>
        <p:txBody>
          <a:bodyPr wrap="none" rtlCol="0">
            <a:spAutoFit/>
          </a:bodyPr>
          <a:lstStyle/>
          <a:p>
            <a:r>
              <a:rPr lang="en-US" dirty="0"/>
              <a:t>ECTA/DaSy, (2024)</a:t>
            </a:r>
          </a:p>
        </p:txBody>
      </p:sp>
    </p:spTree>
    <p:extLst>
      <p:ext uri="{BB962C8B-B14F-4D97-AF65-F5344CB8AC3E}">
        <p14:creationId xmlns:p14="http://schemas.microsoft.com/office/powerpoint/2010/main" val="3532292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135981-CE05-4ED7-AE2F-9D24E7BB5D40}"/>
              </a:ext>
            </a:extLst>
          </p:cNvPr>
          <p:cNvSpPr>
            <a:spLocks noGrp="1"/>
          </p:cNvSpPr>
          <p:nvPr>
            <p:ph idx="1"/>
          </p:nvPr>
        </p:nvSpPr>
        <p:spPr>
          <a:xfrm>
            <a:off x="769620" y="1729166"/>
            <a:ext cx="7886700" cy="3399668"/>
          </a:xfrm>
        </p:spPr>
        <p:txBody>
          <a:bodyPr>
            <a:normAutofit fontScale="92500"/>
          </a:bodyPr>
          <a:lstStyle/>
          <a:p>
            <a:r>
              <a:rPr lang="en-US" dirty="0"/>
              <a:t>Many skills develop in predictable sequences.</a:t>
            </a:r>
          </a:p>
          <a:p>
            <a:endParaRPr lang="en-US" sz="900" dirty="0"/>
          </a:p>
          <a:p>
            <a:r>
              <a:rPr lang="en-US" dirty="0"/>
              <a:t>Children typically acquire skills within a certain time frame.</a:t>
            </a:r>
          </a:p>
          <a:p>
            <a:pPr marL="0" indent="0">
              <a:buNone/>
            </a:pPr>
            <a:endParaRPr lang="en-US" sz="900" dirty="0"/>
          </a:p>
          <a:p>
            <a:r>
              <a:rPr lang="en-US" dirty="0"/>
              <a:t>Child development resources can help the team ground its knowledge of when children develop various skills</a:t>
            </a:r>
          </a:p>
        </p:txBody>
      </p:sp>
      <p:sp>
        <p:nvSpPr>
          <p:cNvPr id="3" name="Title 2">
            <a:extLst>
              <a:ext uri="{FF2B5EF4-FFF2-40B4-BE49-F238E27FC236}">
                <a16:creationId xmlns:a16="http://schemas.microsoft.com/office/drawing/2014/main" id="{9A4E3032-7181-45FB-AB5F-4C8A3657EC9C}"/>
              </a:ext>
            </a:extLst>
          </p:cNvPr>
          <p:cNvSpPr>
            <a:spLocks noGrp="1"/>
          </p:cNvSpPr>
          <p:nvPr>
            <p:ph type="title"/>
          </p:nvPr>
        </p:nvSpPr>
        <p:spPr/>
        <p:txBody>
          <a:bodyPr>
            <a:normAutofit/>
          </a:bodyPr>
          <a:lstStyle/>
          <a:p>
            <a:pPr algn="ctr"/>
            <a:r>
              <a:rPr lang="en-US" b="1" dirty="0">
                <a:ea typeface="Open Sans" panose="020B0606030504020204" pitchFamily="34" charset="0"/>
                <a:cs typeface="Open Sans" panose="020B0606030504020204" pitchFamily="34" charset="0"/>
              </a:rPr>
              <a:t>Age-Expected Development</a:t>
            </a:r>
            <a:endParaRPr lang="en-US" dirty="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82F58404-E523-499D-7C97-7B7246C924EF}"/>
              </a:ext>
            </a:extLst>
          </p:cNvPr>
          <p:cNvSpPr txBox="1"/>
          <p:nvPr/>
        </p:nvSpPr>
        <p:spPr>
          <a:xfrm>
            <a:off x="6629400" y="5867400"/>
            <a:ext cx="4572000" cy="369332"/>
          </a:xfrm>
          <a:prstGeom prst="rect">
            <a:avLst/>
          </a:prstGeom>
          <a:noFill/>
        </p:spPr>
        <p:txBody>
          <a:bodyPr wrap="square">
            <a:spAutoFit/>
          </a:bodyPr>
          <a:lstStyle/>
          <a:p>
            <a:r>
              <a:rPr lang="en-US" dirty="0"/>
              <a:t>ECTA/DaSy, n.d.</a:t>
            </a:r>
          </a:p>
        </p:txBody>
      </p:sp>
    </p:spTree>
    <p:extLst>
      <p:ext uri="{BB962C8B-B14F-4D97-AF65-F5344CB8AC3E}">
        <p14:creationId xmlns:p14="http://schemas.microsoft.com/office/powerpoint/2010/main" val="1890264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3337F9-2C62-49D3-B01F-E4DB93C4C45B}"/>
              </a:ext>
            </a:extLst>
          </p:cNvPr>
          <p:cNvPicPr>
            <a:picLocks noGrp="1" noChangeAspect="1"/>
          </p:cNvPicPr>
          <p:nvPr>
            <p:ph idx="1"/>
          </p:nvPr>
        </p:nvPicPr>
        <p:blipFill>
          <a:blip r:embed="rId3"/>
          <a:stretch>
            <a:fillRect/>
          </a:stretch>
        </p:blipFill>
        <p:spPr>
          <a:xfrm>
            <a:off x="479660" y="908238"/>
            <a:ext cx="7902339" cy="4581736"/>
          </a:xfrm>
          <a:prstGeom prst="rect">
            <a:avLst/>
          </a:prstGeom>
        </p:spPr>
      </p:pic>
      <p:sp>
        <p:nvSpPr>
          <p:cNvPr id="3" name="Title 2">
            <a:extLst>
              <a:ext uri="{FF2B5EF4-FFF2-40B4-BE49-F238E27FC236}">
                <a16:creationId xmlns:a16="http://schemas.microsoft.com/office/drawing/2014/main" id="{4DA65B7C-3C3C-40F1-A597-A84D74FA3F34}"/>
              </a:ext>
            </a:extLst>
          </p:cNvPr>
          <p:cNvSpPr>
            <a:spLocks noGrp="1"/>
          </p:cNvSpPr>
          <p:nvPr>
            <p:ph type="title"/>
          </p:nvPr>
        </p:nvSpPr>
        <p:spPr/>
        <p:txBody>
          <a:bodyPr>
            <a:normAutofit/>
          </a:bodyPr>
          <a:lstStyle/>
          <a:p>
            <a:pPr algn="ctr"/>
            <a:r>
              <a:rPr lang="en-US" sz="4050" b="1" dirty="0"/>
              <a:t>Trajectory of Skills</a:t>
            </a:r>
          </a:p>
        </p:txBody>
      </p:sp>
      <p:sp>
        <p:nvSpPr>
          <p:cNvPr id="2" name="TextBox 1">
            <a:extLst>
              <a:ext uri="{FF2B5EF4-FFF2-40B4-BE49-F238E27FC236}">
                <a16:creationId xmlns:a16="http://schemas.microsoft.com/office/drawing/2014/main" id="{9C0D4323-3EA4-80B5-9C7D-E0D3A1C8741E}"/>
              </a:ext>
            </a:extLst>
          </p:cNvPr>
          <p:cNvSpPr txBox="1"/>
          <p:nvPr/>
        </p:nvSpPr>
        <p:spPr>
          <a:xfrm>
            <a:off x="6629400" y="5867400"/>
            <a:ext cx="4572000" cy="369332"/>
          </a:xfrm>
          <a:prstGeom prst="rect">
            <a:avLst/>
          </a:prstGeom>
          <a:noFill/>
        </p:spPr>
        <p:txBody>
          <a:bodyPr wrap="square">
            <a:spAutoFit/>
          </a:bodyPr>
          <a:lstStyle/>
          <a:p>
            <a:r>
              <a:rPr lang="en-US" dirty="0"/>
              <a:t>ECTA/DaSy, n.d.</a:t>
            </a:r>
          </a:p>
        </p:txBody>
      </p:sp>
    </p:spTree>
    <p:extLst>
      <p:ext uri="{BB962C8B-B14F-4D97-AF65-F5344CB8AC3E}">
        <p14:creationId xmlns:p14="http://schemas.microsoft.com/office/powerpoint/2010/main" val="3112986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5E5F5C2-A927-4B7A-9AC2-40A66EDDF724}"/>
              </a:ext>
            </a:extLst>
          </p:cNvPr>
          <p:cNvPicPr>
            <a:picLocks noGrp="1" noChangeAspect="1"/>
          </p:cNvPicPr>
          <p:nvPr>
            <p:ph idx="1"/>
          </p:nvPr>
        </p:nvPicPr>
        <p:blipFill>
          <a:blip r:embed="rId3"/>
          <a:stretch>
            <a:fillRect/>
          </a:stretch>
        </p:blipFill>
        <p:spPr>
          <a:xfrm>
            <a:off x="609600" y="1067790"/>
            <a:ext cx="7900609" cy="4342409"/>
          </a:xfrm>
          <a:prstGeom prst="rect">
            <a:avLst/>
          </a:prstGeom>
        </p:spPr>
      </p:pic>
      <p:sp>
        <p:nvSpPr>
          <p:cNvPr id="2" name="Title 2">
            <a:extLst>
              <a:ext uri="{FF2B5EF4-FFF2-40B4-BE49-F238E27FC236}">
                <a16:creationId xmlns:a16="http://schemas.microsoft.com/office/drawing/2014/main" id="{D9D44D53-22FC-82AD-5A30-6D14E2AB5667}"/>
              </a:ext>
            </a:extLst>
          </p:cNvPr>
          <p:cNvSpPr>
            <a:spLocks noGrp="1"/>
          </p:cNvSpPr>
          <p:nvPr>
            <p:ph type="title"/>
          </p:nvPr>
        </p:nvSpPr>
        <p:spPr>
          <a:xfrm>
            <a:off x="457200" y="274638"/>
            <a:ext cx="8229600" cy="1143000"/>
          </a:xfrm>
        </p:spPr>
        <p:txBody>
          <a:bodyPr>
            <a:normAutofit/>
          </a:bodyPr>
          <a:lstStyle/>
          <a:p>
            <a:pPr algn="ctr"/>
            <a:r>
              <a:rPr lang="en-US" sz="4050" b="1" dirty="0"/>
              <a:t>Trajectory of Skills</a:t>
            </a:r>
          </a:p>
        </p:txBody>
      </p:sp>
      <p:sp>
        <p:nvSpPr>
          <p:cNvPr id="3" name="TextBox 2">
            <a:extLst>
              <a:ext uri="{FF2B5EF4-FFF2-40B4-BE49-F238E27FC236}">
                <a16:creationId xmlns:a16="http://schemas.microsoft.com/office/drawing/2014/main" id="{768649BD-C9AE-B0B3-818D-6E05CDA4F7E2}"/>
              </a:ext>
            </a:extLst>
          </p:cNvPr>
          <p:cNvSpPr txBox="1"/>
          <p:nvPr/>
        </p:nvSpPr>
        <p:spPr>
          <a:xfrm>
            <a:off x="6629400" y="5867400"/>
            <a:ext cx="4572000" cy="369332"/>
          </a:xfrm>
          <a:prstGeom prst="rect">
            <a:avLst/>
          </a:prstGeom>
          <a:noFill/>
        </p:spPr>
        <p:txBody>
          <a:bodyPr wrap="square">
            <a:spAutoFit/>
          </a:bodyPr>
          <a:lstStyle/>
          <a:p>
            <a:r>
              <a:rPr lang="en-US" dirty="0"/>
              <a:t>ECTA/DaSy, n.d.</a:t>
            </a:r>
          </a:p>
        </p:txBody>
      </p:sp>
    </p:spTree>
    <p:extLst>
      <p:ext uri="{BB962C8B-B14F-4D97-AF65-F5344CB8AC3E}">
        <p14:creationId xmlns:p14="http://schemas.microsoft.com/office/powerpoint/2010/main" val="180496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425C-3F72-A4F4-747C-89F9825D6A7F}"/>
              </a:ext>
            </a:extLst>
          </p:cNvPr>
          <p:cNvSpPr>
            <a:spLocks noGrp="1"/>
          </p:cNvSpPr>
          <p:nvPr>
            <p:ph type="title"/>
          </p:nvPr>
        </p:nvSpPr>
        <p:spPr/>
        <p:txBody>
          <a:bodyPr>
            <a:normAutofit fontScale="90000"/>
          </a:bodyPr>
          <a:lstStyle/>
          <a:p>
            <a:r>
              <a:rPr lang="en-US" dirty="0"/>
              <a:t>The Child Outcome Summary Knowledge Check (COS-KC) </a:t>
            </a:r>
          </a:p>
        </p:txBody>
      </p:sp>
      <p:pic>
        <p:nvPicPr>
          <p:cNvPr id="5" name="Content Placeholder 4" descr="A screenshot of a computer screen&#10;&#10;Description automatically generated">
            <a:hlinkClick r:id="rId3"/>
            <a:extLst>
              <a:ext uri="{FF2B5EF4-FFF2-40B4-BE49-F238E27FC236}">
                <a16:creationId xmlns:a16="http://schemas.microsoft.com/office/drawing/2014/main" id="{BFF0C67C-CDC6-2FC5-FBAF-2770530171B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03325" y="1661645"/>
            <a:ext cx="5883275" cy="4297805"/>
          </a:xfrm>
        </p:spPr>
      </p:pic>
      <p:sp>
        <p:nvSpPr>
          <p:cNvPr id="3" name="TextBox 2">
            <a:extLst>
              <a:ext uri="{FF2B5EF4-FFF2-40B4-BE49-F238E27FC236}">
                <a16:creationId xmlns:a16="http://schemas.microsoft.com/office/drawing/2014/main" id="{3E2F4C0E-18DF-8B0F-F63F-1D7E17796E8F}"/>
              </a:ext>
            </a:extLst>
          </p:cNvPr>
          <p:cNvSpPr txBox="1"/>
          <p:nvPr/>
        </p:nvSpPr>
        <p:spPr>
          <a:xfrm>
            <a:off x="4660185" y="6018791"/>
            <a:ext cx="4221156" cy="369332"/>
          </a:xfrm>
          <a:prstGeom prst="rect">
            <a:avLst/>
          </a:prstGeom>
          <a:noFill/>
        </p:spPr>
        <p:txBody>
          <a:bodyPr wrap="none" rtlCol="0">
            <a:spAutoFit/>
          </a:bodyPr>
          <a:lstStyle/>
          <a:p>
            <a:r>
              <a:rPr lang="en-US" dirty="0"/>
              <a:t>DaSy, 2024; </a:t>
            </a:r>
            <a:r>
              <a:rPr lang="en-US" dirty="0">
                <a:hlinkClick r:id="rId5"/>
              </a:rPr>
              <a:t>https://dasycenter.org/cos-kc/</a:t>
            </a:r>
            <a:r>
              <a:rPr lang="en-US" dirty="0"/>
              <a:t> </a:t>
            </a:r>
          </a:p>
        </p:txBody>
      </p:sp>
    </p:spTree>
    <p:extLst>
      <p:ext uri="{BB962C8B-B14F-4D97-AF65-F5344CB8AC3E}">
        <p14:creationId xmlns:p14="http://schemas.microsoft.com/office/powerpoint/2010/main" val="1150925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5780E6-5C4D-CF20-F13D-8B2C451739BF}"/>
              </a:ext>
            </a:extLst>
          </p:cNvPr>
          <p:cNvSpPr>
            <a:spLocks noGrp="1"/>
          </p:cNvSpPr>
          <p:nvPr>
            <p:ph idx="1"/>
          </p:nvPr>
        </p:nvSpPr>
        <p:spPr>
          <a:xfrm>
            <a:off x="559076" y="1417638"/>
            <a:ext cx="8134350" cy="4876800"/>
          </a:xfrm>
        </p:spPr>
        <p:txBody>
          <a:bodyPr>
            <a:noAutofit/>
          </a:bodyPr>
          <a:lstStyle/>
          <a:p>
            <a:pPr>
              <a:spcBef>
                <a:spcPts val="0"/>
              </a:spcBef>
              <a:buSzPts val="2400"/>
            </a:pPr>
            <a:r>
              <a:rPr lang="en-US" sz="1800" b="1" dirty="0"/>
              <a:t>Child Outcomes: </a:t>
            </a:r>
            <a:r>
              <a:rPr lang="en-US" sz="1800" dirty="0"/>
              <a:t>refers to the specific skills, behaviors, and knowledge that children are expected to acquire and demonstrate as a result of early intervention and special education services. </a:t>
            </a:r>
            <a:endParaRPr lang="en-US" sz="1800" b="1" dirty="0"/>
          </a:p>
          <a:p>
            <a:pPr>
              <a:spcBef>
                <a:spcPts val="0"/>
              </a:spcBef>
              <a:buSzPts val="2400"/>
            </a:pPr>
            <a:r>
              <a:rPr lang="en-US" sz="1800" b="1" dirty="0"/>
              <a:t>Age expectations:</a:t>
            </a:r>
            <a:r>
              <a:rPr lang="en-US" sz="1800" dirty="0"/>
              <a:t> the typical or average milestones and achievements that are anticipated for children at specific ages. These expectations are based on general patterns of physical, cognitive, emotional, and social development observed in children. Age expectations can vary somewhat from one culture to another, but they often serve as guidelines for parents, educators, and healthcare professionals to assess a child's progress and identify any potential concerns. </a:t>
            </a:r>
          </a:p>
          <a:p>
            <a:pPr>
              <a:spcBef>
                <a:spcPts val="0"/>
              </a:spcBef>
              <a:buSzPts val="2400"/>
            </a:pPr>
            <a:r>
              <a:rPr lang="en-US" sz="1800" b="1" dirty="0"/>
              <a:t>Developmental Milestones</a:t>
            </a:r>
            <a:r>
              <a:rPr lang="en-US" sz="1800" dirty="0"/>
              <a:t>: Specific skills or abilities that are expected to be achieved by a certain age, serving as benchmarks for typical child development.</a:t>
            </a:r>
          </a:p>
          <a:p>
            <a:pPr>
              <a:spcBef>
                <a:spcPts val="0"/>
              </a:spcBef>
              <a:buSzPts val="2400"/>
            </a:pPr>
            <a:r>
              <a:rPr lang="en-US" sz="1800" b="1" dirty="0"/>
              <a:t>Functional Assessment</a:t>
            </a:r>
            <a:r>
              <a:rPr lang="en-US" sz="1800" dirty="0"/>
              <a:t>: Involves evaluating a child's ability to participate in everyday activities and routines, considering both their strengths and challenges.</a:t>
            </a:r>
          </a:p>
          <a:p>
            <a:pPr>
              <a:spcBef>
                <a:spcPts val="0"/>
              </a:spcBef>
              <a:buSzPts val="2400"/>
            </a:pPr>
            <a:r>
              <a:rPr lang="en-US" sz="1800" b="1" dirty="0"/>
              <a:t>Assessment Tools</a:t>
            </a:r>
            <a:r>
              <a:rPr lang="en-US" sz="1800" dirty="0"/>
              <a:t>: Instruments or methods used to gather information and measure a child's progress in achieving developmental milestones and desired outcomes.</a:t>
            </a:r>
            <a:endParaRPr lang="en-US" sz="1800" b="1" dirty="0"/>
          </a:p>
        </p:txBody>
      </p:sp>
      <p:sp>
        <p:nvSpPr>
          <p:cNvPr id="2" name="Title 1">
            <a:extLst>
              <a:ext uri="{FF2B5EF4-FFF2-40B4-BE49-F238E27FC236}">
                <a16:creationId xmlns:a16="http://schemas.microsoft.com/office/drawing/2014/main" id="{2A61F906-1C58-628B-ABC4-7656D9FF573B}"/>
              </a:ext>
            </a:extLst>
          </p:cNvPr>
          <p:cNvSpPr>
            <a:spLocks noGrp="1"/>
          </p:cNvSpPr>
          <p:nvPr>
            <p:ph type="title"/>
          </p:nvPr>
        </p:nvSpPr>
        <p:spPr/>
        <p:txBody>
          <a:bodyPr/>
          <a:lstStyle/>
          <a:p>
            <a:r>
              <a:rPr lang="en-US" dirty="0"/>
              <a:t>Hidden Slide #5 Key Terms</a:t>
            </a:r>
          </a:p>
        </p:txBody>
      </p:sp>
    </p:spTree>
    <p:extLst>
      <p:ext uri="{BB962C8B-B14F-4D97-AF65-F5344CB8AC3E}">
        <p14:creationId xmlns:p14="http://schemas.microsoft.com/office/powerpoint/2010/main" val="646596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E61D34-FEF1-47B4-0C02-48A9848315B7}"/>
              </a:ext>
            </a:extLst>
          </p:cNvPr>
          <p:cNvSpPr>
            <a:spLocks noGrp="1"/>
          </p:cNvSpPr>
          <p:nvPr>
            <p:ph type="ctrTitle"/>
          </p:nvPr>
        </p:nvSpPr>
        <p:spPr/>
        <p:txBody>
          <a:bodyPr anchor="ctr">
            <a:noAutofit/>
          </a:bodyPr>
          <a:lstStyle/>
          <a:p>
            <a:pPr>
              <a:lnSpc>
                <a:spcPct val="90000"/>
              </a:lnSpc>
            </a:pPr>
            <a:r>
              <a:rPr lang="en-US" sz="3600" b="1" dirty="0">
                <a:solidFill>
                  <a:schemeClr val="bg1"/>
                </a:solidFill>
              </a:rPr>
              <a:t>Child Outcome Summary (COS) Process</a:t>
            </a:r>
          </a:p>
        </p:txBody>
      </p:sp>
    </p:spTree>
    <p:extLst>
      <p:ext uri="{BB962C8B-B14F-4D97-AF65-F5344CB8AC3E}">
        <p14:creationId xmlns:p14="http://schemas.microsoft.com/office/powerpoint/2010/main" val="2178217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BB9DB1-64D5-BEC0-D5E1-75743B9CE933}"/>
              </a:ext>
            </a:extLst>
          </p:cNvPr>
          <p:cNvSpPr>
            <a:spLocks noGrp="1"/>
          </p:cNvSpPr>
          <p:nvPr>
            <p:ph type="title"/>
          </p:nvPr>
        </p:nvSpPr>
        <p:spPr>
          <a:xfrm>
            <a:off x="457200" y="639762"/>
            <a:ext cx="8229600" cy="1143000"/>
          </a:xfrm>
        </p:spPr>
        <p:txBody>
          <a:bodyPr>
            <a:normAutofit fontScale="90000"/>
          </a:bodyPr>
          <a:lstStyle/>
          <a:p>
            <a:r>
              <a:rPr lang="en-US" b="1" dirty="0"/>
              <a:t>Child Outcome Summary (COS) Process</a:t>
            </a:r>
          </a:p>
        </p:txBody>
      </p:sp>
      <p:sp>
        <p:nvSpPr>
          <p:cNvPr id="4" name="Content Placeholder 3">
            <a:extLst>
              <a:ext uri="{FF2B5EF4-FFF2-40B4-BE49-F238E27FC236}">
                <a16:creationId xmlns:a16="http://schemas.microsoft.com/office/drawing/2014/main" id="{27C9B1D4-F366-D8FB-2610-1A56424D2A91}"/>
              </a:ext>
            </a:extLst>
          </p:cNvPr>
          <p:cNvSpPr>
            <a:spLocks noGrp="1"/>
          </p:cNvSpPr>
          <p:nvPr>
            <p:ph idx="1"/>
          </p:nvPr>
        </p:nvSpPr>
        <p:spPr>
          <a:xfrm>
            <a:off x="604094" y="2332037"/>
            <a:ext cx="8229600" cy="4525963"/>
          </a:xfrm>
        </p:spPr>
        <p:txBody>
          <a:bodyPr/>
          <a:lstStyle/>
          <a:p>
            <a:pPr marL="0" indent="0" algn="ctr">
              <a:buNone/>
            </a:pPr>
            <a:r>
              <a:rPr lang="en-US" dirty="0"/>
              <a:t>The COS process is a team decision making process involving discussion about the child’s functioning across settings and situations by those who know the child best ( i.e. family members and practitioners). </a:t>
            </a:r>
          </a:p>
        </p:txBody>
      </p:sp>
      <p:sp>
        <p:nvSpPr>
          <p:cNvPr id="6" name="TextBox 5">
            <a:extLst>
              <a:ext uri="{FF2B5EF4-FFF2-40B4-BE49-F238E27FC236}">
                <a16:creationId xmlns:a16="http://schemas.microsoft.com/office/drawing/2014/main" id="{080F6C9B-EB30-0B34-15B3-54D22D6EB44D}"/>
              </a:ext>
            </a:extLst>
          </p:cNvPr>
          <p:cNvSpPr txBox="1"/>
          <p:nvPr/>
        </p:nvSpPr>
        <p:spPr>
          <a:xfrm>
            <a:off x="6629400" y="5867400"/>
            <a:ext cx="4572000" cy="369332"/>
          </a:xfrm>
          <a:prstGeom prst="rect">
            <a:avLst/>
          </a:prstGeom>
          <a:noFill/>
        </p:spPr>
        <p:txBody>
          <a:bodyPr wrap="square">
            <a:spAutoFit/>
          </a:bodyPr>
          <a:lstStyle/>
          <a:p>
            <a:r>
              <a:rPr lang="en-US" dirty="0"/>
              <a:t>ECTA/DaSy, n.d.</a:t>
            </a:r>
          </a:p>
        </p:txBody>
      </p:sp>
    </p:spTree>
    <p:extLst>
      <p:ext uri="{BB962C8B-B14F-4D97-AF65-F5344CB8AC3E}">
        <p14:creationId xmlns:p14="http://schemas.microsoft.com/office/powerpoint/2010/main" val="494699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hart of different colored hexagons&#10;&#10;Description automatically generated">
            <a:extLst>
              <a:ext uri="{FF2B5EF4-FFF2-40B4-BE49-F238E27FC236}">
                <a16:creationId xmlns:a16="http://schemas.microsoft.com/office/drawing/2014/main" id="{A3F3652E-008A-AD94-2846-02453A5D59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52400"/>
            <a:ext cx="8534400" cy="5899584"/>
          </a:xfrm>
        </p:spPr>
      </p:pic>
      <p:sp>
        <p:nvSpPr>
          <p:cNvPr id="10" name="TextBox 9">
            <a:extLst>
              <a:ext uri="{FF2B5EF4-FFF2-40B4-BE49-F238E27FC236}">
                <a16:creationId xmlns:a16="http://schemas.microsoft.com/office/drawing/2014/main" id="{D661A131-E972-10C1-088A-54FBA30D6BFC}"/>
              </a:ext>
            </a:extLst>
          </p:cNvPr>
          <p:cNvSpPr txBox="1"/>
          <p:nvPr/>
        </p:nvSpPr>
        <p:spPr>
          <a:xfrm>
            <a:off x="6934200" y="5939393"/>
            <a:ext cx="1899494" cy="369332"/>
          </a:xfrm>
          <a:prstGeom prst="rect">
            <a:avLst/>
          </a:prstGeom>
          <a:noFill/>
        </p:spPr>
        <p:txBody>
          <a:bodyPr wrap="none" rtlCol="0">
            <a:spAutoFit/>
          </a:bodyPr>
          <a:lstStyle/>
          <a:p>
            <a:r>
              <a:rPr lang="en-US" dirty="0"/>
              <a:t>ECTA/DaSy, (2024)</a:t>
            </a:r>
          </a:p>
        </p:txBody>
      </p:sp>
    </p:spTree>
    <p:extLst>
      <p:ext uri="{BB962C8B-B14F-4D97-AF65-F5344CB8AC3E}">
        <p14:creationId xmlns:p14="http://schemas.microsoft.com/office/powerpoint/2010/main" val="3954091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B733A-DB78-7445-E2EC-AEF368DCE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F71FB-6C80-0B5D-5C36-06EE6FDB98D8}"/>
              </a:ext>
            </a:extLst>
          </p:cNvPr>
          <p:cNvSpPr>
            <a:spLocks noGrp="1"/>
          </p:cNvSpPr>
          <p:nvPr>
            <p:ph type="title"/>
          </p:nvPr>
        </p:nvSpPr>
        <p:spPr/>
        <p:txBody>
          <a:bodyPr/>
          <a:lstStyle/>
          <a:p>
            <a:r>
              <a:rPr lang="en-US" b="1" dirty="0"/>
              <a:t>Key Features of the COS Process</a:t>
            </a:r>
          </a:p>
        </p:txBody>
      </p:sp>
      <p:sp>
        <p:nvSpPr>
          <p:cNvPr id="3" name="Content Placeholder 2">
            <a:extLst>
              <a:ext uri="{FF2B5EF4-FFF2-40B4-BE49-F238E27FC236}">
                <a16:creationId xmlns:a16="http://schemas.microsoft.com/office/drawing/2014/main" id="{7B9D0B39-559C-5F7E-85EC-F1184A79C566}"/>
              </a:ext>
            </a:extLst>
          </p:cNvPr>
          <p:cNvSpPr>
            <a:spLocks noGrp="1"/>
          </p:cNvSpPr>
          <p:nvPr>
            <p:ph idx="1"/>
          </p:nvPr>
        </p:nvSpPr>
        <p:spPr/>
        <p:txBody>
          <a:bodyPr>
            <a:normAutofit/>
          </a:bodyPr>
          <a:lstStyle/>
          <a:p>
            <a:r>
              <a:rPr lang="en-US" dirty="0"/>
              <a:t>Uses information from multiple sources to describe how a child is functioning. </a:t>
            </a:r>
          </a:p>
          <a:p>
            <a:r>
              <a:rPr lang="en-US" dirty="0"/>
              <a:t>Relies on team-based discussion and decision-making. </a:t>
            </a:r>
          </a:p>
          <a:p>
            <a:r>
              <a:rPr lang="en-US" dirty="0"/>
              <a:t>Uses a 7-point rating scale to describe the child’s functioning across settings and situations.</a:t>
            </a:r>
          </a:p>
          <a:p>
            <a:r>
              <a:rPr lang="en-US" dirty="0"/>
              <a:t>Is complete upon program entry and exit. </a:t>
            </a:r>
          </a:p>
          <a:p>
            <a:endParaRPr lang="en-US" dirty="0"/>
          </a:p>
        </p:txBody>
      </p:sp>
      <p:sp>
        <p:nvSpPr>
          <p:cNvPr id="7" name="TextBox 6">
            <a:extLst>
              <a:ext uri="{FF2B5EF4-FFF2-40B4-BE49-F238E27FC236}">
                <a16:creationId xmlns:a16="http://schemas.microsoft.com/office/drawing/2014/main" id="{E2B4919E-5157-4821-1FB3-8D73C5DAF643}"/>
              </a:ext>
            </a:extLst>
          </p:cNvPr>
          <p:cNvSpPr txBox="1"/>
          <p:nvPr/>
        </p:nvSpPr>
        <p:spPr>
          <a:xfrm>
            <a:off x="6705600" y="6108234"/>
            <a:ext cx="4572000" cy="369332"/>
          </a:xfrm>
          <a:prstGeom prst="rect">
            <a:avLst/>
          </a:prstGeom>
          <a:noFill/>
        </p:spPr>
        <p:txBody>
          <a:bodyPr wrap="square">
            <a:spAutoFit/>
          </a:bodyPr>
          <a:lstStyle/>
          <a:p>
            <a:r>
              <a:rPr lang="en-US" dirty="0"/>
              <a:t>ECTA/DaSy, n.d.</a:t>
            </a:r>
          </a:p>
        </p:txBody>
      </p:sp>
    </p:spTree>
    <p:extLst>
      <p:ext uri="{BB962C8B-B14F-4D97-AF65-F5344CB8AC3E}">
        <p14:creationId xmlns:p14="http://schemas.microsoft.com/office/powerpoint/2010/main" val="2866708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7C379-59F9-7768-8879-A3E8B44E2E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49E37-07C2-EBC9-BCE9-E5916EE5CE16}"/>
              </a:ext>
            </a:extLst>
          </p:cNvPr>
          <p:cNvSpPr>
            <a:spLocks noGrp="1"/>
          </p:cNvSpPr>
          <p:nvPr>
            <p:ph type="title"/>
          </p:nvPr>
        </p:nvSpPr>
        <p:spPr/>
        <p:txBody>
          <a:bodyPr/>
          <a:lstStyle/>
          <a:p>
            <a:r>
              <a:rPr lang="en-US" b="1" dirty="0"/>
              <a:t>The COS Process</a:t>
            </a:r>
          </a:p>
        </p:txBody>
      </p:sp>
      <p:sp>
        <p:nvSpPr>
          <p:cNvPr id="4" name="Content Placeholder 3">
            <a:extLst>
              <a:ext uri="{FF2B5EF4-FFF2-40B4-BE49-F238E27FC236}">
                <a16:creationId xmlns:a16="http://schemas.microsoft.com/office/drawing/2014/main" id="{6E135FEB-F034-099F-4358-F2A232F8FDD7}"/>
              </a:ext>
            </a:extLst>
          </p:cNvPr>
          <p:cNvSpPr>
            <a:spLocks noGrp="1"/>
          </p:cNvSpPr>
          <p:nvPr>
            <p:ph sz="half" idx="1"/>
          </p:nvPr>
        </p:nvSpPr>
        <p:spPr/>
        <p:txBody>
          <a:bodyPr>
            <a:normAutofit lnSpcReduction="10000"/>
          </a:bodyPr>
          <a:lstStyle/>
          <a:p>
            <a:pPr marL="0" indent="0">
              <a:buNone/>
            </a:pPr>
            <a:r>
              <a:rPr lang="en-US" dirty="0"/>
              <a:t>Multiple Methods</a:t>
            </a:r>
          </a:p>
          <a:p>
            <a:pPr marL="0" indent="0">
              <a:buNone/>
            </a:pPr>
            <a:endParaRPr lang="en-US" dirty="0"/>
          </a:p>
          <a:p>
            <a:pPr lvl="1">
              <a:buFont typeface="Arial" panose="020B0604020202020204" pitchFamily="34" charset="0"/>
              <a:buChar char="•"/>
            </a:pPr>
            <a:r>
              <a:rPr lang="en-US" dirty="0"/>
              <a:t>Curriculum-based assessment</a:t>
            </a:r>
          </a:p>
          <a:p>
            <a:pPr lvl="1">
              <a:buFont typeface="Arial" panose="020B0604020202020204" pitchFamily="34" charset="0"/>
              <a:buChar char="•"/>
            </a:pPr>
            <a:r>
              <a:rPr lang="en-US" dirty="0"/>
              <a:t>Norm-referenced assessment</a:t>
            </a:r>
          </a:p>
          <a:p>
            <a:pPr lvl="1">
              <a:buFont typeface="Arial" panose="020B0604020202020204" pitchFamily="34" charset="0"/>
              <a:buChar char="•"/>
            </a:pPr>
            <a:r>
              <a:rPr lang="en-US" dirty="0"/>
              <a:t>Observation across settings and situations</a:t>
            </a:r>
          </a:p>
          <a:p>
            <a:pPr lvl="1">
              <a:buFont typeface="Arial" panose="020B0604020202020204" pitchFamily="34" charset="0"/>
              <a:buChar char="•"/>
            </a:pPr>
            <a:r>
              <a:rPr lang="en-US" dirty="0"/>
              <a:t>Parent report	</a:t>
            </a:r>
          </a:p>
        </p:txBody>
      </p:sp>
      <p:sp>
        <p:nvSpPr>
          <p:cNvPr id="5" name="Content Placeholder 4">
            <a:extLst>
              <a:ext uri="{FF2B5EF4-FFF2-40B4-BE49-F238E27FC236}">
                <a16:creationId xmlns:a16="http://schemas.microsoft.com/office/drawing/2014/main" id="{B4530B3B-9A9F-E616-BA33-559AFA11F4D5}"/>
              </a:ext>
            </a:extLst>
          </p:cNvPr>
          <p:cNvSpPr>
            <a:spLocks noGrp="1"/>
          </p:cNvSpPr>
          <p:nvPr>
            <p:ph sz="half" idx="2"/>
          </p:nvPr>
        </p:nvSpPr>
        <p:spPr/>
        <p:txBody>
          <a:bodyPr>
            <a:normAutofit lnSpcReduction="10000"/>
          </a:bodyPr>
          <a:lstStyle/>
          <a:p>
            <a:pPr marL="0" indent="0">
              <a:buNone/>
            </a:pPr>
            <a:r>
              <a:rPr lang="en-US" dirty="0"/>
              <a:t>Multiple Sources of Information</a:t>
            </a:r>
          </a:p>
          <a:p>
            <a:pPr lvl="1">
              <a:buFont typeface="Arial" panose="020B0604020202020204" pitchFamily="34" charset="0"/>
              <a:buChar char="•"/>
            </a:pPr>
            <a:r>
              <a:rPr lang="en-US" dirty="0"/>
              <a:t>	Family</a:t>
            </a:r>
          </a:p>
          <a:p>
            <a:pPr lvl="1">
              <a:buFont typeface="Arial" panose="020B0604020202020204" pitchFamily="34" charset="0"/>
              <a:buChar char="•"/>
            </a:pPr>
            <a:r>
              <a:rPr lang="en-US" dirty="0"/>
              <a:t>Interventionists</a:t>
            </a:r>
          </a:p>
          <a:p>
            <a:pPr lvl="1">
              <a:buFont typeface="Arial" panose="020B0604020202020204" pitchFamily="34" charset="0"/>
              <a:buChar char="•"/>
            </a:pPr>
            <a:r>
              <a:rPr lang="en-US" dirty="0"/>
              <a:t>Teachers</a:t>
            </a:r>
          </a:p>
          <a:p>
            <a:pPr lvl="1">
              <a:buFont typeface="Arial" panose="020B0604020202020204" pitchFamily="34" charset="0"/>
              <a:buChar char="•"/>
            </a:pPr>
            <a:r>
              <a:rPr lang="en-US" dirty="0"/>
              <a:t>Service Providers</a:t>
            </a:r>
          </a:p>
          <a:p>
            <a:pPr lvl="1">
              <a:buFont typeface="Arial" panose="020B0604020202020204" pitchFamily="34" charset="0"/>
              <a:buChar char="•"/>
            </a:pPr>
            <a:r>
              <a:rPr lang="en-US" dirty="0"/>
              <a:t>Childcare Providers</a:t>
            </a:r>
          </a:p>
          <a:p>
            <a:pPr lvl="1">
              <a:buFont typeface="Arial" panose="020B0604020202020204" pitchFamily="34" charset="0"/>
              <a:buChar char="•"/>
            </a:pPr>
            <a:r>
              <a:rPr lang="en-US" dirty="0"/>
              <a:t>Other people familiar with the child</a:t>
            </a:r>
          </a:p>
          <a:p>
            <a:pPr lvl="1"/>
            <a:endParaRPr lang="en-US" dirty="0"/>
          </a:p>
          <a:p>
            <a:pPr marL="0" indent="0">
              <a:buNone/>
            </a:pPr>
            <a:r>
              <a:rPr lang="en-US" dirty="0"/>
              <a:t>	</a:t>
            </a:r>
          </a:p>
        </p:txBody>
      </p:sp>
      <p:sp>
        <p:nvSpPr>
          <p:cNvPr id="7" name="TextBox 6">
            <a:extLst>
              <a:ext uri="{FF2B5EF4-FFF2-40B4-BE49-F238E27FC236}">
                <a16:creationId xmlns:a16="http://schemas.microsoft.com/office/drawing/2014/main" id="{B90FB745-D2FB-E5FA-7A6A-CB8C5A42C100}"/>
              </a:ext>
            </a:extLst>
          </p:cNvPr>
          <p:cNvSpPr txBox="1"/>
          <p:nvPr/>
        </p:nvSpPr>
        <p:spPr>
          <a:xfrm>
            <a:off x="6629400" y="5867400"/>
            <a:ext cx="4572000" cy="369332"/>
          </a:xfrm>
          <a:prstGeom prst="rect">
            <a:avLst/>
          </a:prstGeom>
          <a:noFill/>
        </p:spPr>
        <p:txBody>
          <a:bodyPr wrap="square">
            <a:spAutoFit/>
          </a:bodyPr>
          <a:lstStyle/>
          <a:p>
            <a:r>
              <a:rPr lang="en-US" dirty="0"/>
              <a:t>ECTA/DaSy, n.d.</a:t>
            </a:r>
          </a:p>
        </p:txBody>
      </p:sp>
    </p:spTree>
    <p:extLst>
      <p:ext uri="{BB962C8B-B14F-4D97-AF65-F5344CB8AC3E}">
        <p14:creationId xmlns:p14="http://schemas.microsoft.com/office/powerpoint/2010/main" val="394751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998B48-9C22-4EA0-9898-16E43A622058}"/>
              </a:ext>
            </a:extLst>
          </p:cNvPr>
          <p:cNvSpPr>
            <a:spLocks noGrp="1"/>
          </p:cNvSpPr>
          <p:nvPr>
            <p:ph idx="1"/>
          </p:nvPr>
        </p:nvSpPr>
        <p:spPr>
          <a:xfrm>
            <a:off x="559428" y="1371600"/>
            <a:ext cx="8334876" cy="4587081"/>
          </a:xfrm>
        </p:spPr>
        <p:txBody>
          <a:bodyPr>
            <a:noAutofit/>
          </a:bodyPr>
          <a:lstStyle/>
          <a:p>
            <a:r>
              <a:rPr lang="en-US" dirty="0"/>
              <a:t>What the child usually does. Actual performance across settings and situations.</a:t>
            </a:r>
          </a:p>
          <a:p>
            <a:r>
              <a:rPr lang="en-US" dirty="0"/>
              <a:t>How the child uses skills to accomplish tasks.</a:t>
            </a:r>
          </a:p>
          <a:p>
            <a:r>
              <a:rPr lang="en-US" b="1" i="1" dirty="0"/>
              <a:t>Not</a:t>
            </a:r>
            <a:r>
              <a:rPr lang="en-US" dirty="0"/>
              <a:t> the child’s capacity to function under unusual or ideal circumstances</a:t>
            </a:r>
          </a:p>
          <a:p>
            <a:r>
              <a:rPr lang="en-US" b="1" i="1" dirty="0"/>
              <a:t>Not </a:t>
            </a:r>
            <a:r>
              <a:rPr lang="en-US" dirty="0"/>
              <a:t>necessarily the child’s performance in a structured testing situation (“noncompliant”)</a:t>
            </a:r>
          </a:p>
          <a:p>
            <a:r>
              <a:rPr lang="en-US" b="1" i="1" dirty="0"/>
              <a:t>Not</a:t>
            </a:r>
            <a:r>
              <a:rPr lang="en-US" b="1" dirty="0"/>
              <a:t> domain-specific</a:t>
            </a:r>
            <a:r>
              <a:rPr lang="en-US" dirty="0"/>
              <a:t>.</a:t>
            </a:r>
          </a:p>
        </p:txBody>
      </p:sp>
      <p:sp>
        <p:nvSpPr>
          <p:cNvPr id="3" name="Title 2">
            <a:extLst>
              <a:ext uri="{FF2B5EF4-FFF2-40B4-BE49-F238E27FC236}">
                <a16:creationId xmlns:a16="http://schemas.microsoft.com/office/drawing/2014/main" id="{34FBAD02-6B85-4AEB-9B1A-46A1688CA0FC}"/>
              </a:ext>
            </a:extLst>
          </p:cNvPr>
          <p:cNvSpPr>
            <a:spLocks noGrp="1"/>
          </p:cNvSpPr>
          <p:nvPr>
            <p:ph type="title"/>
          </p:nvPr>
        </p:nvSpPr>
        <p:spPr>
          <a:xfrm>
            <a:off x="457200" y="98460"/>
            <a:ext cx="8229600" cy="1143000"/>
          </a:xfrm>
        </p:spPr>
        <p:txBody>
          <a:bodyPr/>
          <a:lstStyle/>
          <a:p>
            <a:pPr algn="ctr"/>
            <a:r>
              <a:rPr lang="en-US" b="1" dirty="0"/>
              <a:t>Assessing Functional Outcomes</a:t>
            </a:r>
          </a:p>
        </p:txBody>
      </p:sp>
      <p:sp>
        <p:nvSpPr>
          <p:cNvPr id="4" name="TextBox 3">
            <a:extLst>
              <a:ext uri="{FF2B5EF4-FFF2-40B4-BE49-F238E27FC236}">
                <a16:creationId xmlns:a16="http://schemas.microsoft.com/office/drawing/2014/main" id="{20DEB7E1-6083-381B-5E4A-F2E49CFB778B}"/>
              </a:ext>
            </a:extLst>
          </p:cNvPr>
          <p:cNvSpPr txBox="1"/>
          <p:nvPr/>
        </p:nvSpPr>
        <p:spPr>
          <a:xfrm>
            <a:off x="6629400" y="5867400"/>
            <a:ext cx="4572000" cy="369332"/>
          </a:xfrm>
          <a:prstGeom prst="rect">
            <a:avLst/>
          </a:prstGeom>
          <a:noFill/>
        </p:spPr>
        <p:txBody>
          <a:bodyPr wrap="square">
            <a:spAutoFit/>
          </a:bodyPr>
          <a:lstStyle/>
          <a:p>
            <a:r>
              <a:rPr lang="en-US" dirty="0"/>
              <a:t>ECTA/DaSy, n.d.</a:t>
            </a:r>
          </a:p>
        </p:txBody>
      </p:sp>
    </p:spTree>
    <p:extLst>
      <p:ext uri="{BB962C8B-B14F-4D97-AF65-F5344CB8AC3E}">
        <p14:creationId xmlns:p14="http://schemas.microsoft.com/office/powerpoint/2010/main" val="1290056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27444" y="1981200"/>
            <a:ext cx="8816556" cy="3795783"/>
          </a:xfrm>
          <a:prstGeom prst="rect">
            <a:avLst/>
          </a:prstGeom>
        </p:spPr>
        <p:txBody>
          <a:bodyPr vert="horz" wrap="square" lIns="0" tIns="9525" rIns="0" bIns="0" rtlCol="0">
            <a:spAutoFit/>
          </a:bodyPr>
          <a:lstStyle/>
          <a:p>
            <a:pPr marL="466725" indent="-457200" defTabSz="685800">
              <a:spcBef>
                <a:spcPts val="75"/>
              </a:spcBef>
              <a:buClr>
                <a:schemeClr val="tx1"/>
              </a:buClr>
              <a:buFont typeface="Arial" panose="020B0604020202020204" pitchFamily="34" charset="0"/>
              <a:buChar char="•"/>
              <a:tabLst>
                <a:tab pos="180975" algn="l"/>
              </a:tabLst>
              <a:defRPr/>
            </a:pPr>
            <a:r>
              <a:rPr sz="2800" spc="-4" dirty="0">
                <a:cs typeface="Arial"/>
              </a:rPr>
              <a:t>Assessment</a:t>
            </a:r>
            <a:r>
              <a:rPr lang="en-US" sz="2800" spc="-4" dirty="0">
                <a:cs typeface="Arial"/>
              </a:rPr>
              <a:t>, Evaluation and Programing </a:t>
            </a:r>
            <a:r>
              <a:rPr sz="2800" spc="-4" dirty="0">
                <a:cs typeface="Arial"/>
              </a:rPr>
              <a:t>System</a:t>
            </a:r>
            <a:r>
              <a:rPr sz="2800" spc="53" dirty="0">
                <a:cs typeface="Arial"/>
              </a:rPr>
              <a:t> </a:t>
            </a:r>
            <a:r>
              <a:rPr sz="2800" spc="-4" dirty="0">
                <a:cs typeface="Arial"/>
              </a:rPr>
              <a:t>(AEPS)</a:t>
            </a:r>
            <a:endParaRPr sz="2800" dirty="0">
              <a:cs typeface="Arial"/>
            </a:endParaRPr>
          </a:p>
          <a:p>
            <a:pPr marL="466725" marR="3810" indent="-457200" defTabSz="685800">
              <a:lnSpc>
                <a:spcPct val="70000"/>
              </a:lnSpc>
              <a:spcBef>
                <a:spcPts val="746"/>
              </a:spcBef>
              <a:buClr>
                <a:schemeClr val="tx1"/>
              </a:buClr>
              <a:buFont typeface="Arial" panose="020B0604020202020204" pitchFamily="34" charset="0"/>
              <a:buChar char="•"/>
              <a:tabLst>
                <a:tab pos="180975" algn="l"/>
              </a:tabLst>
              <a:defRPr/>
            </a:pPr>
            <a:r>
              <a:rPr sz="2800" spc="-4" dirty="0">
                <a:cs typeface="Arial"/>
              </a:rPr>
              <a:t>Carolina Curriculum for Infants and </a:t>
            </a:r>
            <a:r>
              <a:rPr sz="2800" spc="-30" dirty="0">
                <a:cs typeface="Arial"/>
              </a:rPr>
              <a:t>Toddlers </a:t>
            </a:r>
            <a:r>
              <a:rPr lang="en-US" sz="2800" spc="-30" dirty="0">
                <a:cs typeface="Arial"/>
              </a:rPr>
              <a:t>/</a:t>
            </a:r>
            <a:r>
              <a:rPr sz="2800" spc="-4" dirty="0">
                <a:cs typeface="Arial"/>
              </a:rPr>
              <a:t>Preschoolers with Special  </a:t>
            </a:r>
            <a:r>
              <a:rPr sz="2800" spc="-8" dirty="0">
                <a:cs typeface="Arial"/>
              </a:rPr>
              <a:t>Needs</a:t>
            </a:r>
            <a:endParaRPr sz="2800" dirty="0">
              <a:cs typeface="Arial"/>
            </a:endParaRPr>
          </a:p>
          <a:p>
            <a:pPr marL="466725" indent="-457200" defTabSz="685800">
              <a:spcBef>
                <a:spcPts val="109"/>
              </a:spcBef>
              <a:buClr>
                <a:schemeClr val="tx1"/>
              </a:buClr>
              <a:buFont typeface="Arial" panose="020B0604020202020204" pitchFamily="34" charset="0"/>
              <a:buChar char="•"/>
              <a:tabLst>
                <a:tab pos="180975" algn="l"/>
              </a:tabLst>
              <a:defRPr/>
            </a:pPr>
            <a:r>
              <a:rPr sz="2800" spc="-4" dirty="0">
                <a:cs typeface="Arial"/>
              </a:rPr>
              <a:t>Child Observation Record (High</a:t>
            </a:r>
            <a:r>
              <a:rPr sz="2800" spc="49" dirty="0">
                <a:cs typeface="Arial"/>
              </a:rPr>
              <a:t> </a:t>
            </a:r>
            <a:r>
              <a:rPr sz="2800" spc="-4" dirty="0">
                <a:cs typeface="Arial"/>
              </a:rPr>
              <a:t>Scope)</a:t>
            </a:r>
            <a:endParaRPr lang="en-US" sz="2800" spc="-4" dirty="0">
              <a:cs typeface="Arial"/>
            </a:endParaRPr>
          </a:p>
          <a:p>
            <a:pPr marL="466725" indent="-457200" defTabSz="685800">
              <a:spcBef>
                <a:spcPts val="109"/>
              </a:spcBef>
              <a:buClr>
                <a:schemeClr val="tx1"/>
              </a:buClr>
              <a:buFont typeface="Arial" panose="020B0604020202020204" pitchFamily="34" charset="0"/>
              <a:buChar char="•"/>
              <a:tabLst>
                <a:tab pos="180975" algn="l"/>
              </a:tabLst>
              <a:defRPr/>
            </a:pPr>
            <a:r>
              <a:rPr lang="en-US" sz="2800" b="1" spc="-4" dirty="0">
                <a:cs typeface="Arial"/>
              </a:rPr>
              <a:t>Desired Results Developmental Profile (DRDP)</a:t>
            </a:r>
            <a:endParaRPr lang="en-US" sz="2800" b="1" dirty="0">
              <a:cs typeface="Arial"/>
            </a:endParaRPr>
          </a:p>
          <a:p>
            <a:pPr marL="466725" indent="-457200" defTabSz="685800">
              <a:spcBef>
                <a:spcPts val="98"/>
              </a:spcBef>
              <a:buClr>
                <a:schemeClr val="tx1"/>
              </a:buClr>
              <a:buFont typeface="Arial" panose="020B0604020202020204" pitchFamily="34" charset="0"/>
              <a:buChar char="•"/>
              <a:tabLst>
                <a:tab pos="180975" algn="l"/>
              </a:tabLst>
              <a:defRPr/>
            </a:pPr>
            <a:r>
              <a:rPr lang="en-US" sz="2800" spc="-4" dirty="0">
                <a:cs typeface="Arial"/>
              </a:rPr>
              <a:t>Teaching Strategies Gold (TS Gold)</a:t>
            </a:r>
            <a:endParaRPr sz="2800" dirty="0">
              <a:cs typeface="Arial"/>
            </a:endParaRPr>
          </a:p>
          <a:p>
            <a:pPr marL="466725" indent="-457200" defTabSz="685800">
              <a:spcBef>
                <a:spcPts val="98"/>
              </a:spcBef>
              <a:buClr>
                <a:schemeClr val="tx1"/>
              </a:buClr>
              <a:buFont typeface="Arial" panose="020B0604020202020204" pitchFamily="34" charset="0"/>
              <a:buChar char="•"/>
              <a:tabLst>
                <a:tab pos="180975" algn="l"/>
              </a:tabLst>
              <a:defRPr/>
            </a:pPr>
            <a:r>
              <a:rPr sz="2800" spc="-4" dirty="0">
                <a:cs typeface="Arial"/>
              </a:rPr>
              <a:t>Hawaii Early Learning Profile</a:t>
            </a:r>
            <a:r>
              <a:rPr sz="2800" spc="71" dirty="0">
                <a:cs typeface="Arial"/>
              </a:rPr>
              <a:t> </a:t>
            </a:r>
            <a:r>
              <a:rPr sz="2800" spc="-4" dirty="0">
                <a:cs typeface="Arial"/>
              </a:rPr>
              <a:t>(HELP)</a:t>
            </a:r>
            <a:endParaRPr sz="2800" dirty="0">
              <a:cs typeface="Arial"/>
            </a:endParaRPr>
          </a:p>
          <a:p>
            <a:pPr marL="466725" indent="-457200" defTabSz="685800">
              <a:spcBef>
                <a:spcPts val="101"/>
              </a:spcBef>
              <a:buClr>
                <a:schemeClr val="tx1"/>
              </a:buClr>
              <a:buFont typeface="Arial" panose="020B0604020202020204" pitchFamily="34" charset="0"/>
              <a:buChar char="•"/>
              <a:tabLst>
                <a:tab pos="180975" algn="l"/>
              </a:tabLst>
              <a:defRPr/>
            </a:pPr>
            <a:r>
              <a:rPr sz="2800" spc="-8" dirty="0">
                <a:cs typeface="Arial"/>
              </a:rPr>
              <a:t>Transdisciplinary </a:t>
            </a:r>
            <a:r>
              <a:rPr sz="2800" spc="-4" dirty="0">
                <a:cs typeface="Arial"/>
              </a:rPr>
              <a:t>Play-Based Assessment</a:t>
            </a:r>
            <a:r>
              <a:rPr sz="2800" spc="-30" dirty="0">
                <a:cs typeface="Arial"/>
              </a:rPr>
              <a:t> </a:t>
            </a:r>
            <a:r>
              <a:rPr sz="2800" spc="-4" dirty="0">
                <a:cs typeface="Arial"/>
              </a:rPr>
              <a:t>(TPBA2)</a:t>
            </a:r>
            <a:endParaRPr sz="2800" dirty="0">
              <a:cs typeface="Arial"/>
            </a:endParaRPr>
          </a:p>
          <a:p>
            <a:pPr marL="466725" indent="-457200" defTabSz="685800">
              <a:spcBef>
                <a:spcPts val="98"/>
              </a:spcBef>
              <a:buClr>
                <a:schemeClr val="tx1"/>
              </a:buClr>
              <a:buFont typeface="Arial" panose="020B0604020202020204" pitchFamily="34" charset="0"/>
              <a:buChar char="•"/>
              <a:tabLst>
                <a:tab pos="180975" algn="l"/>
              </a:tabLst>
              <a:defRPr/>
            </a:pPr>
            <a:r>
              <a:rPr sz="2800" spc="-11" dirty="0">
                <a:cs typeface="Arial"/>
              </a:rPr>
              <a:t>Work </a:t>
            </a:r>
            <a:r>
              <a:rPr sz="2800" spc="-4" dirty="0">
                <a:cs typeface="Arial"/>
              </a:rPr>
              <a:t>Sampling</a:t>
            </a:r>
            <a:r>
              <a:rPr sz="2800" spc="26" dirty="0">
                <a:cs typeface="Arial"/>
              </a:rPr>
              <a:t> </a:t>
            </a:r>
            <a:r>
              <a:rPr sz="2800" spc="-4" dirty="0">
                <a:cs typeface="Arial"/>
              </a:rPr>
              <a:t>System</a:t>
            </a:r>
            <a:endParaRPr lang="en-US" sz="2800" dirty="0">
              <a:cs typeface="Arial"/>
            </a:endParaRPr>
          </a:p>
        </p:txBody>
      </p:sp>
      <p:sp>
        <p:nvSpPr>
          <p:cNvPr id="4" name="Rectangle 3"/>
          <p:cNvSpPr/>
          <p:nvPr/>
        </p:nvSpPr>
        <p:spPr>
          <a:xfrm>
            <a:off x="364020" y="457200"/>
            <a:ext cx="8415959" cy="1323439"/>
          </a:xfrm>
          <a:prstGeom prst="rect">
            <a:avLst/>
          </a:prstGeom>
        </p:spPr>
        <p:txBody>
          <a:bodyPr wrap="square">
            <a:spAutoFit/>
          </a:bodyPr>
          <a:lstStyle/>
          <a:p>
            <a:pPr defTabSz="685800">
              <a:defRPr/>
            </a:pPr>
            <a:r>
              <a:rPr lang="en-US" sz="4000" b="1" dirty="0">
                <a:latin typeface="+mj-lt"/>
                <a:ea typeface="Open Sans Semibold" panose="020B0604020202020204" charset="0"/>
                <a:cs typeface="Open Sans Semibold" panose="020B0604020202020204" charset="0"/>
              </a:rPr>
              <a:t>Kansas Approved Curriculum</a:t>
            </a:r>
            <a:r>
              <a:rPr lang="en-US" sz="4000" b="1" dirty="0">
                <a:latin typeface="+mj-lt"/>
              </a:rPr>
              <a:t> </a:t>
            </a:r>
            <a:r>
              <a:rPr lang="en-US" sz="4000" b="1" dirty="0">
                <a:latin typeface="+mj-lt"/>
                <a:ea typeface="Open Sans Semibold" panose="020B0604020202020204" charset="0"/>
                <a:cs typeface="Open Sans Semibold" panose="020B0604020202020204" charset="0"/>
              </a:rPr>
              <a:t>Based Measures</a:t>
            </a:r>
          </a:p>
        </p:txBody>
      </p:sp>
    </p:spTree>
    <p:extLst>
      <p:ext uri="{BB962C8B-B14F-4D97-AF65-F5344CB8AC3E}">
        <p14:creationId xmlns:p14="http://schemas.microsoft.com/office/powerpoint/2010/main" val="1013900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968A33-25F6-4C2E-810E-84D7530512E8}"/>
              </a:ext>
            </a:extLst>
          </p:cNvPr>
          <p:cNvSpPr>
            <a:spLocks noGrp="1"/>
          </p:cNvSpPr>
          <p:nvPr>
            <p:ph idx="1"/>
          </p:nvPr>
        </p:nvSpPr>
        <p:spPr>
          <a:xfrm>
            <a:off x="493776" y="1752600"/>
            <a:ext cx="8229600" cy="4525963"/>
          </a:xfrm>
        </p:spPr>
        <p:txBody>
          <a:bodyPr/>
          <a:lstStyle/>
          <a:p>
            <a:r>
              <a:rPr lang="en-US" sz="4000" dirty="0">
                <a:ea typeface="Open Sans" panose="020B0606030504020204" pitchFamily="34" charset="0"/>
                <a:cs typeface="Open Sans" panose="020B0606030504020204" pitchFamily="34" charset="0"/>
              </a:rPr>
              <a:t>Ratings are completed by a team that must include at least 2 professionals. </a:t>
            </a:r>
          </a:p>
          <a:p>
            <a:r>
              <a:rPr lang="en-US" sz="4000" dirty="0">
                <a:ea typeface="Open Sans" panose="020B0606030504020204" pitchFamily="34" charset="0"/>
                <a:cs typeface="Open Sans" panose="020B0606030504020204" pitchFamily="34" charset="0"/>
              </a:rPr>
              <a:t>Parents are also an important part of the team. </a:t>
            </a:r>
            <a:endParaRPr lang="en-US" sz="4000" dirty="0"/>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8CDC03BE-6460-42E0-9CC6-F863F826E642}"/>
              </a:ext>
            </a:extLst>
          </p:cNvPr>
          <p:cNvSpPr>
            <a:spLocks noGrp="1"/>
          </p:cNvSpPr>
          <p:nvPr>
            <p:ph type="title"/>
          </p:nvPr>
        </p:nvSpPr>
        <p:spPr/>
        <p:txBody>
          <a:bodyPr/>
          <a:lstStyle/>
          <a:p>
            <a:pPr algn="ctr"/>
            <a:r>
              <a:rPr lang="en-US" b="1" dirty="0"/>
              <a:t>Team-Based Decision</a:t>
            </a:r>
          </a:p>
        </p:txBody>
      </p:sp>
    </p:spTree>
    <p:extLst>
      <p:ext uri="{BB962C8B-B14F-4D97-AF65-F5344CB8AC3E}">
        <p14:creationId xmlns:p14="http://schemas.microsoft.com/office/powerpoint/2010/main" val="3710682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0D313-EF94-6635-B81F-F98A777A247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08D8C4-23CB-CD28-E894-0F5A474D60FA}"/>
              </a:ext>
            </a:extLst>
          </p:cNvPr>
          <p:cNvSpPr>
            <a:spLocks noGrp="1"/>
          </p:cNvSpPr>
          <p:nvPr>
            <p:ph idx="1"/>
          </p:nvPr>
        </p:nvSpPr>
        <p:spPr>
          <a:xfrm>
            <a:off x="457200" y="1390206"/>
            <a:ext cx="8229600" cy="4525963"/>
          </a:xfrm>
        </p:spPr>
        <p:txBody>
          <a:bodyPr>
            <a:noAutofit/>
          </a:bodyPr>
          <a:lstStyle/>
          <a:p>
            <a:r>
              <a:rPr lang="en-US" sz="3600" dirty="0">
                <a:ea typeface="Open Sans" panose="020B0606030504020204" pitchFamily="34" charset="0"/>
                <a:cs typeface="Open Sans" panose="020B0606030504020204" pitchFamily="34" charset="0"/>
              </a:rPr>
              <a:t>Teams assign a rating from 1 to 7 for each of the three outcome areas.</a:t>
            </a:r>
          </a:p>
          <a:p>
            <a:r>
              <a:rPr lang="en-US" sz="3600" dirty="0">
                <a:ea typeface="Open Sans" panose="020B0606030504020204" pitchFamily="34" charset="0"/>
                <a:cs typeface="Open Sans" panose="020B0606030504020204" pitchFamily="34" charset="0"/>
              </a:rPr>
              <a:t>The scale describes the child’s status compared to age-expected functioning. </a:t>
            </a:r>
          </a:p>
          <a:p>
            <a:r>
              <a:rPr lang="en-US" sz="3600" dirty="0">
                <a:ea typeface="Open Sans" panose="020B0606030504020204" pitchFamily="34" charset="0"/>
                <a:cs typeface="Open Sans" panose="020B0606030504020204" pitchFamily="34" charset="0"/>
              </a:rPr>
              <a:t>Each of the 7 points on the scale is defined by specific criteria that take into considerations age-expected, immediate foundational, and foundational skills. </a:t>
            </a:r>
          </a:p>
        </p:txBody>
      </p:sp>
      <p:sp>
        <p:nvSpPr>
          <p:cNvPr id="3" name="Title 2">
            <a:extLst>
              <a:ext uri="{FF2B5EF4-FFF2-40B4-BE49-F238E27FC236}">
                <a16:creationId xmlns:a16="http://schemas.microsoft.com/office/drawing/2014/main" id="{60ED03CA-9724-4E5A-947F-0F615B72FE2E}"/>
              </a:ext>
            </a:extLst>
          </p:cNvPr>
          <p:cNvSpPr>
            <a:spLocks noGrp="1"/>
          </p:cNvSpPr>
          <p:nvPr>
            <p:ph type="title"/>
          </p:nvPr>
        </p:nvSpPr>
        <p:spPr/>
        <p:txBody>
          <a:bodyPr/>
          <a:lstStyle/>
          <a:p>
            <a:pPr algn="ctr"/>
            <a:r>
              <a:rPr lang="en-US" b="1" dirty="0"/>
              <a:t>Understanding the 7-Point Scale</a:t>
            </a:r>
          </a:p>
        </p:txBody>
      </p:sp>
    </p:spTree>
    <p:extLst>
      <p:ext uri="{BB962C8B-B14F-4D97-AF65-F5344CB8AC3E}">
        <p14:creationId xmlns:p14="http://schemas.microsoft.com/office/powerpoint/2010/main" val="594123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0FBAA1A-06BA-4C63-8703-BC6E7080B7DC}"/>
              </a:ext>
            </a:extLst>
          </p:cNvPr>
          <p:cNvPicPr>
            <a:picLocks noGrp="1" noChangeAspect="1"/>
          </p:cNvPicPr>
          <p:nvPr>
            <p:ph idx="1"/>
          </p:nvPr>
        </p:nvPicPr>
        <p:blipFill>
          <a:blip r:embed="rId3"/>
          <a:stretch>
            <a:fillRect/>
          </a:stretch>
        </p:blipFill>
        <p:spPr>
          <a:xfrm>
            <a:off x="0" y="49652"/>
            <a:ext cx="9144000" cy="6805203"/>
          </a:xfrm>
          <a:prstGeom prst="rect">
            <a:avLst/>
          </a:prstGeom>
        </p:spPr>
      </p:pic>
      <p:pic>
        <p:nvPicPr>
          <p:cNvPr id="5" name="Picture 4">
            <a:extLst>
              <a:ext uri="{FF2B5EF4-FFF2-40B4-BE49-F238E27FC236}">
                <a16:creationId xmlns:a16="http://schemas.microsoft.com/office/drawing/2014/main" id="{358D2937-EE98-438C-BF2F-F216A12D138B}"/>
              </a:ext>
            </a:extLst>
          </p:cNvPr>
          <p:cNvPicPr>
            <a:picLocks noChangeAspect="1"/>
          </p:cNvPicPr>
          <p:nvPr/>
        </p:nvPicPr>
        <p:blipFill>
          <a:blip r:embed="rId4"/>
          <a:stretch>
            <a:fillRect/>
          </a:stretch>
        </p:blipFill>
        <p:spPr>
          <a:xfrm>
            <a:off x="1479337" y="1363959"/>
            <a:ext cx="6691489" cy="4130081"/>
          </a:xfrm>
          <a:prstGeom prst="rect">
            <a:avLst/>
          </a:prstGeom>
        </p:spPr>
      </p:pic>
      <p:pic>
        <p:nvPicPr>
          <p:cNvPr id="2" name="Picture 1" descr="A hand holding a piece of paper&#10;&#10;Description automatically generated">
            <a:extLst>
              <a:ext uri="{FF2B5EF4-FFF2-40B4-BE49-F238E27FC236}">
                <a16:creationId xmlns:a16="http://schemas.microsoft.com/office/drawing/2014/main" id="{3990625A-DFC3-DA0F-513B-79414B8D270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8229600" y="304800"/>
            <a:ext cx="914400" cy="766572"/>
          </a:xfrm>
          <a:prstGeom prst="rect">
            <a:avLst/>
          </a:prstGeom>
        </p:spPr>
      </p:pic>
    </p:spTree>
    <p:extLst>
      <p:ext uri="{BB962C8B-B14F-4D97-AF65-F5344CB8AC3E}">
        <p14:creationId xmlns:p14="http://schemas.microsoft.com/office/powerpoint/2010/main" val="123113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5780E6-5C4D-CF20-F13D-8B2C451739BF}"/>
              </a:ext>
            </a:extLst>
          </p:cNvPr>
          <p:cNvSpPr>
            <a:spLocks noGrp="1"/>
          </p:cNvSpPr>
          <p:nvPr>
            <p:ph idx="1"/>
          </p:nvPr>
        </p:nvSpPr>
        <p:spPr>
          <a:xfrm>
            <a:off x="628650" y="1397760"/>
            <a:ext cx="7886700" cy="3399668"/>
          </a:xfrm>
        </p:spPr>
        <p:txBody>
          <a:bodyPr>
            <a:normAutofit fontScale="25000" lnSpcReduction="20000"/>
          </a:bodyPr>
          <a:lstStyle/>
          <a:p>
            <a:pPr marL="0" indent="0">
              <a:spcBef>
                <a:spcPts val="0"/>
              </a:spcBef>
              <a:buSzPts val="2400"/>
              <a:buNone/>
            </a:pPr>
            <a:endParaRPr lang="en-US" sz="1050" b="1" dirty="0"/>
          </a:p>
          <a:p>
            <a:pPr marL="282893" indent="-214313">
              <a:lnSpc>
                <a:spcPct val="120000"/>
              </a:lnSpc>
            </a:pPr>
            <a:r>
              <a:rPr lang="en-US" sz="7200" b="1" dirty="0"/>
              <a:t>State Performance Plan (SPP) </a:t>
            </a:r>
            <a:r>
              <a:rPr lang="en-US" sz="7200" dirty="0"/>
              <a:t>- is developed by each U.S. state. It outlines the state's goals and targets for improving educational outcomes for children with disabilities. The SPP includes specific indicators and targets for monitoring and improving special education services within the state. The </a:t>
            </a:r>
            <a:r>
              <a:rPr lang="en-US" sz="7200" b="1" dirty="0"/>
              <a:t>Annual Performance Report (APR) </a:t>
            </a:r>
            <a:r>
              <a:rPr lang="en-US" sz="7200" dirty="0"/>
              <a:t>is the annual report that each state is required to submit to the U.S. Department of Education as part of IDEA.</a:t>
            </a:r>
          </a:p>
          <a:p>
            <a:pPr marL="282893" indent="-214313">
              <a:lnSpc>
                <a:spcPct val="120000"/>
              </a:lnSpc>
            </a:pPr>
            <a:r>
              <a:rPr lang="en-US" sz="7200" b="1" dirty="0"/>
              <a:t>Indicator 7- </a:t>
            </a:r>
            <a:r>
              <a:rPr lang="en-US" sz="7200" dirty="0"/>
              <a:t>is part of the SPP/APR and measures the percent of preschool children aged 3 through 5 with Individualized Education Programs (IEPs) who demonstrate improvement in the 3 </a:t>
            </a:r>
            <a:r>
              <a:rPr lang="en-US" sz="7200" b="1" dirty="0"/>
              <a:t>Early Childhood Outcomes (ECO) </a:t>
            </a:r>
            <a:r>
              <a:rPr lang="en-US" sz="7200" dirty="0"/>
              <a:t>1) positive social-emotional skills (including social relationships); 2) acquisition and use of knowledge and skills (including early language/communication and early literacy); and 3) use of appropriate behaviors to meet their needs.</a:t>
            </a:r>
          </a:p>
          <a:p>
            <a:pPr marL="282893" indent="-214313">
              <a:lnSpc>
                <a:spcPct val="120000"/>
              </a:lnSpc>
            </a:pPr>
            <a:r>
              <a:rPr lang="en-US" sz="7200" b="1" dirty="0"/>
              <a:t>Child Outcome Summary (COS) Process- </a:t>
            </a:r>
            <a:r>
              <a:rPr lang="en-US" sz="7200" dirty="0"/>
              <a:t>provides information about how each child is functioning relative to age expectations. Gathering child development information at program entry and again at program exit describes changes in the trajectory of the child's development over time.</a:t>
            </a:r>
          </a:p>
        </p:txBody>
      </p:sp>
      <p:sp>
        <p:nvSpPr>
          <p:cNvPr id="2" name="Title 1">
            <a:extLst>
              <a:ext uri="{FF2B5EF4-FFF2-40B4-BE49-F238E27FC236}">
                <a16:creationId xmlns:a16="http://schemas.microsoft.com/office/drawing/2014/main" id="{2A61F906-1C58-628B-ABC4-7656D9FF573B}"/>
              </a:ext>
            </a:extLst>
          </p:cNvPr>
          <p:cNvSpPr>
            <a:spLocks noGrp="1"/>
          </p:cNvSpPr>
          <p:nvPr>
            <p:ph type="title"/>
          </p:nvPr>
        </p:nvSpPr>
        <p:spPr/>
        <p:txBody>
          <a:bodyPr/>
          <a:lstStyle/>
          <a:p>
            <a:r>
              <a:rPr lang="en-US" dirty="0"/>
              <a:t>Hidden Slide #6 Key Terms</a:t>
            </a:r>
          </a:p>
        </p:txBody>
      </p:sp>
    </p:spTree>
    <p:extLst>
      <p:ext uri="{BB962C8B-B14F-4D97-AF65-F5344CB8AC3E}">
        <p14:creationId xmlns:p14="http://schemas.microsoft.com/office/powerpoint/2010/main" val="543600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5E3CA4C-B652-4017-8036-E7F0FACEFD0C}"/>
              </a:ext>
            </a:extLst>
          </p:cNvPr>
          <p:cNvPicPr>
            <a:picLocks noGrp="1" noChangeAspect="1"/>
          </p:cNvPicPr>
          <p:nvPr>
            <p:ph idx="1"/>
          </p:nvPr>
        </p:nvPicPr>
        <p:blipFill>
          <a:blip r:embed="rId3"/>
          <a:stretch>
            <a:fillRect/>
          </a:stretch>
        </p:blipFill>
        <p:spPr>
          <a:xfrm>
            <a:off x="1981200" y="1167194"/>
            <a:ext cx="5181600" cy="5010777"/>
          </a:xfrm>
          <a:prstGeom prst="rect">
            <a:avLst/>
          </a:prstGeom>
        </p:spPr>
      </p:pic>
      <p:sp>
        <p:nvSpPr>
          <p:cNvPr id="3" name="Title 2">
            <a:extLst>
              <a:ext uri="{FF2B5EF4-FFF2-40B4-BE49-F238E27FC236}">
                <a16:creationId xmlns:a16="http://schemas.microsoft.com/office/drawing/2014/main" id="{8F802FED-89D8-456C-B857-05B8F237A87D}"/>
              </a:ext>
            </a:extLst>
          </p:cNvPr>
          <p:cNvSpPr>
            <a:spLocks noGrp="1"/>
          </p:cNvSpPr>
          <p:nvPr>
            <p:ph type="title"/>
          </p:nvPr>
        </p:nvSpPr>
        <p:spPr>
          <a:xfrm>
            <a:off x="628650" y="546241"/>
            <a:ext cx="7886700" cy="544189"/>
          </a:xfrm>
        </p:spPr>
        <p:txBody>
          <a:bodyPr>
            <a:normAutofit fontScale="90000"/>
          </a:bodyPr>
          <a:lstStyle/>
          <a:p>
            <a:pPr algn="ctr"/>
            <a:r>
              <a:rPr lang="en-US" b="1" dirty="0"/>
              <a:t>RATINGS 1-7</a:t>
            </a:r>
          </a:p>
        </p:txBody>
      </p:sp>
      <p:pic>
        <p:nvPicPr>
          <p:cNvPr id="2" name="Picture 1" descr="A hand holding a piece of paper&#10;&#10;Description automatically generated">
            <a:extLst>
              <a:ext uri="{FF2B5EF4-FFF2-40B4-BE49-F238E27FC236}">
                <a16:creationId xmlns:a16="http://schemas.microsoft.com/office/drawing/2014/main" id="{9FB00D97-151C-47F1-A9A4-3547357200B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8225118" y="435049"/>
            <a:ext cx="914400" cy="766572"/>
          </a:xfrm>
          <a:prstGeom prst="rect">
            <a:avLst/>
          </a:prstGeom>
        </p:spPr>
      </p:pic>
    </p:spTree>
    <p:extLst>
      <p:ext uri="{BB962C8B-B14F-4D97-AF65-F5344CB8AC3E}">
        <p14:creationId xmlns:p14="http://schemas.microsoft.com/office/powerpoint/2010/main" val="3715246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3D02F-0093-D931-1A5C-772F0E4B9B9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BBB429-9A86-E154-753B-CBAA19114B5E}"/>
              </a:ext>
            </a:extLst>
          </p:cNvPr>
          <p:cNvSpPr>
            <a:spLocks noGrp="1"/>
          </p:cNvSpPr>
          <p:nvPr>
            <p:ph idx="1"/>
          </p:nvPr>
        </p:nvSpPr>
        <p:spPr>
          <a:xfrm>
            <a:off x="457200" y="1417638"/>
            <a:ext cx="8229600" cy="4525963"/>
          </a:xfrm>
        </p:spPr>
        <p:txBody>
          <a:bodyPr>
            <a:normAutofit lnSpcReduction="10000"/>
          </a:bodyPr>
          <a:lstStyle/>
          <a:p>
            <a:r>
              <a:rPr lang="en-US" dirty="0">
                <a:ea typeface="Open Sans" panose="020B0606030504020204" pitchFamily="34" charset="0"/>
                <a:cs typeface="Open Sans" panose="020B0606030504020204" pitchFamily="34" charset="0"/>
              </a:rPr>
              <a:t>Child shows functioning expected for his or her age in all or almost all everyday situations that are part of the child’s life.</a:t>
            </a:r>
          </a:p>
          <a:p>
            <a:r>
              <a:rPr lang="en-US" dirty="0">
                <a:ea typeface="Open Sans" panose="020B0606030504020204" pitchFamily="34" charset="0"/>
                <a:cs typeface="Open Sans" panose="020B0606030504020204" pitchFamily="34" charset="0"/>
              </a:rPr>
              <a:t>No one on the team has concerns about the child’s functioning in this outcome area.</a:t>
            </a:r>
          </a:p>
          <a:p>
            <a:endParaRPr lang="en-US" dirty="0">
              <a:ea typeface="Open Sans" panose="020B0606030504020204" pitchFamily="34" charset="0"/>
              <a:cs typeface="Open Sans" panose="020B0606030504020204" pitchFamily="34" charset="0"/>
            </a:endParaRPr>
          </a:p>
          <a:p>
            <a:pPr marL="0" indent="0">
              <a:buNone/>
            </a:pPr>
            <a:r>
              <a:rPr lang="en-US" u="sng" dirty="0">
                <a:ea typeface="Open Sans" panose="020B0606030504020204" pitchFamily="34" charset="0"/>
                <a:cs typeface="Open Sans" panose="020B0606030504020204" pitchFamily="34" charset="0"/>
              </a:rPr>
              <a:t>Example Descriptor Statement</a:t>
            </a:r>
            <a:r>
              <a:rPr lang="en-US" dirty="0">
                <a:ea typeface="Open Sans" panose="020B0606030504020204" pitchFamily="34" charset="0"/>
                <a:cs typeface="Open Sans" panose="020B0606030504020204" pitchFamily="34" charset="0"/>
              </a:rPr>
              <a:t>: </a:t>
            </a:r>
            <a:r>
              <a:rPr lang="en-US" dirty="0"/>
              <a:t>For a 35-month-old girl, Kimberly is showing age-expected functioning in Positive Social Relationships. </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6F1C515A-5BBE-887B-A168-603CBE787EB3}"/>
              </a:ext>
            </a:extLst>
          </p:cNvPr>
          <p:cNvSpPr>
            <a:spLocks noGrp="1"/>
          </p:cNvSpPr>
          <p:nvPr>
            <p:ph type="title"/>
          </p:nvPr>
        </p:nvSpPr>
        <p:spPr/>
        <p:txBody>
          <a:bodyPr/>
          <a:lstStyle/>
          <a:p>
            <a:pPr algn="ctr"/>
            <a:r>
              <a:rPr lang="en-US" b="1" dirty="0"/>
              <a:t>Rating of 7 </a:t>
            </a:r>
          </a:p>
        </p:txBody>
      </p:sp>
    </p:spTree>
    <p:extLst>
      <p:ext uri="{BB962C8B-B14F-4D97-AF65-F5344CB8AC3E}">
        <p14:creationId xmlns:p14="http://schemas.microsoft.com/office/powerpoint/2010/main" val="18577570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E5383-8A37-3EC9-B712-38135E0C877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687FAF-74AB-78E9-5B2D-DC6DE4A05BB8}"/>
              </a:ext>
            </a:extLst>
          </p:cNvPr>
          <p:cNvSpPr>
            <a:spLocks noGrp="1"/>
          </p:cNvSpPr>
          <p:nvPr>
            <p:ph idx="1"/>
          </p:nvPr>
        </p:nvSpPr>
        <p:spPr>
          <a:xfrm>
            <a:off x="609600" y="1387158"/>
            <a:ext cx="8229600" cy="4983162"/>
          </a:xfrm>
        </p:spPr>
        <p:txBody>
          <a:bodyPr>
            <a:normAutofit fontScale="77500" lnSpcReduction="20000"/>
          </a:bodyPr>
          <a:lstStyle/>
          <a:p>
            <a:r>
              <a:rPr lang="en-US" sz="3600" dirty="0">
                <a:ea typeface="Open Sans" panose="020B0606030504020204" pitchFamily="34" charset="0"/>
                <a:cs typeface="Open Sans" panose="020B0606030504020204" pitchFamily="34" charset="0"/>
              </a:rPr>
              <a:t>Child’s functioning generally is considered appropriate for his or her age, but there are some significant concerns about the child’s functioning in this outcome area.</a:t>
            </a:r>
          </a:p>
          <a:p>
            <a:r>
              <a:rPr lang="en-US" sz="3600" dirty="0">
                <a:ea typeface="Open Sans" panose="020B0606030504020204" pitchFamily="34" charset="0"/>
                <a:cs typeface="Open Sans" panose="020B0606030504020204" pitchFamily="34" charset="0"/>
              </a:rPr>
              <a:t>Although age-appropriate, the child’s functioning may border on not keeping pace with age expectations.</a:t>
            </a:r>
          </a:p>
          <a:p>
            <a:endParaRPr lang="en-US" sz="3600" dirty="0">
              <a:ea typeface="Open Sans" panose="020B0606030504020204" pitchFamily="34" charset="0"/>
              <a:cs typeface="Open Sans" panose="020B0606030504020204" pitchFamily="34" charset="0"/>
            </a:endParaRPr>
          </a:p>
          <a:p>
            <a:pPr marL="0" indent="0">
              <a:buNone/>
            </a:pPr>
            <a:r>
              <a:rPr lang="en-US" sz="3600" u="sng" dirty="0">
                <a:ea typeface="Open Sans" panose="020B0606030504020204" pitchFamily="34" charset="0"/>
                <a:cs typeface="Open Sans" panose="020B0606030504020204" pitchFamily="34" charset="0"/>
              </a:rPr>
              <a:t>Example Descriptor Statement</a:t>
            </a:r>
            <a:r>
              <a:rPr lang="en-US" sz="3600" dirty="0">
                <a:ea typeface="Open Sans" panose="020B0606030504020204" pitchFamily="34" charset="0"/>
                <a:cs typeface="Open Sans" panose="020B0606030504020204" pitchFamily="34" charset="0"/>
              </a:rPr>
              <a:t>: </a:t>
            </a:r>
            <a:r>
              <a:rPr lang="en-US" sz="3600" dirty="0"/>
              <a:t>Relative to same-age peers, Tuan has the skills we would expect of his age in regard to Knowledge and Skills; however, there are concerns about his development staying at an age-expected level. </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1148A526-7E22-3198-7898-A16124903F62}"/>
              </a:ext>
            </a:extLst>
          </p:cNvPr>
          <p:cNvSpPr>
            <a:spLocks noGrp="1"/>
          </p:cNvSpPr>
          <p:nvPr>
            <p:ph type="title"/>
          </p:nvPr>
        </p:nvSpPr>
        <p:spPr/>
        <p:txBody>
          <a:bodyPr/>
          <a:lstStyle/>
          <a:p>
            <a:pPr algn="ctr"/>
            <a:r>
              <a:rPr lang="en-US" b="1" dirty="0"/>
              <a:t>Rating of 6 </a:t>
            </a:r>
          </a:p>
        </p:txBody>
      </p:sp>
    </p:spTree>
    <p:extLst>
      <p:ext uri="{BB962C8B-B14F-4D97-AF65-F5344CB8AC3E}">
        <p14:creationId xmlns:p14="http://schemas.microsoft.com/office/powerpoint/2010/main" val="1200769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C8BCA-653C-167D-B58A-ECC24C02A7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DCAAD4-1F74-1686-67AC-DFDFAC3EA0C1}"/>
              </a:ext>
            </a:extLst>
          </p:cNvPr>
          <p:cNvSpPr>
            <a:spLocks noGrp="1"/>
          </p:cNvSpPr>
          <p:nvPr>
            <p:ph type="title"/>
          </p:nvPr>
        </p:nvSpPr>
        <p:spPr>
          <a:xfrm>
            <a:off x="542925" y="504365"/>
            <a:ext cx="8058150" cy="532272"/>
          </a:xfrm>
        </p:spPr>
        <p:txBody>
          <a:bodyPr>
            <a:normAutofit fontScale="90000"/>
          </a:bodyPr>
          <a:lstStyle/>
          <a:p>
            <a:pPr algn="ctr"/>
            <a:r>
              <a:rPr lang="en-US" b="1" dirty="0"/>
              <a:t>Distinguishing  Ratings of 6 vs. 7 </a:t>
            </a:r>
          </a:p>
        </p:txBody>
      </p:sp>
      <p:sp>
        <p:nvSpPr>
          <p:cNvPr id="6" name="Content Placeholder 5">
            <a:extLst>
              <a:ext uri="{FF2B5EF4-FFF2-40B4-BE49-F238E27FC236}">
                <a16:creationId xmlns:a16="http://schemas.microsoft.com/office/drawing/2014/main" id="{8907C22B-9B93-58EC-86A1-F0768EDDA4CA}"/>
              </a:ext>
            </a:extLst>
          </p:cNvPr>
          <p:cNvSpPr>
            <a:spLocks noGrp="1"/>
          </p:cNvSpPr>
          <p:nvPr>
            <p:ph idx="1"/>
          </p:nvPr>
        </p:nvSpPr>
        <p:spPr>
          <a:xfrm>
            <a:off x="542925" y="1394618"/>
            <a:ext cx="8058150" cy="4068763"/>
          </a:xfrm>
        </p:spPr>
        <p:txBody>
          <a:bodyPr>
            <a:noAutofit/>
          </a:bodyPr>
          <a:lstStyle/>
          <a:p>
            <a:r>
              <a:rPr lang="en-US" sz="2800" dirty="0"/>
              <a:t>Concerns raised which may need extra support and strategies to promote development, but the area of concern is not a possible indicator or precursor of a significant development problem. (7)</a:t>
            </a:r>
          </a:p>
          <a:p>
            <a:pPr marL="0" indent="0" algn="ctr">
              <a:buNone/>
            </a:pPr>
            <a:r>
              <a:rPr lang="en-US" sz="2800" dirty="0"/>
              <a:t>Vs.</a:t>
            </a:r>
          </a:p>
          <a:p>
            <a:r>
              <a:rPr lang="en-US" sz="2800" dirty="0"/>
              <a:t>Developmental concerns significant enough to watch closely and possibly support. Although age-expected now, the child’s development borders on not keeping pace with age-expected levels or shows early signs of possible developmental problems. (6)</a:t>
            </a:r>
          </a:p>
        </p:txBody>
      </p:sp>
    </p:spTree>
    <p:extLst>
      <p:ext uri="{BB962C8B-B14F-4D97-AF65-F5344CB8AC3E}">
        <p14:creationId xmlns:p14="http://schemas.microsoft.com/office/powerpoint/2010/main" val="3430869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58002-6FA1-11F3-83F4-8C6214C5951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2AB062-ABFE-5B25-016A-253847B385A7}"/>
              </a:ext>
            </a:extLst>
          </p:cNvPr>
          <p:cNvSpPr>
            <a:spLocks noGrp="1"/>
          </p:cNvSpPr>
          <p:nvPr>
            <p:ph idx="1"/>
          </p:nvPr>
        </p:nvSpPr>
        <p:spPr>
          <a:xfrm>
            <a:off x="472440" y="1036002"/>
            <a:ext cx="8229600" cy="5562600"/>
          </a:xfrm>
        </p:spPr>
        <p:txBody>
          <a:bodyPr>
            <a:normAutofit fontScale="55000" lnSpcReduction="20000"/>
          </a:bodyPr>
          <a:lstStyle/>
          <a:p>
            <a:r>
              <a:rPr lang="en-US" sz="5900" dirty="0">
                <a:ea typeface="Open Sans" panose="020B0606030504020204" pitchFamily="34" charset="0"/>
                <a:cs typeface="Open Sans" panose="020B0606030504020204" pitchFamily="34" charset="0"/>
              </a:rPr>
              <a:t>Child shows functioning expected for his or her age some of the time and/or in some settings and situations.</a:t>
            </a:r>
          </a:p>
          <a:p>
            <a:r>
              <a:rPr lang="en-US" sz="5900" dirty="0">
                <a:ea typeface="Open Sans" panose="020B0606030504020204" pitchFamily="34" charset="0"/>
                <a:cs typeface="Open Sans" panose="020B0606030504020204" pitchFamily="34" charset="0"/>
              </a:rPr>
              <a:t>Child’s functioning is a mix of age-expected and not age-expected behaviors and skills.</a:t>
            </a:r>
          </a:p>
          <a:p>
            <a:r>
              <a:rPr lang="en-US" sz="5900" dirty="0">
                <a:ea typeface="Open Sans" panose="020B0606030504020204" pitchFamily="34" charset="0"/>
                <a:cs typeface="Open Sans" panose="020B0606030504020204" pitchFamily="34" charset="0"/>
              </a:rPr>
              <a:t>Child’s functioning might be described as like that of a slightly younger child.</a:t>
            </a:r>
          </a:p>
          <a:p>
            <a:endParaRPr lang="en-US" sz="5900" dirty="0">
              <a:ea typeface="Open Sans" panose="020B0606030504020204" pitchFamily="34" charset="0"/>
              <a:cs typeface="Open Sans" panose="020B0606030504020204" pitchFamily="34" charset="0"/>
            </a:endParaRPr>
          </a:p>
          <a:p>
            <a:pPr marL="0" indent="0">
              <a:buNone/>
            </a:pPr>
            <a:r>
              <a:rPr lang="en-US" sz="5900" u="sng" dirty="0">
                <a:ea typeface="Open Sans" panose="020B0606030504020204" pitchFamily="34" charset="0"/>
                <a:cs typeface="Open Sans" panose="020B0606030504020204" pitchFamily="34" charset="0"/>
              </a:rPr>
              <a:t>Example Descriptor Statement</a:t>
            </a:r>
            <a:r>
              <a:rPr lang="en-US" sz="5900" dirty="0">
                <a:ea typeface="Open Sans" panose="020B0606030504020204" pitchFamily="34" charset="0"/>
                <a:cs typeface="Open Sans" panose="020B0606030504020204" pitchFamily="34" charset="0"/>
              </a:rPr>
              <a:t>: </a:t>
            </a:r>
            <a:r>
              <a:rPr lang="en-US" sz="5900" dirty="0"/>
              <a:t>For a 40-month-old, Julia uses a mix of age-expected skills, but she continues to demonstrate some skills below her age level in Taking Action to Meet Needs. </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0C88CF58-A06C-AFF7-B9FE-2A2E24FB3C47}"/>
              </a:ext>
            </a:extLst>
          </p:cNvPr>
          <p:cNvSpPr>
            <a:spLocks noGrp="1"/>
          </p:cNvSpPr>
          <p:nvPr>
            <p:ph type="title"/>
          </p:nvPr>
        </p:nvSpPr>
        <p:spPr>
          <a:xfrm>
            <a:off x="457200" y="0"/>
            <a:ext cx="8229600" cy="1143000"/>
          </a:xfrm>
        </p:spPr>
        <p:txBody>
          <a:bodyPr/>
          <a:lstStyle/>
          <a:p>
            <a:pPr algn="ctr"/>
            <a:r>
              <a:rPr lang="en-US" b="1" dirty="0"/>
              <a:t>Rating of 5</a:t>
            </a:r>
          </a:p>
        </p:txBody>
      </p:sp>
    </p:spTree>
    <p:extLst>
      <p:ext uri="{BB962C8B-B14F-4D97-AF65-F5344CB8AC3E}">
        <p14:creationId xmlns:p14="http://schemas.microsoft.com/office/powerpoint/2010/main" val="23930741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E9451-09DF-AE95-79FE-2D46E6A452F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2DA3D4-BFDD-8A69-AA1F-5A850B42B713}"/>
              </a:ext>
            </a:extLst>
          </p:cNvPr>
          <p:cNvSpPr>
            <a:spLocks noGrp="1"/>
          </p:cNvSpPr>
          <p:nvPr>
            <p:ph idx="1"/>
          </p:nvPr>
        </p:nvSpPr>
        <p:spPr>
          <a:xfrm>
            <a:off x="457200" y="1417638"/>
            <a:ext cx="8229600" cy="4525963"/>
          </a:xfrm>
        </p:spPr>
        <p:txBody>
          <a:bodyPr>
            <a:normAutofit lnSpcReduction="10000"/>
          </a:bodyPr>
          <a:lstStyle/>
          <a:p>
            <a:r>
              <a:rPr lang="en-US" dirty="0">
                <a:ea typeface="Open Sans" panose="020B0606030504020204" pitchFamily="34" charset="0"/>
                <a:cs typeface="Open Sans" panose="020B0606030504020204" pitchFamily="34" charset="0"/>
              </a:rPr>
              <a:t>Child shows occasional age-appropriate functioning across settings and situations.</a:t>
            </a:r>
          </a:p>
          <a:p>
            <a:r>
              <a:rPr lang="en-US" dirty="0">
                <a:ea typeface="Open Sans" panose="020B0606030504020204" pitchFamily="34" charset="0"/>
                <a:cs typeface="Open Sans" panose="020B0606030504020204" pitchFamily="34" charset="0"/>
              </a:rPr>
              <a:t>More functioning is not age-expected than age-expected.</a:t>
            </a:r>
          </a:p>
          <a:p>
            <a:endParaRPr lang="en-US" dirty="0">
              <a:ea typeface="Open Sans" panose="020B0606030504020204" pitchFamily="34" charset="0"/>
              <a:cs typeface="Open Sans" panose="020B0606030504020204" pitchFamily="34" charset="0"/>
            </a:endParaRPr>
          </a:p>
          <a:p>
            <a:pPr marL="0" indent="0">
              <a:buNone/>
            </a:pPr>
            <a:r>
              <a:rPr lang="en-US" u="sng" dirty="0">
                <a:ea typeface="Open Sans" panose="020B0606030504020204" pitchFamily="34" charset="0"/>
                <a:cs typeface="Open Sans" panose="020B0606030504020204" pitchFamily="34" charset="0"/>
              </a:rPr>
              <a:t>Example Descriptor Statement</a:t>
            </a:r>
            <a:r>
              <a:rPr lang="en-US" dirty="0">
                <a:ea typeface="Open Sans" panose="020B0606030504020204" pitchFamily="34" charset="0"/>
                <a:cs typeface="Open Sans" panose="020B0606030504020204" pitchFamily="34" charset="0"/>
              </a:rPr>
              <a:t>: </a:t>
            </a:r>
            <a:r>
              <a:rPr lang="en-US" dirty="0"/>
              <a:t>Will has a few of the skills we would expect in the area of Positive Social Relationships, but he shows more skills that are not age-appropriate. </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C218FF44-BA14-9C30-38B5-14575D22C679}"/>
              </a:ext>
            </a:extLst>
          </p:cNvPr>
          <p:cNvSpPr>
            <a:spLocks noGrp="1"/>
          </p:cNvSpPr>
          <p:nvPr>
            <p:ph type="title"/>
          </p:nvPr>
        </p:nvSpPr>
        <p:spPr/>
        <p:txBody>
          <a:bodyPr/>
          <a:lstStyle/>
          <a:p>
            <a:pPr algn="ctr"/>
            <a:r>
              <a:rPr lang="en-US" b="1" dirty="0"/>
              <a:t>Rating of 4</a:t>
            </a:r>
          </a:p>
        </p:txBody>
      </p:sp>
    </p:spTree>
    <p:extLst>
      <p:ext uri="{BB962C8B-B14F-4D97-AF65-F5344CB8AC3E}">
        <p14:creationId xmlns:p14="http://schemas.microsoft.com/office/powerpoint/2010/main" val="3354429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F70EF-881A-3FC7-E347-58FDFEC0747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03287B-E979-5F8F-BD7A-5ACA5E5D0147}"/>
              </a:ext>
            </a:extLst>
          </p:cNvPr>
          <p:cNvSpPr>
            <a:spLocks noGrp="1"/>
          </p:cNvSpPr>
          <p:nvPr>
            <p:ph idx="1"/>
          </p:nvPr>
        </p:nvSpPr>
        <p:spPr>
          <a:xfrm>
            <a:off x="490728" y="1166018"/>
            <a:ext cx="8229600" cy="4525963"/>
          </a:xfrm>
        </p:spPr>
        <p:txBody>
          <a:bodyPr>
            <a:noAutofit/>
          </a:bodyPr>
          <a:lstStyle/>
          <a:p>
            <a:r>
              <a:rPr lang="en-US" sz="2800" dirty="0">
                <a:ea typeface="Open Sans" panose="020B0606030504020204" pitchFamily="34" charset="0"/>
                <a:cs typeface="Open Sans" panose="020B0606030504020204" pitchFamily="34" charset="0"/>
              </a:rPr>
              <a:t>Child does not yet show functioning expected of a child of his or her age in any situation.</a:t>
            </a:r>
          </a:p>
          <a:p>
            <a:r>
              <a:rPr lang="en-US" sz="2800" dirty="0">
                <a:ea typeface="Open Sans" panose="020B0606030504020204" pitchFamily="34" charset="0"/>
                <a:cs typeface="Open Sans" panose="020B0606030504020204" pitchFamily="34" charset="0"/>
              </a:rPr>
              <a:t>Child uses immediate foundational skills most or all of the time across settings and situations.</a:t>
            </a:r>
          </a:p>
          <a:p>
            <a:r>
              <a:rPr lang="en-US" sz="2800" dirty="0">
                <a:ea typeface="Open Sans" panose="020B0606030504020204" pitchFamily="34" charset="0"/>
                <a:cs typeface="Open Sans" panose="020B0606030504020204" pitchFamily="34" charset="0"/>
              </a:rPr>
              <a:t>Functioning might be described as like that of a younger child.</a:t>
            </a:r>
          </a:p>
          <a:p>
            <a:pPr marL="0" indent="0">
              <a:buNone/>
            </a:pPr>
            <a:endParaRPr lang="en-US" sz="2800" dirty="0">
              <a:ea typeface="Open Sans" panose="020B0606030504020204" pitchFamily="34" charset="0"/>
              <a:cs typeface="Open Sans" panose="020B0606030504020204" pitchFamily="34" charset="0"/>
            </a:endParaRPr>
          </a:p>
          <a:p>
            <a:pPr marL="0" indent="0">
              <a:buNone/>
            </a:pPr>
            <a:r>
              <a:rPr lang="en-US" sz="2800" u="sng" dirty="0">
                <a:ea typeface="Open Sans" panose="020B0606030504020204" pitchFamily="34" charset="0"/>
                <a:cs typeface="Open Sans" panose="020B0606030504020204" pitchFamily="34" charset="0"/>
              </a:rPr>
              <a:t>Example Descriptor Statement</a:t>
            </a:r>
            <a:r>
              <a:rPr lang="en-US" sz="2800" dirty="0">
                <a:ea typeface="Open Sans" panose="020B0606030504020204" pitchFamily="34" charset="0"/>
                <a:cs typeface="Open Sans" panose="020B0606030504020204" pitchFamily="34" charset="0"/>
              </a:rPr>
              <a:t>: At 43 months, Jeremy mostly uses immediate foundational skills in the area of Knowledge and Skills. </a:t>
            </a:r>
          </a:p>
        </p:txBody>
      </p:sp>
      <p:sp>
        <p:nvSpPr>
          <p:cNvPr id="3" name="Title 2">
            <a:extLst>
              <a:ext uri="{FF2B5EF4-FFF2-40B4-BE49-F238E27FC236}">
                <a16:creationId xmlns:a16="http://schemas.microsoft.com/office/drawing/2014/main" id="{27813A97-76E6-0D8B-6F55-1A689014FAA3}"/>
              </a:ext>
            </a:extLst>
          </p:cNvPr>
          <p:cNvSpPr>
            <a:spLocks noGrp="1"/>
          </p:cNvSpPr>
          <p:nvPr>
            <p:ph type="title"/>
          </p:nvPr>
        </p:nvSpPr>
        <p:spPr/>
        <p:txBody>
          <a:bodyPr/>
          <a:lstStyle/>
          <a:p>
            <a:pPr algn="ctr"/>
            <a:r>
              <a:rPr lang="en-US" b="1" dirty="0"/>
              <a:t>Rating of 3</a:t>
            </a:r>
          </a:p>
        </p:txBody>
      </p:sp>
    </p:spTree>
    <p:extLst>
      <p:ext uri="{BB962C8B-B14F-4D97-AF65-F5344CB8AC3E}">
        <p14:creationId xmlns:p14="http://schemas.microsoft.com/office/powerpoint/2010/main" val="3900204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3C7F6-A672-27F2-A471-2E0BCE3FAD4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2F3D4E-E7C7-B566-6C19-00B1378A3CAF}"/>
              </a:ext>
            </a:extLst>
          </p:cNvPr>
          <p:cNvSpPr>
            <a:spLocks noGrp="1"/>
          </p:cNvSpPr>
          <p:nvPr>
            <p:ph idx="1"/>
          </p:nvPr>
        </p:nvSpPr>
        <p:spPr>
          <a:xfrm>
            <a:off x="478536" y="1417638"/>
            <a:ext cx="8229600" cy="4525963"/>
          </a:xfrm>
        </p:spPr>
        <p:txBody>
          <a:bodyPr>
            <a:normAutofit fontScale="92500" lnSpcReduction="10000"/>
          </a:bodyPr>
          <a:lstStyle/>
          <a:p>
            <a:r>
              <a:rPr lang="en-US" dirty="0">
                <a:ea typeface="Open Sans" panose="020B0606030504020204" pitchFamily="34" charset="0"/>
                <a:cs typeface="Open Sans" panose="020B0606030504020204" pitchFamily="34" charset="0"/>
              </a:rPr>
              <a:t>Child occasionally uses immediate foundational skills across settings and situations.</a:t>
            </a:r>
          </a:p>
          <a:p>
            <a:r>
              <a:rPr lang="en-US" dirty="0">
                <a:ea typeface="Open Sans" panose="020B0606030504020204" pitchFamily="34" charset="0"/>
                <a:cs typeface="Open Sans" panose="020B0606030504020204" pitchFamily="34" charset="0"/>
              </a:rPr>
              <a:t>More functioning reflects skills that are not immediate foundational than are immediate foundational.</a:t>
            </a:r>
          </a:p>
          <a:p>
            <a:endParaRPr lang="en-US" dirty="0">
              <a:ea typeface="Open Sans" panose="020B0606030504020204" pitchFamily="34" charset="0"/>
              <a:cs typeface="Open Sans" panose="020B0606030504020204" pitchFamily="34" charset="0"/>
            </a:endParaRPr>
          </a:p>
          <a:p>
            <a:pPr marL="0" indent="0">
              <a:buNone/>
            </a:pPr>
            <a:r>
              <a:rPr lang="en-US" u="sng" dirty="0">
                <a:ea typeface="Open Sans" panose="020B0606030504020204" pitchFamily="34" charset="0"/>
                <a:cs typeface="Open Sans" panose="020B0606030504020204" pitchFamily="34" charset="0"/>
              </a:rPr>
              <a:t>Example Descriptor Statement</a:t>
            </a:r>
            <a:r>
              <a:rPr lang="en-US" dirty="0">
                <a:ea typeface="Open Sans" panose="020B0606030504020204" pitchFamily="34" charset="0"/>
                <a:cs typeface="Open Sans" panose="020B0606030504020204" pitchFamily="34" charset="0"/>
              </a:rPr>
              <a:t>: In the area of Positive Social Relationships, Felipe occasionally shows immediate foundational skills but has more skills that are like those of a much younger child. </a:t>
            </a:r>
          </a:p>
        </p:txBody>
      </p:sp>
      <p:sp>
        <p:nvSpPr>
          <p:cNvPr id="3" name="Title 2">
            <a:extLst>
              <a:ext uri="{FF2B5EF4-FFF2-40B4-BE49-F238E27FC236}">
                <a16:creationId xmlns:a16="http://schemas.microsoft.com/office/drawing/2014/main" id="{75784F27-A25E-E9E1-1825-000BBB09921E}"/>
              </a:ext>
            </a:extLst>
          </p:cNvPr>
          <p:cNvSpPr>
            <a:spLocks noGrp="1"/>
          </p:cNvSpPr>
          <p:nvPr>
            <p:ph type="title"/>
          </p:nvPr>
        </p:nvSpPr>
        <p:spPr/>
        <p:txBody>
          <a:bodyPr/>
          <a:lstStyle/>
          <a:p>
            <a:pPr algn="ctr"/>
            <a:r>
              <a:rPr lang="en-US" b="1" dirty="0"/>
              <a:t>Rating of 2</a:t>
            </a:r>
          </a:p>
        </p:txBody>
      </p:sp>
    </p:spTree>
    <p:extLst>
      <p:ext uri="{BB962C8B-B14F-4D97-AF65-F5344CB8AC3E}">
        <p14:creationId xmlns:p14="http://schemas.microsoft.com/office/powerpoint/2010/main" val="26109543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D5016-14F2-EF82-02CB-80E57BA0A33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901973-39BB-D3CA-62AC-552F59424F08}"/>
              </a:ext>
            </a:extLst>
          </p:cNvPr>
          <p:cNvSpPr>
            <a:spLocks noGrp="1"/>
          </p:cNvSpPr>
          <p:nvPr>
            <p:ph idx="1"/>
          </p:nvPr>
        </p:nvSpPr>
        <p:spPr>
          <a:xfrm>
            <a:off x="466344" y="1166018"/>
            <a:ext cx="8229600" cy="4525963"/>
          </a:xfrm>
        </p:spPr>
        <p:txBody>
          <a:bodyPr>
            <a:noAutofit/>
          </a:bodyPr>
          <a:lstStyle/>
          <a:p>
            <a:r>
              <a:rPr lang="en-US" sz="2800" dirty="0">
                <a:ea typeface="Open Sans" panose="020B0606030504020204" pitchFamily="34" charset="0"/>
                <a:cs typeface="Open Sans" panose="020B0606030504020204" pitchFamily="34" charset="0"/>
              </a:rPr>
              <a:t>Child does not yet show functioning expected of a child his or her age in any situation.</a:t>
            </a:r>
          </a:p>
          <a:p>
            <a:r>
              <a:rPr lang="en-US" sz="2800" dirty="0">
                <a:ea typeface="Open Sans" panose="020B0606030504020204" pitchFamily="34" charset="0"/>
                <a:cs typeface="Open Sans" panose="020B0606030504020204" pitchFamily="34" charset="0"/>
              </a:rPr>
              <a:t>Child’s functioning does not yet include immediate foundational skills upon which to build age-appropriate functioning.</a:t>
            </a:r>
          </a:p>
          <a:p>
            <a:r>
              <a:rPr lang="en-US" sz="2800" dirty="0">
                <a:ea typeface="Open Sans" panose="020B0606030504020204" pitchFamily="34" charset="0"/>
                <a:cs typeface="Open Sans" panose="020B0606030504020204" pitchFamily="34" charset="0"/>
              </a:rPr>
              <a:t>Child’s functioning might be described as like that of a much younger child.</a:t>
            </a:r>
          </a:p>
          <a:p>
            <a:pPr marL="0" indent="0">
              <a:buNone/>
            </a:pPr>
            <a:r>
              <a:rPr lang="en-US" sz="2800" u="sng" dirty="0">
                <a:ea typeface="Open Sans" panose="020B0606030504020204" pitchFamily="34" charset="0"/>
                <a:cs typeface="Open Sans" panose="020B0606030504020204" pitchFamily="34" charset="0"/>
              </a:rPr>
              <a:t>Example Descriptor Statement</a:t>
            </a:r>
            <a:r>
              <a:rPr lang="en-US" sz="2800" dirty="0">
                <a:ea typeface="Open Sans" panose="020B0606030504020204" pitchFamily="34" charset="0"/>
                <a:cs typeface="Open Sans" panose="020B0606030504020204" pitchFamily="34" charset="0"/>
              </a:rPr>
              <a:t>: The skills that Ana uses to get her needs met are like those of a much younger child. She has early skills in this area, but not yet immediate foundational or age-expected skills. </a:t>
            </a:r>
          </a:p>
        </p:txBody>
      </p:sp>
      <p:sp>
        <p:nvSpPr>
          <p:cNvPr id="3" name="Title 2">
            <a:extLst>
              <a:ext uri="{FF2B5EF4-FFF2-40B4-BE49-F238E27FC236}">
                <a16:creationId xmlns:a16="http://schemas.microsoft.com/office/drawing/2014/main" id="{746859E7-534E-D30A-70AB-6BD7E39DD7C2}"/>
              </a:ext>
            </a:extLst>
          </p:cNvPr>
          <p:cNvSpPr>
            <a:spLocks noGrp="1"/>
          </p:cNvSpPr>
          <p:nvPr>
            <p:ph type="title"/>
          </p:nvPr>
        </p:nvSpPr>
        <p:spPr>
          <a:xfrm>
            <a:off x="457200" y="26066"/>
            <a:ext cx="8229600" cy="1143000"/>
          </a:xfrm>
        </p:spPr>
        <p:txBody>
          <a:bodyPr/>
          <a:lstStyle/>
          <a:p>
            <a:pPr algn="ctr"/>
            <a:r>
              <a:rPr lang="en-US" b="1" dirty="0"/>
              <a:t>Rating of 1</a:t>
            </a:r>
          </a:p>
        </p:txBody>
      </p:sp>
    </p:spTree>
    <p:extLst>
      <p:ext uri="{BB962C8B-B14F-4D97-AF65-F5344CB8AC3E}">
        <p14:creationId xmlns:p14="http://schemas.microsoft.com/office/powerpoint/2010/main" val="134762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10986-5572-A4D2-C85C-7DC95DB3C73F}"/>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66B6033-3E4D-46D0-33F5-5665C9DB4D98}"/>
              </a:ext>
            </a:extLst>
          </p:cNvPr>
          <p:cNvPicPr>
            <a:picLocks noGrp="1" noChangeAspect="1"/>
          </p:cNvPicPr>
          <p:nvPr>
            <p:ph idx="1"/>
          </p:nvPr>
        </p:nvPicPr>
        <p:blipFill>
          <a:blip r:embed="rId3"/>
          <a:stretch>
            <a:fillRect/>
          </a:stretch>
        </p:blipFill>
        <p:spPr>
          <a:xfrm>
            <a:off x="1818706" y="1826043"/>
            <a:ext cx="5778543" cy="3567113"/>
          </a:xfrm>
          <a:prstGeom prst="rect">
            <a:avLst/>
          </a:prstGeom>
        </p:spPr>
      </p:pic>
      <p:sp>
        <p:nvSpPr>
          <p:cNvPr id="3" name="Title 2">
            <a:extLst>
              <a:ext uri="{FF2B5EF4-FFF2-40B4-BE49-F238E27FC236}">
                <a16:creationId xmlns:a16="http://schemas.microsoft.com/office/drawing/2014/main" id="{EF1C5A20-F69A-49FE-C138-5C6196127E6E}"/>
              </a:ext>
            </a:extLst>
          </p:cNvPr>
          <p:cNvSpPr>
            <a:spLocks noGrp="1"/>
          </p:cNvSpPr>
          <p:nvPr>
            <p:ph type="title"/>
          </p:nvPr>
        </p:nvSpPr>
        <p:spPr>
          <a:xfrm>
            <a:off x="628650" y="1131095"/>
            <a:ext cx="7886700" cy="532272"/>
          </a:xfrm>
        </p:spPr>
        <p:txBody>
          <a:bodyPr>
            <a:normAutofit fontScale="90000"/>
          </a:bodyPr>
          <a:lstStyle/>
          <a:p>
            <a:pPr algn="ctr"/>
            <a:r>
              <a:rPr lang="en-US" dirty="0"/>
              <a:t>DECISION TREE</a:t>
            </a:r>
          </a:p>
        </p:txBody>
      </p:sp>
      <p:pic>
        <p:nvPicPr>
          <p:cNvPr id="5" name="Picture 4">
            <a:extLst>
              <a:ext uri="{FF2B5EF4-FFF2-40B4-BE49-F238E27FC236}">
                <a16:creationId xmlns:a16="http://schemas.microsoft.com/office/drawing/2014/main" id="{0755A04C-7EBF-980A-5B42-4E34D7A96ABD}"/>
              </a:ext>
            </a:extLst>
          </p:cNvPr>
          <p:cNvPicPr>
            <a:picLocks noChangeAspect="1"/>
          </p:cNvPicPr>
          <p:nvPr/>
        </p:nvPicPr>
        <p:blipFill>
          <a:blip r:embed="rId4"/>
          <a:stretch>
            <a:fillRect/>
          </a:stretch>
        </p:blipFill>
        <p:spPr>
          <a:xfrm>
            <a:off x="0" y="5458714"/>
            <a:ext cx="3342422" cy="163042"/>
          </a:xfrm>
          <a:prstGeom prst="rect">
            <a:avLst/>
          </a:prstGeom>
        </p:spPr>
      </p:pic>
    </p:spTree>
    <p:extLst>
      <p:ext uri="{BB962C8B-B14F-4D97-AF65-F5344CB8AC3E}">
        <p14:creationId xmlns:p14="http://schemas.microsoft.com/office/powerpoint/2010/main" val="376637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5780E6-5C4D-CF20-F13D-8B2C451739BF}"/>
              </a:ext>
            </a:extLst>
          </p:cNvPr>
          <p:cNvSpPr>
            <a:spLocks noGrp="1"/>
          </p:cNvSpPr>
          <p:nvPr>
            <p:ph idx="1"/>
          </p:nvPr>
        </p:nvSpPr>
        <p:spPr>
          <a:xfrm>
            <a:off x="573470" y="1861705"/>
            <a:ext cx="7886700" cy="3399668"/>
          </a:xfrm>
        </p:spPr>
        <p:txBody>
          <a:bodyPr>
            <a:normAutofit/>
          </a:bodyPr>
          <a:lstStyle/>
          <a:p>
            <a:r>
              <a:rPr lang="en-US" sz="1800" b="1" dirty="0"/>
              <a:t>Family Involvement</a:t>
            </a:r>
            <a:r>
              <a:rPr lang="en-US" sz="1800" dirty="0"/>
              <a:t>: The active engagement of families in the assessment and educational planning process, recognizing the importance of collaboration between educators and parents.</a:t>
            </a:r>
          </a:p>
          <a:p>
            <a:r>
              <a:rPr lang="en-US" sz="1800" b="1" dirty="0"/>
              <a:t>Data Collection</a:t>
            </a:r>
            <a:r>
              <a:rPr lang="en-US" sz="1800" dirty="0"/>
              <a:t>: The systematic gathering and analysis of information related to a child's progress and outcomes, often used to inform decision-making and improve services.</a:t>
            </a:r>
          </a:p>
          <a:p>
            <a:r>
              <a:rPr lang="en-US" sz="1800" b="1" dirty="0"/>
              <a:t>Quality Improvement</a:t>
            </a:r>
            <a:r>
              <a:rPr lang="en-US" sz="1800" dirty="0"/>
              <a:t>: Strategies and actions taken to enhance the effectiveness of early childhood intervention programs and services, based on ongoing assessment and feedback.</a:t>
            </a:r>
            <a:endParaRPr lang="en-US" sz="1800" b="1" dirty="0"/>
          </a:p>
        </p:txBody>
      </p:sp>
      <p:sp>
        <p:nvSpPr>
          <p:cNvPr id="2" name="Title 1">
            <a:extLst>
              <a:ext uri="{FF2B5EF4-FFF2-40B4-BE49-F238E27FC236}">
                <a16:creationId xmlns:a16="http://schemas.microsoft.com/office/drawing/2014/main" id="{2A61F906-1C58-628B-ABC4-7656D9FF573B}"/>
              </a:ext>
            </a:extLst>
          </p:cNvPr>
          <p:cNvSpPr>
            <a:spLocks noGrp="1"/>
          </p:cNvSpPr>
          <p:nvPr>
            <p:ph type="title"/>
          </p:nvPr>
        </p:nvSpPr>
        <p:spPr/>
        <p:txBody>
          <a:bodyPr/>
          <a:lstStyle/>
          <a:p>
            <a:r>
              <a:rPr lang="en-US" dirty="0"/>
              <a:t>Hidden Slide #7 Key Terms</a:t>
            </a:r>
          </a:p>
        </p:txBody>
      </p:sp>
    </p:spTree>
    <p:extLst>
      <p:ext uri="{BB962C8B-B14F-4D97-AF65-F5344CB8AC3E}">
        <p14:creationId xmlns:p14="http://schemas.microsoft.com/office/powerpoint/2010/main" val="6580368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AA826-A2BC-593B-366D-17393B409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67DEE-7695-DF71-52D7-AEFB52EF7CAA}"/>
              </a:ext>
            </a:extLst>
          </p:cNvPr>
          <p:cNvSpPr>
            <a:spLocks noGrp="1"/>
          </p:cNvSpPr>
          <p:nvPr>
            <p:ph type="title"/>
          </p:nvPr>
        </p:nvSpPr>
        <p:spPr/>
        <p:txBody>
          <a:bodyPr/>
          <a:lstStyle/>
          <a:p>
            <a:r>
              <a:rPr lang="en-US" b="1" dirty="0"/>
              <a:t>Which Rating? </a:t>
            </a:r>
          </a:p>
        </p:txBody>
      </p:sp>
      <p:sp>
        <p:nvSpPr>
          <p:cNvPr id="3" name="Content Placeholder 2">
            <a:extLst>
              <a:ext uri="{FF2B5EF4-FFF2-40B4-BE49-F238E27FC236}">
                <a16:creationId xmlns:a16="http://schemas.microsoft.com/office/drawing/2014/main" id="{903F6030-589E-A3CF-704C-8B323F3FF10F}"/>
              </a:ext>
            </a:extLst>
          </p:cNvPr>
          <p:cNvSpPr>
            <a:spLocks noGrp="1"/>
          </p:cNvSpPr>
          <p:nvPr>
            <p:ph idx="1"/>
          </p:nvPr>
        </p:nvSpPr>
        <p:spPr/>
        <p:txBody>
          <a:bodyPr>
            <a:normAutofit/>
          </a:bodyPr>
          <a:lstStyle/>
          <a:p>
            <a:pPr marL="0" indent="0">
              <a:buNone/>
            </a:pPr>
            <a:r>
              <a:rPr lang="en-US" dirty="0"/>
              <a:t>Josiah’s team agrees that he occasionally uses immediate foundational (IF) skills on Outcome 2 (Acquisition and Use of Knowledge and Skills) but is not yet showing age-expected (AE) skills in this area. He has more skills that are foundational (F) rather than immediate foundational (IF). What is the appropriate outcome rating for Josiah? </a:t>
            </a:r>
          </a:p>
        </p:txBody>
      </p:sp>
      <p:sp>
        <p:nvSpPr>
          <p:cNvPr id="4" name="TextBox 3">
            <a:extLst>
              <a:ext uri="{FF2B5EF4-FFF2-40B4-BE49-F238E27FC236}">
                <a16:creationId xmlns:a16="http://schemas.microsoft.com/office/drawing/2014/main" id="{8C2C49A9-C59D-26C2-3639-AE6CDFC975A3}"/>
              </a:ext>
            </a:extLst>
          </p:cNvPr>
          <p:cNvSpPr txBox="1"/>
          <p:nvPr/>
        </p:nvSpPr>
        <p:spPr>
          <a:xfrm>
            <a:off x="6781800" y="5939393"/>
            <a:ext cx="1632050" cy="369332"/>
          </a:xfrm>
          <a:prstGeom prst="rect">
            <a:avLst/>
          </a:prstGeom>
          <a:noFill/>
        </p:spPr>
        <p:txBody>
          <a:bodyPr wrap="none" rtlCol="0">
            <a:spAutoFit/>
          </a:bodyPr>
          <a:lstStyle/>
          <a:p>
            <a:r>
              <a:rPr lang="en-US" dirty="0"/>
              <a:t>ECTA/Dasy, n.d.</a:t>
            </a:r>
          </a:p>
        </p:txBody>
      </p:sp>
    </p:spTree>
    <p:extLst>
      <p:ext uri="{BB962C8B-B14F-4D97-AF65-F5344CB8AC3E}">
        <p14:creationId xmlns:p14="http://schemas.microsoft.com/office/powerpoint/2010/main" val="10532204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E639E-2A21-668A-AAF3-C4FABD865E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229F9-6630-B1C2-801F-C39DCD9DE735}"/>
              </a:ext>
            </a:extLst>
          </p:cNvPr>
          <p:cNvSpPr>
            <a:spLocks noGrp="1"/>
          </p:cNvSpPr>
          <p:nvPr>
            <p:ph type="title"/>
          </p:nvPr>
        </p:nvSpPr>
        <p:spPr/>
        <p:txBody>
          <a:bodyPr/>
          <a:lstStyle/>
          <a:p>
            <a:r>
              <a:rPr lang="en-US" b="1" dirty="0"/>
              <a:t>Which Rating?</a:t>
            </a:r>
          </a:p>
        </p:txBody>
      </p:sp>
      <p:sp>
        <p:nvSpPr>
          <p:cNvPr id="3" name="Content Placeholder 2">
            <a:extLst>
              <a:ext uri="{FF2B5EF4-FFF2-40B4-BE49-F238E27FC236}">
                <a16:creationId xmlns:a16="http://schemas.microsoft.com/office/drawing/2014/main" id="{97CEBDF2-494D-872A-5C61-11032B69B242}"/>
              </a:ext>
            </a:extLst>
          </p:cNvPr>
          <p:cNvSpPr>
            <a:spLocks noGrp="1"/>
          </p:cNvSpPr>
          <p:nvPr>
            <p:ph idx="1"/>
          </p:nvPr>
        </p:nvSpPr>
        <p:spPr/>
        <p:txBody>
          <a:bodyPr>
            <a:normAutofit/>
          </a:bodyPr>
          <a:lstStyle/>
          <a:p>
            <a:pPr marL="0" indent="0">
              <a:buNone/>
            </a:pPr>
            <a:r>
              <a:rPr lang="en-US" dirty="0"/>
              <a:t>The team agrees that the child occasionally uses age-expected skills but that more behavior is not age-expected for Knowledge and Skills.</a:t>
            </a:r>
          </a:p>
        </p:txBody>
      </p:sp>
      <p:sp>
        <p:nvSpPr>
          <p:cNvPr id="4" name="TextBox 3">
            <a:extLst>
              <a:ext uri="{FF2B5EF4-FFF2-40B4-BE49-F238E27FC236}">
                <a16:creationId xmlns:a16="http://schemas.microsoft.com/office/drawing/2014/main" id="{06899C6E-ADB6-891E-51D1-23B894C9FEDA}"/>
              </a:ext>
            </a:extLst>
          </p:cNvPr>
          <p:cNvSpPr txBox="1"/>
          <p:nvPr/>
        </p:nvSpPr>
        <p:spPr>
          <a:xfrm>
            <a:off x="6781800" y="5939393"/>
            <a:ext cx="1632050" cy="369332"/>
          </a:xfrm>
          <a:prstGeom prst="rect">
            <a:avLst/>
          </a:prstGeom>
          <a:noFill/>
        </p:spPr>
        <p:txBody>
          <a:bodyPr wrap="none" rtlCol="0">
            <a:spAutoFit/>
          </a:bodyPr>
          <a:lstStyle/>
          <a:p>
            <a:r>
              <a:rPr lang="en-US" dirty="0"/>
              <a:t>ECTA/Dasy, n.d.</a:t>
            </a:r>
          </a:p>
        </p:txBody>
      </p:sp>
    </p:spTree>
    <p:extLst>
      <p:ext uri="{BB962C8B-B14F-4D97-AF65-F5344CB8AC3E}">
        <p14:creationId xmlns:p14="http://schemas.microsoft.com/office/powerpoint/2010/main" val="4111673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9B258-5DCF-8930-93F5-24EB9DEEB7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531B3-B3FA-0D02-6673-8E1319A6D036}"/>
              </a:ext>
            </a:extLst>
          </p:cNvPr>
          <p:cNvSpPr>
            <a:spLocks noGrp="1"/>
          </p:cNvSpPr>
          <p:nvPr>
            <p:ph type="title"/>
          </p:nvPr>
        </p:nvSpPr>
        <p:spPr/>
        <p:txBody>
          <a:bodyPr/>
          <a:lstStyle/>
          <a:p>
            <a:r>
              <a:rPr lang="en-US" b="1" dirty="0"/>
              <a:t>Which Rating?</a:t>
            </a:r>
          </a:p>
        </p:txBody>
      </p:sp>
      <p:sp>
        <p:nvSpPr>
          <p:cNvPr id="3" name="Content Placeholder 2">
            <a:extLst>
              <a:ext uri="{FF2B5EF4-FFF2-40B4-BE49-F238E27FC236}">
                <a16:creationId xmlns:a16="http://schemas.microsoft.com/office/drawing/2014/main" id="{31B9F708-669C-CE8A-B047-FE749C2C5980}"/>
              </a:ext>
            </a:extLst>
          </p:cNvPr>
          <p:cNvSpPr>
            <a:spLocks noGrp="1"/>
          </p:cNvSpPr>
          <p:nvPr>
            <p:ph idx="1"/>
          </p:nvPr>
        </p:nvSpPr>
        <p:spPr/>
        <p:txBody>
          <a:bodyPr>
            <a:normAutofit fontScale="92500" lnSpcReduction="10000"/>
          </a:bodyPr>
          <a:lstStyle/>
          <a:p>
            <a:r>
              <a:rPr lang="en-US" dirty="0"/>
              <a:t>Isla (36 months) has been observed to be very inquisitive, but also very reserved. She has definite likes and dislikes, and she can be difficult to engage. The team has concerns about some of Isla’s social behaviors and how they will start to impact social relationships with peers. The team agrees on the need to continue to observe her interactions, but also agrees that her current functioning is at an age-expected level for positive social emotional skills. </a:t>
            </a:r>
          </a:p>
        </p:txBody>
      </p:sp>
      <p:sp>
        <p:nvSpPr>
          <p:cNvPr id="4" name="TextBox 3">
            <a:extLst>
              <a:ext uri="{FF2B5EF4-FFF2-40B4-BE49-F238E27FC236}">
                <a16:creationId xmlns:a16="http://schemas.microsoft.com/office/drawing/2014/main" id="{A59219D4-9D0E-2DB8-1175-7E0A449D760B}"/>
              </a:ext>
            </a:extLst>
          </p:cNvPr>
          <p:cNvSpPr txBox="1"/>
          <p:nvPr/>
        </p:nvSpPr>
        <p:spPr>
          <a:xfrm>
            <a:off x="6781800" y="5939393"/>
            <a:ext cx="1632050" cy="369332"/>
          </a:xfrm>
          <a:prstGeom prst="rect">
            <a:avLst/>
          </a:prstGeom>
          <a:noFill/>
        </p:spPr>
        <p:txBody>
          <a:bodyPr wrap="none" rtlCol="0">
            <a:spAutoFit/>
          </a:bodyPr>
          <a:lstStyle/>
          <a:p>
            <a:r>
              <a:rPr lang="en-US" dirty="0"/>
              <a:t>ECTA/Dasy, n.d.</a:t>
            </a:r>
          </a:p>
        </p:txBody>
      </p:sp>
    </p:spTree>
    <p:extLst>
      <p:ext uri="{BB962C8B-B14F-4D97-AF65-F5344CB8AC3E}">
        <p14:creationId xmlns:p14="http://schemas.microsoft.com/office/powerpoint/2010/main" val="31554446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D912-0BB3-AF3B-954E-8AD23D0E1C50}"/>
              </a:ext>
            </a:extLst>
          </p:cNvPr>
          <p:cNvSpPr>
            <a:spLocks noGrp="1"/>
          </p:cNvSpPr>
          <p:nvPr>
            <p:ph type="ctrTitle"/>
          </p:nvPr>
        </p:nvSpPr>
        <p:spPr>
          <a:solidFill>
            <a:schemeClr val="tx2"/>
          </a:solidFill>
        </p:spPr>
        <p:txBody>
          <a:bodyPr/>
          <a:lstStyle/>
          <a:p>
            <a:r>
              <a:rPr lang="en-US" b="1" dirty="0">
                <a:solidFill>
                  <a:schemeClr val="bg1"/>
                </a:solidFill>
              </a:rPr>
              <a:t>Documenting the COS Rating</a:t>
            </a:r>
          </a:p>
        </p:txBody>
      </p:sp>
    </p:spTree>
    <p:extLst>
      <p:ext uri="{BB962C8B-B14F-4D97-AF65-F5344CB8AC3E}">
        <p14:creationId xmlns:p14="http://schemas.microsoft.com/office/powerpoint/2010/main" val="14138415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21D825-522F-F642-BDF1-2D22CE17317D}"/>
              </a:ext>
            </a:extLst>
          </p:cNvPr>
          <p:cNvSpPr>
            <a:spLocks noGrp="1"/>
          </p:cNvSpPr>
          <p:nvPr>
            <p:ph idx="1"/>
          </p:nvPr>
        </p:nvSpPr>
        <p:spPr/>
        <p:txBody>
          <a:bodyPr>
            <a:normAutofit/>
          </a:bodyPr>
          <a:lstStyle/>
          <a:p>
            <a:pPr marL="385763" indent="-385763">
              <a:buAutoNum type="arabicPeriod"/>
            </a:pPr>
            <a:r>
              <a:rPr lang="en-US" sz="3600" dirty="0"/>
              <a:t>ENTRY INTO A PROGRAM –(this includes when a child enters from Part C &amp; will be in at least 6 months)</a:t>
            </a:r>
          </a:p>
          <a:p>
            <a:pPr marL="385763" indent="-385763">
              <a:buAutoNum type="arabicPeriod"/>
            </a:pPr>
            <a:r>
              <a:rPr lang="en-US" sz="3600" dirty="0"/>
              <a:t>EXIT FROM A PROGRAM (PERMANENT)</a:t>
            </a:r>
          </a:p>
        </p:txBody>
      </p:sp>
      <p:sp>
        <p:nvSpPr>
          <p:cNvPr id="3" name="Title 2">
            <a:extLst>
              <a:ext uri="{FF2B5EF4-FFF2-40B4-BE49-F238E27FC236}">
                <a16:creationId xmlns:a16="http://schemas.microsoft.com/office/drawing/2014/main" id="{01C484D5-3780-ED4A-9A2F-B4791D0876E4}"/>
              </a:ext>
            </a:extLst>
          </p:cNvPr>
          <p:cNvSpPr>
            <a:spLocks noGrp="1"/>
          </p:cNvSpPr>
          <p:nvPr>
            <p:ph type="title"/>
          </p:nvPr>
        </p:nvSpPr>
        <p:spPr/>
        <p:txBody>
          <a:bodyPr>
            <a:normAutofit/>
          </a:bodyPr>
          <a:lstStyle/>
          <a:p>
            <a:r>
              <a:rPr lang="en-US" b="1" dirty="0"/>
              <a:t>When To Complete the COS?</a:t>
            </a:r>
          </a:p>
        </p:txBody>
      </p:sp>
    </p:spTree>
    <p:extLst>
      <p:ext uri="{BB962C8B-B14F-4D97-AF65-F5344CB8AC3E}">
        <p14:creationId xmlns:p14="http://schemas.microsoft.com/office/powerpoint/2010/main" val="40928995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10EF3E8C-FB18-4E6B-9E38-CE9AA4959399}"/>
              </a:ext>
            </a:extLst>
          </p:cNvPr>
          <p:cNvPicPr>
            <a:picLocks noGrp="1" noChangeAspect="1"/>
          </p:cNvPicPr>
          <p:nvPr>
            <p:ph idx="1"/>
          </p:nvPr>
        </p:nvPicPr>
        <p:blipFill>
          <a:blip r:embed="rId3"/>
          <a:stretch>
            <a:fillRect/>
          </a:stretch>
        </p:blipFill>
        <p:spPr>
          <a:xfrm>
            <a:off x="152400" y="0"/>
            <a:ext cx="7401714" cy="6858000"/>
          </a:xfrm>
          <a:prstGeom prst="rect">
            <a:avLst/>
          </a:prstGeom>
        </p:spPr>
      </p:pic>
      <p:pic>
        <p:nvPicPr>
          <p:cNvPr id="9" name="Picture 8" descr="A hand holding a piece of paper&#10;&#10;Description automatically generated">
            <a:extLst>
              <a:ext uri="{FF2B5EF4-FFF2-40B4-BE49-F238E27FC236}">
                <a16:creationId xmlns:a16="http://schemas.microsoft.com/office/drawing/2014/main" id="{101240E7-4D93-C4F3-5F8A-3823C8C0BB3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8090647" y="304800"/>
            <a:ext cx="914400" cy="766572"/>
          </a:xfrm>
          <a:prstGeom prst="rect">
            <a:avLst/>
          </a:prstGeom>
        </p:spPr>
      </p:pic>
    </p:spTree>
    <p:extLst>
      <p:ext uri="{BB962C8B-B14F-4D97-AF65-F5344CB8AC3E}">
        <p14:creationId xmlns:p14="http://schemas.microsoft.com/office/powerpoint/2010/main" val="1975019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questionnaire with orange and white text&#10;&#10;Description automatically generated">
            <a:extLst>
              <a:ext uri="{FF2B5EF4-FFF2-40B4-BE49-F238E27FC236}">
                <a16:creationId xmlns:a16="http://schemas.microsoft.com/office/drawing/2014/main" id="{D0145E34-5A42-C2E4-6EB9-C6DC31169C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4271" y="1"/>
            <a:ext cx="5173729" cy="6921376"/>
          </a:xfrm>
        </p:spPr>
      </p:pic>
    </p:spTree>
    <p:extLst>
      <p:ext uri="{BB962C8B-B14F-4D97-AF65-F5344CB8AC3E}">
        <p14:creationId xmlns:p14="http://schemas.microsoft.com/office/powerpoint/2010/main" val="18340805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54EB-1C5F-BCB1-78CD-1F0502FCFE52}"/>
              </a:ext>
            </a:extLst>
          </p:cNvPr>
          <p:cNvSpPr>
            <a:spLocks noGrp="1"/>
          </p:cNvSpPr>
          <p:nvPr>
            <p:ph type="title"/>
          </p:nvPr>
        </p:nvSpPr>
        <p:spPr/>
        <p:txBody>
          <a:bodyPr/>
          <a:lstStyle/>
          <a:p>
            <a:r>
              <a:rPr lang="en-US" dirty="0"/>
              <a:t>Example Evidence</a:t>
            </a:r>
          </a:p>
        </p:txBody>
      </p:sp>
      <p:graphicFrame>
        <p:nvGraphicFramePr>
          <p:cNvPr id="4" name="Content Placeholder 3">
            <a:extLst>
              <a:ext uri="{FF2B5EF4-FFF2-40B4-BE49-F238E27FC236}">
                <a16:creationId xmlns:a16="http://schemas.microsoft.com/office/drawing/2014/main" id="{F5908EE9-7D02-B70C-C71E-ABBAD0D943EC}"/>
              </a:ext>
            </a:extLst>
          </p:cNvPr>
          <p:cNvGraphicFramePr>
            <a:graphicFrameLocks noGrp="1"/>
          </p:cNvGraphicFramePr>
          <p:nvPr>
            <p:ph idx="1"/>
            <p:extLst>
              <p:ext uri="{D42A27DB-BD31-4B8C-83A1-F6EECF244321}">
                <p14:modId xmlns:p14="http://schemas.microsoft.com/office/powerpoint/2010/main" val="1266525437"/>
              </p:ext>
            </p:extLst>
          </p:nvPr>
        </p:nvGraphicFramePr>
        <p:xfrm>
          <a:off x="457200" y="1361122"/>
          <a:ext cx="8229600" cy="37541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783560447"/>
                    </a:ext>
                  </a:extLst>
                </a:gridCol>
                <a:gridCol w="1295400">
                  <a:extLst>
                    <a:ext uri="{9D8B030D-6E8A-4147-A177-3AD203B41FA5}">
                      <a16:colId xmlns:a16="http://schemas.microsoft.com/office/drawing/2014/main" val="910868910"/>
                    </a:ext>
                  </a:extLst>
                </a:gridCol>
                <a:gridCol w="5562600">
                  <a:extLst>
                    <a:ext uri="{9D8B030D-6E8A-4147-A177-3AD203B41FA5}">
                      <a16:colId xmlns:a16="http://schemas.microsoft.com/office/drawing/2014/main" val="3490002560"/>
                    </a:ext>
                  </a:extLst>
                </a:gridCol>
              </a:tblGrid>
              <a:tr h="370840">
                <a:tc>
                  <a:txBody>
                    <a:bodyPr/>
                    <a:lstStyle/>
                    <a:p>
                      <a:r>
                        <a:rPr lang="en-US" dirty="0"/>
                        <a:t>Source</a:t>
                      </a:r>
                    </a:p>
                  </a:txBody>
                  <a:tcPr/>
                </a:tc>
                <a:tc>
                  <a:txBody>
                    <a:bodyPr/>
                    <a:lstStyle/>
                    <a:p>
                      <a:r>
                        <a:rPr lang="en-US" dirty="0"/>
                        <a:t>Date</a:t>
                      </a:r>
                    </a:p>
                  </a:txBody>
                  <a:tcPr/>
                </a:tc>
                <a:tc>
                  <a:txBody>
                    <a:bodyPr/>
                    <a:lstStyle/>
                    <a:p>
                      <a:r>
                        <a:rPr lang="en-US" dirty="0"/>
                        <a:t>Evidence</a:t>
                      </a:r>
                    </a:p>
                  </a:txBody>
                  <a:tcPr/>
                </a:tc>
                <a:extLst>
                  <a:ext uri="{0D108BD9-81ED-4DB2-BD59-A6C34878D82A}">
                    <a16:rowId xmlns:a16="http://schemas.microsoft.com/office/drawing/2014/main" val="1255737785"/>
                  </a:ext>
                </a:extLst>
              </a:tr>
              <a:tr h="370840">
                <a:tc>
                  <a:txBody>
                    <a:bodyPr/>
                    <a:lstStyle/>
                    <a:p>
                      <a:r>
                        <a:rPr lang="en-US" dirty="0"/>
                        <a:t>Candace’s Mom</a:t>
                      </a:r>
                    </a:p>
                  </a:txBody>
                  <a:tcPr/>
                </a:tc>
                <a:tc>
                  <a:txBody>
                    <a:bodyPr/>
                    <a:lstStyle/>
                    <a:p>
                      <a:r>
                        <a:rPr lang="en-US" dirty="0"/>
                        <a:t>4/12/20xx</a:t>
                      </a:r>
                    </a:p>
                  </a:txBody>
                  <a:tcPr/>
                </a:tc>
                <a:tc>
                  <a:txBody>
                    <a:bodyPr/>
                    <a:lstStyle/>
                    <a:p>
                      <a:pPr marL="285750" indent="-285750">
                        <a:buFont typeface="Arial" panose="020B0604020202020204" pitchFamily="34" charset="0"/>
                        <a:buChar char="•"/>
                      </a:pPr>
                      <a:r>
                        <a:rPr lang="en-US" sz="2400" dirty="0"/>
                        <a:t>When Candace eats by herself, she makes a mess. She eats finger foods but does not use a fork or spoon. She uses a ”sippy” cup with two hands.</a:t>
                      </a:r>
                    </a:p>
                    <a:p>
                      <a:pPr marL="285750" indent="-285750">
                        <a:buFont typeface="Arial" panose="020B0604020202020204" pitchFamily="34" charset="0"/>
                        <a:buChar char="•"/>
                      </a:pPr>
                      <a:r>
                        <a:rPr lang="en-US" sz="2400" dirty="0"/>
                        <a:t>Candance has not started toilet training. </a:t>
                      </a:r>
                    </a:p>
                    <a:p>
                      <a:pPr marL="285750" indent="-285750">
                        <a:buFont typeface="Arial" panose="020B0604020202020204" pitchFamily="34" charset="0"/>
                        <a:buChar char="•"/>
                      </a:pPr>
                      <a:r>
                        <a:rPr lang="en-US" sz="2400" dirty="0"/>
                        <a:t>Candance does not let her mom know when she has a wet or soiled diaper.</a:t>
                      </a:r>
                    </a:p>
                    <a:p>
                      <a:pPr marL="285750" indent="-285750">
                        <a:buFont typeface="Arial" panose="020B0604020202020204" pitchFamily="34" charset="0"/>
                        <a:buChar char="•"/>
                      </a:pPr>
                      <a:r>
                        <a:rPr lang="en-US" sz="2400" dirty="0"/>
                        <a:t>Candance pulls her socks when getting ready for bed. </a:t>
                      </a:r>
                    </a:p>
                  </a:txBody>
                  <a:tcPr/>
                </a:tc>
                <a:extLst>
                  <a:ext uri="{0D108BD9-81ED-4DB2-BD59-A6C34878D82A}">
                    <a16:rowId xmlns:a16="http://schemas.microsoft.com/office/drawing/2014/main" val="4250510305"/>
                  </a:ext>
                </a:extLst>
              </a:tr>
            </a:tbl>
          </a:graphicData>
        </a:graphic>
      </p:graphicFrame>
      <p:sp>
        <p:nvSpPr>
          <p:cNvPr id="3" name="TextBox 2">
            <a:extLst>
              <a:ext uri="{FF2B5EF4-FFF2-40B4-BE49-F238E27FC236}">
                <a16:creationId xmlns:a16="http://schemas.microsoft.com/office/drawing/2014/main" id="{A2C56C88-4555-5EAC-2EDA-8605E84F8AAD}"/>
              </a:ext>
            </a:extLst>
          </p:cNvPr>
          <p:cNvSpPr txBox="1"/>
          <p:nvPr/>
        </p:nvSpPr>
        <p:spPr>
          <a:xfrm>
            <a:off x="6781800" y="5939393"/>
            <a:ext cx="1632050" cy="369332"/>
          </a:xfrm>
          <a:prstGeom prst="rect">
            <a:avLst/>
          </a:prstGeom>
          <a:noFill/>
        </p:spPr>
        <p:txBody>
          <a:bodyPr wrap="none" rtlCol="0">
            <a:spAutoFit/>
          </a:bodyPr>
          <a:lstStyle/>
          <a:p>
            <a:r>
              <a:rPr lang="en-US" dirty="0"/>
              <a:t>ECTA/Dasy, n.d.</a:t>
            </a:r>
          </a:p>
        </p:txBody>
      </p:sp>
    </p:spTree>
    <p:extLst>
      <p:ext uri="{BB962C8B-B14F-4D97-AF65-F5344CB8AC3E}">
        <p14:creationId xmlns:p14="http://schemas.microsoft.com/office/powerpoint/2010/main" val="563357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0C94E-B7FD-4978-CEA3-C62D81AF7D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D95FE4-30A8-D912-17EE-323F3C8D3D1F}"/>
              </a:ext>
            </a:extLst>
          </p:cNvPr>
          <p:cNvSpPr>
            <a:spLocks noGrp="1"/>
          </p:cNvSpPr>
          <p:nvPr>
            <p:ph type="title"/>
          </p:nvPr>
        </p:nvSpPr>
        <p:spPr/>
        <p:txBody>
          <a:bodyPr/>
          <a:lstStyle/>
          <a:p>
            <a:r>
              <a:rPr lang="en-US" dirty="0"/>
              <a:t>Example Evidence</a:t>
            </a:r>
          </a:p>
        </p:txBody>
      </p:sp>
      <p:graphicFrame>
        <p:nvGraphicFramePr>
          <p:cNvPr id="4" name="Content Placeholder 3">
            <a:extLst>
              <a:ext uri="{FF2B5EF4-FFF2-40B4-BE49-F238E27FC236}">
                <a16:creationId xmlns:a16="http://schemas.microsoft.com/office/drawing/2014/main" id="{03B4B925-9A30-02D0-12E8-BE473F88FF1B}"/>
              </a:ext>
            </a:extLst>
          </p:cNvPr>
          <p:cNvGraphicFramePr>
            <a:graphicFrameLocks noGrp="1"/>
          </p:cNvGraphicFramePr>
          <p:nvPr>
            <p:ph idx="1"/>
            <p:extLst>
              <p:ext uri="{D42A27DB-BD31-4B8C-83A1-F6EECF244321}">
                <p14:modId xmlns:p14="http://schemas.microsoft.com/office/powerpoint/2010/main" val="2921208527"/>
              </p:ext>
            </p:extLst>
          </p:nvPr>
        </p:nvGraphicFramePr>
        <p:xfrm>
          <a:off x="457200" y="1361122"/>
          <a:ext cx="8229600" cy="4161854"/>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783560447"/>
                    </a:ext>
                  </a:extLst>
                </a:gridCol>
                <a:gridCol w="1295400">
                  <a:extLst>
                    <a:ext uri="{9D8B030D-6E8A-4147-A177-3AD203B41FA5}">
                      <a16:colId xmlns:a16="http://schemas.microsoft.com/office/drawing/2014/main" val="910868910"/>
                    </a:ext>
                  </a:extLst>
                </a:gridCol>
                <a:gridCol w="5562600">
                  <a:extLst>
                    <a:ext uri="{9D8B030D-6E8A-4147-A177-3AD203B41FA5}">
                      <a16:colId xmlns:a16="http://schemas.microsoft.com/office/drawing/2014/main" val="3490002560"/>
                    </a:ext>
                  </a:extLst>
                </a:gridCol>
              </a:tblGrid>
              <a:tr h="801623">
                <a:tc>
                  <a:txBody>
                    <a:bodyPr/>
                    <a:lstStyle/>
                    <a:p>
                      <a:r>
                        <a:rPr lang="en-US" dirty="0"/>
                        <a:t>Source</a:t>
                      </a:r>
                    </a:p>
                  </a:txBody>
                  <a:tcPr/>
                </a:tc>
                <a:tc>
                  <a:txBody>
                    <a:bodyPr/>
                    <a:lstStyle/>
                    <a:p>
                      <a:r>
                        <a:rPr lang="en-US" dirty="0"/>
                        <a:t>Date</a:t>
                      </a:r>
                    </a:p>
                  </a:txBody>
                  <a:tcPr/>
                </a:tc>
                <a:tc>
                  <a:txBody>
                    <a:bodyPr/>
                    <a:lstStyle/>
                    <a:p>
                      <a:r>
                        <a:rPr lang="en-US" dirty="0"/>
                        <a:t>Evidence</a:t>
                      </a:r>
                    </a:p>
                  </a:txBody>
                  <a:tcPr/>
                </a:tc>
                <a:extLst>
                  <a:ext uri="{0D108BD9-81ED-4DB2-BD59-A6C34878D82A}">
                    <a16:rowId xmlns:a16="http://schemas.microsoft.com/office/drawing/2014/main" val="1255737785"/>
                  </a:ext>
                </a:extLst>
              </a:tr>
              <a:tr h="3360231">
                <a:tc>
                  <a:txBody>
                    <a:bodyPr/>
                    <a:lstStyle/>
                    <a:p>
                      <a:r>
                        <a:rPr lang="en-US" dirty="0"/>
                        <a:t>Carolina Curriculum</a:t>
                      </a:r>
                    </a:p>
                  </a:txBody>
                  <a:tcPr/>
                </a:tc>
                <a:tc>
                  <a:txBody>
                    <a:bodyPr/>
                    <a:lstStyle/>
                    <a:p>
                      <a:r>
                        <a:rPr lang="en-US" dirty="0"/>
                        <a:t>April 5, 20xx</a:t>
                      </a:r>
                    </a:p>
                  </a:txBody>
                  <a:tcPr/>
                </a:tc>
                <a:tc>
                  <a:txBody>
                    <a:bodyPr/>
                    <a:lstStyle/>
                    <a:p>
                      <a:pPr marL="285750" indent="-285750">
                        <a:buFont typeface="Arial" panose="020B0604020202020204" pitchFamily="34" charset="0"/>
                        <a:buChar char="•"/>
                      </a:pPr>
                      <a:r>
                        <a:rPr lang="en-US" sz="2400" dirty="0"/>
                        <a:t>Self-Help: Eating – 12-15 months</a:t>
                      </a:r>
                    </a:p>
                    <a:p>
                      <a:pPr marL="285750" indent="-285750">
                        <a:buFont typeface="Arial" panose="020B0604020202020204" pitchFamily="34" charset="0"/>
                        <a:buChar char="•"/>
                      </a:pPr>
                      <a:r>
                        <a:rPr lang="en-US" sz="2400" dirty="0"/>
                        <a:t>Self-Help: Dressing – 15-18 months</a:t>
                      </a:r>
                    </a:p>
                    <a:p>
                      <a:pPr marL="285750" indent="-285750">
                        <a:buFont typeface="Arial" panose="020B0604020202020204" pitchFamily="34" charset="0"/>
                        <a:buChar char="•"/>
                      </a:pPr>
                      <a:r>
                        <a:rPr lang="en-US" sz="2400" dirty="0"/>
                        <a:t>Self-Help: Grooming – 18 – 21 months</a:t>
                      </a:r>
                    </a:p>
                    <a:p>
                      <a:pPr marL="285750" indent="-285750">
                        <a:buFont typeface="Arial" panose="020B0604020202020204" pitchFamily="34" charset="0"/>
                        <a:buChar char="•"/>
                      </a:pPr>
                      <a:r>
                        <a:rPr lang="en-US" sz="2400" dirty="0"/>
                        <a:t>Self-Help Toileting – 15 – 18 months </a:t>
                      </a:r>
                    </a:p>
                  </a:txBody>
                  <a:tcPr/>
                </a:tc>
                <a:extLst>
                  <a:ext uri="{0D108BD9-81ED-4DB2-BD59-A6C34878D82A}">
                    <a16:rowId xmlns:a16="http://schemas.microsoft.com/office/drawing/2014/main" val="4250510305"/>
                  </a:ext>
                </a:extLst>
              </a:tr>
            </a:tbl>
          </a:graphicData>
        </a:graphic>
      </p:graphicFrame>
      <p:sp>
        <p:nvSpPr>
          <p:cNvPr id="7" name="TextBox 6">
            <a:extLst>
              <a:ext uri="{FF2B5EF4-FFF2-40B4-BE49-F238E27FC236}">
                <a16:creationId xmlns:a16="http://schemas.microsoft.com/office/drawing/2014/main" id="{3F2F89EF-E654-3061-4FAB-1BD7641D4DCA}"/>
              </a:ext>
            </a:extLst>
          </p:cNvPr>
          <p:cNvSpPr txBox="1"/>
          <p:nvPr/>
        </p:nvSpPr>
        <p:spPr>
          <a:xfrm>
            <a:off x="6705600" y="5943600"/>
            <a:ext cx="4572000" cy="369332"/>
          </a:xfrm>
          <a:prstGeom prst="rect">
            <a:avLst/>
          </a:prstGeom>
          <a:noFill/>
        </p:spPr>
        <p:txBody>
          <a:bodyPr wrap="square">
            <a:spAutoFit/>
          </a:bodyPr>
          <a:lstStyle/>
          <a:p>
            <a:r>
              <a:rPr lang="en-US" dirty="0"/>
              <a:t>ECTA/Dasy, n.d.</a:t>
            </a:r>
          </a:p>
        </p:txBody>
      </p:sp>
    </p:spTree>
    <p:extLst>
      <p:ext uri="{BB962C8B-B14F-4D97-AF65-F5344CB8AC3E}">
        <p14:creationId xmlns:p14="http://schemas.microsoft.com/office/powerpoint/2010/main" val="9903180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30223-0926-FAFA-AF8A-75A726F63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E79AE3-96D0-FD2C-F640-2809C7B0F9FF}"/>
              </a:ext>
            </a:extLst>
          </p:cNvPr>
          <p:cNvSpPr>
            <a:spLocks noGrp="1"/>
          </p:cNvSpPr>
          <p:nvPr>
            <p:ph type="title"/>
          </p:nvPr>
        </p:nvSpPr>
        <p:spPr/>
        <p:txBody>
          <a:bodyPr/>
          <a:lstStyle/>
          <a:p>
            <a:r>
              <a:rPr lang="en-US" dirty="0"/>
              <a:t>Documenting Evidence</a:t>
            </a:r>
          </a:p>
        </p:txBody>
      </p:sp>
      <p:graphicFrame>
        <p:nvGraphicFramePr>
          <p:cNvPr id="4" name="Content Placeholder 3">
            <a:extLst>
              <a:ext uri="{FF2B5EF4-FFF2-40B4-BE49-F238E27FC236}">
                <a16:creationId xmlns:a16="http://schemas.microsoft.com/office/drawing/2014/main" id="{CA69855D-B5D1-9A77-35A3-58E3F5730EED}"/>
              </a:ext>
            </a:extLst>
          </p:cNvPr>
          <p:cNvGraphicFramePr>
            <a:graphicFrameLocks noGrp="1"/>
          </p:cNvGraphicFramePr>
          <p:nvPr>
            <p:ph idx="1"/>
            <p:extLst>
              <p:ext uri="{D42A27DB-BD31-4B8C-83A1-F6EECF244321}">
                <p14:modId xmlns:p14="http://schemas.microsoft.com/office/powerpoint/2010/main" val="670879153"/>
              </p:ext>
            </p:extLst>
          </p:nvPr>
        </p:nvGraphicFramePr>
        <p:xfrm>
          <a:off x="457200" y="1361122"/>
          <a:ext cx="8229600" cy="37541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783560447"/>
                    </a:ext>
                  </a:extLst>
                </a:gridCol>
                <a:gridCol w="1295400">
                  <a:extLst>
                    <a:ext uri="{9D8B030D-6E8A-4147-A177-3AD203B41FA5}">
                      <a16:colId xmlns:a16="http://schemas.microsoft.com/office/drawing/2014/main" val="910868910"/>
                    </a:ext>
                  </a:extLst>
                </a:gridCol>
                <a:gridCol w="5410200">
                  <a:extLst>
                    <a:ext uri="{9D8B030D-6E8A-4147-A177-3AD203B41FA5}">
                      <a16:colId xmlns:a16="http://schemas.microsoft.com/office/drawing/2014/main" val="3490002560"/>
                    </a:ext>
                  </a:extLst>
                </a:gridCol>
              </a:tblGrid>
              <a:tr h="370840">
                <a:tc>
                  <a:txBody>
                    <a:bodyPr/>
                    <a:lstStyle/>
                    <a:p>
                      <a:r>
                        <a:rPr lang="en-US" dirty="0"/>
                        <a:t>Source</a:t>
                      </a:r>
                    </a:p>
                  </a:txBody>
                  <a:tcPr/>
                </a:tc>
                <a:tc>
                  <a:txBody>
                    <a:bodyPr/>
                    <a:lstStyle/>
                    <a:p>
                      <a:r>
                        <a:rPr lang="en-US" dirty="0"/>
                        <a:t>Date</a:t>
                      </a:r>
                    </a:p>
                  </a:txBody>
                  <a:tcPr/>
                </a:tc>
                <a:tc>
                  <a:txBody>
                    <a:bodyPr/>
                    <a:lstStyle/>
                    <a:p>
                      <a:r>
                        <a:rPr lang="en-US" dirty="0"/>
                        <a:t>Evidence</a:t>
                      </a:r>
                    </a:p>
                  </a:txBody>
                  <a:tcPr/>
                </a:tc>
                <a:extLst>
                  <a:ext uri="{0D108BD9-81ED-4DB2-BD59-A6C34878D82A}">
                    <a16:rowId xmlns:a16="http://schemas.microsoft.com/office/drawing/2014/main" val="1255737785"/>
                  </a:ext>
                </a:extLst>
              </a:tr>
              <a:tr h="370840">
                <a:tc>
                  <a:txBody>
                    <a:bodyPr/>
                    <a:lstStyle/>
                    <a:p>
                      <a:r>
                        <a:rPr lang="en-US" dirty="0"/>
                        <a:t>Candace’s ECSE Teacher</a:t>
                      </a:r>
                    </a:p>
                  </a:txBody>
                  <a:tcPr/>
                </a:tc>
                <a:tc>
                  <a:txBody>
                    <a:bodyPr/>
                    <a:lstStyle/>
                    <a:p>
                      <a:r>
                        <a:rPr lang="en-US" dirty="0"/>
                        <a:t>March 20xx</a:t>
                      </a:r>
                    </a:p>
                  </a:txBody>
                  <a:tcPr/>
                </a:tc>
                <a:tc>
                  <a:txBody>
                    <a:bodyPr/>
                    <a:lstStyle/>
                    <a:p>
                      <a:pPr marL="285750" indent="-285750">
                        <a:buFont typeface="Arial" panose="020B0604020202020204" pitchFamily="34" charset="0"/>
                        <a:buChar char="•"/>
                      </a:pPr>
                      <a:r>
                        <a:rPr lang="en-US" sz="2400" dirty="0"/>
                        <a:t>During structured activities in preschool, Candance clapped and jumped during a group song. </a:t>
                      </a:r>
                    </a:p>
                    <a:p>
                      <a:pPr marL="285750" indent="-285750">
                        <a:buFont typeface="Arial" panose="020B0604020202020204" pitchFamily="34" charset="0"/>
                        <a:buChar char="•"/>
                      </a:pPr>
                      <a:r>
                        <a:rPr lang="en-US" sz="2400" dirty="0"/>
                        <a:t>During free play, Candance sat quietly unless engaged in a play activity by caregiver. </a:t>
                      </a:r>
                    </a:p>
                    <a:p>
                      <a:pPr marL="285750" indent="-285750">
                        <a:buFont typeface="Arial" panose="020B0604020202020204" pitchFamily="34" charset="0"/>
                        <a:buChar char="•"/>
                      </a:pPr>
                      <a:r>
                        <a:rPr lang="en-US" sz="2400" dirty="0"/>
                        <a:t>Candance did not object to having hands washed by caregiver but needed assistance. </a:t>
                      </a:r>
                    </a:p>
                  </a:txBody>
                  <a:tcPr/>
                </a:tc>
                <a:extLst>
                  <a:ext uri="{0D108BD9-81ED-4DB2-BD59-A6C34878D82A}">
                    <a16:rowId xmlns:a16="http://schemas.microsoft.com/office/drawing/2014/main" val="4250510305"/>
                  </a:ext>
                </a:extLst>
              </a:tr>
            </a:tbl>
          </a:graphicData>
        </a:graphic>
      </p:graphicFrame>
      <p:sp>
        <p:nvSpPr>
          <p:cNvPr id="5" name="TextBox 4">
            <a:extLst>
              <a:ext uri="{FF2B5EF4-FFF2-40B4-BE49-F238E27FC236}">
                <a16:creationId xmlns:a16="http://schemas.microsoft.com/office/drawing/2014/main" id="{C62C3C0A-9F79-AB52-1DB2-601D8B62F773}"/>
              </a:ext>
            </a:extLst>
          </p:cNvPr>
          <p:cNvSpPr txBox="1"/>
          <p:nvPr/>
        </p:nvSpPr>
        <p:spPr>
          <a:xfrm>
            <a:off x="6400800" y="5832394"/>
            <a:ext cx="4572000" cy="369332"/>
          </a:xfrm>
          <a:prstGeom prst="rect">
            <a:avLst/>
          </a:prstGeom>
          <a:noFill/>
        </p:spPr>
        <p:txBody>
          <a:bodyPr wrap="square">
            <a:spAutoFit/>
          </a:bodyPr>
          <a:lstStyle/>
          <a:p>
            <a:r>
              <a:rPr lang="en-US" dirty="0"/>
              <a:t>ECTA/Dasy, n.d.</a:t>
            </a:r>
          </a:p>
        </p:txBody>
      </p:sp>
    </p:spTree>
    <p:extLst>
      <p:ext uri="{BB962C8B-B14F-4D97-AF65-F5344CB8AC3E}">
        <p14:creationId xmlns:p14="http://schemas.microsoft.com/office/powerpoint/2010/main" val="3824219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6761-AAA8-77A6-65CF-52B59E263895}"/>
              </a:ext>
            </a:extLst>
          </p:cNvPr>
          <p:cNvSpPr>
            <a:spLocks noGrp="1"/>
          </p:cNvSpPr>
          <p:nvPr>
            <p:ph type="title"/>
          </p:nvPr>
        </p:nvSpPr>
        <p:spPr/>
        <p:txBody>
          <a:bodyPr/>
          <a:lstStyle/>
          <a:p>
            <a:r>
              <a:rPr lang="en-US" dirty="0"/>
              <a:t>Hidden slide #8</a:t>
            </a:r>
          </a:p>
        </p:txBody>
      </p:sp>
      <p:sp>
        <p:nvSpPr>
          <p:cNvPr id="3" name="Text Placeholder 2">
            <a:extLst>
              <a:ext uri="{FF2B5EF4-FFF2-40B4-BE49-F238E27FC236}">
                <a16:creationId xmlns:a16="http://schemas.microsoft.com/office/drawing/2014/main" id="{DA782CB7-07A4-DF81-DE4D-C2FFB7A3973D}"/>
              </a:ext>
            </a:extLst>
          </p:cNvPr>
          <p:cNvSpPr>
            <a:spLocks noGrp="1"/>
          </p:cNvSpPr>
          <p:nvPr>
            <p:ph type="body" idx="1"/>
          </p:nvPr>
        </p:nvSpPr>
        <p:spPr/>
        <p:txBody>
          <a:bodyPr/>
          <a:lstStyle/>
          <a:p>
            <a:pPr marL="57150" indent="0" algn="ctr">
              <a:buNone/>
            </a:pPr>
            <a:r>
              <a:rPr lang="en-US" b="1" dirty="0"/>
              <a:t>Pre-Training Preparation</a:t>
            </a:r>
          </a:p>
          <a:p>
            <a:pPr marL="57150" indent="0" algn="ctr">
              <a:buNone/>
            </a:pPr>
            <a:r>
              <a:rPr lang="en-US" dirty="0"/>
              <a:t>Pre-Read article</a:t>
            </a:r>
          </a:p>
          <a:p>
            <a:pPr marL="57150" indent="0" algn="ctr">
              <a:buNone/>
            </a:pPr>
            <a:r>
              <a:rPr lang="en-US" dirty="0"/>
              <a:t>Child Outcome Summary (COS) Process Quick Reference Guide</a:t>
            </a:r>
          </a:p>
          <a:p>
            <a:pPr marL="57150" indent="0" algn="ctr">
              <a:buNone/>
            </a:pPr>
            <a:r>
              <a:rPr lang="en-US" dirty="0">
                <a:hlinkClick r:id="rId3"/>
              </a:rPr>
              <a:t>https://ectacenter.org/~pdfs/eco/cos-quick-reference-guide.pdf</a:t>
            </a:r>
            <a:r>
              <a:rPr lang="en-US" dirty="0"/>
              <a:t> </a:t>
            </a:r>
          </a:p>
        </p:txBody>
      </p:sp>
    </p:spTree>
    <p:extLst>
      <p:ext uri="{BB962C8B-B14F-4D97-AF65-F5344CB8AC3E}">
        <p14:creationId xmlns:p14="http://schemas.microsoft.com/office/powerpoint/2010/main" val="32779867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280ECA8-4D62-A2BA-7D71-B027E2D33532}"/>
            </a:ext>
          </a:extLst>
        </p:cNvPr>
        <p:cNvGrpSpPr/>
        <p:nvPr/>
      </p:nvGrpSpPr>
      <p:grpSpPr>
        <a:xfrm>
          <a:off x="0" y="0"/>
          <a:ext cx="0" cy="0"/>
          <a:chOff x="0" y="0"/>
          <a:chExt cx="0" cy="0"/>
        </a:xfrm>
      </p:grpSpPr>
      <p:pic>
        <p:nvPicPr>
          <p:cNvPr id="5" name="Content Placeholder 4" descr="A questionnaire with orange and white text&#10;&#10;Description automatically generated">
            <a:extLst>
              <a:ext uri="{FF2B5EF4-FFF2-40B4-BE49-F238E27FC236}">
                <a16:creationId xmlns:a16="http://schemas.microsoft.com/office/drawing/2014/main" id="{84D25789-ECD0-C16A-DFCE-533AAD7EE4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0529"/>
            <a:ext cx="5105400" cy="6829966"/>
          </a:xfrm>
        </p:spPr>
      </p:pic>
    </p:spTree>
    <p:extLst>
      <p:ext uri="{BB962C8B-B14F-4D97-AF65-F5344CB8AC3E}">
        <p14:creationId xmlns:p14="http://schemas.microsoft.com/office/powerpoint/2010/main" val="33933738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5819-0818-C1BB-E673-4DF9F75B4660}"/>
              </a:ext>
            </a:extLst>
          </p:cNvPr>
          <p:cNvSpPr>
            <a:spLocks noGrp="1"/>
          </p:cNvSpPr>
          <p:nvPr>
            <p:ph type="title"/>
          </p:nvPr>
        </p:nvSpPr>
        <p:spPr/>
        <p:txBody>
          <a:bodyPr/>
          <a:lstStyle/>
          <a:p>
            <a:r>
              <a:rPr lang="en-US" b="1" dirty="0"/>
              <a:t>True or False?</a:t>
            </a:r>
          </a:p>
        </p:txBody>
      </p:sp>
      <p:sp>
        <p:nvSpPr>
          <p:cNvPr id="3" name="Content Placeholder 2">
            <a:extLst>
              <a:ext uri="{FF2B5EF4-FFF2-40B4-BE49-F238E27FC236}">
                <a16:creationId xmlns:a16="http://schemas.microsoft.com/office/drawing/2014/main" id="{11F529FD-06A3-FBC6-D46F-C2D8227C8A29}"/>
              </a:ext>
            </a:extLst>
          </p:cNvPr>
          <p:cNvSpPr>
            <a:spLocks noGrp="1"/>
          </p:cNvSpPr>
          <p:nvPr>
            <p:ph idx="1"/>
          </p:nvPr>
        </p:nvSpPr>
        <p:spPr>
          <a:xfrm>
            <a:off x="490728" y="2066543"/>
            <a:ext cx="8229600" cy="4525963"/>
          </a:xfrm>
        </p:spPr>
        <p:txBody>
          <a:bodyPr>
            <a:normAutofit/>
          </a:bodyPr>
          <a:lstStyle/>
          <a:p>
            <a:pPr marL="0" indent="0" algn="ctr">
              <a:buNone/>
            </a:pPr>
            <a:r>
              <a:rPr lang="en-US" sz="3600" i="1" dirty="0"/>
              <a:t>A child with a COS rating of 4 at entry to the program and a rating of 4 at exit from the program two years later has not made progress in the outcome area. </a:t>
            </a:r>
          </a:p>
        </p:txBody>
      </p:sp>
    </p:spTree>
    <p:extLst>
      <p:ext uri="{BB962C8B-B14F-4D97-AF65-F5344CB8AC3E}">
        <p14:creationId xmlns:p14="http://schemas.microsoft.com/office/powerpoint/2010/main" val="5829160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423EF0-1115-48ED-BF81-389A963A77BC}"/>
              </a:ext>
            </a:extLst>
          </p:cNvPr>
          <p:cNvSpPr>
            <a:spLocks noGrp="1"/>
          </p:cNvSpPr>
          <p:nvPr>
            <p:ph idx="1"/>
          </p:nvPr>
        </p:nvSpPr>
        <p:spPr>
          <a:xfrm>
            <a:off x="511342" y="1600200"/>
            <a:ext cx="8346908" cy="4983162"/>
          </a:xfrm>
        </p:spPr>
        <p:txBody>
          <a:bodyPr>
            <a:normAutofit/>
          </a:bodyPr>
          <a:lstStyle/>
          <a:p>
            <a:pPr marL="0" indent="0">
              <a:buNone/>
            </a:pPr>
            <a:r>
              <a:rPr lang="en-US" sz="3500" dirty="0">
                <a:ea typeface="Open Sans" panose="020B0606030504020204" pitchFamily="34" charset="0"/>
                <a:cs typeface="Open Sans" panose="020B0606030504020204" pitchFamily="34" charset="0"/>
              </a:rPr>
              <a:t>Has the child shown any new skills or behaviors related to [this outcome] since the last outcomes summary?</a:t>
            </a:r>
          </a:p>
          <a:p>
            <a:pPr marL="0" indent="0">
              <a:buNone/>
            </a:pPr>
            <a:r>
              <a:rPr lang="en-US" sz="3500" dirty="0">
                <a:ea typeface="Open Sans" panose="020B0606030504020204" pitchFamily="34" charset="0"/>
                <a:cs typeface="Open Sans" panose="020B0606030504020204" pitchFamily="34" charset="0"/>
              </a:rPr>
              <a:t>This question is answered “yes” if the child has acquired ANY new skill or shown any improvement  related to this outcome since the last COS was completed (e.g., </a:t>
            </a:r>
            <a:r>
              <a:rPr lang="en-US" sz="3100" dirty="0">
                <a:ea typeface="Open Sans" panose="020B0606030504020204" pitchFamily="34" charset="0"/>
                <a:cs typeface="Open Sans" panose="020B0606030504020204" pitchFamily="34" charset="0"/>
              </a:rPr>
              <a:t>One new word or One new gesture) </a:t>
            </a:r>
          </a:p>
          <a:p>
            <a:endParaRPr lang="en-US" dirty="0"/>
          </a:p>
        </p:txBody>
      </p:sp>
      <p:sp>
        <p:nvSpPr>
          <p:cNvPr id="3" name="Title 2">
            <a:extLst>
              <a:ext uri="{FF2B5EF4-FFF2-40B4-BE49-F238E27FC236}">
                <a16:creationId xmlns:a16="http://schemas.microsoft.com/office/drawing/2014/main" id="{EA0DF698-DB8E-400B-925A-AD008D3DFC8E}"/>
              </a:ext>
            </a:extLst>
          </p:cNvPr>
          <p:cNvSpPr>
            <a:spLocks noGrp="1"/>
          </p:cNvSpPr>
          <p:nvPr>
            <p:ph type="title"/>
          </p:nvPr>
        </p:nvSpPr>
        <p:spPr/>
        <p:txBody>
          <a:bodyPr>
            <a:normAutofit/>
          </a:bodyPr>
          <a:lstStyle/>
          <a:p>
            <a:pPr algn="ctr"/>
            <a:r>
              <a:rPr lang="en-US" b="1" dirty="0"/>
              <a:t>The  “Progress” Question</a:t>
            </a:r>
          </a:p>
        </p:txBody>
      </p:sp>
    </p:spTree>
    <p:extLst>
      <p:ext uri="{BB962C8B-B14F-4D97-AF65-F5344CB8AC3E}">
        <p14:creationId xmlns:p14="http://schemas.microsoft.com/office/powerpoint/2010/main" val="39273134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3C522-6990-201B-5CDF-3ECC8E1D34AD}"/>
              </a:ext>
            </a:extLst>
          </p:cNvPr>
          <p:cNvSpPr>
            <a:spLocks noGrp="1"/>
          </p:cNvSpPr>
          <p:nvPr>
            <p:ph type="title"/>
          </p:nvPr>
        </p:nvSpPr>
        <p:spPr>
          <a:xfrm>
            <a:off x="457200" y="274638"/>
            <a:ext cx="8229600" cy="1143000"/>
          </a:xfrm>
        </p:spPr>
        <p:txBody>
          <a:bodyPr anchor="ctr">
            <a:normAutofit/>
          </a:bodyPr>
          <a:lstStyle/>
          <a:p>
            <a:r>
              <a:rPr lang="en-US" dirty="0"/>
              <a:t>Kim</a:t>
            </a:r>
          </a:p>
        </p:txBody>
      </p:sp>
      <p:pic>
        <p:nvPicPr>
          <p:cNvPr id="5" name="Content Placeholder 4" descr="A young child wearing a blue jacket&#10;&#10;Description automatically generated">
            <a:extLst>
              <a:ext uri="{FF2B5EF4-FFF2-40B4-BE49-F238E27FC236}">
                <a16:creationId xmlns:a16="http://schemas.microsoft.com/office/drawing/2014/main" id="{07D7550E-28AA-11D0-C89A-F3E420248F26}"/>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7964" r="-1" b="35463"/>
          <a:stretch/>
        </p:blipFill>
        <p:spPr>
          <a:xfrm>
            <a:off x="457200" y="1600200"/>
            <a:ext cx="8229600" cy="4525963"/>
          </a:xfrm>
          <a:noFill/>
        </p:spPr>
      </p:pic>
      <p:sp>
        <p:nvSpPr>
          <p:cNvPr id="6" name="TextBox 5">
            <a:extLst>
              <a:ext uri="{FF2B5EF4-FFF2-40B4-BE49-F238E27FC236}">
                <a16:creationId xmlns:a16="http://schemas.microsoft.com/office/drawing/2014/main" id="{B3B52F1E-0F13-922E-5835-07137972E955}"/>
              </a:ext>
            </a:extLst>
          </p:cNvPr>
          <p:cNvSpPr txBox="1"/>
          <p:nvPr/>
        </p:nvSpPr>
        <p:spPr>
          <a:xfrm>
            <a:off x="6366934" y="5926108"/>
            <a:ext cx="231986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www.flickr.com/photos/scottsm/32439445176/in/album-72157674556606844/">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dirty="0">
              <a:solidFill>
                <a:srgbClr val="FFFFFF"/>
              </a:solidFill>
            </a:endParaRPr>
          </a:p>
        </p:txBody>
      </p:sp>
    </p:spTree>
    <p:extLst>
      <p:ext uri="{BB962C8B-B14F-4D97-AF65-F5344CB8AC3E}">
        <p14:creationId xmlns:p14="http://schemas.microsoft.com/office/powerpoint/2010/main" val="29915232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DBE0A-8B7A-80E0-F4F3-777A95A4EEC1}"/>
              </a:ext>
            </a:extLst>
          </p:cNvPr>
          <p:cNvSpPr>
            <a:spLocks noGrp="1"/>
          </p:cNvSpPr>
          <p:nvPr>
            <p:ph type="title"/>
          </p:nvPr>
        </p:nvSpPr>
        <p:spPr/>
        <p:txBody>
          <a:bodyPr/>
          <a:lstStyle/>
          <a:p>
            <a:r>
              <a:rPr lang="en-US" dirty="0"/>
              <a:t>Kim Case Study </a:t>
            </a:r>
          </a:p>
        </p:txBody>
      </p:sp>
      <p:sp>
        <p:nvSpPr>
          <p:cNvPr id="3" name="Content Placeholder 2">
            <a:extLst>
              <a:ext uri="{FF2B5EF4-FFF2-40B4-BE49-F238E27FC236}">
                <a16:creationId xmlns:a16="http://schemas.microsoft.com/office/drawing/2014/main" id="{E1795E55-726E-6403-AB26-C1E4ED0527E9}"/>
              </a:ext>
            </a:extLst>
          </p:cNvPr>
          <p:cNvSpPr>
            <a:spLocks noGrp="1"/>
          </p:cNvSpPr>
          <p:nvPr>
            <p:ph idx="1"/>
          </p:nvPr>
        </p:nvSpPr>
        <p:spPr>
          <a:xfrm>
            <a:off x="443060" y="1600200"/>
            <a:ext cx="8229600" cy="4525963"/>
          </a:xfrm>
        </p:spPr>
        <p:txBody>
          <a:bodyPr/>
          <a:lstStyle/>
          <a:p>
            <a:r>
              <a:rPr lang="en-US" dirty="0"/>
              <a:t>Assessment Discussion </a:t>
            </a:r>
          </a:p>
          <a:p>
            <a:r>
              <a:rPr lang="en-US" dirty="0"/>
              <a:t>Information for Outcomes 1, 2, or 3</a:t>
            </a:r>
          </a:p>
          <a:p>
            <a:r>
              <a:rPr lang="en-US" dirty="0"/>
              <a:t>Decision Tree</a:t>
            </a:r>
          </a:p>
          <a:p>
            <a:r>
              <a:rPr lang="en-US" dirty="0"/>
              <a:t>Complete COS Assessment Summary </a:t>
            </a:r>
          </a:p>
          <a:p>
            <a:endParaRPr lang="en-US" dirty="0"/>
          </a:p>
        </p:txBody>
      </p:sp>
    </p:spTree>
    <p:extLst>
      <p:ext uri="{BB962C8B-B14F-4D97-AF65-F5344CB8AC3E}">
        <p14:creationId xmlns:p14="http://schemas.microsoft.com/office/powerpoint/2010/main" val="32323432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3EEC-5054-5932-9824-BCD97465BFBD}"/>
              </a:ext>
            </a:extLst>
          </p:cNvPr>
          <p:cNvSpPr>
            <a:spLocks noGrp="1"/>
          </p:cNvSpPr>
          <p:nvPr>
            <p:ph type="title"/>
          </p:nvPr>
        </p:nvSpPr>
        <p:spPr>
          <a:xfrm>
            <a:off x="457200" y="274638"/>
            <a:ext cx="8229600" cy="1143000"/>
          </a:xfrm>
        </p:spPr>
        <p:txBody>
          <a:bodyPr anchor="ctr">
            <a:normAutofit/>
          </a:bodyPr>
          <a:lstStyle/>
          <a:p>
            <a:r>
              <a:rPr lang="en-US" b="1" dirty="0"/>
              <a:t>Special Considerations</a:t>
            </a:r>
          </a:p>
        </p:txBody>
      </p:sp>
      <p:graphicFrame>
        <p:nvGraphicFramePr>
          <p:cNvPr id="5" name="Content Placeholder 2">
            <a:extLst>
              <a:ext uri="{FF2B5EF4-FFF2-40B4-BE49-F238E27FC236}">
                <a16:creationId xmlns:a16="http://schemas.microsoft.com/office/drawing/2014/main" id="{B7F852B8-17F0-F127-D75C-AC726364874C}"/>
              </a:ext>
            </a:extLst>
          </p:cNvPr>
          <p:cNvGraphicFramePr>
            <a:graphicFrameLocks noGrp="1"/>
          </p:cNvGraphicFramePr>
          <p:nvPr>
            <p:ph idx="1"/>
            <p:extLst>
              <p:ext uri="{D42A27DB-BD31-4B8C-83A1-F6EECF244321}">
                <p14:modId xmlns:p14="http://schemas.microsoft.com/office/powerpoint/2010/main" val="12205466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D742B57-961C-F4FB-F836-B4DE0D021162}"/>
              </a:ext>
            </a:extLst>
          </p:cNvPr>
          <p:cNvSpPr txBox="1"/>
          <p:nvPr/>
        </p:nvSpPr>
        <p:spPr>
          <a:xfrm>
            <a:off x="6553200" y="6120997"/>
            <a:ext cx="4572000" cy="369332"/>
          </a:xfrm>
          <a:prstGeom prst="rect">
            <a:avLst/>
          </a:prstGeom>
          <a:noFill/>
        </p:spPr>
        <p:txBody>
          <a:bodyPr wrap="square">
            <a:spAutoFit/>
          </a:bodyPr>
          <a:lstStyle/>
          <a:p>
            <a:r>
              <a:rPr lang="en-US" dirty="0"/>
              <a:t>ECTA/Dasy, n.d.</a:t>
            </a:r>
          </a:p>
        </p:txBody>
      </p:sp>
    </p:spTree>
    <p:extLst>
      <p:ext uri="{BB962C8B-B14F-4D97-AF65-F5344CB8AC3E}">
        <p14:creationId xmlns:p14="http://schemas.microsoft.com/office/powerpoint/2010/main" val="20186979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1CAF7E-F303-4184-8D66-94DD9BE0B3FB}"/>
              </a:ext>
            </a:extLst>
          </p:cNvPr>
          <p:cNvSpPr>
            <a:spLocks noGrp="1"/>
          </p:cNvSpPr>
          <p:nvPr>
            <p:ph idx="1"/>
          </p:nvPr>
        </p:nvSpPr>
        <p:spPr/>
        <p:txBody>
          <a:bodyPr/>
          <a:lstStyle/>
          <a:p>
            <a:pPr marL="342892" indent="-342892">
              <a:buClr>
                <a:srgbClr val="0082C4"/>
              </a:buClr>
            </a:pPr>
            <a:r>
              <a:rPr lang="en-US" sz="2700" dirty="0">
                <a:solidFill>
                  <a:srgbClr val="FFFFFF">
                    <a:lumMod val="10000"/>
                  </a:srgbClr>
                </a:solidFill>
                <a:latin typeface="Open Sans" panose="020B0606030504020204" pitchFamily="34" charset="0"/>
                <a:ea typeface="Open Sans" panose="020B0606030504020204" pitchFamily="34" charset="0"/>
                <a:cs typeface="Open Sans" panose="020B0606030504020204" pitchFamily="34" charset="0"/>
              </a:rPr>
              <a:t>Must complete the ECO ratings within 30 calendar days of entering or exiting services. </a:t>
            </a:r>
          </a:p>
          <a:p>
            <a:pPr marL="342892" indent="-342892">
              <a:buClr>
                <a:srgbClr val="0082C4"/>
              </a:buClr>
            </a:pPr>
            <a:r>
              <a:rPr lang="en-US" sz="2700" dirty="0">
                <a:solidFill>
                  <a:srgbClr val="FFFFFF">
                    <a:lumMod val="10000"/>
                  </a:srgbClr>
                </a:solidFill>
                <a:latin typeface="Open Sans" panose="020B0606030504020204" pitchFamily="34" charset="0"/>
                <a:ea typeface="Open Sans" panose="020B0606030504020204" pitchFamily="34" charset="0"/>
                <a:cs typeface="Open Sans" panose="020B0606030504020204" pitchFamily="34" charset="0"/>
              </a:rPr>
              <a:t>July 31</a:t>
            </a:r>
            <a:r>
              <a:rPr lang="en-US" sz="2700" baseline="30000" dirty="0">
                <a:solidFill>
                  <a:srgbClr val="FFFFFF">
                    <a:lumMod val="10000"/>
                  </a:srgbClr>
                </a:solidFill>
                <a:latin typeface="Open Sans" panose="020B0606030504020204" pitchFamily="34" charset="0"/>
                <a:ea typeface="Open Sans" panose="020B0606030504020204" pitchFamily="34" charset="0"/>
                <a:cs typeface="Open Sans" panose="020B0606030504020204" pitchFamily="34" charset="0"/>
              </a:rPr>
              <a:t>st</a:t>
            </a:r>
            <a:r>
              <a:rPr lang="en-US" sz="2700" dirty="0">
                <a:solidFill>
                  <a:srgbClr val="FFFFFF">
                    <a:lumMod val="10000"/>
                  </a:srgbClr>
                </a:solidFill>
                <a:latin typeface="Open Sans" panose="020B0606030504020204" pitchFamily="34" charset="0"/>
                <a:ea typeface="Open Sans" panose="020B0606030504020204" pitchFamily="34" charset="0"/>
                <a:cs typeface="Open Sans" panose="020B0606030504020204" pitchFamily="34" charset="0"/>
              </a:rPr>
              <a:t> = last day to enter ratings for that fiscal year (from 7/1 through 6/30 of that year)</a:t>
            </a:r>
          </a:p>
          <a:p>
            <a:pPr marL="342892" indent="-342892">
              <a:buClr>
                <a:srgbClr val="0082C4"/>
              </a:buClr>
            </a:pPr>
            <a:r>
              <a:rPr lang="en-US" sz="2700" dirty="0">
                <a:solidFill>
                  <a:srgbClr val="FFFFFF">
                    <a:lumMod val="10000"/>
                  </a:srgbClr>
                </a:solidFill>
                <a:latin typeface="Open Sans" panose="020B0606030504020204" pitchFamily="34" charset="0"/>
                <a:ea typeface="Open Sans" panose="020B0606030504020204" pitchFamily="34" charset="0"/>
                <a:cs typeface="Open Sans" panose="020B0606030504020204" pitchFamily="34" charset="0"/>
              </a:rPr>
              <a:t>August 1</a:t>
            </a:r>
            <a:r>
              <a:rPr lang="en-US" sz="2700" baseline="30000" dirty="0">
                <a:solidFill>
                  <a:srgbClr val="FFFFFF">
                    <a:lumMod val="10000"/>
                  </a:srgbClr>
                </a:solidFill>
                <a:latin typeface="Open Sans" panose="020B0606030504020204" pitchFamily="34" charset="0"/>
                <a:ea typeface="Open Sans" panose="020B0606030504020204" pitchFamily="34" charset="0"/>
                <a:cs typeface="Open Sans" panose="020B0606030504020204" pitchFamily="34" charset="0"/>
              </a:rPr>
              <a:t>st</a:t>
            </a:r>
            <a:r>
              <a:rPr lang="en-US" sz="2700" dirty="0">
                <a:solidFill>
                  <a:srgbClr val="FFFFFF">
                    <a:lumMod val="10000"/>
                  </a:srgbClr>
                </a:solidFill>
                <a:latin typeface="Open Sans" panose="020B0606030504020204" pitchFamily="34" charset="0"/>
                <a:ea typeface="Open Sans" panose="020B0606030504020204" pitchFamily="34" charset="0"/>
                <a:cs typeface="Open Sans" panose="020B0606030504020204" pitchFamily="34" charset="0"/>
              </a:rPr>
              <a:t> – September 15 = data verification for previous fiscal year (able to make corrections during this period only)</a:t>
            </a:r>
          </a:p>
          <a:p>
            <a:pPr marL="0" indent="0">
              <a:buNone/>
            </a:pPr>
            <a:endParaRPr lang="en-US" dirty="0"/>
          </a:p>
        </p:txBody>
      </p:sp>
      <p:sp>
        <p:nvSpPr>
          <p:cNvPr id="3" name="Title 2">
            <a:extLst>
              <a:ext uri="{FF2B5EF4-FFF2-40B4-BE49-F238E27FC236}">
                <a16:creationId xmlns:a16="http://schemas.microsoft.com/office/drawing/2014/main" id="{7B7196E6-BACB-46B7-ABF2-076376FC8FEA}"/>
              </a:ext>
            </a:extLst>
          </p:cNvPr>
          <p:cNvSpPr>
            <a:spLocks noGrp="1"/>
          </p:cNvSpPr>
          <p:nvPr>
            <p:ph type="title"/>
          </p:nvPr>
        </p:nvSpPr>
        <p:spPr/>
        <p:txBody>
          <a:bodyPr>
            <a:normAutofit/>
          </a:bodyPr>
          <a:lstStyle/>
          <a:p>
            <a:pPr algn="ctr"/>
            <a:r>
              <a:rPr lang="en-US" sz="4050" b="1" dirty="0"/>
              <a:t>Timelines</a:t>
            </a:r>
          </a:p>
        </p:txBody>
      </p:sp>
    </p:spTree>
    <p:extLst>
      <p:ext uri="{BB962C8B-B14F-4D97-AF65-F5344CB8AC3E}">
        <p14:creationId xmlns:p14="http://schemas.microsoft.com/office/powerpoint/2010/main" val="19909663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07AE-0E2F-FCDB-E373-849D9F61B553}"/>
              </a:ext>
            </a:extLst>
          </p:cNvPr>
          <p:cNvSpPr>
            <a:spLocks noGrp="1"/>
          </p:cNvSpPr>
          <p:nvPr>
            <p:ph type="title"/>
          </p:nvPr>
        </p:nvSpPr>
        <p:spPr/>
        <p:txBody>
          <a:bodyPr/>
          <a:lstStyle/>
          <a:p>
            <a:r>
              <a:rPr lang="en-US" b="1" dirty="0"/>
              <a:t>Your Team’s Case Study</a:t>
            </a:r>
          </a:p>
        </p:txBody>
      </p:sp>
      <p:pic>
        <p:nvPicPr>
          <p:cNvPr id="10" name="Content Placeholder 9" descr="A group of people working at a table&#10;&#10;Description automatically generated">
            <a:extLst>
              <a:ext uri="{FF2B5EF4-FFF2-40B4-BE49-F238E27FC236}">
                <a16:creationId xmlns:a16="http://schemas.microsoft.com/office/drawing/2014/main" id="{4D33650A-88B7-C724-9DE4-483003F7299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46841" y="1562100"/>
            <a:ext cx="6850318" cy="3733800"/>
          </a:xfrm>
        </p:spPr>
      </p:pic>
    </p:spTree>
    <p:extLst>
      <p:ext uri="{BB962C8B-B14F-4D97-AF65-F5344CB8AC3E}">
        <p14:creationId xmlns:p14="http://schemas.microsoft.com/office/powerpoint/2010/main" val="1904693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7767F-782F-1EBA-AFCB-F1F664BCDDD1}"/>
              </a:ext>
            </a:extLst>
          </p:cNvPr>
          <p:cNvSpPr>
            <a:spLocks noGrp="1"/>
          </p:cNvSpPr>
          <p:nvPr>
            <p:ph type="ctrTitle"/>
          </p:nvPr>
        </p:nvSpPr>
        <p:spPr/>
        <p:txBody>
          <a:bodyPr/>
          <a:lstStyle/>
          <a:p>
            <a:r>
              <a:rPr lang="en-US" b="1" dirty="0">
                <a:solidFill>
                  <a:schemeClr val="bg1"/>
                </a:solidFill>
              </a:rPr>
              <a:t>Teaming and Collaboration</a:t>
            </a:r>
          </a:p>
        </p:txBody>
      </p:sp>
      <p:sp>
        <p:nvSpPr>
          <p:cNvPr id="3" name="Subtitle 2">
            <a:extLst>
              <a:ext uri="{FF2B5EF4-FFF2-40B4-BE49-F238E27FC236}">
                <a16:creationId xmlns:a16="http://schemas.microsoft.com/office/drawing/2014/main" id="{D8AEF77A-2C00-34D8-772A-216C46E62AD0}"/>
              </a:ext>
            </a:extLst>
          </p:cNvPr>
          <p:cNvSpPr>
            <a:spLocks noGrp="1"/>
          </p:cNvSpPr>
          <p:nvPr>
            <p:ph type="subTitle" idx="1"/>
          </p:nvPr>
        </p:nvSpPr>
        <p:spPr/>
        <p:txBody>
          <a:bodyPr/>
          <a:lstStyle/>
          <a:p>
            <a:r>
              <a:rPr lang="en-US" i="1" dirty="0">
                <a:solidFill>
                  <a:schemeClr val="bg1"/>
                </a:solidFill>
              </a:rPr>
              <a:t>Part of an effective Child Outcome Summary Process is effective teaming. </a:t>
            </a:r>
          </a:p>
        </p:txBody>
      </p:sp>
    </p:spTree>
    <p:extLst>
      <p:ext uri="{BB962C8B-B14F-4D97-AF65-F5344CB8AC3E}">
        <p14:creationId xmlns:p14="http://schemas.microsoft.com/office/powerpoint/2010/main" val="29371941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8F3C-EDD3-AD80-5F9F-C1FECC2EE397}"/>
              </a:ext>
            </a:extLst>
          </p:cNvPr>
          <p:cNvSpPr>
            <a:spLocks noGrp="1"/>
          </p:cNvSpPr>
          <p:nvPr>
            <p:ph type="title"/>
          </p:nvPr>
        </p:nvSpPr>
        <p:spPr/>
        <p:txBody>
          <a:bodyPr>
            <a:normAutofit fontScale="90000"/>
          </a:bodyPr>
          <a:lstStyle/>
          <a:p>
            <a:r>
              <a:rPr lang="en-US" b="1" dirty="0"/>
              <a:t>How Do You Ensure the COS Ratings are made by Teams? </a:t>
            </a:r>
          </a:p>
        </p:txBody>
      </p:sp>
      <p:pic>
        <p:nvPicPr>
          <p:cNvPr id="5" name="Content Placeholder 4" descr="A group of people laughing at a table&#10;&#10;Description automatically generated">
            <a:extLst>
              <a:ext uri="{FF2B5EF4-FFF2-40B4-BE49-F238E27FC236}">
                <a16:creationId xmlns:a16="http://schemas.microsoft.com/office/drawing/2014/main" id="{E65E7B86-DD0B-A0F8-44AC-EF6875EE8E0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51267" y="1518222"/>
            <a:ext cx="6441465" cy="4300410"/>
          </a:xfrm>
        </p:spPr>
      </p:pic>
      <p:sp>
        <p:nvSpPr>
          <p:cNvPr id="6" name="TextBox 5">
            <a:extLst>
              <a:ext uri="{FF2B5EF4-FFF2-40B4-BE49-F238E27FC236}">
                <a16:creationId xmlns:a16="http://schemas.microsoft.com/office/drawing/2014/main" id="{7C511ACA-D300-2CDE-D92B-8A490B56FBD3}"/>
              </a:ext>
            </a:extLst>
          </p:cNvPr>
          <p:cNvSpPr txBox="1"/>
          <p:nvPr/>
        </p:nvSpPr>
        <p:spPr>
          <a:xfrm>
            <a:off x="5943600" y="5943600"/>
            <a:ext cx="2872260" cy="230832"/>
          </a:xfrm>
          <a:prstGeom prst="rect">
            <a:avLst/>
          </a:prstGeom>
          <a:noFill/>
        </p:spPr>
        <p:txBody>
          <a:bodyPr wrap="square" rtlCol="0">
            <a:spAutoFit/>
          </a:bodyPr>
          <a:lstStyle/>
          <a:p>
            <a:r>
              <a:rPr lang="en-US" sz="900" dirty="0">
                <a:hlinkClick r:id="rId3" tooltip="https://ibelong.eu/activities/team-teacher-reflections/"/>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2727678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en-US" dirty="0">
                <a:solidFill>
                  <a:schemeClr val="bg1"/>
                </a:solidFill>
              </a:rPr>
              <a:t>Indicator 7:</a:t>
            </a:r>
            <a:br>
              <a:rPr lang="en-US" dirty="0">
                <a:solidFill>
                  <a:schemeClr val="bg1"/>
                </a:solidFill>
              </a:rPr>
            </a:br>
            <a:r>
              <a:rPr lang="en-US" dirty="0">
                <a:solidFill>
                  <a:schemeClr val="bg1"/>
                </a:solidFill>
              </a:rPr>
              <a:t>Early Childhood Outcome Ratings</a:t>
            </a:r>
          </a:p>
        </p:txBody>
      </p:sp>
      <p:sp>
        <p:nvSpPr>
          <p:cNvPr id="4" name="Subtitle 3">
            <a:extLst>
              <a:ext uri="{FF2B5EF4-FFF2-40B4-BE49-F238E27FC236}">
                <a16:creationId xmlns:a16="http://schemas.microsoft.com/office/drawing/2014/main" id="{D21B2D5B-2056-679A-63BD-7FD19EA69B6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02709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6E1D9-95EB-450A-C112-1EC2EE918CC6}"/>
              </a:ext>
            </a:extLst>
          </p:cNvPr>
          <p:cNvSpPr>
            <a:spLocks noGrp="1"/>
          </p:cNvSpPr>
          <p:nvPr>
            <p:ph type="title"/>
          </p:nvPr>
        </p:nvSpPr>
        <p:spPr/>
        <p:txBody>
          <a:bodyPr>
            <a:normAutofit fontScale="90000"/>
          </a:bodyPr>
          <a:lstStyle/>
          <a:p>
            <a:r>
              <a:rPr lang="en-US" b="1" dirty="0"/>
              <a:t>Why are Teams important for COS Ratings? </a:t>
            </a:r>
          </a:p>
        </p:txBody>
      </p:sp>
      <p:sp>
        <p:nvSpPr>
          <p:cNvPr id="3" name="Content Placeholder 2">
            <a:extLst>
              <a:ext uri="{FF2B5EF4-FFF2-40B4-BE49-F238E27FC236}">
                <a16:creationId xmlns:a16="http://schemas.microsoft.com/office/drawing/2014/main" id="{D4AEE757-E9C4-1FA8-0A43-581EFD2D8DB4}"/>
              </a:ext>
            </a:extLst>
          </p:cNvPr>
          <p:cNvSpPr>
            <a:spLocks noGrp="1"/>
          </p:cNvSpPr>
          <p:nvPr>
            <p:ph idx="1"/>
          </p:nvPr>
        </p:nvSpPr>
        <p:spPr/>
        <p:txBody>
          <a:bodyPr/>
          <a:lstStyle/>
          <a:p>
            <a:r>
              <a:rPr lang="en-US" dirty="0"/>
              <a:t>Obtaining a complete picture of the child’s functioning across settings and situations. </a:t>
            </a:r>
          </a:p>
          <a:p>
            <a:r>
              <a:rPr lang="en-US" dirty="0"/>
              <a:t>Different perspectives based on particular expertise. </a:t>
            </a:r>
          </a:p>
          <a:p>
            <a:r>
              <a:rPr lang="en-US" dirty="0"/>
              <a:t>Eliminate subjectivity. </a:t>
            </a:r>
          </a:p>
        </p:txBody>
      </p:sp>
      <p:sp>
        <p:nvSpPr>
          <p:cNvPr id="5" name="TextBox 4">
            <a:extLst>
              <a:ext uri="{FF2B5EF4-FFF2-40B4-BE49-F238E27FC236}">
                <a16:creationId xmlns:a16="http://schemas.microsoft.com/office/drawing/2014/main" id="{AE3F1F8D-6D49-7963-DE34-F9F230A0115C}"/>
              </a:ext>
            </a:extLst>
          </p:cNvPr>
          <p:cNvSpPr txBox="1"/>
          <p:nvPr/>
        </p:nvSpPr>
        <p:spPr>
          <a:xfrm>
            <a:off x="7086600" y="5772646"/>
            <a:ext cx="4572000" cy="369332"/>
          </a:xfrm>
          <a:prstGeom prst="rect">
            <a:avLst/>
          </a:prstGeom>
          <a:noFill/>
        </p:spPr>
        <p:txBody>
          <a:bodyPr wrap="square">
            <a:spAutoFit/>
          </a:bodyPr>
          <a:lstStyle/>
          <a:p>
            <a:r>
              <a:rPr lang="en-US" dirty="0"/>
              <a:t>ECTA/DaSy, n.d. </a:t>
            </a:r>
          </a:p>
        </p:txBody>
      </p:sp>
    </p:spTree>
    <p:extLst>
      <p:ext uri="{BB962C8B-B14F-4D97-AF65-F5344CB8AC3E}">
        <p14:creationId xmlns:p14="http://schemas.microsoft.com/office/powerpoint/2010/main" val="9130286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3B54-9F59-4059-2314-67AB6FC174C1}"/>
              </a:ext>
            </a:extLst>
          </p:cNvPr>
          <p:cNvSpPr>
            <a:spLocks noGrp="1"/>
          </p:cNvSpPr>
          <p:nvPr>
            <p:ph type="title"/>
          </p:nvPr>
        </p:nvSpPr>
        <p:spPr/>
        <p:txBody>
          <a:bodyPr>
            <a:normAutofit fontScale="90000"/>
          </a:bodyPr>
          <a:lstStyle/>
          <a:p>
            <a:r>
              <a:rPr lang="en-US" b="1" dirty="0"/>
              <a:t>Organize and Facilitate Effective Team Meetings </a:t>
            </a:r>
          </a:p>
        </p:txBody>
      </p:sp>
      <p:sp>
        <p:nvSpPr>
          <p:cNvPr id="3" name="Content Placeholder 2">
            <a:extLst>
              <a:ext uri="{FF2B5EF4-FFF2-40B4-BE49-F238E27FC236}">
                <a16:creationId xmlns:a16="http://schemas.microsoft.com/office/drawing/2014/main" id="{6C61B475-DD6A-2A73-3DE6-93CCAB4D5495}"/>
              </a:ext>
            </a:extLst>
          </p:cNvPr>
          <p:cNvSpPr>
            <a:spLocks noGrp="1"/>
          </p:cNvSpPr>
          <p:nvPr>
            <p:ph idx="1"/>
          </p:nvPr>
        </p:nvSpPr>
        <p:spPr/>
        <p:txBody>
          <a:bodyPr/>
          <a:lstStyle/>
          <a:p>
            <a:r>
              <a:rPr lang="en-US" dirty="0"/>
              <a:t>Clear meeting goals and expectations</a:t>
            </a:r>
          </a:p>
          <a:p>
            <a:r>
              <a:rPr lang="en-US" dirty="0"/>
              <a:t>Encourage genuine communication</a:t>
            </a:r>
          </a:p>
          <a:p>
            <a:r>
              <a:rPr lang="en-US" dirty="0"/>
              <a:t>Ensure all members participate</a:t>
            </a:r>
          </a:p>
          <a:p>
            <a:r>
              <a:rPr lang="en-US" dirty="0"/>
              <a:t>Invite the sharing of multiple perspectives</a:t>
            </a:r>
          </a:p>
          <a:p>
            <a:r>
              <a:rPr lang="en-US" dirty="0"/>
              <a:t>Use active listening</a:t>
            </a:r>
          </a:p>
          <a:p>
            <a:r>
              <a:rPr lang="en-US" dirty="0"/>
              <a:t>Encourage consensus building</a:t>
            </a:r>
          </a:p>
          <a:p>
            <a:r>
              <a:rPr lang="en-US" dirty="0"/>
              <a:t>Efficiency</a:t>
            </a:r>
          </a:p>
        </p:txBody>
      </p:sp>
      <p:sp>
        <p:nvSpPr>
          <p:cNvPr id="4" name="TextBox 3">
            <a:extLst>
              <a:ext uri="{FF2B5EF4-FFF2-40B4-BE49-F238E27FC236}">
                <a16:creationId xmlns:a16="http://schemas.microsoft.com/office/drawing/2014/main" id="{1C3037D8-434E-3D8B-8BB6-41DFC804FFDF}"/>
              </a:ext>
            </a:extLst>
          </p:cNvPr>
          <p:cNvSpPr txBox="1"/>
          <p:nvPr/>
        </p:nvSpPr>
        <p:spPr>
          <a:xfrm>
            <a:off x="6096000" y="5756831"/>
            <a:ext cx="2257990" cy="369332"/>
          </a:xfrm>
          <a:prstGeom prst="rect">
            <a:avLst/>
          </a:prstGeom>
          <a:noFill/>
        </p:spPr>
        <p:txBody>
          <a:bodyPr wrap="none" rtlCol="0">
            <a:spAutoFit/>
          </a:bodyPr>
          <a:lstStyle/>
          <a:p>
            <a:r>
              <a:rPr lang="en-US" dirty="0"/>
              <a:t>McLeskey, et. Al. 2017</a:t>
            </a:r>
          </a:p>
        </p:txBody>
      </p:sp>
    </p:spTree>
    <p:extLst>
      <p:ext uri="{BB962C8B-B14F-4D97-AF65-F5344CB8AC3E}">
        <p14:creationId xmlns:p14="http://schemas.microsoft.com/office/powerpoint/2010/main" val="30534492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6F15E-6096-0CDD-3405-733C77A2E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C67088-8025-6AF5-A4EE-B151C261D567}"/>
              </a:ext>
            </a:extLst>
          </p:cNvPr>
          <p:cNvSpPr>
            <a:spLocks noGrp="1"/>
          </p:cNvSpPr>
          <p:nvPr>
            <p:ph type="title"/>
          </p:nvPr>
        </p:nvSpPr>
        <p:spPr/>
        <p:txBody>
          <a:bodyPr/>
          <a:lstStyle/>
          <a:p>
            <a:r>
              <a:rPr lang="en-US" b="1" dirty="0"/>
              <a:t>Effective Communication Skills </a:t>
            </a:r>
          </a:p>
        </p:txBody>
      </p:sp>
      <p:sp>
        <p:nvSpPr>
          <p:cNvPr id="3" name="Content Placeholder 2">
            <a:extLst>
              <a:ext uri="{FF2B5EF4-FFF2-40B4-BE49-F238E27FC236}">
                <a16:creationId xmlns:a16="http://schemas.microsoft.com/office/drawing/2014/main" id="{FB0C67BE-0B4A-18DE-4537-A17AEFE77849}"/>
              </a:ext>
            </a:extLst>
          </p:cNvPr>
          <p:cNvSpPr>
            <a:spLocks noGrp="1"/>
          </p:cNvSpPr>
          <p:nvPr>
            <p:ph idx="1"/>
          </p:nvPr>
        </p:nvSpPr>
        <p:spPr/>
        <p:txBody>
          <a:bodyPr>
            <a:normAutofit/>
          </a:bodyPr>
          <a:lstStyle/>
          <a:p>
            <a:r>
              <a:rPr lang="en-US" dirty="0"/>
              <a:t>Show you are listening with responsive body language, appropriate facial expressions </a:t>
            </a:r>
          </a:p>
          <a:p>
            <a:r>
              <a:rPr lang="en-US" dirty="0"/>
              <a:t>Allow speakers to reflect on and finish their thoughts before moving on. </a:t>
            </a:r>
          </a:p>
          <a:p>
            <a:r>
              <a:rPr lang="en-US" dirty="0"/>
              <a:t>Summarize, paraphrase, or ask for descriptive examples to check understanding. </a:t>
            </a:r>
          </a:p>
          <a:p>
            <a:r>
              <a:rPr lang="en-US" dirty="0"/>
              <a:t>Ask follow-up questions to get additional information, as needed. </a:t>
            </a:r>
          </a:p>
        </p:txBody>
      </p:sp>
      <p:sp>
        <p:nvSpPr>
          <p:cNvPr id="5" name="TextBox 4">
            <a:extLst>
              <a:ext uri="{FF2B5EF4-FFF2-40B4-BE49-F238E27FC236}">
                <a16:creationId xmlns:a16="http://schemas.microsoft.com/office/drawing/2014/main" id="{D158C633-1F5E-20C1-3591-B67770F8C95B}"/>
              </a:ext>
            </a:extLst>
          </p:cNvPr>
          <p:cNvSpPr txBox="1"/>
          <p:nvPr/>
        </p:nvSpPr>
        <p:spPr>
          <a:xfrm>
            <a:off x="7162800" y="6100284"/>
            <a:ext cx="4572000" cy="369332"/>
          </a:xfrm>
          <a:prstGeom prst="rect">
            <a:avLst/>
          </a:prstGeom>
          <a:noFill/>
        </p:spPr>
        <p:txBody>
          <a:bodyPr wrap="square">
            <a:spAutoFit/>
          </a:bodyPr>
          <a:lstStyle/>
          <a:p>
            <a:r>
              <a:rPr lang="en-US" dirty="0"/>
              <a:t>ECTA/DaSy, n.d. </a:t>
            </a:r>
          </a:p>
        </p:txBody>
      </p:sp>
    </p:spTree>
    <p:extLst>
      <p:ext uri="{BB962C8B-B14F-4D97-AF65-F5344CB8AC3E}">
        <p14:creationId xmlns:p14="http://schemas.microsoft.com/office/powerpoint/2010/main" val="13132374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89CEA-0E22-08F6-4273-13800F5E7862}"/>
              </a:ext>
            </a:extLst>
          </p:cNvPr>
          <p:cNvSpPr>
            <a:spLocks noGrp="1"/>
          </p:cNvSpPr>
          <p:nvPr>
            <p:ph type="title"/>
          </p:nvPr>
        </p:nvSpPr>
        <p:spPr/>
        <p:txBody>
          <a:bodyPr/>
          <a:lstStyle/>
          <a:p>
            <a:r>
              <a:rPr lang="en-US" dirty="0"/>
              <a:t>Quality COS Teaming Practices</a:t>
            </a:r>
          </a:p>
        </p:txBody>
      </p:sp>
      <p:sp>
        <p:nvSpPr>
          <p:cNvPr id="3" name="Content Placeholder 2">
            <a:extLst>
              <a:ext uri="{FF2B5EF4-FFF2-40B4-BE49-F238E27FC236}">
                <a16:creationId xmlns:a16="http://schemas.microsoft.com/office/drawing/2014/main" id="{543CFA69-2679-9CEF-750F-87F42ED72122}"/>
              </a:ext>
            </a:extLst>
          </p:cNvPr>
          <p:cNvSpPr>
            <a:spLocks noGrp="1"/>
          </p:cNvSpPr>
          <p:nvPr>
            <p:ph idx="1"/>
          </p:nvPr>
        </p:nvSpPr>
        <p:spPr/>
        <p:txBody>
          <a:bodyPr>
            <a:normAutofit lnSpcReduction="10000"/>
          </a:bodyPr>
          <a:lstStyle/>
          <a:p>
            <a:r>
              <a:rPr lang="en-US" dirty="0"/>
              <a:t>Come prepared to discuss the child’s functioning in each outcome area. </a:t>
            </a:r>
          </a:p>
          <a:p>
            <a:r>
              <a:rPr lang="en-US" dirty="0"/>
              <a:t>Discuss the child’s functioning on each outcome, across settings, and relative to what is age expected. </a:t>
            </a:r>
          </a:p>
          <a:p>
            <a:r>
              <a:rPr lang="en-US" dirty="0"/>
              <a:t>Once a decision has been made, restate the decision using the descriptor statement rather than the number and summarize the rationale. </a:t>
            </a:r>
          </a:p>
        </p:txBody>
      </p:sp>
      <p:sp>
        <p:nvSpPr>
          <p:cNvPr id="5" name="TextBox 4">
            <a:extLst>
              <a:ext uri="{FF2B5EF4-FFF2-40B4-BE49-F238E27FC236}">
                <a16:creationId xmlns:a16="http://schemas.microsoft.com/office/drawing/2014/main" id="{17F4A9C9-BA87-8557-C6D2-B232C9FE909C}"/>
              </a:ext>
            </a:extLst>
          </p:cNvPr>
          <p:cNvSpPr txBox="1"/>
          <p:nvPr/>
        </p:nvSpPr>
        <p:spPr>
          <a:xfrm>
            <a:off x="7010400" y="5941497"/>
            <a:ext cx="4572000" cy="369332"/>
          </a:xfrm>
          <a:prstGeom prst="rect">
            <a:avLst/>
          </a:prstGeom>
          <a:noFill/>
        </p:spPr>
        <p:txBody>
          <a:bodyPr wrap="square">
            <a:spAutoFit/>
          </a:bodyPr>
          <a:lstStyle/>
          <a:p>
            <a:r>
              <a:rPr lang="en-US" dirty="0"/>
              <a:t>ECTA/DaSy, n.d. </a:t>
            </a:r>
          </a:p>
        </p:txBody>
      </p:sp>
    </p:spTree>
    <p:extLst>
      <p:ext uri="{BB962C8B-B14F-4D97-AF65-F5344CB8AC3E}">
        <p14:creationId xmlns:p14="http://schemas.microsoft.com/office/powerpoint/2010/main" val="31145662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9C3FC-DBE1-EC71-9746-7B1E39A42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9C07F-8236-F931-5483-4C4FAAF1D266}"/>
              </a:ext>
            </a:extLst>
          </p:cNvPr>
          <p:cNvSpPr>
            <a:spLocks noGrp="1"/>
          </p:cNvSpPr>
          <p:nvPr>
            <p:ph type="title"/>
          </p:nvPr>
        </p:nvSpPr>
        <p:spPr/>
        <p:txBody>
          <a:bodyPr>
            <a:normAutofit/>
          </a:bodyPr>
          <a:lstStyle/>
          <a:p>
            <a:r>
              <a:rPr lang="en-US" b="1" dirty="0"/>
              <a:t>Rich Discussion</a:t>
            </a:r>
          </a:p>
        </p:txBody>
      </p:sp>
      <p:sp>
        <p:nvSpPr>
          <p:cNvPr id="3" name="Content Placeholder 2">
            <a:extLst>
              <a:ext uri="{FF2B5EF4-FFF2-40B4-BE49-F238E27FC236}">
                <a16:creationId xmlns:a16="http://schemas.microsoft.com/office/drawing/2014/main" id="{351C124B-940A-7799-7F69-28607DA17C0D}"/>
              </a:ext>
            </a:extLst>
          </p:cNvPr>
          <p:cNvSpPr>
            <a:spLocks noGrp="1"/>
          </p:cNvSpPr>
          <p:nvPr>
            <p:ph idx="1"/>
          </p:nvPr>
        </p:nvSpPr>
        <p:spPr/>
        <p:txBody>
          <a:bodyPr>
            <a:normAutofit fontScale="92500" lnSpcReduction="20000"/>
          </a:bodyPr>
          <a:lstStyle/>
          <a:p>
            <a:r>
              <a:rPr lang="en-US" dirty="0"/>
              <a:t>What skills and behaviors does the child use? </a:t>
            </a:r>
          </a:p>
          <a:p>
            <a:r>
              <a:rPr lang="en-US" dirty="0"/>
              <a:t>In what settings and situations? </a:t>
            </a:r>
          </a:p>
          <a:p>
            <a:r>
              <a:rPr lang="en-US" dirty="0"/>
              <a:t>How often is the child using those skills and behaviors? </a:t>
            </a:r>
          </a:p>
          <a:p>
            <a:pPr lvl="1"/>
            <a:r>
              <a:rPr lang="en-US" dirty="0"/>
              <a:t>What supports are needed for the child to use them? </a:t>
            </a:r>
          </a:p>
          <a:p>
            <a:r>
              <a:rPr lang="en-US" dirty="0"/>
              <a:t>Are these skills and behaviors that we expect of a child this age?</a:t>
            </a:r>
          </a:p>
          <a:p>
            <a:r>
              <a:rPr lang="en-US" dirty="0"/>
              <a:t>Are there skills or behaviors that we would expect a child this age to use that this child is not yet using? </a:t>
            </a:r>
          </a:p>
        </p:txBody>
      </p:sp>
      <p:sp>
        <p:nvSpPr>
          <p:cNvPr id="5" name="TextBox 4">
            <a:extLst>
              <a:ext uri="{FF2B5EF4-FFF2-40B4-BE49-F238E27FC236}">
                <a16:creationId xmlns:a16="http://schemas.microsoft.com/office/drawing/2014/main" id="{F8C2EC7C-4CB9-6287-E715-16561104C643}"/>
              </a:ext>
            </a:extLst>
          </p:cNvPr>
          <p:cNvSpPr txBox="1"/>
          <p:nvPr/>
        </p:nvSpPr>
        <p:spPr>
          <a:xfrm>
            <a:off x="7010400" y="5972461"/>
            <a:ext cx="4572000" cy="369332"/>
          </a:xfrm>
          <a:prstGeom prst="rect">
            <a:avLst/>
          </a:prstGeom>
          <a:noFill/>
        </p:spPr>
        <p:txBody>
          <a:bodyPr wrap="square">
            <a:spAutoFit/>
          </a:bodyPr>
          <a:lstStyle/>
          <a:p>
            <a:r>
              <a:rPr lang="en-US" dirty="0"/>
              <a:t>ECTA/DaSy, n.d. </a:t>
            </a:r>
          </a:p>
        </p:txBody>
      </p:sp>
    </p:spTree>
    <p:extLst>
      <p:ext uri="{BB962C8B-B14F-4D97-AF65-F5344CB8AC3E}">
        <p14:creationId xmlns:p14="http://schemas.microsoft.com/office/powerpoint/2010/main" val="22866450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11397-7DF2-7807-6592-BF058026E7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56D817-C71F-A31A-0E2D-6B416398C814}"/>
              </a:ext>
            </a:extLst>
          </p:cNvPr>
          <p:cNvSpPr>
            <a:spLocks noGrp="1"/>
          </p:cNvSpPr>
          <p:nvPr>
            <p:ph type="title"/>
          </p:nvPr>
        </p:nvSpPr>
        <p:spPr/>
        <p:txBody>
          <a:bodyPr>
            <a:normAutofit/>
          </a:bodyPr>
          <a:lstStyle/>
          <a:p>
            <a:r>
              <a:rPr lang="en-US" b="1" dirty="0"/>
              <a:t>Positive Social Relationships</a:t>
            </a:r>
          </a:p>
        </p:txBody>
      </p:sp>
      <p:sp>
        <p:nvSpPr>
          <p:cNvPr id="3" name="Content Placeholder 2">
            <a:extLst>
              <a:ext uri="{FF2B5EF4-FFF2-40B4-BE49-F238E27FC236}">
                <a16:creationId xmlns:a16="http://schemas.microsoft.com/office/drawing/2014/main" id="{2386F686-A37D-BEF3-9E86-E333653011FA}"/>
              </a:ext>
            </a:extLst>
          </p:cNvPr>
          <p:cNvSpPr>
            <a:spLocks noGrp="1"/>
          </p:cNvSpPr>
          <p:nvPr>
            <p:ph idx="1"/>
          </p:nvPr>
        </p:nvSpPr>
        <p:spPr>
          <a:xfrm>
            <a:off x="455762" y="1277034"/>
            <a:ext cx="8229600" cy="4525963"/>
          </a:xfrm>
        </p:spPr>
        <p:txBody>
          <a:bodyPr>
            <a:normAutofit lnSpcReduction="10000"/>
          </a:bodyPr>
          <a:lstStyle/>
          <a:p>
            <a:r>
              <a:rPr lang="en-US" dirty="0"/>
              <a:t>How does the child interact with familiar adults? With unfamiliar adults? </a:t>
            </a:r>
          </a:p>
          <a:p>
            <a:r>
              <a:rPr lang="en-US" dirty="0"/>
              <a:t>How does the child interact with peers? </a:t>
            </a:r>
          </a:p>
          <a:p>
            <a:r>
              <a:rPr lang="en-US" dirty="0"/>
              <a:t>How well does the child follow rules and routines when in childcare? </a:t>
            </a:r>
          </a:p>
          <a:p>
            <a:r>
              <a:rPr lang="en-US" dirty="0"/>
              <a:t>How does the child express him/herself when frustrated? Excited? (other emotions)</a:t>
            </a:r>
          </a:p>
          <a:p>
            <a:r>
              <a:rPr lang="en-US" dirty="0"/>
              <a:t>How does the child handle transitions between activities? </a:t>
            </a:r>
          </a:p>
        </p:txBody>
      </p:sp>
      <p:sp>
        <p:nvSpPr>
          <p:cNvPr id="6" name="TextBox 5">
            <a:extLst>
              <a:ext uri="{FF2B5EF4-FFF2-40B4-BE49-F238E27FC236}">
                <a16:creationId xmlns:a16="http://schemas.microsoft.com/office/drawing/2014/main" id="{209C4687-2A45-96E5-6B65-F328119F4E03}"/>
              </a:ext>
            </a:extLst>
          </p:cNvPr>
          <p:cNvSpPr txBox="1"/>
          <p:nvPr/>
        </p:nvSpPr>
        <p:spPr>
          <a:xfrm>
            <a:off x="4722043" y="5771127"/>
            <a:ext cx="3902671" cy="646331"/>
          </a:xfrm>
          <a:prstGeom prst="rect">
            <a:avLst/>
          </a:prstGeom>
          <a:noFill/>
        </p:spPr>
        <p:txBody>
          <a:bodyPr wrap="none" rtlCol="0">
            <a:spAutoFit/>
          </a:bodyPr>
          <a:lstStyle/>
          <a:p>
            <a:r>
              <a:rPr lang="en-US" dirty="0"/>
              <a:t>Early Childhood Outcomes Center, 2012</a:t>
            </a:r>
          </a:p>
          <a:p>
            <a:r>
              <a:rPr lang="en-US" dirty="0"/>
              <a:t>COS Process Discussion Prompts  </a:t>
            </a:r>
          </a:p>
        </p:txBody>
      </p:sp>
      <p:pic>
        <p:nvPicPr>
          <p:cNvPr id="7" name="Picture 6" descr="A hand holding a piece of paper&#10;&#10;Description automatically generated">
            <a:extLst>
              <a:ext uri="{FF2B5EF4-FFF2-40B4-BE49-F238E27FC236}">
                <a16:creationId xmlns:a16="http://schemas.microsoft.com/office/drawing/2014/main" id="{E771ECE2-EE37-6F81-A2A7-5603A470762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8266176" y="1429830"/>
            <a:ext cx="914400" cy="766572"/>
          </a:xfrm>
          <a:prstGeom prst="rect">
            <a:avLst/>
          </a:prstGeom>
        </p:spPr>
      </p:pic>
    </p:spTree>
    <p:extLst>
      <p:ext uri="{BB962C8B-B14F-4D97-AF65-F5344CB8AC3E}">
        <p14:creationId xmlns:p14="http://schemas.microsoft.com/office/powerpoint/2010/main" val="1629112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D380-0502-BC3A-F01E-1242720B2712}"/>
              </a:ext>
            </a:extLst>
          </p:cNvPr>
          <p:cNvSpPr>
            <a:spLocks noGrp="1"/>
          </p:cNvSpPr>
          <p:nvPr>
            <p:ph type="title"/>
          </p:nvPr>
        </p:nvSpPr>
        <p:spPr/>
        <p:txBody>
          <a:bodyPr>
            <a:normAutofit fontScale="90000"/>
          </a:bodyPr>
          <a:lstStyle/>
          <a:p>
            <a:r>
              <a:rPr lang="en-US" b="1" dirty="0"/>
              <a:t>When Teams Struggle with Consensus</a:t>
            </a:r>
          </a:p>
        </p:txBody>
      </p:sp>
      <p:sp>
        <p:nvSpPr>
          <p:cNvPr id="3" name="Content Placeholder 2">
            <a:extLst>
              <a:ext uri="{FF2B5EF4-FFF2-40B4-BE49-F238E27FC236}">
                <a16:creationId xmlns:a16="http://schemas.microsoft.com/office/drawing/2014/main" id="{70DDDBC6-A16F-21F2-39C0-1C340A6063F4}"/>
              </a:ext>
            </a:extLst>
          </p:cNvPr>
          <p:cNvSpPr>
            <a:spLocks noGrp="1"/>
          </p:cNvSpPr>
          <p:nvPr>
            <p:ph idx="1"/>
          </p:nvPr>
        </p:nvSpPr>
        <p:spPr/>
        <p:txBody>
          <a:bodyPr/>
          <a:lstStyle/>
          <a:p>
            <a:r>
              <a:rPr lang="en-US" dirty="0"/>
              <a:t>Make sure team members…</a:t>
            </a:r>
          </a:p>
          <a:p>
            <a:pPr lvl="1"/>
            <a:r>
              <a:rPr lang="en-US" dirty="0"/>
              <a:t>Share the same understanding of the three outcomes. </a:t>
            </a:r>
          </a:p>
          <a:p>
            <a:pPr lvl="1"/>
            <a:r>
              <a:rPr lang="en-US" dirty="0"/>
              <a:t>Have the opportunity to thoroughly describe the child’s functioning. </a:t>
            </a:r>
          </a:p>
          <a:p>
            <a:pPr lvl="1"/>
            <a:r>
              <a:rPr lang="en-US" dirty="0"/>
              <a:t>Agree on the age-anchoring of skills. </a:t>
            </a:r>
          </a:p>
          <a:p>
            <a:pPr lvl="1"/>
            <a:r>
              <a:rPr lang="en-US" dirty="0"/>
              <a:t>Revisit/review the definitions or criteria for the ratings being considered. </a:t>
            </a:r>
          </a:p>
        </p:txBody>
      </p:sp>
      <p:sp>
        <p:nvSpPr>
          <p:cNvPr id="4" name="TextBox 3">
            <a:extLst>
              <a:ext uri="{FF2B5EF4-FFF2-40B4-BE49-F238E27FC236}">
                <a16:creationId xmlns:a16="http://schemas.microsoft.com/office/drawing/2014/main" id="{008DD962-D2FB-FA00-EF5A-C112E060DD79}"/>
              </a:ext>
            </a:extLst>
          </p:cNvPr>
          <p:cNvSpPr txBox="1"/>
          <p:nvPr/>
        </p:nvSpPr>
        <p:spPr>
          <a:xfrm>
            <a:off x="6928370" y="5939393"/>
            <a:ext cx="1702325" cy="369332"/>
          </a:xfrm>
          <a:prstGeom prst="rect">
            <a:avLst/>
          </a:prstGeom>
          <a:noFill/>
        </p:spPr>
        <p:txBody>
          <a:bodyPr wrap="none" rtlCol="0">
            <a:spAutoFit/>
          </a:bodyPr>
          <a:lstStyle/>
          <a:p>
            <a:r>
              <a:rPr lang="en-US" dirty="0"/>
              <a:t>ECTA/DaSy, n.d. </a:t>
            </a:r>
          </a:p>
        </p:txBody>
      </p:sp>
    </p:spTree>
    <p:extLst>
      <p:ext uri="{BB962C8B-B14F-4D97-AF65-F5344CB8AC3E}">
        <p14:creationId xmlns:p14="http://schemas.microsoft.com/office/powerpoint/2010/main" val="28458687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32D4-CE91-404C-A17C-E38F6006E496}"/>
              </a:ext>
            </a:extLst>
          </p:cNvPr>
          <p:cNvSpPr>
            <a:spLocks noGrp="1"/>
          </p:cNvSpPr>
          <p:nvPr>
            <p:ph type="title"/>
          </p:nvPr>
        </p:nvSpPr>
        <p:spPr/>
        <p:txBody>
          <a:bodyPr>
            <a:normAutofit fontScale="90000"/>
          </a:bodyPr>
          <a:lstStyle/>
          <a:p>
            <a:r>
              <a:rPr lang="en-US" b="1" dirty="0"/>
              <a:t>How Do You Involve Families in the COS Process? </a:t>
            </a:r>
          </a:p>
        </p:txBody>
      </p:sp>
      <p:pic>
        <p:nvPicPr>
          <p:cNvPr id="5" name="Content Placeholder 4" descr="A person and two children posing for a photo&#10;&#10;Description automatically generated">
            <a:extLst>
              <a:ext uri="{FF2B5EF4-FFF2-40B4-BE49-F238E27FC236}">
                <a16:creationId xmlns:a16="http://schemas.microsoft.com/office/drawing/2014/main" id="{3204DE74-AC88-A5DF-0660-94CD561B79B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66887" y="1600200"/>
            <a:ext cx="6810226" cy="4525963"/>
          </a:xfrm>
        </p:spPr>
      </p:pic>
    </p:spTree>
    <p:extLst>
      <p:ext uri="{BB962C8B-B14F-4D97-AF65-F5344CB8AC3E}">
        <p14:creationId xmlns:p14="http://schemas.microsoft.com/office/powerpoint/2010/main" val="30956842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9484-96FB-4D9C-527C-AD8AD2CE534F}"/>
              </a:ext>
            </a:extLst>
          </p:cNvPr>
          <p:cNvSpPr>
            <a:spLocks noGrp="1"/>
          </p:cNvSpPr>
          <p:nvPr>
            <p:ph type="title"/>
          </p:nvPr>
        </p:nvSpPr>
        <p:spPr/>
        <p:txBody>
          <a:bodyPr/>
          <a:lstStyle/>
          <a:p>
            <a:r>
              <a:rPr lang="en-US" b="1" dirty="0"/>
              <a:t>Preparing Families</a:t>
            </a:r>
          </a:p>
        </p:txBody>
      </p:sp>
      <p:sp>
        <p:nvSpPr>
          <p:cNvPr id="3" name="Content Placeholder 2">
            <a:extLst>
              <a:ext uri="{FF2B5EF4-FFF2-40B4-BE49-F238E27FC236}">
                <a16:creationId xmlns:a16="http://schemas.microsoft.com/office/drawing/2014/main" id="{97383920-3AC9-F48C-407C-A893E34F72AC}"/>
              </a:ext>
            </a:extLst>
          </p:cNvPr>
          <p:cNvSpPr>
            <a:spLocks noGrp="1"/>
          </p:cNvSpPr>
          <p:nvPr>
            <p:ph idx="1"/>
          </p:nvPr>
        </p:nvSpPr>
        <p:spPr>
          <a:xfrm>
            <a:off x="3505200" y="1417638"/>
            <a:ext cx="5181600" cy="4708525"/>
          </a:xfrm>
        </p:spPr>
        <p:txBody>
          <a:bodyPr/>
          <a:lstStyle/>
          <a:p>
            <a:r>
              <a:rPr lang="en-US" dirty="0"/>
              <a:t>Before the meeting, </a:t>
            </a:r>
          </a:p>
          <a:p>
            <a:pPr lvl="1"/>
            <a:r>
              <a:rPr lang="en-US" dirty="0"/>
              <a:t>Explain the COS process to the family.</a:t>
            </a:r>
          </a:p>
          <a:p>
            <a:pPr lvl="1"/>
            <a:r>
              <a:rPr lang="en-US" dirty="0"/>
              <a:t>Share written materials describing the process.</a:t>
            </a:r>
          </a:p>
          <a:p>
            <a:pPr lvl="1"/>
            <a:r>
              <a:rPr lang="en-US" dirty="0"/>
              <a:t>Review what the family can expect.</a:t>
            </a:r>
          </a:p>
          <a:p>
            <a:pPr lvl="1"/>
            <a:r>
              <a:rPr lang="en-US" dirty="0"/>
              <a:t>Answer questions. </a:t>
            </a:r>
          </a:p>
          <a:p>
            <a:endParaRPr lang="en-US" dirty="0"/>
          </a:p>
        </p:txBody>
      </p:sp>
      <p:sp>
        <p:nvSpPr>
          <p:cNvPr id="4" name="TextBox 3">
            <a:extLst>
              <a:ext uri="{FF2B5EF4-FFF2-40B4-BE49-F238E27FC236}">
                <a16:creationId xmlns:a16="http://schemas.microsoft.com/office/drawing/2014/main" id="{CFFA24D4-3F85-796E-F7BF-5FDEA5D61A2C}"/>
              </a:ext>
            </a:extLst>
          </p:cNvPr>
          <p:cNvSpPr txBox="1"/>
          <p:nvPr/>
        </p:nvSpPr>
        <p:spPr>
          <a:xfrm>
            <a:off x="4876800" y="5638800"/>
            <a:ext cx="4572000" cy="738664"/>
          </a:xfrm>
          <a:prstGeom prst="rect">
            <a:avLst/>
          </a:prstGeom>
          <a:noFill/>
        </p:spPr>
        <p:txBody>
          <a:bodyPr wrap="square" rtlCol="0">
            <a:spAutoFit/>
          </a:bodyPr>
          <a:lstStyle/>
          <a:p>
            <a:r>
              <a:rPr lang="en-US" sz="1400" dirty="0"/>
              <a:t>Pacer Center/ECTA Center (2013):</a:t>
            </a:r>
          </a:p>
          <a:p>
            <a:r>
              <a:rPr lang="en-US" sz="1400" dirty="0"/>
              <a:t> A Family Guide to Participating in the Child Outcome Measurement Process</a:t>
            </a:r>
          </a:p>
        </p:txBody>
      </p:sp>
      <p:pic>
        <p:nvPicPr>
          <p:cNvPr id="6" name="Picture 5" descr="A family with a child&#10;&#10;Description automatically generated">
            <a:hlinkClick r:id="rId3"/>
            <a:extLst>
              <a:ext uri="{FF2B5EF4-FFF2-40B4-BE49-F238E27FC236}">
                <a16:creationId xmlns:a16="http://schemas.microsoft.com/office/drawing/2014/main" id="{B781B46D-D6C6-DAD8-C5DD-5C271C689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694" y="1417638"/>
            <a:ext cx="2765106" cy="4127908"/>
          </a:xfrm>
          <a:prstGeom prst="rect">
            <a:avLst/>
          </a:prstGeom>
        </p:spPr>
      </p:pic>
      <p:pic>
        <p:nvPicPr>
          <p:cNvPr id="5" name="Picture 4" descr="A hand holding a piece of paper&#10;&#10;Description automatically generated">
            <a:extLst>
              <a:ext uri="{FF2B5EF4-FFF2-40B4-BE49-F238E27FC236}">
                <a16:creationId xmlns:a16="http://schemas.microsoft.com/office/drawing/2014/main" id="{99233904-2F60-D99C-0A9A-620764E590D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8229600" y="776717"/>
            <a:ext cx="914400" cy="766572"/>
          </a:xfrm>
          <a:prstGeom prst="rect">
            <a:avLst/>
          </a:prstGeom>
        </p:spPr>
      </p:pic>
    </p:spTree>
    <p:extLst>
      <p:ext uri="{BB962C8B-B14F-4D97-AF65-F5344CB8AC3E}">
        <p14:creationId xmlns:p14="http://schemas.microsoft.com/office/powerpoint/2010/main" val="40264347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793FB-113F-7808-0A96-BA5C1ACE1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03879E-593A-43B2-5970-1035D44B8911}"/>
              </a:ext>
            </a:extLst>
          </p:cNvPr>
          <p:cNvSpPr>
            <a:spLocks noGrp="1"/>
          </p:cNvSpPr>
          <p:nvPr>
            <p:ph type="title"/>
          </p:nvPr>
        </p:nvSpPr>
        <p:spPr/>
        <p:txBody>
          <a:bodyPr>
            <a:normAutofit fontScale="90000"/>
          </a:bodyPr>
          <a:lstStyle/>
          <a:p>
            <a:r>
              <a:rPr lang="en-US" b="1" dirty="0"/>
              <a:t>Families are Full Team Members Checklist </a:t>
            </a:r>
          </a:p>
        </p:txBody>
      </p:sp>
      <p:pic>
        <p:nvPicPr>
          <p:cNvPr id="13" name="Content Placeholder 12">
            <a:hlinkClick r:id="rId3"/>
            <a:extLst>
              <a:ext uri="{FF2B5EF4-FFF2-40B4-BE49-F238E27FC236}">
                <a16:creationId xmlns:a16="http://schemas.microsoft.com/office/drawing/2014/main" id="{8C47DBA3-3163-BFE6-9DE5-CF8407251CA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19400" y="1417638"/>
            <a:ext cx="3850848" cy="4981867"/>
          </a:xfrm>
        </p:spPr>
      </p:pic>
      <p:sp>
        <p:nvSpPr>
          <p:cNvPr id="14" name="TextBox 13">
            <a:extLst>
              <a:ext uri="{FF2B5EF4-FFF2-40B4-BE49-F238E27FC236}">
                <a16:creationId xmlns:a16="http://schemas.microsoft.com/office/drawing/2014/main" id="{700FA40D-327D-471C-2950-6A0B57E5088F}"/>
              </a:ext>
            </a:extLst>
          </p:cNvPr>
          <p:cNvSpPr txBox="1"/>
          <p:nvPr/>
        </p:nvSpPr>
        <p:spPr>
          <a:xfrm>
            <a:off x="7407539" y="5638982"/>
            <a:ext cx="1279261" cy="369332"/>
          </a:xfrm>
          <a:prstGeom prst="rect">
            <a:avLst/>
          </a:prstGeom>
          <a:noFill/>
        </p:spPr>
        <p:txBody>
          <a:bodyPr wrap="none" rtlCol="0">
            <a:spAutoFit/>
          </a:bodyPr>
          <a:lstStyle/>
          <a:p>
            <a:r>
              <a:rPr lang="en-US" dirty="0"/>
              <a:t>ECTA, 2018 </a:t>
            </a:r>
          </a:p>
        </p:txBody>
      </p:sp>
      <p:pic>
        <p:nvPicPr>
          <p:cNvPr id="3" name="Picture 2" descr="A hand holding a piece of paper&#10;&#10;Description automatically generated">
            <a:extLst>
              <a:ext uri="{FF2B5EF4-FFF2-40B4-BE49-F238E27FC236}">
                <a16:creationId xmlns:a16="http://schemas.microsoft.com/office/drawing/2014/main" id="{D855CBAC-46E8-CE93-E9E3-0CE68C1E736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8229600" y="1034352"/>
            <a:ext cx="914400" cy="766572"/>
          </a:xfrm>
          <a:prstGeom prst="rect">
            <a:avLst/>
          </a:prstGeom>
        </p:spPr>
      </p:pic>
    </p:spTree>
    <p:extLst>
      <p:ext uri="{BB962C8B-B14F-4D97-AF65-F5344CB8AC3E}">
        <p14:creationId xmlns:p14="http://schemas.microsoft.com/office/powerpoint/2010/main" val="388101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A8AE5B-AF2B-D317-16ED-A2036D007616}"/>
              </a:ext>
            </a:extLst>
          </p:cNvPr>
          <p:cNvSpPr>
            <a:spLocks noGrp="1"/>
          </p:cNvSpPr>
          <p:nvPr>
            <p:ph type="title"/>
          </p:nvPr>
        </p:nvSpPr>
        <p:spPr/>
        <p:txBody>
          <a:bodyPr>
            <a:normAutofit/>
          </a:bodyPr>
          <a:lstStyle/>
          <a:p>
            <a:r>
              <a:rPr lang="en-US" dirty="0">
                <a:solidFill>
                  <a:schemeClr val="bg1"/>
                </a:solidFill>
              </a:rPr>
              <a:t>Acknowledgements </a:t>
            </a:r>
          </a:p>
        </p:txBody>
      </p:sp>
      <p:sp>
        <p:nvSpPr>
          <p:cNvPr id="7" name="TextBox 6">
            <a:extLst>
              <a:ext uri="{FF2B5EF4-FFF2-40B4-BE49-F238E27FC236}">
                <a16:creationId xmlns:a16="http://schemas.microsoft.com/office/drawing/2014/main" id="{E5DD0F27-8098-1876-2D9B-22A830D4291D}"/>
              </a:ext>
            </a:extLst>
          </p:cNvPr>
          <p:cNvSpPr txBox="1"/>
          <p:nvPr/>
        </p:nvSpPr>
        <p:spPr>
          <a:xfrm>
            <a:off x="1676400" y="2401119"/>
            <a:ext cx="5638800" cy="1592744"/>
          </a:xfrm>
          <a:prstGeom prst="rect">
            <a:avLst/>
          </a:prstGeom>
          <a:noFill/>
        </p:spPr>
        <p:txBody>
          <a:bodyPr wrap="square" rtlCol="0">
            <a:spAutoFit/>
          </a:bodyPr>
          <a:lstStyle/>
          <a:p>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document was produced under a contract with the Kansas State Department of Education Technical Assistance System Network through Keystone Learning Services. 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t>
            </a:r>
            <a:br>
              <a:rPr lang="en-US" sz="1350" dirty="0">
                <a:solidFill>
                  <a:schemeClr val="bg1"/>
                </a:solidFill>
              </a:rPr>
            </a:br>
            <a:endParaRPr lang="en-US" sz="1350" dirty="0">
              <a:solidFill>
                <a:schemeClr val="bg1"/>
              </a:solidFill>
            </a:endParaRPr>
          </a:p>
        </p:txBody>
      </p:sp>
      <p:sp>
        <p:nvSpPr>
          <p:cNvPr id="8" name="TextBox 7">
            <a:extLst>
              <a:ext uri="{FF2B5EF4-FFF2-40B4-BE49-F238E27FC236}">
                <a16:creationId xmlns:a16="http://schemas.microsoft.com/office/drawing/2014/main" id="{11C62107-E3F9-B094-E60F-3705EE7561CE}"/>
              </a:ext>
            </a:extLst>
          </p:cNvPr>
          <p:cNvSpPr txBox="1"/>
          <p:nvPr/>
        </p:nvSpPr>
        <p:spPr>
          <a:xfrm>
            <a:off x="331553" y="4971555"/>
            <a:ext cx="4379595" cy="1477328"/>
          </a:xfrm>
          <a:prstGeom prst="rect">
            <a:avLst/>
          </a:prstGeom>
          <a:noFill/>
        </p:spPr>
        <p:txBody>
          <a:bodyPr wrap="square" rtlCol="0">
            <a:spAutoFit/>
          </a:bodyPr>
          <a:lstStyle/>
          <a:p>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Personnel from the Institute for Human Development (IHD), at Northern Arizona University, provide training, education, and service for people with disabilities and conduct research focusing on improving educational and disability systems. IHD is part of a national network of University Centers for Excellence in Developmental Disabilities. (UCEDD) </a:t>
            </a:r>
          </a:p>
          <a:p>
            <a:br>
              <a:rPr lang="en-US" sz="1350" dirty="0">
                <a:solidFill>
                  <a:schemeClr val="bg1"/>
                </a:solidFill>
              </a:rPr>
            </a:br>
            <a:endParaRPr lang="en-US" sz="1350" dirty="0">
              <a:solidFill>
                <a:schemeClr val="bg1"/>
              </a:solidFill>
            </a:endParaRPr>
          </a:p>
        </p:txBody>
      </p:sp>
      <p:sp>
        <p:nvSpPr>
          <p:cNvPr id="9" name="TextBox 8">
            <a:extLst>
              <a:ext uri="{FF2B5EF4-FFF2-40B4-BE49-F238E27FC236}">
                <a16:creationId xmlns:a16="http://schemas.microsoft.com/office/drawing/2014/main" id="{B12E6C9F-F132-E60E-84BD-E770FFE6EB0B}"/>
              </a:ext>
            </a:extLst>
          </p:cNvPr>
          <p:cNvSpPr txBox="1"/>
          <p:nvPr/>
        </p:nvSpPr>
        <p:spPr>
          <a:xfrm>
            <a:off x="5223510" y="4971555"/>
            <a:ext cx="3665222" cy="1061829"/>
          </a:xfrm>
          <a:prstGeom prst="rect">
            <a:avLst/>
          </a:prstGeom>
          <a:noFill/>
        </p:spPr>
        <p:txBody>
          <a:bodyPr wrap="square" rtlCol="0">
            <a:spAutoFit/>
          </a:bodyPr>
          <a:lstStyle/>
          <a:p>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Personnel from the IDEA Data Center provide states with technical assistance to build capacity to collect, report, analyze, and use accurate IDEA Part B Data. We work with states to improve IDEA data collection and reporting and support states as they analyze and use these data to make programmatic improvements.</a:t>
            </a:r>
          </a:p>
        </p:txBody>
      </p:sp>
      <p:sp>
        <p:nvSpPr>
          <p:cNvPr id="10" name="Rectangle 2">
            <a:extLst>
              <a:ext uri="{FF2B5EF4-FFF2-40B4-BE49-F238E27FC236}">
                <a16:creationId xmlns:a16="http://schemas.microsoft.com/office/drawing/2014/main" id="{5462D1DD-B7B4-0759-E770-18345D5F72C8}"/>
              </a:ext>
            </a:extLst>
          </p:cNvPr>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p:pic>
        <p:nvPicPr>
          <p:cNvPr id="12" name="Picture 11" descr="Graphical user interface&#10;&#10;Description automatically generated with low confidence">
            <a:extLst>
              <a:ext uri="{FF2B5EF4-FFF2-40B4-BE49-F238E27FC236}">
                <a16:creationId xmlns:a16="http://schemas.microsoft.com/office/drawing/2014/main" id="{A2F8F1A3-C0D1-48CD-A987-E47569FE3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054" y="4306163"/>
            <a:ext cx="1070134" cy="435769"/>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856484EE-43A4-75B6-ED21-37C15BD35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434" y="4397603"/>
            <a:ext cx="1478756" cy="344329"/>
          </a:xfrm>
          <a:prstGeom prst="rect">
            <a:avLst/>
          </a:prstGeom>
        </p:spPr>
      </p:pic>
      <p:pic>
        <p:nvPicPr>
          <p:cNvPr id="16" name="Picture 15" descr="Logo, company name&#10;&#10;Description automatically generated">
            <a:extLst>
              <a:ext uri="{FF2B5EF4-FFF2-40B4-BE49-F238E27FC236}">
                <a16:creationId xmlns:a16="http://schemas.microsoft.com/office/drawing/2014/main" id="{5C30B90E-33FF-B660-255F-12A0174EDC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3061" y="1510101"/>
            <a:ext cx="1564006" cy="868696"/>
          </a:xfrm>
          <a:prstGeom prst="rect">
            <a:avLst/>
          </a:prstGeom>
        </p:spPr>
      </p:pic>
    </p:spTree>
    <p:extLst>
      <p:ext uri="{BB962C8B-B14F-4D97-AF65-F5344CB8AC3E}">
        <p14:creationId xmlns:p14="http://schemas.microsoft.com/office/powerpoint/2010/main" val="24660791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EC10D-261A-0190-1085-2A7F5D81C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05A33-2FD0-0459-C5B2-6E1240704AE4}"/>
              </a:ext>
            </a:extLst>
          </p:cNvPr>
          <p:cNvSpPr>
            <a:spLocks noGrp="1"/>
          </p:cNvSpPr>
          <p:nvPr>
            <p:ph type="title"/>
          </p:nvPr>
        </p:nvSpPr>
        <p:spPr>
          <a:xfrm>
            <a:off x="278073" y="274638"/>
            <a:ext cx="8587854" cy="1143000"/>
          </a:xfrm>
        </p:spPr>
        <p:txBody>
          <a:bodyPr>
            <a:normAutofit fontScale="90000"/>
          </a:bodyPr>
          <a:lstStyle/>
          <a:p>
            <a:r>
              <a:rPr lang="en-US" b="1" dirty="0"/>
              <a:t>Families are Full Team Members Checklist </a:t>
            </a:r>
          </a:p>
        </p:txBody>
      </p:sp>
      <p:pic>
        <p:nvPicPr>
          <p:cNvPr id="10" name="Content Placeholder 9" descr="A survey form with black squares and white text&#10;&#10;Description automatically generated">
            <a:extLst>
              <a:ext uri="{FF2B5EF4-FFF2-40B4-BE49-F238E27FC236}">
                <a16:creationId xmlns:a16="http://schemas.microsoft.com/office/drawing/2014/main" id="{6937BC4D-36CE-87D4-D784-BD664C8164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073" y="1415807"/>
            <a:ext cx="8865927" cy="3922101"/>
          </a:xfrm>
        </p:spPr>
      </p:pic>
    </p:spTree>
    <p:extLst>
      <p:ext uri="{BB962C8B-B14F-4D97-AF65-F5344CB8AC3E}">
        <p14:creationId xmlns:p14="http://schemas.microsoft.com/office/powerpoint/2010/main" val="174758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61E3-3AC3-817D-693E-FE4C51046A3A}"/>
              </a:ext>
            </a:extLst>
          </p:cNvPr>
          <p:cNvSpPr>
            <a:spLocks noGrp="1"/>
          </p:cNvSpPr>
          <p:nvPr>
            <p:ph type="title"/>
          </p:nvPr>
        </p:nvSpPr>
        <p:spPr/>
        <p:txBody>
          <a:bodyPr/>
          <a:lstStyle/>
          <a:p>
            <a:r>
              <a:rPr lang="en-US" b="1" dirty="0"/>
              <a:t>COS-TC Quality Practice Checklist</a:t>
            </a:r>
          </a:p>
        </p:txBody>
      </p:sp>
      <p:sp>
        <p:nvSpPr>
          <p:cNvPr id="7" name="Content Placeholder 6">
            <a:extLst>
              <a:ext uri="{FF2B5EF4-FFF2-40B4-BE49-F238E27FC236}">
                <a16:creationId xmlns:a16="http://schemas.microsoft.com/office/drawing/2014/main" id="{A8ABC0E0-3404-50A5-2D36-BD6F485609E7}"/>
              </a:ext>
            </a:extLst>
          </p:cNvPr>
          <p:cNvSpPr>
            <a:spLocks noGrp="1"/>
          </p:cNvSpPr>
          <p:nvPr>
            <p:ph idx="1"/>
          </p:nvPr>
        </p:nvSpPr>
        <p:spPr/>
        <p:txBody>
          <a:bodyPr/>
          <a:lstStyle/>
          <a:p>
            <a:r>
              <a:rPr lang="en-US" dirty="0"/>
              <a:t>Planning for the COS</a:t>
            </a:r>
          </a:p>
          <a:p>
            <a:r>
              <a:rPr lang="en-US" dirty="0"/>
              <a:t>Explaining the COS to Families</a:t>
            </a:r>
          </a:p>
          <a:p>
            <a:r>
              <a:rPr lang="en-US" dirty="0"/>
              <a:t>Understanding Child Functioning</a:t>
            </a:r>
          </a:p>
          <a:p>
            <a:r>
              <a:rPr lang="en-US" dirty="0"/>
              <a:t>Building Consensus for High-Quality COS Ratings</a:t>
            </a:r>
          </a:p>
        </p:txBody>
      </p:sp>
      <p:sp>
        <p:nvSpPr>
          <p:cNvPr id="8" name="TextBox 7">
            <a:extLst>
              <a:ext uri="{FF2B5EF4-FFF2-40B4-BE49-F238E27FC236}">
                <a16:creationId xmlns:a16="http://schemas.microsoft.com/office/drawing/2014/main" id="{88ADB2F3-089B-EF24-8639-F8D53BBAAD71}"/>
              </a:ext>
            </a:extLst>
          </p:cNvPr>
          <p:cNvSpPr txBox="1"/>
          <p:nvPr/>
        </p:nvSpPr>
        <p:spPr>
          <a:xfrm>
            <a:off x="266803" y="5029200"/>
            <a:ext cx="8419997" cy="646331"/>
          </a:xfrm>
          <a:prstGeom prst="rect">
            <a:avLst/>
          </a:prstGeom>
          <a:noFill/>
        </p:spPr>
        <p:txBody>
          <a:bodyPr wrap="none" rtlCol="0">
            <a:spAutoFit/>
          </a:bodyPr>
          <a:lstStyle/>
          <a:p>
            <a:pPr algn="r"/>
            <a:r>
              <a:rPr lang="en-US" dirty="0"/>
              <a:t>Younggren, N., et.al.,  2017</a:t>
            </a:r>
          </a:p>
          <a:p>
            <a:pPr algn="r"/>
            <a:r>
              <a:rPr lang="en-US" dirty="0">
                <a:hlinkClick r:id="rId3"/>
              </a:rPr>
              <a:t>https://ectacenter.org/~pdfs/eco/COS-TC_Checklist_and_Descriptions_March_2017.pdf</a:t>
            </a:r>
            <a:r>
              <a:rPr lang="en-US" dirty="0"/>
              <a:t> </a:t>
            </a:r>
          </a:p>
        </p:txBody>
      </p:sp>
    </p:spTree>
    <p:extLst>
      <p:ext uri="{BB962C8B-B14F-4D97-AF65-F5344CB8AC3E}">
        <p14:creationId xmlns:p14="http://schemas.microsoft.com/office/powerpoint/2010/main" val="36471780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68DDE-6B4B-33A6-FF41-473C3B94BC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C446D-EEB3-3A50-8468-C1702A6BD08B}"/>
              </a:ext>
            </a:extLst>
          </p:cNvPr>
          <p:cNvSpPr>
            <a:spLocks noGrp="1"/>
          </p:cNvSpPr>
          <p:nvPr>
            <p:ph type="title"/>
          </p:nvPr>
        </p:nvSpPr>
        <p:spPr/>
        <p:txBody>
          <a:bodyPr/>
          <a:lstStyle/>
          <a:p>
            <a:r>
              <a:rPr lang="en-US" b="1" dirty="0"/>
              <a:t>COS-TC Quality Practice Checklist</a:t>
            </a:r>
          </a:p>
        </p:txBody>
      </p:sp>
      <p:pic>
        <p:nvPicPr>
          <p:cNvPr id="5" name="Content Placeholder 4" descr="A screenshot of a checklist&#10;&#10;Description automatically generated">
            <a:extLst>
              <a:ext uri="{FF2B5EF4-FFF2-40B4-BE49-F238E27FC236}">
                <a16:creationId xmlns:a16="http://schemas.microsoft.com/office/drawing/2014/main" id="{A530B26D-C39F-FEDC-1437-C4001469E8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202" y="1417638"/>
            <a:ext cx="8426198" cy="4616389"/>
          </a:xfrm>
        </p:spPr>
      </p:pic>
      <p:sp>
        <p:nvSpPr>
          <p:cNvPr id="4" name="TextBox 3">
            <a:extLst>
              <a:ext uri="{FF2B5EF4-FFF2-40B4-BE49-F238E27FC236}">
                <a16:creationId xmlns:a16="http://schemas.microsoft.com/office/drawing/2014/main" id="{BE697894-6A8D-3F83-A526-A807EF999B8E}"/>
              </a:ext>
            </a:extLst>
          </p:cNvPr>
          <p:cNvSpPr txBox="1"/>
          <p:nvPr/>
        </p:nvSpPr>
        <p:spPr>
          <a:xfrm>
            <a:off x="5334000" y="6015739"/>
            <a:ext cx="4590288" cy="369332"/>
          </a:xfrm>
          <a:prstGeom prst="rect">
            <a:avLst/>
          </a:prstGeom>
          <a:noFill/>
        </p:spPr>
        <p:txBody>
          <a:bodyPr wrap="square">
            <a:spAutoFit/>
          </a:bodyPr>
          <a:lstStyle/>
          <a:p>
            <a:r>
              <a:rPr lang="en-US" dirty="0"/>
              <a:t>Younggren, N., et.al.,  2017</a:t>
            </a:r>
          </a:p>
        </p:txBody>
      </p:sp>
    </p:spTree>
    <p:extLst>
      <p:ext uri="{BB962C8B-B14F-4D97-AF65-F5344CB8AC3E}">
        <p14:creationId xmlns:p14="http://schemas.microsoft.com/office/powerpoint/2010/main" val="5110780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AF0F-A0B0-B850-BA91-FB688C4189ED}"/>
              </a:ext>
            </a:extLst>
          </p:cNvPr>
          <p:cNvSpPr>
            <a:spLocks noGrp="1"/>
          </p:cNvSpPr>
          <p:nvPr>
            <p:ph type="title"/>
          </p:nvPr>
        </p:nvSpPr>
        <p:spPr/>
        <p:txBody>
          <a:bodyPr/>
          <a:lstStyle/>
          <a:p>
            <a:r>
              <a:rPr lang="en-US" dirty="0"/>
              <a:t>Action Planning </a:t>
            </a:r>
          </a:p>
        </p:txBody>
      </p:sp>
      <p:pic>
        <p:nvPicPr>
          <p:cNvPr id="5" name="Content Placeholder 4" descr="A white sheet with black text&#10;&#10;Description automatically generated">
            <a:extLst>
              <a:ext uri="{FF2B5EF4-FFF2-40B4-BE49-F238E27FC236}">
                <a16:creationId xmlns:a16="http://schemas.microsoft.com/office/drawing/2014/main" id="{3EB4DFDB-0E0E-AADF-5840-6FC5658C80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7706" y="1600200"/>
            <a:ext cx="6848588" cy="4525963"/>
          </a:xfrm>
        </p:spPr>
      </p:pic>
    </p:spTree>
    <p:extLst>
      <p:ext uri="{BB962C8B-B14F-4D97-AF65-F5344CB8AC3E}">
        <p14:creationId xmlns:p14="http://schemas.microsoft.com/office/powerpoint/2010/main" val="26835774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270A-DF0F-37EE-644F-F4CFD1961DB9}"/>
              </a:ext>
            </a:extLst>
          </p:cNvPr>
          <p:cNvSpPr>
            <a:spLocks noGrp="1"/>
          </p:cNvSpPr>
          <p:nvPr>
            <p:ph type="ctrTitle"/>
          </p:nvPr>
        </p:nvSpPr>
        <p:spPr/>
        <p:txBody>
          <a:bodyPr/>
          <a:lstStyle/>
          <a:p>
            <a:r>
              <a:rPr lang="en-US" dirty="0">
                <a:solidFill>
                  <a:schemeClr val="bg1"/>
                </a:solidFill>
              </a:rPr>
              <a:t>Resources</a:t>
            </a:r>
            <a:r>
              <a:rPr lang="en-US" dirty="0"/>
              <a:t> </a:t>
            </a:r>
          </a:p>
        </p:txBody>
      </p:sp>
    </p:spTree>
    <p:extLst>
      <p:ext uri="{BB962C8B-B14F-4D97-AF65-F5344CB8AC3E}">
        <p14:creationId xmlns:p14="http://schemas.microsoft.com/office/powerpoint/2010/main" val="13670467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D45E7F6-C723-D2A9-8175-50C71D47EFC3}"/>
              </a:ext>
            </a:extLst>
          </p:cNvPr>
          <p:cNvSpPr>
            <a:spLocks noGrp="1"/>
          </p:cNvSpPr>
          <p:nvPr>
            <p:ph idx="1"/>
          </p:nvPr>
        </p:nvSpPr>
        <p:spPr/>
        <p:txBody>
          <a:bodyPr>
            <a:normAutofit fontScale="92500"/>
          </a:bodyPr>
          <a:lstStyle/>
          <a:p>
            <a:pPr>
              <a:buNone/>
            </a:pPr>
            <a:r>
              <a:rPr lang="en-US" dirty="0"/>
              <a:t>KSDE (2024). Indicator 7 Webpage. </a:t>
            </a:r>
            <a:r>
              <a:rPr lang="en-US" dirty="0">
                <a:hlinkClick r:id="rId2"/>
              </a:rPr>
              <a:t>https://ksdetasn.org/ec/indicator-7-early-childhood-outcomes</a:t>
            </a:r>
            <a:r>
              <a:rPr lang="en-US" dirty="0"/>
              <a:t> </a:t>
            </a:r>
            <a:endParaRPr lang="en-US" dirty="0">
              <a:hlinkClick r:id="rId2">
                <a:extLst>
                  <a:ext uri="{A12FA001-AC4F-418D-AE19-62706E023703}">
                    <ahyp:hlinkClr xmlns:ahyp="http://schemas.microsoft.com/office/drawing/2018/hyperlinkcolor" val="tx"/>
                  </a:ext>
                </a:extLst>
              </a:hlinkClick>
            </a:endParaRPr>
          </a:p>
          <a:p>
            <a:pPr>
              <a:buNone/>
            </a:pPr>
            <a:r>
              <a:rPr lang="en-US" dirty="0"/>
              <a:t>Early Childhood Technical Assistance Center (2024). </a:t>
            </a:r>
            <a:r>
              <a:rPr lang="en-US" i="1" dirty="0"/>
              <a:t>Outcomes</a:t>
            </a:r>
            <a:r>
              <a:rPr lang="en-US" dirty="0"/>
              <a:t>, </a:t>
            </a:r>
            <a:r>
              <a:rPr lang="en-US" dirty="0">
                <a:hlinkClick r:id="rId3"/>
              </a:rPr>
              <a:t>https://ectacenter.org/outcomes.asp</a:t>
            </a:r>
            <a:r>
              <a:rPr lang="en-US" dirty="0"/>
              <a:t>  </a:t>
            </a:r>
          </a:p>
          <a:p>
            <a:pPr>
              <a:buNone/>
            </a:pPr>
            <a:r>
              <a:rPr lang="en-US" b="1" dirty="0"/>
              <a:t>Instrument Crosswalks</a:t>
            </a:r>
          </a:p>
          <a:p>
            <a:pPr>
              <a:buNone/>
            </a:pPr>
            <a:r>
              <a:rPr lang="en-US" dirty="0"/>
              <a:t>Early Childhood Technical Assistance Center (2024). </a:t>
            </a:r>
            <a:r>
              <a:rPr lang="en-US" i="1" dirty="0"/>
              <a:t>Instrument Crosswalks </a:t>
            </a:r>
            <a:r>
              <a:rPr lang="en-US" i="1" dirty="0">
                <a:hlinkClick r:id="rId4"/>
              </a:rPr>
              <a:t>https://ectacenter.org/eco/pages/crosswalks.asp</a:t>
            </a:r>
            <a:r>
              <a:rPr lang="en-US" i="1" dirty="0"/>
              <a:t> </a:t>
            </a:r>
            <a:endParaRPr lang="en-US" b="1" dirty="0"/>
          </a:p>
        </p:txBody>
      </p:sp>
      <p:sp>
        <p:nvSpPr>
          <p:cNvPr id="4" name="Title 3">
            <a:extLst>
              <a:ext uri="{FF2B5EF4-FFF2-40B4-BE49-F238E27FC236}">
                <a16:creationId xmlns:a16="http://schemas.microsoft.com/office/drawing/2014/main" id="{DE0E34F1-AA14-60BB-7CBE-A46953F134C5}"/>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41753641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694D-EED4-E5F2-28E6-5D55FB43149A}"/>
              </a:ext>
            </a:extLst>
          </p:cNvPr>
          <p:cNvSpPr>
            <a:spLocks noGrp="1"/>
          </p:cNvSpPr>
          <p:nvPr>
            <p:ph type="title"/>
          </p:nvPr>
        </p:nvSpPr>
        <p:spPr/>
        <p:txBody>
          <a:bodyPr/>
          <a:lstStyle/>
          <a:p>
            <a:r>
              <a:rPr lang="en-US" dirty="0"/>
              <a:t>ECTA/DaSy COS Module</a:t>
            </a:r>
          </a:p>
        </p:txBody>
      </p:sp>
      <p:pic>
        <p:nvPicPr>
          <p:cNvPr id="5" name="Content Placeholder 4" descr="A blue and white website&#10;&#10;Description automatically generated">
            <a:hlinkClick r:id="rId3"/>
            <a:extLst>
              <a:ext uri="{FF2B5EF4-FFF2-40B4-BE49-F238E27FC236}">
                <a16:creationId xmlns:a16="http://schemas.microsoft.com/office/drawing/2014/main" id="{DF1D2293-218D-DAAE-B132-48C68C39384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435726"/>
            <a:ext cx="8361980" cy="4050673"/>
          </a:xfrm>
        </p:spPr>
      </p:pic>
    </p:spTree>
    <p:extLst>
      <p:ext uri="{BB962C8B-B14F-4D97-AF65-F5344CB8AC3E}">
        <p14:creationId xmlns:p14="http://schemas.microsoft.com/office/powerpoint/2010/main" val="11878307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FFICE THEME" val="8vsVtpuQ"/>
  <p:tag name="ARTICULATE_SLIDE_COUNT"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ASN PPT Template  -  Read-Only" id="{DE75C589-0A73-4747-9035-7162D8707703}" vid="{56C74D02-ADCF-470F-BA49-5127150F54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4688</TotalTime>
  <Words>15513</Words>
  <Application>Microsoft Macintosh PowerPoint</Application>
  <PresentationFormat>On-screen Show (4:3)</PresentationFormat>
  <Paragraphs>1160</Paragraphs>
  <Slides>96</Slides>
  <Notes>89</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96</vt:i4>
      </vt:variant>
    </vt:vector>
  </HeadingPairs>
  <TitlesOfParts>
    <vt:vector size="101" baseType="lpstr">
      <vt:lpstr>Arial</vt:lpstr>
      <vt:lpstr>Calibri</vt:lpstr>
      <vt:lpstr>Open Sans</vt:lpstr>
      <vt:lpstr>Open Sans Light</vt:lpstr>
      <vt:lpstr>Office Theme</vt:lpstr>
      <vt:lpstr>Hidden Slide #1 - Notes to the Presenter</vt:lpstr>
      <vt:lpstr>Hidden Slide #2- Notes to the Presenter</vt:lpstr>
      <vt:lpstr>Hidden Slide #4 Handouts</vt:lpstr>
      <vt:lpstr>Hidden Slide #5 Key Terms</vt:lpstr>
      <vt:lpstr>Hidden Slide #6 Key Terms</vt:lpstr>
      <vt:lpstr>Hidden Slide #7 Key Terms</vt:lpstr>
      <vt:lpstr>Hidden slide #8</vt:lpstr>
      <vt:lpstr>Indicator 7: Early Childhood Outcome Ratings</vt:lpstr>
      <vt:lpstr>Acknowledgements </vt:lpstr>
      <vt:lpstr>Welcome and Introductions</vt:lpstr>
      <vt:lpstr>Agenda</vt:lpstr>
      <vt:lpstr>Norms</vt:lpstr>
      <vt:lpstr>ECO  Module Objectives</vt:lpstr>
      <vt:lpstr>ECO Module Essential Questions</vt:lpstr>
      <vt:lpstr>Overview Indicator 7: Early Childhood Outcomes (ECO)</vt:lpstr>
      <vt:lpstr>What is the Goal of Early Intervention and Early Childhood Special Education?</vt:lpstr>
      <vt:lpstr>The Goal of Early Intervention and Early Childhood Special Education is </vt:lpstr>
      <vt:lpstr>Early Childhood Outcomes: Areas of Focus  </vt:lpstr>
      <vt:lpstr>Background </vt:lpstr>
      <vt:lpstr>Early Childhood Data is reported on </vt:lpstr>
      <vt:lpstr>PowerPoint Presentation</vt:lpstr>
      <vt:lpstr>Early Childhood Outcomes  </vt:lpstr>
      <vt:lpstr>Early Childhood Outcomes:  Areas of Focus  </vt:lpstr>
      <vt:lpstr>Children Have Positive  Social Relationships </vt:lpstr>
      <vt:lpstr>Children Have Positive  Social Relationships </vt:lpstr>
      <vt:lpstr>CHILDREN AQCUIRE AND USE KNOWLEDGE AND SKILLS</vt:lpstr>
      <vt:lpstr>CHILDREN AQCUIRE AND USE KNOWLEDGE AND SKILLS</vt:lpstr>
      <vt:lpstr>Children Take Appropriate Action  to Meet Their Needs </vt:lpstr>
      <vt:lpstr>Children Take Appropriate Action  to Meet Their Needs </vt:lpstr>
      <vt:lpstr> Functional Skills Are…</vt:lpstr>
      <vt:lpstr>Functional Skills Are Not…</vt:lpstr>
      <vt:lpstr>Functional Skills</vt:lpstr>
      <vt:lpstr>Which Outcome?</vt:lpstr>
      <vt:lpstr>Which Outcome?</vt:lpstr>
      <vt:lpstr>Age Anchoring</vt:lpstr>
      <vt:lpstr>Age-Expected Development</vt:lpstr>
      <vt:lpstr>Trajectory of Skills</vt:lpstr>
      <vt:lpstr>Trajectory of Skills</vt:lpstr>
      <vt:lpstr>The Child Outcome Summary Knowledge Check (COS-KC) </vt:lpstr>
      <vt:lpstr>Child Outcome Summary (COS) Process</vt:lpstr>
      <vt:lpstr>Child Outcome Summary (COS) Process</vt:lpstr>
      <vt:lpstr>PowerPoint Presentation</vt:lpstr>
      <vt:lpstr>Key Features of the COS Process</vt:lpstr>
      <vt:lpstr>The COS Process</vt:lpstr>
      <vt:lpstr>Assessing Functional Outcomes</vt:lpstr>
      <vt:lpstr>PowerPoint Presentation</vt:lpstr>
      <vt:lpstr>Team-Based Decision</vt:lpstr>
      <vt:lpstr>Understanding the 7-Point Scale</vt:lpstr>
      <vt:lpstr>PowerPoint Presentation</vt:lpstr>
      <vt:lpstr>RATINGS 1-7</vt:lpstr>
      <vt:lpstr>Rating of 7 </vt:lpstr>
      <vt:lpstr>Rating of 6 </vt:lpstr>
      <vt:lpstr>Distinguishing  Ratings of 6 vs. 7 </vt:lpstr>
      <vt:lpstr>Rating of 5</vt:lpstr>
      <vt:lpstr>Rating of 4</vt:lpstr>
      <vt:lpstr>Rating of 3</vt:lpstr>
      <vt:lpstr>Rating of 2</vt:lpstr>
      <vt:lpstr>Rating of 1</vt:lpstr>
      <vt:lpstr>DECISION TREE</vt:lpstr>
      <vt:lpstr>Which Rating? </vt:lpstr>
      <vt:lpstr>Which Rating?</vt:lpstr>
      <vt:lpstr>Which Rating?</vt:lpstr>
      <vt:lpstr>Documenting the COS Rating</vt:lpstr>
      <vt:lpstr>When To Complete the COS?</vt:lpstr>
      <vt:lpstr>PowerPoint Presentation</vt:lpstr>
      <vt:lpstr>PowerPoint Presentation</vt:lpstr>
      <vt:lpstr>Example Evidence</vt:lpstr>
      <vt:lpstr>Example Evidence</vt:lpstr>
      <vt:lpstr>Documenting Evidence</vt:lpstr>
      <vt:lpstr>PowerPoint Presentation</vt:lpstr>
      <vt:lpstr>True or False?</vt:lpstr>
      <vt:lpstr>The  “Progress” Question</vt:lpstr>
      <vt:lpstr>Kim</vt:lpstr>
      <vt:lpstr>Kim Case Study </vt:lpstr>
      <vt:lpstr>Special Considerations</vt:lpstr>
      <vt:lpstr>Timelines</vt:lpstr>
      <vt:lpstr>Your Team’s Case Study</vt:lpstr>
      <vt:lpstr>Teaming and Collaboration</vt:lpstr>
      <vt:lpstr>How Do You Ensure the COS Ratings are made by Teams? </vt:lpstr>
      <vt:lpstr>Why are Teams important for COS Ratings? </vt:lpstr>
      <vt:lpstr>Organize and Facilitate Effective Team Meetings </vt:lpstr>
      <vt:lpstr>Effective Communication Skills </vt:lpstr>
      <vt:lpstr>Quality COS Teaming Practices</vt:lpstr>
      <vt:lpstr>Rich Discussion</vt:lpstr>
      <vt:lpstr>Positive Social Relationships</vt:lpstr>
      <vt:lpstr>When Teams Struggle with Consensus</vt:lpstr>
      <vt:lpstr>How Do You Involve Families in the COS Process? </vt:lpstr>
      <vt:lpstr>Preparing Families</vt:lpstr>
      <vt:lpstr>Families are Full Team Members Checklist </vt:lpstr>
      <vt:lpstr>Families are Full Team Members Checklist </vt:lpstr>
      <vt:lpstr>COS-TC Quality Practice Checklist</vt:lpstr>
      <vt:lpstr>COS-TC Quality Practice Checklist</vt:lpstr>
      <vt:lpstr>Action Planning </vt:lpstr>
      <vt:lpstr>Resources </vt:lpstr>
      <vt:lpstr>Resources</vt:lpstr>
      <vt:lpstr>ECTA/DaSy COS Module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Chelie A Nelson</dc:creator>
  <cp:lastModifiedBy>Chelie A Nelson</cp:lastModifiedBy>
  <cp:revision>36</cp:revision>
  <dcterms:created xsi:type="dcterms:W3CDTF">2024-01-29T18:11:57Z</dcterms:created>
  <dcterms:modified xsi:type="dcterms:W3CDTF">2024-02-07T21:08:03Z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70D07B61-651E-4649-B544-8E63793D1758</vt:lpwstr>
  </property>
  <property fmtid="{D5CDD505-2E9C-101B-9397-08002B2CF9AE}" pid="3" name="ArticulatePath">
    <vt:lpwstr>TASN PPT Template</vt:lpwstr>
  </property>
</Properties>
</file>