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5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6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2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3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61"/>
  </p:notesMasterIdLst>
  <p:handoutMasterIdLst>
    <p:handoutMasterId r:id="rId62"/>
  </p:handoutMasterIdLst>
  <p:sldIdLst>
    <p:sldId id="259" r:id="rId3"/>
    <p:sldId id="284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328" r:id="rId13"/>
    <p:sldId id="297" r:id="rId14"/>
    <p:sldId id="298" r:id="rId15"/>
    <p:sldId id="299" r:id="rId16"/>
    <p:sldId id="300" r:id="rId17"/>
    <p:sldId id="301" r:id="rId18"/>
    <p:sldId id="302" r:id="rId19"/>
    <p:sldId id="267" r:id="rId20"/>
    <p:sldId id="331" r:id="rId21"/>
    <p:sldId id="330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270" r:id="rId30"/>
    <p:sldId id="310" r:id="rId31"/>
    <p:sldId id="311" r:id="rId32"/>
    <p:sldId id="312" r:id="rId33"/>
    <p:sldId id="313" r:id="rId34"/>
    <p:sldId id="262" r:id="rId35"/>
    <p:sldId id="316" r:id="rId36"/>
    <p:sldId id="332" r:id="rId37"/>
    <p:sldId id="317" r:id="rId38"/>
    <p:sldId id="318" r:id="rId39"/>
    <p:sldId id="287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9" r:id="rId48"/>
    <p:sldId id="326" r:id="rId49"/>
    <p:sldId id="269" r:id="rId50"/>
    <p:sldId id="333" r:id="rId51"/>
    <p:sldId id="261" r:id="rId52"/>
    <p:sldId id="281" r:id="rId53"/>
    <p:sldId id="282" r:id="rId54"/>
    <p:sldId id="283" r:id="rId55"/>
    <p:sldId id="286" r:id="rId56"/>
    <p:sldId id="272" r:id="rId57"/>
    <p:sldId id="274" r:id="rId58"/>
    <p:sldId id="277" r:id="rId59"/>
    <p:sldId id="327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  <p14:sldId id="284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328"/>
            <p14:sldId id="297"/>
            <p14:sldId id="298"/>
            <p14:sldId id="299"/>
            <p14:sldId id="300"/>
            <p14:sldId id="301"/>
            <p14:sldId id="302"/>
            <p14:sldId id="267"/>
            <p14:sldId id="331"/>
            <p14:sldId id="330"/>
            <p14:sldId id="303"/>
            <p14:sldId id="304"/>
            <p14:sldId id="305"/>
            <p14:sldId id="306"/>
            <p14:sldId id="307"/>
            <p14:sldId id="308"/>
            <p14:sldId id="309"/>
            <p14:sldId id="270"/>
            <p14:sldId id="310"/>
            <p14:sldId id="311"/>
            <p14:sldId id="312"/>
            <p14:sldId id="313"/>
            <p14:sldId id="262"/>
            <p14:sldId id="316"/>
            <p14:sldId id="332"/>
            <p14:sldId id="317"/>
            <p14:sldId id="318"/>
            <p14:sldId id="287"/>
            <p14:sldId id="319"/>
            <p14:sldId id="320"/>
            <p14:sldId id="321"/>
            <p14:sldId id="322"/>
            <p14:sldId id="323"/>
            <p14:sldId id="324"/>
            <p14:sldId id="325"/>
            <p14:sldId id="329"/>
            <p14:sldId id="326"/>
          </p14:sldIdLst>
        </p14:section>
        <p14:section name="Overview and Objectives" id="{ABA716BF-3A5C-4ADB-94C9-CFEF84EBA240}">
          <p14:sldIdLst>
            <p14:sldId id="269"/>
            <p14:sldId id="333"/>
            <p14:sldId id="261"/>
            <p14:sldId id="281"/>
            <p14:sldId id="282"/>
            <p14:sldId id="283"/>
          </p14:sldIdLst>
        </p14:section>
        <p14:section name="Topic 1" id="{6D9936A3-3945-4757-BC8B-B5C252D8E036}">
          <p14:sldIdLst>
            <p14:sldId id="286"/>
          </p14:sldIdLst>
        </p14:section>
        <p14:section name="Sample Slides for Visuals" id="{BAB3A466-96C9-4230-9978-795378D75699}">
          <p14:sldIdLst/>
        </p14:section>
        <p14:section name="Case Study" id="{8C0305C9-B152-4FBA-A789-FE1976D53990}">
          <p14:sldIdLst>
            <p14:sldId id="272"/>
            <p14:sldId id="274"/>
          </p14:sldIdLst>
        </p14:section>
        <p14:section name="Conclusion and Summary" id="{790CEF5B-569A-4C2F-BED5-750B08C0E5AD}">
          <p14:sldIdLst>
            <p14:sldId id="277"/>
            <p14:sldId id="327"/>
          </p14:sldIdLst>
        </p14:section>
        <p14:section name="Appendix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3300"/>
    <a:srgbClr val="FF9900"/>
    <a:srgbClr val="009ED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74" autoAdjust="0"/>
    <p:restoredTop sz="83977" autoAdjust="0"/>
  </p:normalViewPr>
  <p:slideViewPr>
    <p:cSldViewPr snapToGrid="0">
      <p:cViewPr varScale="1">
        <p:scale>
          <a:sx n="85" d="100"/>
          <a:sy n="85" d="100"/>
        </p:scale>
        <p:origin x="-422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6111111111111"/>
          <c:y val="4.6296296296296294E-2"/>
          <c:w val="0.68300000000000005"/>
          <c:h val="0.6592592592592592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6"/>
              </a:solidFill>
              <a:headEnd type="none" w="med" len="med"/>
              <a:tailEnd type="triangle" w="med" len="med"/>
            </a:ln>
          </c:spPr>
          <c:marker>
            <c:symbol val="none"/>
          </c:marker>
          <c:dPt>
            <c:idx val="1"/>
            <c:bubble3D val="0"/>
            <c:spPr>
              <a:ln>
                <a:solidFill>
                  <a:schemeClr val="accent6"/>
                </a:solidFill>
                <a:headEnd type="none" w="med" len="med"/>
                <a:tailEnd type="triangle" w="med" len="med"/>
              </a:ln>
              <a:effectLst>
                <a:glow rad="127000">
                  <a:srgbClr val="FFFF00"/>
                </a:glow>
                <a:outerShdw blurRad="50800" dist="50800" dir="5400000" algn="ctr" rotWithShape="0">
                  <a:srgbClr val="FFFF00"/>
                </a:outerShdw>
              </a:effectLst>
            </c:spPr>
          </c:dPt>
          <c:dPt>
            <c:idx val="2"/>
            <c:bubble3D val="0"/>
            <c:spPr>
              <a:ln>
                <a:solidFill>
                  <a:schemeClr val="accent6"/>
                </a:solidFill>
                <a:headEnd type="none" w="med" len="med"/>
                <a:tailEnd type="triangle" w="med" len="med"/>
              </a:ln>
              <a:effectLst>
                <a:outerShdw blurRad="50800" dist="50800" dir="5400000" algn="ctr" rotWithShape="0">
                  <a:srgbClr val="FFFF00"/>
                </a:outerShdw>
              </a:effectLst>
            </c:spPr>
          </c:dPt>
          <c:dPt>
            <c:idx val="3"/>
            <c:bubble3D val="0"/>
            <c:spPr>
              <a:ln>
                <a:solidFill>
                  <a:schemeClr val="accent6"/>
                </a:solidFill>
                <a:headEnd type="none" w="med" len="med"/>
                <a:tailEnd type="triangle" w="med" len="med"/>
              </a:ln>
              <a:effectLst>
                <a:outerShdw blurRad="50800" dist="50800" dir="5400000" algn="ctr" rotWithShape="0">
                  <a:srgbClr val="FFFF00"/>
                </a:outerShdw>
              </a:effectLst>
            </c:spPr>
          </c:dPt>
          <c:cat>
            <c:strRef>
              <c:f>Sheet1!$A$2:$A$5</c:f>
              <c:strCache>
                <c:ptCount val="4"/>
                <c:pt idx="0">
                  <c:v>New Employee</c:v>
                </c:pt>
                <c:pt idx="1">
                  <c:v>1 yr</c:v>
                </c:pt>
                <c:pt idx="2">
                  <c:v>2 yr</c:v>
                </c:pt>
                <c:pt idx="3">
                  <c:v>3 yr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8</c:v>
                </c:pt>
                <c:pt idx="3">
                  <c:v>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780928"/>
        <c:axId val="102782464"/>
      </c:lineChart>
      <c:catAx>
        <c:axId val="102780928"/>
        <c:scaling>
          <c:orientation val="minMax"/>
        </c:scaling>
        <c:delete val="1"/>
        <c:axPos val="b"/>
        <c:majorTickMark val="out"/>
        <c:minorTickMark val="none"/>
        <c:tickLblPos val="nextTo"/>
        <c:crossAx val="102782464"/>
        <c:crosses val="autoZero"/>
        <c:auto val="1"/>
        <c:lblAlgn val="ctr"/>
        <c:lblOffset val="100"/>
        <c:noMultiLvlLbl val="0"/>
      </c:catAx>
      <c:valAx>
        <c:axId val="102782464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027809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>
      <a:glow rad="127000">
        <a:schemeClr val="bg1"/>
      </a:glo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0.55708</cdr:y>
    </cdr:from>
    <cdr:to>
      <cdr:x>0.475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3820427"/>
          <a:ext cx="4343400" cy="3037573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7/18/2014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12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7/18/2014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412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b="0" dirty="0" smtClean="0"/>
              <a:t>Right-click on a slide to add sections.</a:t>
            </a:r>
            <a:r>
              <a:rPr lang="en-US" sz="1200" b="0" baseline="0" dirty="0" smtClean="0"/>
              <a:t> Sections can help to organize your slides or facilitate collaboration between multiple authors.</a:t>
            </a:r>
            <a:endParaRPr lang="en-US" sz="1200" b="0" dirty="0" smtClean="0"/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the Notes section for delivery notes or to provide additional details for the audience.</a:t>
            </a:r>
            <a:r>
              <a:rPr lang="en-US" sz="12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grayscale. Run a test print to make sure your colors work when printed in pure black and white and grayscale.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710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710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9570C-A909-40C0-B9F8-7AD3BA2C3C56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there is relevant</a:t>
            </a:r>
            <a:r>
              <a:rPr lang="en-US" baseline="0" dirty="0" smtClean="0"/>
              <a:t> video content, such as a case study video, demo of a product, or other training materials, include it in the presentation as well. 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1A9CB-CE49-4C33-BCEE-7B527128F5D5}" type="slidenum">
              <a:rPr lang="en-GB" altLang="en-US" smtClean="0"/>
              <a:pPr>
                <a:defRPr/>
              </a:pPr>
              <a:t>29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57910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Briefly describe each objective how the audience</a:t>
            </a:r>
            <a:r>
              <a:rPr lang="en-US" baseline="0" dirty="0" smtClean="0"/>
              <a:t> </a:t>
            </a:r>
            <a:r>
              <a:rPr lang="en-US" dirty="0" smtClean="0"/>
              <a:t>will benefit from this</a:t>
            </a:r>
            <a:r>
              <a:rPr lang="en-US" baseline="0" dirty="0" smtClean="0"/>
              <a:t>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092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608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608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51ECC-86A3-4073-ADEB-F5E3C216F85C}" type="slidenum">
              <a:rPr lang="en-US" smtClean="0"/>
              <a:pPr/>
              <a:t>48</a:t>
            </a:fld>
            <a:endParaRPr lang="en-US" dirty="0" smtClean="0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608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608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51ECC-86A3-4073-ADEB-F5E3C216F85C}" type="slidenum">
              <a:rPr lang="en-US" smtClean="0"/>
              <a:pPr/>
              <a:t>49</a:t>
            </a:fld>
            <a:endParaRPr lang="en-US" dirty="0" smtClean="0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 case study or</a:t>
            </a:r>
            <a:r>
              <a:rPr lang="en-US" baseline="0" dirty="0" smtClean="0"/>
              <a:t> class simulation to encourage discussion and apply lessons.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outcomes of the case study or class simulation.</a:t>
            </a:r>
          </a:p>
          <a:p>
            <a:r>
              <a:rPr lang="en-US" baseline="0" dirty="0" smtClean="0"/>
              <a:t>Cover best practices.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57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1A9CB-CE49-4C33-BCEE-7B527128F5D5}" type="slidenum">
              <a:rPr lang="en-GB" altLang="en-US" smtClean="0"/>
              <a:pPr>
                <a:defRPr/>
              </a:pPr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64097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slides to each topic section as necessary, including slides with tables, graphs, and images. </a:t>
            </a:r>
          </a:p>
          <a:p>
            <a:r>
              <a:rPr lang="en-US" dirty="0" smtClean="0"/>
              <a:t>See next section for sample</a:t>
            </a:r>
            <a:r>
              <a:rPr lang="en-US" baseline="0" dirty="0" smtClean="0"/>
              <a:t> </a:t>
            </a:r>
            <a:r>
              <a:rPr lang="en-US" dirty="0" smtClean="0"/>
              <a:t>table,</a:t>
            </a:r>
            <a:r>
              <a:rPr lang="en-US" baseline="0" dirty="0" smtClean="0"/>
              <a:t> graph, image, and video layouts.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1A9CB-CE49-4C33-BCEE-7B527128F5D5}" type="slidenum">
              <a:rPr lang="en-GB" altLang="en-US" smtClean="0"/>
              <a:pPr>
                <a:defRPr/>
              </a:pPr>
              <a:t>15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20228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slides to each topic section as necessary, including slides with tables, graphs, and images. </a:t>
            </a:r>
          </a:p>
          <a:p>
            <a:r>
              <a:rPr lang="en-US" dirty="0" smtClean="0"/>
              <a:t>See next section for sample</a:t>
            </a:r>
            <a:r>
              <a:rPr lang="en-US" baseline="0" dirty="0" smtClean="0"/>
              <a:t> </a:t>
            </a:r>
            <a:r>
              <a:rPr lang="en-US" dirty="0" smtClean="0"/>
              <a:t>table,</a:t>
            </a:r>
            <a:r>
              <a:rPr lang="en-US" baseline="0" dirty="0" smtClean="0"/>
              <a:t> graph, image, and video layouts.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slides to each topic section as necessary, including slides with tables, graphs, and images. </a:t>
            </a:r>
          </a:p>
          <a:p>
            <a:r>
              <a:rPr lang="en-US" dirty="0" smtClean="0"/>
              <a:t>See next section for sample</a:t>
            </a:r>
            <a:r>
              <a:rPr lang="en-US" baseline="0" dirty="0" smtClean="0"/>
              <a:t> </a:t>
            </a:r>
            <a:r>
              <a:rPr lang="en-US" dirty="0" smtClean="0"/>
              <a:t>table,</a:t>
            </a:r>
            <a:r>
              <a:rPr lang="en-US" baseline="0" dirty="0" smtClean="0"/>
              <a:t> graph, image, and video layouts.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slides to each topic section as necessary, including slides with tables, graphs, and images. </a:t>
            </a:r>
          </a:p>
          <a:p>
            <a:r>
              <a:rPr lang="en-US" dirty="0" smtClean="0"/>
              <a:t>See next section for sample</a:t>
            </a:r>
            <a:r>
              <a:rPr lang="en-US" baseline="0" dirty="0" smtClean="0"/>
              <a:t> </a:t>
            </a:r>
            <a:r>
              <a:rPr lang="en-US" dirty="0" smtClean="0"/>
              <a:t>table,</a:t>
            </a:r>
            <a:r>
              <a:rPr lang="en-US" baseline="0" dirty="0" smtClean="0"/>
              <a:t> graph, image, and video layouts.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1A9CB-CE49-4C33-BCEE-7B527128F5D5}" type="slidenum">
              <a:rPr lang="en-GB" altLang="en-US" smtClean="0"/>
              <a:pPr>
                <a:defRPr/>
              </a:pPr>
              <a:t>25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8497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94924BE9-7F08-4A5C-BA47-2220C6056C6E}" type="datetime1">
              <a:rPr lang="en-US" smtClean="0"/>
              <a:t>7/18/2014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03E1-BC75-4E67-B73E-C0CD8A62BD9C}" type="datetime1">
              <a:rPr lang="en-US" smtClean="0"/>
              <a:t>7/18/2014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4641-9CC5-48F0-8C25-D30CE7A5D408}" type="datetime1">
              <a:rPr lang="en-US" smtClean="0"/>
              <a:t>7/18/2014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2FE0E508-9466-4A2F-B9D7-E6DDDE283722}" type="datetime1">
              <a:rPr lang="en-US" smtClean="0"/>
              <a:t>7/18/2014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C0F2-D724-4BEA-8508-EE72EA0E01A8}" type="datetime1">
              <a:rPr lang="en-US" smtClean="0"/>
              <a:t>7/18/2014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BB57-9F7D-4613-9D2C-3DF3D27FAE2C}" type="datetime1">
              <a:rPr lang="en-US" smtClean="0"/>
              <a:t>7/18/2014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4D53-F294-4417-8D77-72A347BB9943}" type="datetime1">
              <a:rPr lang="en-US" smtClean="0"/>
              <a:t>7/18/2014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1B1A-258A-44CB-BCB2-64BC692A4EF1}" type="datetime1">
              <a:rPr lang="en-US" smtClean="0"/>
              <a:t>7/18/2014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7A2EA-F9E0-46A4-B754-D28FA9BCABCC}" type="datetime1">
              <a:rPr lang="en-US" smtClean="0"/>
              <a:t>7/18/2014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0E43-F7FA-41E5-9B6E-499512B77F65}" type="datetime1">
              <a:rPr lang="en-US" smtClean="0"/>
              <a:t>7/18/2014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26E0-B74D-4A37-8F71-62625783C6DA}" type="datetime1">
              <a:rPr lang="en-US" smtClean="0"/>
              <a:t>7/18/2014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5B12-D728-43C4-9047-E54AB9B9837F}" type="datetime1">
              <a:rPr lang="en-US" smtClean="0"/>
              <a:t>7/18/2014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2B9EF-0AFA-4FCE-964F-F21A84EBC1C4}" type="datetime1">
              <a:rPr lang="en-US" smtClean="0"/>
              <a:t>7/18/2014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2" r:id="rId10"/>
    <p:sldLayoutId id="2147483654" r:id="rId11"/>
    <p:sldLayoutId id="2147483655" r:id="rId12"/>
    <p:sldLayoutId id="2147483663" r:id="rId13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5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7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notesSlide" Target="../notesSlides/notesSlide15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slideLayout" Target="../slideLayouts/slideLayout11.xml"/><Relationship Id="rId5" Type="http://schemas.openxmlformats.org/officeDocument/2006/relationships/tags" Target="../tags/tag19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notesSlide" Target="../notesSlides/notesSlide16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slideLayout" Target="../slideLayouts/slideLayout11.xml"/><Relationship Id="rId5" Type="http://schemas.openxmlformats.org/officeDocument/2006/relationships/tags" Target="../tags/tag29.xml"/><Relationship Id="rId10" Type="http://schemas.openxmlformats.org/officeDocument/2006/relationships/tags" Target="../tags/tag34.xml"/><Relationship Id="rId4" Type="http://schemas.openxmlformats.org/officeDocument/2006/relationships/tags" Target="../tags/tag28.xml"/><Relationship Id="rId9" Type="http://schemas.openxmlformats.org/officeDocument/2006/relationships/tags" Target="../tags/tag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hyperlink" Target="http://www.google.com/url?sa=i&amp;rct=j&amp;q=&amp;esrc=s&amp;frm=1&amp;source=images&amp;cd=&amp;cad=rja&amp;uact=8&amp;docid=M5J5iy5YcR0UXM&amp;tbnid=nfP_hZot5R4cRM:&amp;ved=0CAUQjRw&amp;url=http://www.123rf.com/photo_9833483_math-professor.html&amp;ei=yhHIU9bXMMed8gGv54HYBw&amp;bvm=bv.71198958,d.b2U&amp;psig=AFQjCNF_TxWvpsZM_R9yZJ3wFWYg9INDng&amp;ust=1405707044910322" TargetMode="External"/><Relationship Id="rId4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25.jpe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25.jpe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notesSlide" Target="../notesSlides/notesSlide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286000" y="838200"/>
            <a:ext cx="6180224" cy="1447800"/>
          </a:xfrm>
        </p:spPr>
        <p:txBody>
          <a:bodyPr>
            <a:normAutofit fontScale="90000"/>
          </a:bodyPr>
          <a:lstStyle/>
          <a:p>
            <a:r>
              <a:rPr lang="en-ZA" altLang="en-US" dirty="0" smtClean="0">
                <a:solidFill>
                  <a:schemeClr val="tx1"/>
                </a:solidFill>
              </a:rPr>
              <a:t>MIS Clerk Workshops</a:t>
            </a:r>
            <a:r>
              <a:rPr lang="en-ZA" altLang="en-US" dirty="0">
                <a:solidFill>
                  <a:schemeClr val="tx1"/>
                </a:solidFill>
              </a:rPr>
              <a:t/>
            </a:r>
            <a:br>
              <a:rPr lang="en-ZA" altLang="en-US" dirty="0">
                <a:solidFill>
                  <a:schemeClr val="tx1"/>
                </a:solidFill>
              </a:rPr>
            </a:br>
            <a:r>
              <a:rPr lang="en-ZA" altLang="en-US" dirty="0">
                <a:solidFill>
                  <a:schemeClr val="tx1"/>
                </a:solidFill>
              </a:rPr>
              <a:t>FY2015 </a:t>
            </a:r>
            <a:br>
              <a:rPr lang="en-ZA" alt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3"/>
          <p:cNvSpPr>
            <a:spLocks noChangeArrowheads="1"/>
          </p:cNvSpPr>
          <p:nvPr/>
        </p:nvSpPr>
        <p:spPr bwMode="auto">
          <a:xfrm>
            <a:off x="7092949" y="3556001"/>
            <a:ext cx="1511499" cy="1999648"/>
          </a:xfrm>
          <a:prstGeom prst="roundRect">
            <a:avLst>
              <a:gd name="adj" fmla="val 1367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600" dirty="0" smtClean="0"/>
              <a:t>No qualifying K time program is present in the directory for grade level</a:t>
            </a:r>
            <a:endParaRPr lang="en-AU" altLang="en-US" sz="1600" dirty="0"/>
          </a:p>
        </p:txBody>
      </p:sp>
      <p:sp>
        <p:nvSpPr>
          <p:cNvPr id="8195" name="AutoShape 6"/>
          <p:cNvSpPr>
            <a:spLocks noChangeArrowheads="1"/>
          </p:cNvSpPr>
          <p:nvPr/>
        </p:nvSpPr>
        <p:spPr bwMode="auto">
          <a:xfrm>
            <a:off x="4932363" y="3568701"/>
            <a:ext cx="1439862" cy="1986948"/>
          </a:xfrm>
          <a:prstGeom prst="roundRect">
            <a:avLst>
              <a:gd name="adj" fmla="val 1367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 smtClean="0"/>
              <a:t>No KG schedule is entered in the directory</a:t>
            </a:r>
            <a:endParaRPr lang="en-AU" altLang="en-US" sz="1800" dirty="0"/>
          </a:p>
        </p:txBody>
      </p:sp>
      <p:sp>
        <p:nvSpPr>
          <p:cNvPr id="8196" name="AutoShape 9"/>
          <p:cNvSpPr>
            <a:spLocks noChangeArrowheads="1"/>
          </p:cNvSpPr>
          <p:nvPr/>
        </p:nvSpPr>
        <p:spPr bwMode="auto">
          <a:xfrm>
            <a:off x="2717180" y="3555999"/>
            <a:ext cx="1497012" cy="1999649"/>
          </a:xfrm>
          <a:prstGeom prst="roundRect">
            <a:avLst>
              <a:gd name="adj" fmla="val 13671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 smtClean="0"/>
              <a:t>Directory does not list reverse mainstream program </a:t>
            </a:r>
            <a:endParaRPr lang="en-AU" altLang="en-US" sz="1800" dirty="0"/>
          </a:p>
        </p:txBody>
      </p:sp>
      <p:sp>
        <p:nvSpPr>
          <p:cNvPr id="8197" name="AutoShape 12"/>
          <p:cNvSpPr>
            <a:spLocks noChangeArrowheads="1"/>
          </p:cNvSpPr>
          <p:nvPr/>
        </p:nvSpPr>
        <p:spPr bwMode="auto">
          <a:xfrm>
            <a:off x="823755" y="3597590"/>
            <a:ext cx="1439862" cy="1906942"/>
          </a:xfrm>
          <a:prstGeom prst="roundRect">
            <a:avLst>
              <a:gd name="adj" fmla="val 13671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 smtClean="0"/>
              <a:t>MIS setting codes do not list a “B” setting</a:t>
            </a:r>
            <a:endParaRPr lang="en-AU" altLang="en-US" sz="1800" dirty="0"/>
          </a:p>
        </p:txBody>
      </p:sp>
      <p:sp>
        <p:nvSpPr>
          <p:cNvPr id="8199" name="Text Box 15"/>
          <p:cNvSpPr txBox="1">
            <a:spLocks noChangeArrowheads="1"/>
          </p:cNvSpPr>
          <p:nvPr/>
        </p:nvSpPr>
        <p:spPr bwMode="auto">
          <a:xfrm>
            <a:off x="2643188" y="3960813"/>
            <a:ext cx="158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 dirty="0">
              <a:ea typeface="Gulim" pitchFamily="34" charset="-127"/>
            </a:endParaRPr>
          </a:p>
        </p:txBody>
      </p:sp>
      <p:sp>
        <p:nvSpPr>
          <p:cNvPr id="8214" name="AutoShape 19"/>
          <p:cNvSpPr>
            <a:spLocks noChangeArrowheads="1"/>
          </p:cNvSpPr>
          <p:nvPr/>
        </p:nvSpPr>
        <p:spPr bwMode="auto">
          <a:xfrm>
            <a:off x="846138" y="2057400"/>
            <a:ext cx="1439862" cy="1439863"/>
          </a:xfrm>
          <a:prstGeom prst="roundRect">
            <a:avLst>
              <a:gd name="adj" fmla="val 14222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Directory lists 4 year old at risk program  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8212" name="AutoShape 22"/>
          <p:cNvSpPr>
            <a:spLocks noChangeArrowheads="1"/>
          </p:cNvSpPr>
          <p:nvPr/>
        </p:nvSpPr>
        <p:spPr bwMode="auto">
          <a:xfrm>
            <a:off x="2755516" y="2057400"/>
            <a:ext cx="1439862" cy="1439863"/>
          </a:xfrm>
          <a:prstGeom prst="roundRect">
            <a:avLst>
              <a:gd name="adj" fmla="val 14222"/>
            </a:avLst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“W” setting is reported on service line 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8210" name="AutoShape 25"/>
          <p:cNvSpPr>
            <a:spLocks noChangeArrowheads="1"/>
          </p:cNvSpPr>
          <p:nvPr/>
        </p:nvSpPr>
        <p:spPr bwMode="auto">
          <a:xfrm>
            <a:off x="4956562" y="2057400"/>
            <a:ext cx="1439862" cy="1439863"/>
          </a:xfrm>
          <a:prstGeom prst="roundRect">
            <a:avLst>
              <a:gd name="adj" fmla="val 14222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Student in MIS is grade KG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8208" name="AutoShape 28"/>
          <p:cNvSpPr>
            <a:spLocks noChangeArrowheads="1"/>
          </p:cNvSpPr>
          <p:nvPr/>
        </p:nvSpPr>
        <p:spPr bwMode="auto">
          <a:xfrm>
            <a:off x="7092950" y="2057400"/>
            <a:ext cx="1439863" cy="1439863"/>
          </a:xfrm>
          <a:prstGeom prst="roundRect">
            <a:avLst>
              <a:gd name="adj" fmla="val 14222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K time is listed on service lines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8205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404664"/>
            <a:ext cx="7772400" cy="72402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ZA" altLang="en-US" sz="3200" dirty="0"/>
              <a:t>Tips for Improving Reporting Quality</a:t>
            </a:r>
            <a:r>
              <a:rPr lang="en-ZA" altLang="en-US" sz="3200" dirty="0" smtClean="0"/>
              <a:t/>
            </a:r>
            <a:br>
              <a:rPr lang="en-ZA" altLang="en-US" sz="3200" dirty="0" smtClean="0"/>
            </a:br>
            <a:r>
              <a:rPr lang="en-GB" altLang="en-US" sz="2400" dirty="0"/>
              <a:t>Aligning Directory Programs</a:t>
            </a:r>
            <a:r>
              <a:rPr lang="en-GB" altLang="en-US" sz="3200" dirty="0"/>
              <a:t/>
            </a:r>
            <a:br>
              <a:rPr lang="en-GB" altLang="en-US" sz="3200" dirty="0"/>
            </a:br>
            <a:endParaRPr lang="en-GB" altLang="en-US" sz="3200" dirty="0" smtClean="0"/>
          </a:p>
        </p:txBody>
      </p:sp>
      <p:sp>
        <p:nvSpPr>
          <p:cNvPr id="11297" name="Rectangle 33"/>
          <p:cNvSpPr>
            <a:spLocks noChangeArrowheads="1"/>
          </p:cNvSpPr>
          <p:nvPr/>
        </p:nvSpPr>
        <p:spPr bwMode="auto">
          <a:xfrm>
            <a:off x="1371600" y="1327150"/>
            <a:ext cx="7161213" cy="58896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 smtClean="0">
                <a:solidFill>
                  <a:schemeClr val="bg1"/>
                </a:solidFill>
              </a:rPr>
              <a:t>Examples of unequal matches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6676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6" grpId="0" animBg="1"/>
      <p:bldP spid="8197" grpId="0" animBg="1"/>
      <p:bldP spid="8214" grpId="0" animBg="1"/>
      <p:bldP spid="8212" grpId="0" animBg="1"/>
      <p:bldP spid="8210" grpId="0" animBg="1"/>
      <p:bldP spid="820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362200" y="152400"/>
            <a:ext cx="5178552" cy="762000"/>
          </a:xfrm>
        </p:spPr>
        <p:txBody>
          <a:bodyPr/>
          <a:lstStyle/>
          <a:p>
            <a:r>
              <a:rPr lang="en-US" dirty="0" smtClean="0"/>
              <a:t>Out of State Students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838200"/>
            <a:ext cx="8153400" cy="76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Use generic out of state for neighborhood school 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5853113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 Arrow 6"/>
          <p:cNvSpPr/>
          <p:nvPr/>
        </p:nvSpPr>
        <p:spPr>
          <a:xfrm rot="10096082">
            <a:off x="833747" y="5110482"/>
            <a:ext cx="1268647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 rot="18168639">
            <a:off x="6663459" y="4270818"/>
            <a:ext cx="1268647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65896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7"/>
          <p:cNvSpPr>
            <a:spLocks noChangeArrowheads="1"/>
          </p:cNvSpPr>
          <p:nvPr/>
        </p:nvSpPr>
        <p:spPr bwMode="auto">
          <a:xfrm>
            <a:off x="5281613" y="2374900"/>
            <a:ext cx="2663825" cy="15128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325" y="7865"/>
                </a:moveTo>
                <a:cubicBezTo>
                  <a:pt x="16170" y="5296"/>
                  <a:pt x="13616" y="3645"/>
                  <a:pt x="10800" y="3645"/>
                </a:cubicBezTo>
                <a:cubicBezTo>
                  <a:pt x="6981" y="3644"/>
                  <a:pt x="3836" y="6642"/>
                  <a:pt x="3653" y="10456"/>
                </a:cubicBezTo>
                <a:lnTo>
                  <a:pt x="12" y="10281"/>
                </a:lnTo>
                <a:cubicBezTo>
                  <a:pt x="289" y="4525"/>
                  <a:pt x="5036" y="-1"/>
                  <a:pt x="10800" y="0"/>
                </a:cubicBezTo>
                <a:cubicBezTo>
                  <a:pt x="15050" y="0"/>
                  <a:pt x="18906" y="2493"/>
                  <a:pt x="20649" y="6370"/>
                </a:cubicBezTo>
                <a:lnTo>
                  <a:pt x="23112" y="5262"/>
                </a:lnTo>
                <a:lnTo>
                  <a:pt x="20843" y="11242"/>
                </a:lnTo>
                <a:lnTo>
                  <a:pt x="14863" y="8972"/>
                </a:lnTo>
                <a:lnTo>
                  <a:pt x="17325" y="7865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8D8D8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2" name="AutoShape 15"/>
          <p:cNvSpPr>
            <a:spLocks noChangeArrowheads="1"/>
          </p:cNvSpPr>
          <p:nvPr/>
        </p:nvSpPr>
        <p:spPr bwMode="auto">
          <a:xfrm>
            <a:off x="4876800" y="3217862"/>
            <a:ext cx="1439863" cy="1915801"/>
          </a:xfrm>
          <a:prstGeom prst="roundRect">
            <a:avLst>
              <a:gd name="adj" fmla="val 14222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IEP services address preschool program F/D/L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  <p:sp>
        <p:nvSpPr>
          <p:cNvPr id="9223" name="AutoShape 18"/>
          <p:cNvSpPr>
            <a:spLocks noChangeArrowheads="1"/>
          </p:cNvSpPr>
          <p:nvPr/>
        </p:nvSpPr>
        <p:spPr bwMode="auto">
          <a:xfrm>
            <a:off x="7297738" y="3240087"/>
            <a:ext cx="1439862" cy="1893575"/>
          </a:xfrm>
          <a:prstGeom prst="roundRect">
            <a:avLst>
              <a:gd name="adj" fmla="val 14222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Preschool data rolled over into KG school year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9224" name="Rectangle 2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ZA" altLang="en-US" sz="3200" dirty="0"/>
              <a:t>Tips for Improving Reporting Quality</a:t>
            </a:r>
          </a:p>
        </p:txBody>
      </p:sp>
      <p:sp>
        <p:nvSpPr>
          <p:cNvPr id="9242" name="AutoShape 3"/>
          <p:cNvSpPr>
            <a:spLocks noChangeArrowheads="1"/>
          </p:cNvSpPr>
          <p:nvPr/>
        </p:nvSpPr>
        <p:spPr bwMode="auto">
          <a:xfrm>
            <a:off x="877858" y="3193330"/>
            <a:ext cx="1560542" cy="1963712"/>
          </a:xfrm>
          <a:prstGeom prst="roundRect">
            <a:avLst>
              <a:gd name="adj" fmla="val 14222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Preschooler last year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9226" name="AutoShape 5"/>
          <p:cNvSpPr>
            <a:spLocks noChangeArrowheads="1"/>
          </p:cNvSpPr>
          <p:nvPr/>
        </p:nvSpPr>
        <p:spPr bwMode="auto">
          <a:xfrm>
            <a:off x="1222375" y="2276872"/>
            <a:ext cx="2663825" cy="15128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325" y="7865"/>
                </a:moveTo>
                <a:cubicBezTo>
                  <a:pt x="16170" y="5296"/>
                  <a:pt x="13616" y="3645"/>
                  <a:pt x="10800" y="3645"/>
                </a:cubicBezTo>
                <a:cubicBezTo>
                  <a:pt x="6981" y="3644"/>
                  <a:pt x="3836" y="6642"/>
                  <a:pt x="3653" y="10456"/>
                </a:cubicBezTo>
                <a:lnTo>
                  <a:pt x="12" y="10281"/>
                </a:lnTo>
                <a:cubicBezTo>
                  <a:pt x="289" y="4525"/>
                  <a:pt x="5036" y="-1"/>
                  <a:pt x="10800" y="0"/>
                </a:cubicBezTo>
                <a:cubicBezTo>
                  <a:pt x="15050" y="0"/>
                  <a:pt x="18906" y="2493"/>
                  <a:pt x="20649" y="6370"/>
                </a:cubicBezTo>
                <a:lnTo>
                  <a:pt x="23112" y="5262"/>
                </a:lnTo>
                <a:lnTo>
                  <a:pt x="20843" y="11242"/>
                </a:lnTo>
                <a:lnTo>
                  <a:pt x="14863" y="8972"/>
                </a:lnTo>
                <a:lnTo>
                  <a:pt x="17325" y="7865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8D8D8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0" name="AutoShape 12"/>
          <p:cNvSpPr>
            <a:spLocks noChangeArrowheads="1"/>
          </p:cNvSpPr>
          <p:nvPr/>
        </p:nvSpPr>
        <p:spPr bwMode="auto">
          <a:xfrm>
            <a:off x="2978052" y="3216708"/>
            <a:ext cx="1593948" cy="1916955"/>
          </a:xfrm>
          <a:prstGeom prst="roundRect">
            <a:avLst>
              <a:gd name="adj" fmla="val 14222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Promoted to KG this school year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752600" y="1412776"/>
            <a:ext cx="6810003" cy="577850"/>
            <a:chOff x="1752600" y="3227388"/>
            <a:chExt cx="6810003" cy="577850"/>
          </a:xfrm>
        </p:grpSpPr>
        <p:grpSp>
          <p:nvGrpSpPr>
            <p:cNvPr id="50" name="Group 49"/>
            <p:cNvGrpSpPr/>
            <p:nvPr/>
          </p:nvGrpSpPr>
          <p:grpSpPr>
            <a:xfrm>
              <a:off x="1752600" y="3227388"/>
              <a:ext cx="6810003" cy="577850"/>
              <a:chOff x="1752600" y="3227388"/>
              <a:chExt cx="6810003" cy="577850"/>
            </a:xfrm>
          </p:grpSpPr>
          <p:grpSp>
            <p:nvGrpSpPr>
              <p:cNvPr id="52" name="Group 8"/>
              <p:cNvGrpSpPr>
                <a:grpSpLocks/>
              </p:cNvGrpSpPr>
              <p:nvPr/>
            </p:nvGrpSpPr>
            <p:grpSpPr bwMode="auto">
              <a:xfrm>
                <a:off x="2279651" y="3284538"/>
                <a:ext cx="6282952" cy="463550"/>
                <a:chOff x="0" y="0"/>
                <a:chExt cx="3326" cy="292"/>
              </a:xfrm>
            </p:grpSpPr>
            <p:sp>
              <p:nvSpPr>
                <p:cNvPr id="61" name="AutoShape 9"/>
                <p:cNvSpPr>
                  <a:spLocks noChangeArrowheads="1"/>
                </p:cNvSpPr>
                <p:nvPr/>
              </p:nvSpPr>
              <p:spPr bwMode="auto">
                <a:xfrm>
                  <a:off x="150" y="37"/>
                  <a:ext cx="3176" cy="23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/>
                    </a:gs>
                    <a:gs pos="50000">
                      <a:srgbClr val="CB0000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AU" altLang="en-US" dirty="0" smtClean="0"/>
                </a:p>
              </p:txBody>
            </p:sp>
            <p:sp>
              <p:nvSpPr>
                <p:cNvPr id="62" name="AutoShape 1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88" cy="292"/>
                </a:xfrm>
                <a:prstGeom prst="homePlate">
                  <a:avLst>
                    <a:gd name="adj" fmla="val 25000"/>
                  </a:avLst>
                </a:prstGeom>
                <a:gradFill rotWithShape="1">
                  <a:gsLst>
                    <a:gs pos="0">
                      <a:srgbClr val="760000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n w="381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 baseline="-25000" dirty="0"/>
                </a:p>
              </p:txBody>
            </p:sp>
          </p:grpSp>
          <p:grpSp>
            <p:nvGrpSpPr>
              <p:cNvPr id="53" name="Group 33"/>
              <p:cNvGrpSpPr>
                <a:grpSpLocks/>
              </p:cNvGrpSpPr>
              <p:nvPr/>
            </p:nvGrpSpPr>
            <p:grpSpPr bwMode="auto">
              <a:xfrm>
                <a:off x="1752600" y="3227388"/>
                <a:ext cx="576263" cy="577850"/>
                <a:chOff x="0" y="0"/>
                <a:chExt cx="363" cy="364"/>
              </a:xfrm>
            </p:grpSpPr>
            <p:sp>
              <p:nvSpPr>
                <p:cNvPr id="54" name="AutoShape 34"/>
                <p:cNvSpPr>
                  <a:spLocks noChangeArrowheads="1"/>
                </p:cNvSpPr>
                <p:nvPr/>
              </p:nvSpPr>
              <p:spPr bwMode="auto">
                <a:xfrm>
                  <a:off x="1" y="0"/>
                  <a:ext cx="361" cy="363"/>
                </a:xfrm>
                <a:prstGeom prst="roundRect">
                  <a:avLst>
                    <a:gd name="adj" fmla="val 14222"/>
                  </a:avLst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400" dirty="0"/>
                </a:p>
              </p:txBody>
            </p:sp>
            <p:grpSp>
              <p:nvGrpSpPr>
                <p:cNvPr id="55" name="Group 3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61" cy="364"/>
                  <a:chOff x="0" y="0"/>
                  <a:chExt cx="4251" cy="2141"/>
                </a:xfrm>
              </p:grpSpPr>
              <p:sp>
                <p:nvSpPr>
                  <p:cNvPr id="59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4251" cy="2141"/>
                  </a:xfrm>
                  <a:prstGeom prst="ellipse">
                    <a:avLst/>
                  </a:pr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4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AU" altLang="en-US" sz="1800" dirty="0"/>
                  </a:p>
                </p:txBody>
              </p:sp>
              <p:sp>
                <p:nvSpPr>
                  <p:cNvPr id="60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62" y="3"/>
                    <a:ext cx="4143" cy="208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4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AU" altLang="en-US" sz="1800" dirty="0"/>
                  </a:p>
                </p:txBody>
              </p:sp>
            </p:grpSp>
            <p:sp>
              <p:nvSpPr>
                <p:cNvPr id="56" name="Oval 38"/>
                <p:cNvSpPr>
                  <a:spLocks noChangeArrowheads="1"/>
                </p:cNvSpPr>
                <p:nvPr/>
              </p:nvSpPr>
              <p:spPr bwMode="auto">
                <a:xfrm flipH="1">
                  <a:off x="29" y="33"/>
                  <a:ext cx="303" cy="293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7" name="Oval 39"/>
                <p:cNvSpPr>
                  <a:spLocks noChangeArrowheads="1"/>
                </p:cNvSpPr>
                <p:nvPr/>
              </p:nvSpPr>
              <p:spPr bwMode="auto">
                <a:xfrm flipH="1">
                  <a:off x="57" y="41"/>
                  <a:ext cx="246" cy="1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AAAA"/>
                    </a:gs>
                    <a:gs pos="100000">
                      <a:schemeClr val="accent2">
                        <a:alpha val="37000"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8" name="AutoShape 4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63" cy="340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uk-UA" altLang="en-US" sz="1800" b="1" dirty="0">
                      <a:solidFill>
                        <a:schemeClr val="bg1"/>
                      </a:solidFill>
                    </a:rPr>
                    <a:t>3</a:t>
                  </a:r>
                  <a:endParaRPr lang="en-US" altLang="en-US" sz="1800" b="1" dirty="0">
                    <a:solidFill>
                      <a:schemeClr val="bg1"/>
                    </a:solidFill>
                    <a:ea typeface="Gulim" pitchFamily="34" charset="-127"/>
                  </a:endParaRPr>
                </a:p>
              </p:txBody>
            </p:sp>
          </p:grpSp>
        </p:grpSp>
        <p:sp>
          <p:nvSpPr>
            <p:cNvPr id="51" name="Rectangle 50"/>
            <p:cNvSpPr/>
            <p:nvPr/>
          </p:nvSpPr>
          <p:spPr>
            <a:xfrm>
              <a:off x="2706873" y="3305473"/>
              <a:ext cx="577971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altLang="en-US" sz="2400" b="1" dirty="0" smtClean="0">
                  <a:solidFill>
                    <a:schemeClr val="bg1"/>
                  </a:solidFill>
                </a:rPr>
                <a:t>Changing data for transitioning students</a:t>
              </a:r>
              <a:endParaRPr lang="en-GB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2470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2" grpId="0" animBg="1"/>
      <p:bldP spid="9223" grpId="0" animBg="1"/>
      <p:bldP spid="9242" grpId="0" animBg="1"/>
      <p:bldP spid="9226" grpId="0" animBg="1"/>
      <p:bldP spid="92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3"/>
          <p:cNvSpPr>
            <a:spLocks noChangeArrowheads="1"/>
          </p:cNvSpPr>
          <p:nvPr/>
        </p:nvSpPr>
        <p:spPr bwMode="auto">
          <a:xfrm>
            <a:off x="6948488" y="3556000"/>
            <a:ext cx="1871984" cy="2314575"/>
          </a:xfrm>
          <a:prstGeom prst="roundRect">
            <a:avLst>
              <a:gd name="adj" fmla="val 1367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600" dirty="0" smtClean="0"/>
              <a:t>LRE numerator and detonator will be unequal if services address PR program and grade = KG. Resulting calculation will be skewed. </a:t>
            </a:r>
            <a:endParaRPr lang="en-AU" altLang="en-US" sz="1600" dirty="0"/>
          </a:p>
        </p:txBody>
      </p:sp>
      <p:sp>
        <p:nvSpPr>
          <p:cNvPr id="8195" name="AutoShape 6"/>
          <p:cNvSpPr>
            <a:spLocks noChangeArrowheads="1"/>
          </p:cNvSpPr>
          <p:nvPr/>
        </p:nvSpPr>
        <p:spPr bwMode="auto">
          <a:xfrm>
            <a:off x="4860925" y="3568700"/>
            <a:ext cx="1584325" cy="2314575"/>
          </a:xfrm>
          <a:prstGeom prst="roundRect">
            <a:avLst>
              <a:gd name="adj" fmla="val 13671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 smtClean="0"/>
              <a:t>Classroom type may change to a more inclusive environment</a:t>
            </a:r>
            <a:endParaRPr lang="en-AU" altLang="en-US" sz="1800" dirty="0"/>
          </a:p>
        </p:txBody>
      </p:sp>
      <p:sp>
        <p:nvSpPr>
          <p:cNvPr id="8196" name="AutoShape 9"/>
          <p:cNvSpPr>
            <a:spLocks noChangeArrowheads="1"/>
          </p:cNvSpPr>
          <p:nvPr/>
        </p:nvSpPr>
        <p:spPr bwMode="auto">
          <a:xfrm>
            <a:off x="2724150" y="3568700"/>
            <a:ext cx="1489075" cy="2314575"/>
          </a:xfrm>
          <a:prstGeom prst="roundRect">
            <a:avLst>
              <a:gd name="adj" fmla="val 136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 smtClean="0"/>
              <a:t>Class schedules may change from 1/2 day to all day</a:t>
            </a:r>
            <a:endParaRPr lang="en-AU" altLang="en-US" sz="1800" dirty="0"/>
          </a:p>
        </p:txBody>
      </p:sp>
      <p:sp>
        <p:nvSpPr>
          <p:cNvPr id="8197" name="AutoShape 12"/>
          <p:cNvSpPr>
            <a:spLocks noChangeArrowheads="1"/>
          </p:cNvSpPr>
          <p:nvPr/>
        </p:nvSpPr>
        <p:spPr bwMode="auto">
          <a:xfrm>
            <a:off x="914400" y="3555999"/>
            <a:ext cx="1439862" cy="2314575"/>
          </a:xfrm>
          <a:prstGeom prst="roundRect">
            <a:avLst>
              <a:gd name="adj" fmla="val 1367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 smtClean="0"/>
              <a:t>Daily support may change from 3 or 4 days to 5 days</a:t>
            </a:r>
            <a:endParaRPr lang="en-AU" altLang="en-US" sz="1800" dirty="0"/>
          </a:p>
        </p:txBody>
      </p:sp>
      <p:sp>
        <p:nvSpPr>
          <p:cNvPr id="8198" name="Text Box 14"/>
          <p:cNvSpPr txBox="1">
            <a:spLocks noChangeArrowheads="1"/>
          </p:cNvSpPr>
          <p:nvPr/>
        </p:nvSpPr>
        <p:spPr bwMode="auto">
          <a:xfrm>
            <a:off x="468313" y="3992563"/>
            <a:ext cx="1584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400" b="1" dirty="0"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8199" name="Text Box 15"/>
          <p:cNvSpPr txBox="1">
            <a:spLocks noChangeArrowheads="1"/>
          </p:cNvSpPr>
          <p:nvPr/>
        </p:nvSpPr>
        <p:spPr bwMode="auto">
          <a:xfrm>
            <a:off x="2643188" y="3960813"/>
            <a:ext cx="158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 dirty="0">
              <a:ea typeface="Gulim" pitchFamily="34" charset="-127"/>
            </a:endParaRPr>
          </a:p>
        </p:txBody>
      </p:sp>
      <p:sp>
        <p:nvSpPr>
          <p:cNvPr id="8200" name="Text Box 16"/>
          <p:cNvSpPr txBox="1">
            <a:spLocks noChangeArrowheads="1"/>
          </p:cNvSpPr>
          <p:nvPr/>
        </p:nvSpPr>
        <p:spPr bwMode="auto">
          <a:xfrm>
            <a:off x="4860925" y="3992563"/>
            <a:ext cx="158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ea typeface="Gulim" pitchFamily="34" charset="-127"/>
              </a:rPr>
              <a:t> </a:t>
            </a:r>
          </a:p>
        </p:txBody>
      </p:sp>
      <p:sp>
        <p:nvSpPr>
          <p:cNvPr id="8214" name="AutoShape 19"/>
          <p:cNvSpPr>
            <a:spLocks noChangeArrowheads="1"/>
          </p:cNvSpPr>
          <p:nvPr/>
        </p:nvSpPr>
        <p:spPr bwMode="auto">
          <a:xfrm>
            <a:off x="838200" y="2036885"/>
            <a:ext cx="1439862" cy="1439863"/>
          </a:xfrm>
          <a:prstGeom prst="roundRect">
            <a:avLst>
              <a:gd name="adj" fmla="val 14222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Frequency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grpSp>
        <p:nvGrpSpPr>
          <p:cNvPr id="8202" name="Group 21"/>
          <p:cNvGrpSpPr>
            <a:grpSpLocks/>
          </p:cNvGrpSpPr>
          <p:nvPr/>
        </p:nvGrpSpPr>
        <p:grpSpPr bwMode="auto">
          <a:xfrm>
            <a:off x="2700338" y="2057400"/>
            <a:ext cx="1439862" cy="1439863"/>
            <a:chOff x="0" y="0"/>
            <a:chExt cx="907" cy="907"/>
          </a:xfrm>
          <a:solidFill>
            <a:schemeClr val="accent6">
              <a:lumMod val="75000"/>
            </a:schemeClr>
          </a:solidFill>
        </p:grpSpPr>
        <p:sp>
          <p:nvSpPr>
            <p:cNvPr id="8212" name="AutoShape 22"/>
            <p:cNvSpPr>
              <a:spLocks noChangeArrowheads="1"/>
            </p:cNvSpPr>
            <p:nvPr/>
          </p:nvSpPr>
          <p:spPr bwMode="auto">
            <a:xfrm>
              <a:off x="0" y="0"/>
              <a:ext cx="907" cy="907"/>
            </a:xfrm>
            <a:prstGeom prst="roundRect">
              <a:avLst>
                <a:gd name="adj" fmla="val 14222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smtClean="0">
                  <a:solidFill>
                    <a:schemeClr val="bg1"/>
                  </a:solidFill>
                </a:rPr>
                <a:t>Duration</a:t>
              </a:r>
              <a:endParaRPr lang="en-US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213" name="AutoShape 23"/>
            <p:cNvSpPr>
              <a:spLocks noChangeArrowheads="1"/>
            </p:cNvSpPr>
            <p:nvPr/>
          </p:nvSpPr>
          <p:spPr bwMode="auto">
            <a:xfrm>
              <a:off x="13" y="13"/>
              <a:ext cx="880" cy="22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AU" altLang="en-US" sz="1800" dirty="0"/>
            </a:p>
          </p:txBody>
        </p:sp>
      </p:grpSp>
      <p:grpSp>
        <p:nvGrpSpPr>
          <p:cNvPr id="8203" name="Group 24"/>
          <p:cNvGrpSpPr>
            <a:grpSpLocks/>
          </p:cNvGrpSpPr>
          <p:nvPr/>
        </p:nvGrpSpPr>
        <p:grpSpPr bwMode="auto">
          <a:xfrm>
            <a:off x="4932363" y="2057400"/>
            <a:ext cx="1439862" cy="1439863"/>
            <a:chOff x="0" y="0"/>
            <a:chExt cx="907" cy="907"/>
          </a:xfrm>
          <a:solidFill>
            <a:schemeClr val="accent3">
              <a:lumMod val="75000"/>
            </a:schemeClr>
          </a:solidFill>
        </p:grpSpPr>
        <p:sp>
          <p:nvSpPr>
            <p:cNvPr id="8210" name="AutoShape 25"/>
            <p:cNvSpPr>
              <a:spLocks noChangeArrowheads="1"/>
            </p:cNvSpPr>
            <p:nvPr/>
          </p:nvSpPr>
          <p:spPr bwMode="auto">
            <a:xfrm>
              <a:off x="0" y="0"/>
              <a:ext cx="907" cy="907"/>
            </a:xfrm>
            <a:prstGeom prst="roundRect">
              <a:avLst>
                <a:gd name="adj" fmla="val 14222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dirty="0" smtClean="0">
                  <a:solidFill>
                    <a:schemeClr val="bg1"/>
                  </a:solidFill>
                </a:rPr>
                <a:t>Location</a:t>
              </a:r>
              <a:endParaRPr lang="en-US" altLang="en-US" sz="2200" dirty="0">
                <a:solidFill>
                  <a:schemeClr val="bg1"/>
                </a:solidFill>
              </a:endParaRPr>
            </a:p>
          </p:txBody>
        </p:sp>
        <p:sp>
          <p:nvSpPr>
            <p:cNvPr id="8211" name="AutoShape 26"/>
            <p:cNvSpPr>
              <a:spLocks noChangeArrowheads="1"/>
            </p:cNvSpPr>
            <p:nvPr/>
          </p:nvSpPr>
          <p:spPr bwMode="auto">
            <a:xfrm>
              <a:off x="13" y="13"/>
              <a:ext cx="880" cy="22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AU" altLang="en-US" sz="1800" dirty="0"/>
            </a:p>
          </p:txBody>
        </p:sp>
      </p:grpSp>
      <p:sp>
        <p:nvSpPr>
          <p:cNvPr id="8208" name="AutoShape 28"/>
          <p:cNvSpPr>
            <a:spLocks noChangeArrowheads="1"/>
          </p:cNvSpPr>
          <p:nvPr/>
        </p:nvSpPr>
        <p:spPr bwMode="auto">
          <a:xfrm>
            <a:off x="7092950" y="2057400"/>
            <a:ext cx="1439863" cy="1439863"/>
          </a:xfrm>
          <a:prstGeom prst="roundRect">
            <a:avLst>
              <a:gd name="adj" fmla="val 14222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Grade level factor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8205" name="Rectangle 3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ZA" altLang="en-US" sz="3200" dirty="0"/>
              <a:t>Tips for Improving Reporting Quality</a:t>
            </a:r>
            <a:endParaRPr lang="en-GB" altLang="en-US" sz="3200" dirty="0" smtClean="0"/>
          </a:p>
        </p:txBody>
      </p:sp>
      <p:sp>
        <p:nvSpPr>
          <p:cNvPr id="8206" name="AutoShape 31"/>
          <p:cNvSpPr>
            <a:spLocks noChangeArrowheads="1"/>
          </p:cNvSpPr>
          <p:nvPr/>
        </p:nvSpPr>
        <p:spPr bwMode="auto">
          <a:xfrm flipH="1">
            <a:off x="288764" y="5938715"/>
            <a:ext cx="8856984" cy="908050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/>
              <a:t>Recommendation: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/>
              <a:t> </a:t>
            </a:r>
            <a:r>
              <a:rPr lang="en-AU" altLang="en-US" sz="1800" dirty="0" smtClean="0"/>
              <a:t>Review, adjust MIS services according to new grade or building schedule &amp; program</a:t>
            </a:r>
            <a:endParaRPr lang="en-AU" altLang="en-US" sz="1800" dirty="0"/>
          </a:p>
        </p:txBody>
      </p:sp>
      <p:sp>
        <p:nvSpPr>
          <p:cNvPr id="11297" name="Rectangle 33"/>
          <p:cNvSpPr>
            <a:spLocks noChangeArrowheads="1"/>
          </p:cNvSpPr>
          <p:nvPr/>
        </p:nvSpPr>
        <p:spPr bwMode="auto">
          <a:xfrm>
            <a:off x="685800" y="1327150"/>
            <a:ext cx="8062913" cy="5889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 smtClean="0">
                <a:solidFill>
                  <a:schemeClr val="bg1"/>
                </a:solidFill>
              </a:rPr>
              <a:t>Example Problems with “blind” rollover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9087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6" grpId="0" animBg="1"/>
      <p:bldP spid="8197" grpId="0" animBg="1"/>
      <p:bldP spid="8214" grpId="0" animBg="1"/>
      <p:bldP spid="8208" grpId="0" animBg="1"/>
      <p:bldP spid="8206" grpId="0" animBg="1"/>
      <p:bldP spid="11297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10" name="AutoShape 2"/>
          <p:cNvCxnSpPr>
            <a:cxnSpLocks noChangeShapeType="1"/>
          </p:cNvCxnSpPr>
          <p:nvPr/>
        </p:nvCxnSpPr>
        <p:spPr bwMode="auto">
          <a:xfrm flipV="1">
            <a:off x="7805107" y="3838218"/>
            <a:ext cx="114244" cy="671706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2" name="AutoShape 4"/>
          <p:cNvCxnSpPr>
            <a:cxnSpLocks noChangeShapeType="1"/>
          </p:cNvCxnSpPr>
          <p:nvPr/>
        </p:nvCxnSpPr>
        <p:spPr bwMode="auto">
          <a:xfrm flipH="1" flipV="1">
            <a:off x="2517126" y="3609445"/>
            <a:ext cx="1186052" cy="1219893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6796539" y="1856605"/>
            <a:ext cx="2083734" cy="1939145"/>
            <a:chOff x="0" y="0"/>
            <a:chExt cx="562" cy="561"/>
          </a:xfrm>
        </p:grpSpPr>
        <p:grpSp>
          <p:nvGrpSpPr>
            <p:cNvPr id="17432" name="Group 6"/>
            <p:cNvGrpSpPr>
              <a:grpSpLocks/>
            </p:cNvGrpSpPr>
            <p:nvPr/>
          </p:nvGrpSpPr>
          <p:grpSpPr bwMode="auto">
            <a:xfrm>
              <a:off x="0" y="0"/>
              <a:ext cx="561" cy="561"/>
              <a:chOff x="0" y="0"/>
              <a:chExt cx="4251" cy="2141"/>
            </a:xfrm>
          </p:grpSpPr>
          <p:sp>
            <p:nvSpPr>
              <p:cNvPr id="17436" name="Oval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  <p:sp>
            <p:nvSpPr>
              <p:cNvPr id="17437" name="Oval 11"/>
              <p:cNvSpPr>
                <a:spLocks noChangeArrowheads="1"/>
              </p:cNvSpPr>
              <p:nvPr/>
            </p:nvSpPr>
            <p:spPr bwMode="auto">
              <a:xfrm>
                <a:off x="62" y="3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</p:grpSp>
        <p:sp>
          <p:nvSpPr>
            <p:cNvPr id="17433" name="Oval 12"/>
            <p:cNvSpPr>
              <a:spLocks noChangeArrowheads="1"/>
            </p:cNvSpPr>
            <p:nvPr/>
          </p:nvSpPr>
          <p:spPr bwMode="auto">
            <a:xfrm flipH="1">
              <a:off x="45" y="51"/>
              <a:ext cx="471" cy="4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7434" name="Oval 13"/>
            <p:cNvSpPr>
              <a:spLocks noChangeArrowheads="1"/>
            </p:cNvSpPr>
            <p:nvPr/>
          </p:nvSpPr>
          <p:spPr bwMode="auto">
            <a:xfrm flipH="1">
              <a:off x="57" y="62"/>
              <a:ext cx="445" cy="437"/>
            </a:xfrm>
            <a:prstGeom prst="ellipse">
              <a:avLst/>
            </a:prstGeom>
            <a:solidFill>
              <a:srgbClr val="03F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 smtClean="0">
                  <a:solidFill>
                    <a:schemeClr val="bg1"/>
                  </a:solidFill>
                </a:rPr>
                <a:t>Para support on the job </a:t>
              </a: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7435" name="Rectangle 14"/>
            <p:cNvSpPr>
              <a:spLocks noChangeArrowheads="1"/>
            </p:cNvSpPr>
            <p:nvPr/>
          </p:nvSpPr>
          <p:spPr bwMode="auto">
            <a:xfrm>
              <a:off x="0" y="190"/>
              <a:ext cx="56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421" name="Rectangle 29"/>
          <p:cNvSpPr>
            <a:spLocks noChangeArrowheads="1"/>
          </p:cNvSpPr>
          <p:nvPr/>
        </p:nvSpPr>
        <p:spPr bwMode="auto">
          <a:xfrm>
            <a:off x="1343292" y="4958223"/>
            <a:ext cx="1049337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 baseline="-25000" dirty="0">
              <a:solidFill>
                <a:schemeClr val="bg1"/>
              </a:solidFill>
            </a:endParaRPr>
          </a:p>
        </p:txBody>
      </p:sp>
      <p:sp>
        <p:nvSpPr>
          <p:cNvPr id="17425" name="Rectangle 37"/>
          <p:cNvSpPr>
            <a:spLocks noChangeArrowheads="1"/>
          </p:cNvSpPr>
          <p:nvPr/>
        </p:nvSpPr>
        <p:spPr bwMode="auto">
          <a:xfrm>
            <a:off x="6724650" y="4811713"/>
            <a:ext cx="9969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baseline="-250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260648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altLang="en-US" sz="2400" dirty="0">
                <a:solidFill>
                  <a:schemeClr val="bg1"/>
                </a:solidFill>
              </a:rPr>
              <a:t>Tips for Improving Reporting </a:t>
            </a:r>
            <a:r>
              <a:rPr lang="en-ZA" altLang="en-US" sz="2400" dirty="0" smtClean="0">
                <a:solidFill>
                  <a:schemeClr val="bg1"/>
                </a:solidFill>
              </a:rPr>
              <a:t>Quality</a:t>
            </a:r>
          </a:p>
          <a:p>
            <a:r>
              <a:rPr lang="en-ZA" sz="2400" b="1" dirty="0" smtClean="0">
                <a:solidFill>
                  <a:schemeClr val="bg1"/>
                </a:solidFill>
              </a:rPr>
              <a:t>Vocational / Work Study Programs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5062" y="1946923"/>
            <a:ext cx="2516459" cy="2310426"/>
            <a:chOff x="7354044" y="3845497"/>
            <a:chExt cx="1636712" cy="1363663"/>
          </a:xfrm>
        </p:grpSpPr>
        <p:grpSp>
          <p:nvGrpSpPr>
            <p:cNvPr id="19" name="Group 18"/>
            <p:cNvGrpSpPr/>
            <p:nvPr/>
          </p:nvGrpSpPr>
          <p:grpSpPr>
            <a:xfrm>
              <a:off x="7354044" y="3845497"/>
              <a:ext cx="1636712" cy="1363663"/>
              <a:chOff x="7354044" y="3845497"/>
              <a:chExt cx="1636712" cy="1363663"/>
            </a:xfrm>
          </p:grpSpPr>
          <p:grpSp>
            <p:nvGrpSpPr>
              <p:cNvPr id="17414" name="Group 12"/>
              <p:cNvGrpSpPr>
                <a:grpSpLocks/>
              </p:cNvGrpSpPr>
              <p:nvPr/>
            </p:nvGrpSpPr>
            <p:grpSpPr bwMode="auto">
              <a:xfrm rot="5400000">
                <a:off x="7490568" y="3708973"/>
                <a:ext cx="1363663" cy="1636712"/>
                <a:chOff x="0" y="0"/>
                <a:chExt cx="4251" cy="2141"/>
              </a:xfrm>
            </p:grpSpPr>
            <p:sp>
              <p:nvSpPr>
                <p:cNvPr id="17430" name="Oval 1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AU" altLang="en-US" sz="1800" dirty="0"/>
                </a:p>
              </p:txBody>
            </p:sp>
            <p:sp>
              <p:nvSpPr>
                <p:cNvPr id="17431" name="Oval 18"/>
                <p:cNvSpPr>
                  <a:spLocks noChangeArrowheads="1"/>
                </p:cNvSpPr>
                <p:nvPr/>
              </p:nvSpPr>
              <p:spPr bwMode="auto">
                <a:xfrm>
                  <a:off x="62" y="3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AU" altLang="en-US" sz="1800" dirty="0"/>
                </a:p>
              </p:txBody>
            </p:sp>
          </p:grpSp>
          <p:sp>
            <p:nvSpPr>
              <p:cNvPr id="17415" name="Oval 19"/>
              <p:cNvSpPr>
                <a:spLocks noChangeArrowheads="1"/>
              </p:cNvSpPr>
              <p:nvPr/>
            </p:nvSpPr>
            <p:spPr bwMode="auto">
              <a:xfrm rot="5400000" flipH="1">
                <a:off x="7600105" y="3867723"/>
                <a:ext cx="1144588" cy="131921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7517634" y="4114589"/>
              <a:ext cx="1345748" cy="871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None, student  works independently in program without support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374060" y="4858355"/>
            <a:ext cx="2088232" cy="1919973"/>
            <a:chOff x="3059832" y="1509027"/>
            <a:chExt cx="1549400" cy="1557337"/>
          </a:xfrm>
        </p:grpSpPr>
        <p:sp>
          <p:nvSpPr>
            <p:cNvPr id="17420" name="Oval 28"/>
            <p:cNvSpPr>
              <a:spLocks noChangeArrowheads="1"/>
            </p:cNvSpPr>
            <p:nvPr/>
          </p:nvSpPr>
          <p:spPr bwMode="auto">
            <a:xfrm flipH="1">
              <a:off x="3271999" y="1785661"/>
              <a:ext cx="1052512" cy="820738"/>
            </a:xfrm>
            <a:prstGeom prst="ellipse">
              <a:avLst/>
            </a:prstGeom>
            <a:gradFill rotWithShape="1">
              <a:gsLst>
                <a:gs pos="0">
                  <a:srgbClr val="FBE9AB"/>
                </a:gs>
                <a:gs pos="100000">
                  <a:schemeClr val="accent1">
                    <a:alpha val="37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059832" y="1509027"/>
              <a:ext cx="1549400" cy="1557337"/>
              <a:chOff x="1021299" y="4437063"/>
              <a:chExt cx="1549400" cy="1557337"/>
            </a:xfrm>
          </p:grpSpPr>
          <p:grpSp>
            <p:nvGrpSpPr>
              <p:cNvPr id="17418" name="Group 19"/>
              <p:cNvGrpSpPr>
                <a:grpSpLocks/>
              </p:cNvGrpSpPr>
              <p:nvPr/>
            </p:nvGrpSpPr>
            <p:grpSpPr bwMode="auto">
              <a:xfrm>
                <a:off x="1021299" y="4437063"/>
                <a:ext cx="1549400" cy="1557337"/>
                <a:chOff x="0" y="0"/>
                <a:chExt cx="4251" cy="2141"/>
              </a:xfrm>
            </p:grpSpPr>
            <p:sp>
              <p:nvSpPr>
                <p:cNvPr id="17428" name="Oval 2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AU" altLang="en-US" sz="1800" dirty="0"/>
                </a:p>
              </p:txBody>
            </p:sp>
            <p:sp>
              <p:nvSpPr>
                <p:cNvPr id="17429" name="Oval 26"/>
                <p:cNvSpPr>
                  <a:spLocks noChangeArrowheads="1"/>
                </p:cNvSpPr>
                <p:nvPr/>
              </p:nvSpPr>
              <p:spPr bwMode="auto">
                <a:xfrm>
                  <a:off x="62" y="3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AU" altLang="en-US" sz="1800" dirty="0"/>
                </a:p>
              </p:txBody>
            </p:sp>
          </p:grpSp>
          <p:sp>
            <p:nvSpPr>
              <p:cNvPr id="17419" name="Oval 27"/>
              <p:cNvSpPr>
                <a:spLocks noChangeArrowheads="1"/>
              </p:cNvSpPr>
              <p:nvPr/>
            </p:nvSpPr>
            <p:spPr bwMode="auto">
              <a:xfrm flipH="1">
                <a:off x="1132205" y="4579938"/>
                <a:ext cx="1304925" cy="12477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189801" y="4725055"/>
                <a:ext cx="1214785" cy="973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What level of support will the student receive?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56" name="AutoShape 4"/>
          <p:cNvCxnSpPr>
            <a:cxnSpLocks noChangeShapeType="1"/>
          </p:cNvCxnSpPr>
          <p:nvPr/>
        </p:nvCxnSpPr>
        <p:spPr bwMode="auto">
          <a:xfrm flipH="1">
            <a:off x="4608003" y="4077072"/>
            <a:ext cx="1" cy="660169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AutoShape 2"/>
          <p:cNvCxnSpPr>
            <a:cxnSpLocks noChangeShapeType="1"/>
          </p:cNvCxnSpPr>
          <p:nvPr/>
        </p:nvCxnSpPr>
        <p:spPr bwMode="auto">
          <a:xfrm flipV="1">
            <a:off x="5530356" y="3609445"/>
            <a:ext cx="1433030" cy="1822395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Group 8"/>
          <p:cNvGrpSpPr/>
          <p:nvPr/>
        </p:nvGrpSpPr>
        <p:grpSpPr>
          <a:xfrm>
            <a:off x="3239058" y="1779175"/>
            <a:ext cx="2664295" cy="2280209"/>
            <a:chOff x="-108520" y="1836143"/>
            <a:chExt cx="2664295" cy="2280209"/>
          </a:xfrm>
        </p:grpSpPr>
        <p:grpSp>
          <p:nvGrpSpPr>
            <p:cNvPr id="18" name="Group 17"/>
            <p:cNvGrpSpPr/>
            <p:nvPr/>
          </p:nvGrpSpPr>
          <p:grpSpPr>
            <a:xfrm>
              <a:off x="-108520" y="1836143"/>
              <a:ext cx="2664295" cy="2280209"/>
              <a:chOff x="395536" y="3734460"/>
              <a:chExt cx="2664295" cy="228020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95536" y="3734460"/>
                <a:ext cx="2664295" cy="2280209"/>
                <a:chOff x="2908655" y="3885095"/>
                <a:chExt cx="1463675" cy="1636713"/>
              </a:xfrm>
            </p:grpSpPr>
            <p:grpSp>
              <p:nvGrpSpPr>
                <p:cNvPr id="17422" name="Group 26"/>
                <p:cNvGrpSpPr>
                  <a:grpSpLocks/>
                </p:cNvGrpSpPr>
                <p:nvPr/>
              </p:nvGrpSpPr>
              <p:grpSpPr bwMode="auto">
                <a:xfrm>
                  <a:off x="2908655" y="3885095"/>
                  <a:ext cx="1463675" cy="1636713"/>
                  <a:chOff x="0" y="0"/>
                  <a:chExt cx="4251" cy="2141"/>
                </a:xfrm>
                <a:solidFill>
                  <a:srgbClr val="99CCFF"/>
                </a:solidFill>
              </p:grpSpPr>
              <p:sp>
                <p:nvSpPr>
                  <p:cNvPr id="17426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4251" cy="21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4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AU" altLang="en-US" sz="1800" dirty="0"/>
                  </a:p>
                </p:txBody>
              </p:sp>
              <p:sp>
                <p:nvSpPr>
                  <p:cNvPr id="17427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62" y="3"/>
                    <a:ext cx="4143" cy="2085"/>
                  </a:xfrm>
                  <a:prstGeom prst="ellipse">
                    <a:avLst/>
                  </a:prstGeom>
                  <a:ln/>
                  <a:extLst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4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AU" altLang="en-US" sz="1800" dirty="0"/>
                  </a:p>
                </p:txBody>
              </p:sp>
            </p:grpSp>
            <p:sp>
              <p:nvSpPr>
                <p:cNvPr id="17423" name="Oval 35"/>
                <p:cNvSpPr>
                  <a:spLocks noChangeArrowheads="1"/>
                </p:cNvSpPr>
                <p:nvPr/>
              </p:nvSpPr>
              <p:spPr bwMode="auto">
                <a:xfrm flipH="1">
                  <a:off x="3026129" y="4043844"/>
                  <a:ext cx="1228725" cy="1319213"/>
                </a:xfrm>
                <a:prstGeom prst="ellipse">
                  <a:avLst/>
                </a:prstGeom>
                <a:solidFill>
                  <a:srgbClr val="65D7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682973" y="4274398"/>
                <a:ext cx="21630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dirty="0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251404" y="2270941"/>
              <a:ext cx="2018043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IEP addresses student’s participation in a vocational program</a:t>
              </a: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64" y="1277167"/>
            <a:ext cx="69738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899592" y="4958223"/>
            <a:ext cx="1853077" cy="1806200"/>
            <a:chOff x="7354044" y="3845497"/>
            <a:chExt cx="1636712" cy="1363663"/>
          </a:xfrm>
        </p:grpSpPr>
        <p:grpSp>
          <p:nvGrpSpPr>
            <p:cNvPr id="55" name="Group 54"/>
            <p:cNvGrpSpPr/>
            <p:nvPr/>
          </p:nvGrpSpPr>
          <p:grpSpPr>
            <a:xfrm>
              <a:off x="7354044" y="3845497"/>
              <a:ext cx="1636712" cy="1363663"/>
              <a:chOff x="7354044" y="3845497"/>
              <a:chExt cx="1636712" cy="1363663"/>
            </a:xfrm>
          </p:grpSpPr>
          <p:grpSp>
            <p:nvGrpSpPr>
              <p:cNvPr id="58" name="Group 12"/>
              <p:cNvGrpSpPr>
                <a:grpSpLocks/>
              </p:cNvGrpSpPr>
              <p:nvPr/>
            </p:nvGrpSpPr>
            <p:grpSpPr bwMode="auto">
              <a:xfrm rot="5400000">
                <a:off x="7490568" y="3708973"/>
                <a:ext cx="1363663" cy="1636712"/>
                <a:chOff x="0" y="0"/>
                <a:chExt cx="4251" cy="2141"/>
              </a:xfrm>
            </p:grpSpPr>
            <p:sp>
              <p:nvSpPr>
                <p:cNvPr id="61" name="Oval 1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AU" altLang="en-US" sz="1800" dirty="0"/>
                </a:p>
              </p:txBody>
            </p:sp>
            <p:sp>
              <p:nvSpPr>
                <p:cNvPr id="62" name="Oval 18"/>
                <p:cNvSpPr>
                  <a:spLocks noChangeArrowheads="1"/>
                </p:cNvSpPr>
                <p:nvPr/>
              </p:nvSpPr>
              <p:spPr bwMode="auto">
                <a:xfrm>
                  <a:off x="62" y="3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AU" altLang="en-US" sz="1800" dirty="0"/>
                </a:p>
              </p:txBody>
            </p:sp>
          </p:grpSp>
          <p:sp>
            <p:nvSpPr>
              <p:cNvPr id="60" name="Oval 19"/>
              <p:cNvSpPr>
                <a:spLocks noChangeArrowheads="1"/>
              </p:cNvSpPr>
              <p:nvPr/>
            </p:nvSpPr>
            <p:spPr bwMode="auto">
              <a:xfrm rot="5400000" flipH="1">
                <a:off x="7600105" y="3867723"/>
                <a:ext cx="1144588" cy="131921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7472035" y="4061271"/>
              <a:ext cx="1345748" cy="906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Do not enter direct service time in the MIS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67" name="AutoShape 4"/>
          <p:cNvCxnSpPr>
            <a:cxnSpLocks noChangeShapeType="1"/>
          </p:cNvCxnSpPr>
          <p:nvPr/>
        </p:nvCxnSpPr>
        <p:spPr bwMode="auto">
          <a:xfrm>
            <a:off x="1451670" y="4280002"/>
            <a:ext cx="256714" cy="601005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2" name="Group 5"/>
          <p:cNvGrpSpPr>
            <a:grpSpLocks/>
          </p:cNvGrpSpPr>
          <p:nvPr/>
        </p:nvGrpSpPr>
        <p:grpSpPr bwMode="auto">
          <a:xfrm>
            <a:off x="6588224" y="4556811"/>
            <a:ext cx="2282724" cy="2206270"/>
            <a:chOff x="0" y="0"/>
            <a:chExt cx="562" cy="561"/>
          </a:xfrm>
        </p:grpSpPr>
        <p:grpSp>
          <p:nvGrpSpPr>
            <p:cNvPr id="73" name="Group 6"/>
            <p:cNvGrpSpPr>
              <a:grpSpLocks/>
            </p:cNvGrpSpPr>
            <p:nvPr/>
          </p:nvGrpSpPr>
          <p:grpSpPr bwMode="auto">
            <a:xfrm>
              <a:off x="0" y="0"/>
              <a:ext cx="561" cy="561"/>
              <a:chOff x="0" y="0"/>
              <a:chExt cx="4251" cy="2141"/>
            </a:xfrm>
          </p:grpSpPr>
          <p:sp>
            <p:nvSpPr>
              <p:cNvPr id="77" name="Oval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  <p:sp>
            <p:nvSpPr>
              <p:cNvPr id="78" name="Oval 11"/>
              <p:cNvSpPr>
                <a:spLocks noChangeArrowheads="1"/>
              </p:cNvSpPr>
              <p:nvPr/>
            </p:nvSpPr>
            <p:spPr bwMode="auto">
              <a:xfrm>
                <a:off x="62" y="3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</p:grpSp>
        <p:sp>
          <p:nvSpPr>
            <p:cNvPr id="74" name="Oval 12"/>
            <p:cNvSpPr>
              <a:spLocks noChangeArrowheads="1"/>
            </p:cNvSpPr>
            <p:nvPr/>
          </p:nvSpPr>
          <p:spPr bwMode="auto">
            <a:xfrm flipH="1">
              <a:off x="45" y="51"/>
              <a:ext cx="471" cy="4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5" name="Oval 13"/>
            <p:cNvSpPr>
              <a:spLocks noChangeArrowheads="1"/>
            </p:cNvSpPr>
            <p:nvPr/>
          </p:nvSpPr>
          <p:spPr bwMode="auto">
            <a:xfrm flipH="1">
              <a:off x="57" y="62"/>
              <a:ext cx="445" cy="437"/>
            </a:xfrm>
            <a:prstGeom prst="ellipse">
              <a:avLst/>
            </a:prstGeom>
            <a:solidFill>
              <a:srgbClr val="03F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 smtClean="0">
                  <a:solidFill>
                    <a:schemeClr val="bg1"/>
                  </a:solidFill>
                </a:rPr>
                <a:t>Enter direct service time in the MIS</a:t>
              </a: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6" name="Rectangle 14"/>
            <p:cNvSpPr>
              <a:spLocks noChangeArrowheads="1"/>
            </p:cNvSpPr>
            <p:nvPr/>
          </p:nvSpPr>
          <p:spPr bwMode="auto">
            <a:xfrm>
              <a:off x="0" y="190"/>
              <a:ext cx="56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3" name="Rectangle 30"/>
          <p:cNvSpPr txBox="1">
            <a:spLocks noChangeArrowheads="1"/>
          </p:cNvSpPr>
          <p:nvPr/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altLang="en-US" sz="3200" dirty="0" smtClean="0"/>
              <a:t>Tips for Improving Reporting Quality</a:t>
            </a:r>
            <a:endParaRPr lang="en-GB" altLang="en-US" sz="3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1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3"/>
          <p:cNvSpPr>
            <a:spLocks noChangeArrowheads="1"/>
          </p:cNvSpPr>
          <p:nvPr/>
        </p:nvSpPr>
        <p:spPr bwMode="auto">
          <a:xfrm>
            <a:off x="6802071" y="3543500"/>
            <a:ext cx="1800225" cy="2314575"/>
          </a:xfrm>
          <a:prstGeom prst="roundRect">
            <a:avLst>
              <a:gd name="adj" fmla="val 13671"/>
            </a:avLst>
          </a:prstGeom>
          <a:ln>
            <a:solidFill>
              <a:srgbClr val="1BE50B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600" dirty="0" smtClean="0"/>
              <a:t>For LRE &amp; OSEP environments, consultation / indirect minutes </a:t>
            </a:r>
            <a:r>
              <a:rPr lang="en-AU" altLang="en-US" sz="1600" b="1" u="sng" dirty="0" smtClean="0"/>
              <a:t>do not </a:t>
            </a:r>
            <a:r>
              <a:rPr lang="en-AU" altLang="en-US" sz="1600" dirty="0" smtClean="0"/>
              <a:t>apply to time outside of regular class</a:t>
            </a:r>
            <a:endParaRPr lang="en-AU" altLang="en-US" sz="1600" dirty="0"/>
          </a:p>
        </p:txBody>
      </p:sp>
      <p:sp>
        <p:nvSpPr>
          <p:cNvPr id="8195" name="AutoShape 6"/>
          <p:cNvSpPr>
            <a:spLocks noChangeArrowheads="1"/>
          </p:cNvSpPr>
          <p:nvPr/>
        </p:nvSpPr>
        <p:spPr bwMode="auto">
          <a:xfrm>
            <a:off x="4722467" y="3558588"/>
            <a:ext cx="1727893" cy="2314575"/>
          </a:xfrm>
          <a:prstGeom prst="roundRect">
            <a:avLst>
              <a:gd name="adj" fmla="val 13671"/>
            </a:avLst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 smtClean="0"/>
              <a:t>Inaccurate reporting of OSEP environments</a:t>
            </a:r>
            <a:endParaRPr lang="en-AU" altLang="en-US" sz="1800" dirty="0"/>
          </a:p>
        </p:txBody>
      </p:sp>
      <p:sp>
        <p:nvSpPr>
          <p:cNvPr id="8196" name="AutoShape 9"/>
          <p:cNvSpPr>
            <a:spLocks noChangeArrowheads="1"/>
          </p:cNvSpPr>
          <p:nvPr/>
        </p:nvSpPr>
        <p:spPr bwMode="auto">
          <a:xfrm>
            <a:off x="762497" y="3590120"/>
            <a:ext cx="1584325" cy="2314575"/>
          </a:xfrm>
          <a:prstGeom prst="roundRect">
            <a:avLst>
              <a:gd name="adj" fmla="val 13671"/>
            </a:avLst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 smtClean="0"/>
              <a:t>Incorrect data may not be reviewed because no verifications present </a:t>
            </a:r>
            <a:endParaRPr lang="en-AU" altLang="en-US" sz="1800" dirty="0"/>
          </a:p>
        </p:txBody>
      </p:sp>
      <p:sp>
        <p:nvSpPr>
          <p:cNvPr id="8197" name="AutoShape 12"/>
          <p:cNvSpPr>
            <a:spLocks noChangeArrowheads="1"/>
          </p:cNvSpPr>
          <p:nvPr/>
        </p:nvSpPr>
        <p:spPr bwMode="auto">
          <a:xfrm>
            <a:off x="2755056" y="3607589"/>
            <a:ext cx="1657102" cy="2314575"/>
          </a:xfrm>
          <a:prstGeom prst="roundRect">
            <a:avLst>
              <a:gd name="adj" fmla="val 13671"/>
            </a:avLst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 smtClean="0"/>
              <a:t>Unintended effect on LRE if non-school or pull out setting used</a:t>
            </a:r>
            <a:endParaRPr lang="en-AU" altLang="en-US" sz="1800" dirty="0"/>
          </a:p>
        </p:txBody>
      </p:sp>
      <p:sp>
        <p:nvSpPr>
          <p:cNvPr id="8198" name="Text Box 14"/>
          <p:cNvSpPr txBox="1">
            <a:spLocks noChangeArrowheads="1"/>
          </p:cNvSpPr>
          <p:nvPr/>
        </p:nvSpPr>
        <p:spPr bwMode="auto">
          <a:xfrm>
            <a:off x="468313" y="3992563"/>
            <a:ext cx="1584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400" b="1" dirty="0"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8214" name="AutoShape 19"/>
          <p:cNvSpPr>
            <a:spLocks noChangeArrowheads="1"/>
          </p:cNvSpPr>
          <p:nvPr/>
        </p:nvSpPr>
        <p:spPr bwMode="auto">
          <a:xfrm>
            <a:off x="2755056" y="2029614"/>
            <a:ext cx="1657102" cy="1439863"/>
          </a:xfrm>
          <a:prstGeom prst="roundRect">
            <a:avLst>
              <a:gd name="adj" fmla="val 14222"/>
            </a:avLst>
          </a:prstGeom>
          <a:solidFill>
            <a:srgbClr val="F53D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Additional time applied to outside or regular class 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8212" name="AutoShape 22"/>
          <p:cNvSpPr>
            <a:spLocks noChangeArrowheads="1"/>
          </p:cNvSpPr>
          <p:nvPr/>
        </p:nvSpPr>
        <p:spPr bwMode="auto">
          <a:xfrm>
            <a:off x="6810400" y="2033359"/>
            <a:ext cx="1800200" cy="1439863"/>
          </a:xfrm>
          <a:prstGeom prst="roundRect">
            <a:avLst>
              <a:gd name="adj" fmla="val 14222"/>
            </a:avLst>
          </a:prstGeom>
          <a:solidFill>
            <a:srgbClr val="03F303"/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accent4"/>
                </a:solidFill>
              </a:rPr>
              <a:t>No direct SPED minutes apply to regular class participation </a:t>
            </a:r>
            <a:endParaRPr lang="en-US" altLang="en-US" sz="1800" dirty="0">
              <a:solidFill>
                <a:schemeClr val="accent4"/>
              </a:solidFill>
            </a:endParaRPr>
          </a:p>
        </p:txBody>
      </p:sp>
      <p:sp>
        <p:nvSpPr>
          <p:cNvPr id="8210" name="AutoShape 25"/>
          <p:cNvSpPr>
            <a:spLocks noChangeArrowheads="1"/>
          </p:cNvSpPr>
          <p:nvPr/>
        </p:nvSpPr>
        <p:spPr bwMode="auto">
          <a:xfrm>
            <a:off x="4866184" y="2030209"/>
            <a:ext cx="1439862" cy="1439863"/>
          </a:xfrm>
          <a:prstGeom prst="roundRect">
            <a:avLst>
              <a:gd name="adj" fmla="val 14222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solidFill>
                  <a:schemeClr val="bg1"/>
                </a:solidFill>
              </a:rPr>
              <a:t>Indicator 20 may come into play</a:t>
            </a:r>
            <a:endParaRPr lang="en-US" altLang="en-US" sz="2200" dirty="0">
              <a:solidFill>
                <a:schemeClr val="bg1"/>
              </a:solidFill>
            </a:endParaRPr>
          </a:p>
        </p:txBody>
      </p:sp>
      <p:sp>
        <p:nvSpPr>
          <p:cNvPr id="8205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760413" y="188640"/>
            <a:ext cx="7772400" cy="864096"/>
          </a:xfrm>
        </p:spPr>
        <p:txBody>
          <a:bodyPr/>
          <a:lstStyle/>
          <a:p>
            <a:pPr algn="ctr"/>
            <a:r>
              <a:rPr lang="en-ZA" altLang="en-US" sz="2400" dirty="0"/>
              <a:t>Tips for Improving Reporting Quality</a:t>
            </a:r>
            <a:r>
              <a:rPr lang="en-ZA" altLang="en-US" sz="2400" dirty="0">
                <a:latin typeface="+mn-lt"/>
              </a:rPr>
              <a:t/>
            </a:r>
            <a:br>
              <a:rPr lang="en-ZA" altLang="en-US" sz="2400" dirty="0">
                <a:latin typeface="+mn-lt"/>
              </a:rPr>
            </a:br>
            <a:r>
              <a:rPr lang="en-ZA" sz="2400" dirty="0">
                <a:latin typeface="+mn-lt"/>
              </a:rPr>
              <a:t>Vocational / Work Study Programs</a:t>
            </a:r>
            <a:endParaRPr lang="en-US" sz="2400" dirty="0">
              <a:latin typeface="+mn-lt"/>
            </a:endParaRPr>
          </a:p>
        </p:txBody>
      </p:sp>
      <p:sp>
        <p:nvSpPr>
          <p:cNvPr id="8206" name="AutoShape 31"/>
          <p:cNvSpPr>
            <a:spLocks noChangeArrowheads="1"/>
          </p:cNvSpPr>
          <p:nvPr/>
        </p:nvSpPr>
        <p:spPr bwMode="auto">
          <a:xfrm flipH="1">
            <a:off x="2067738" y="6165304"/>
            <a:ext cx="6408563" cy="57606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B0F0">
                  <a:lumMod val="24000"/>
                  <a:lumOff val="76000"/>
                </a:srgbClr>
              </a:gs>
              <a:gs pos="100000">
                <a:schemeClr val="bg1">
                  <a:alpha val="75000"/>
                </a:scheme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/>
              <a:t>Recommendation: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/>
              <a:t> </a:t>
            </a:r>
            <a:r>
              <a:rPr lang="en-AU" altLang="en-US" sz="1800" dirty="0" smtClean="0"/>
              <a:t>Identify level of IEP support before MIS data entry</a:t>
            </a:r>
            <a:endParaRPr lang="en-AU" altLang="en-US" sz="1800" dirty="0"/>
          </a:p>
        </p:txBody>
      </p:sp>
      <p:sp>
        <p:nvSpPr>
          <p:cNvPr id="11297" name="Rectangle 33"/>
          <p:cNvSpPr>
            <a:spLocks noChangeArrowheads="1"/>
          </p:cNvSpPr>
          <p:nvPr/>
        </p:nvSpPr>
        <p:spPr bwMode="auto">
          <a:xfrm>
            <a:off x="642937" y="1327150"/>
            <a:ext cx="8424863" cy="58896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 smtClean="0">
                <a:solidFill>
                  <a:schemeClr val="bg1"/>
                </a:solidFill>
              </a:rPr>
              <a:t>What is the reporting effect?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24" name="AutoShape 19"/>
          <p:cNvSpPr>
            <a:spLocks noChangeArrowheads="1"/>
          </p:cNvSpPr>
          <p:nvPr/>
        </p:nvSpPr>
        <p:spPr bwMode="auto">
          <a:xfrm>
            <a:off x="762497" y="2029613"/>
            <a:ext cx="1657102" cy="1439863"/>
          </a:xfrm>
          <a:prstGeom prst="roundRect">
            <a:avLst>
              <a:gd name="adj" fmla="val 14222"/>
            </a:avLst>
          </a:prstGeom>
          <a:solidFill>
            <a:srgbClr val="F53D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Should pass validation checks with proper coding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4586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6" grpId="0" animBg="1"/>
      <p:bldP spid="8197" grpId="0" animBg="1"/>
      <p:bldP spid="8214" grpId="0" animBg="1"/>
      <p:bldP spid="8212" grpId="0" animBg="1"/>
      <p:bldP spid="8210" grpId="0" animBg="1"/>
      <p:bldP spid="8206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10" name="AutoShape 2"/>
          <p:cNvCxnSpPr>
            <a:cxnSpLocks noChangeShapeType="1"/>
          </p:cNvCxnSpPr>
          <p:nvPr/>
        </p:nvCxnSpPr>
        <p:spPr bwMode="auto">
          <a:xfrm>
            <a:off x="3133517" y="3078299"/>
            <a:ext cx="2496092" cy="0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1" name="Rectangle 29"/>
          <p:cNvSpPr>
            <a:spLocks noChangeArrowheads="1"/>
          </p:cNvSpPr>
          <p:nvPr/>
        </p:nvSpPr>
        <p:spPr bwMode="auto">
          <a:xfrm>
            <a:off x="1343292" y="4958223"/>
            <a:ext cx="1049337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 baseline="-250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260648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altLang="en-US" sz="3200" dirty="0"/>
              <a:t>Tips for Improving Reporting Quality</a:t>
            </a:r>
            <a:endParaRPr lang="en-US" sz="3200" b="1" dirty="0" smtClean="0"/>
          </a:p>
        </p:txBody>
      </p:sp>
      <p:grpSp>
        <p:nvGrpSpPr>
          <p:cNvPr id="20" name="Group 19"/>
          <p:cNvGrpSpPr/>
          <p:nvPr/>
        </p:nvGrpSpPr>
        <p:grpSpPr>
          <a:xfrm>
            <a:off x="-72085" y="1865644"/>
            <a:ext cx="2830753" cy="2310426"/>
            <a:chOff x="7354044" y="3845497"/>
            <a:chExt cx="1636712" cy="1363663"/>
          </a:xfrm>
        </p:grpSpPr>
        <p:grpSp>
          <p:nvGrpSpPr>
            <p:cNvPr id="19" name="Group 18"/>
            <p:cNvGrpSpPr/>
            <p:nvPr/>
          </p:nvGrpSpPr>
          <p:grpSpPr>
            <a:xfrm>
              <a:off x="7354044" y="3845497"/>
              <a:ext cx="1636712" cy="1363663"/>
              <a:chOff x="7354044" y="3845497"/>
              <a:chExt cx="1636712" cy="1363663"/>
            </a:xfrm>
          </p:grpSpPr>
          <p:grpSp>
            <p:nvGrpSpPr>
              <p:cNvPr id="17414" name="Group 12"/>
              <p:cNvGrpSpPr>
                <a:grpSpLocks/>
              </p:cNvGrpSpPr>
              <p:nvPr/>
            </p:nvGrpSpPr>
            <p:grpSpPr bwMode="auto">
              <a:xfrm rot="5400000">
                <a:off x="7490568" y="3708973"/>
                <a:ext cx="1363663" cy="1636712"/>
                <a:chOff x="0" y="0"/>
                <a:chExt cx="4251" cy="2141"/>
              </a:xfrm>
            </p:grpSpPr>
            <p:sp>
              <p:nvSpPr>
                <p:cNvPr id="17430" name="Oval 1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AU" altLang="en-US" sz="1800" dirty="0"/>
                </a:p>
              </p:txBody>
            </p:sp>
            <p:sp>
              <p:nvSpPr>
                <p:cNvPr id="17431" name="Oval 18"/>
                <p:cNvSpPr>
                  <a:spLocks noChangeArrowheads="1"/>
                </p:cNvSpPr>
                <p:nvPr/>
              </p:nvSpPr>
              <p:spPr bwMode="auto">
                <a:xfrm>
                  <a:off x="62" y="3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AU" altLang="en-US" sz="1800" dirty="0"/>
                </a:p>
              </p:txBody>
            </p:sp>
          </p:grpSp>
          <p:sp>
            <p:nvSpPr>
              <p:cNvPr id="17415" name="Oval 19"/>
              <p:cNvSpPr>
                <a:spLocks noChangeArrowheads="1"/>
              </p:cNvSpPr>
              <p:nvPr/>
            </p:nvSpPr>
            <p:spPr bwMode="auto">
              <a:xfrm rot="5400000" flipH="1">
                <a:off x="7600105" y="3867723"/>
                <a:ext cx="1144588" cy="1319212"/>
              </a:xfrm>
              <a:prstGeom prst="ellipse">
                <a:avLst/>
              </a:prstGeom>
              <a:solidFill>
                <a:schemeClr val="tx2">
                  <a:lumMod val="85000"/>
                  <a:lumOff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7517634" y="4114589"/>
              <a:ext cx="1345748" cy="708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Check directory updates for session times and program type accuracy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55728" y="2260213"/>
            <a:ext cx="2926133" cy="2972919"/>
            <a:chOff x="3059832" y="1509027"/>
            <a:chExt cx="1549400" cy="1557337"/>
          </a:xfrm>
        </p:grpSpPr>
        <p:sp>
          <p:nvSpPr>
            <p:cNvPr id="17420" name="Oval 28"/>
            <p:cNvSpPr>
              <a:spLocks noChangeArrowheads="1"/>
            </p:cNvSpPr>
            <p:nvPr/>
          </p:nvSpPr>
          <p:spPr bwMode="auto">
            <a:xfrm flipH="1">
              <a:off x="3271999" y="1785661"/>
              <a:ext cx="1052512" cy="820738"/>
            </a:xfrm>
            <a:prstGeom prst="ellipse">
              <a:avLst/>
            </a:prstGeom>
            <a:gradFill rotWithShape="1">
              <a:gsLst>
                <a:gs pos="0">
                  <a:srgbClr val="FBE9AB"/>
                </a:gs>
                <a:gs pos="100000">
                  <a:schemeClr val="accent1">
                    <a:alpha val="37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059832" y="1509027"/>
              <a:ext cx="1549400" cy="1557337"/>
              <a:chOff x="1021299" y="4437063"/>
              <a:chExt cx="1549400" cy="1557337"/>
            </a:xfrm>
          </p:grpSpPr>
          <p:grpSp>
            <p:nvGrpSpPr>
              <p:cNvPr id="17418" name="Group 19"/>
              <p:cNvGrpSpPr>
                <a:grpSpLocks/>
              </p:cNvGrpSpPr>
              <p:nvPr/>
            </p:nvGrpSpPr>
            <p:grpSpPr bwMode="auto">
              <a:xfrm>
                <a:off x="1021299" y="4437063"/>
                <a:ext cx="1549400" cy="1557337"/>
                <a:chOff x="0" y="0"/>
                <a:chExt cx="4251" cy="2141"/>
              </a:xfrm>
            </p:grpSpPr>
            <p:sp>
              <p:nvSpPr>
                <p:cNvPr id="17428" name="Oval 2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AU" altLang="en-US" sz="1800" dirty="0"/>
                </a:p>
              </p:txBody>
            </p:sp>
            <p:sp>
              <p:nvSpPr>
                <p:cNvPr id="17429" name="Oval 26"/>
                <p:cNvSpPr>
                  <a:spLocks noChangeArrowheads="1"/>
                </p:cNvSpPr>
                <p:nvPr/>
              </p:nvSpPr>
              <p:spPr bwMode="auto">
                <a:xfrm>
                  <a:off x="62" y="3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AU" altLang="en-US" sz="1800" dirty="0"/>
                </a:p>
              </p:txBody>
            </p:sp>
          </p:grpSp>
          <p:sp>
            <p:nvSpPr>
              <p:cNvPr id="17419" name="Oval 27"/>
              <p:cNvSpPr>
                <a:spLocks noChangeArrowheads="1"/>
              </p:cNvSpPr>
              <p:nvPr/>
            </p:nvSpPr>
            <p:spPr bwMode="auto">
              <a:xfrm flipH="1">
                <a:off x="1132205" y="4579938"/>
                <a:ext cx="1304925" cy="12477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205415" y="4835520"/>
                <a:ext cx="1214785" cy="628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Inaccuracies requiring change after Dec. 1 is finalized may impact Indicator 20 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50864" y="4682304"/>
            <a:ext cx="2232248" cy="1806200"/>
            <a:chOff x="7354044" y="3845497"/>
            <a:chExt cx="1636712" cy="1363663"/>
          </a:xfrm>
        </p:grpSpPr>
        <p:grpSp>
          <p:nvGrpSpPr>
            <p:cNvPr id="55" name="Group 54"/>
            <p:cNvGrpSpPr/>
            <p:nvPr/>
          </p:nvGrpSpPr>
          <p:grpSpPr>
            <a:xfrm>
              <a:off x="7354044" y="3845497"/>
              <a:ext cx="1636712" cy="1363663"/>
              <a:chOff x="7354044" y="3845497"/>
              <a:chExt cx="1636712" cy="1363663"/>
            </a:xfrm>
          </p:grpSpPr>
          <p:grpSp>
            <p:nvGrpSpPr>
              <p:cNvPr id="58" name="Group 12"/>
              <p:cNvGrpSpPr>
                <a:grpSpLocks/>
              </p:cNvGrpSpPr>
              <p:nvPr/>
            </p:nvGrpSpPr>
            <p:grpSpPr bwMode="auto">
              <a:xfrm rot="5400000">
                <a:off x="7490568" y="3708973"/>
                <a:ext cx="1363663" cy="1636712"/>
                <a:chOff x="0" y="0"/>
                <a:chExt cx="4251" cy="2141"/>
              </a:xfrm>
            </p:grpSpPr>
            <p:sp>
              <p:nvSpPr>
                <p:cNvPr id="61" name="Oval 1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AU" altLang="en-US" sz="1800" dirty="0"/>
                </a:p>
              </p:txBody>
            </p:sp>
            <p:sp>
              <p:nvSpPr>
                <p:cNvPr id="62" name="Oval 18"/>
                <p:cNvSpPr>
                  <a:spLocks noChangeArrowheads="1"/>
                </p:cNvSpPr>
                <p:nvPr/>
              </p:nvSpPr>
              <p:spPr bwMode="auto">
                <a:xfrm>
                  <a:off x="62" y="3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AU" altLang="en-US" sz="1800" dirty="0"/>
                </a:p>
              </p:txBody>
            </p:sp>
          </p:grpSp>
          <p:sp>
            <p:nvSpPr>
              <p:cNvPr id="60" name="Oval 19"/>
              <p:cNvSpPr>
                <a:spLocks noChangeArrowheads="1"/>
              </p:cNvSpPr>
              <p:nvPr/>
            </p:nvSpPr>
            <p:spPr bwMode="auto">
              <a:xfrm rot="5400000" flipH="1">
                <a:off x="7600105" y="3867723"/>
                <a:ext cx="1144588" cy="131921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7518636" y="4122422"/>
              <a:ext cx="1345748" cy="697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Check local private / parochial schools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67" name="AutoShape 4"/>
          <p:cNvCxnSpPr>
            <a:cxnSpLocks noChangeShapeType="1"/>
          </p:cNvCxnSpPr>
          <p:nvPr/>
        </p:nvCxnSpPr>
        <p:spPr bwMode="auto">
          <a:xfrm>
            <a:off x="1193052" y="4081300"/>
            <a:ext cx="0" cy="601005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3" name="Group 62"/>
          <p:cNvGrpSpPr/>
          <p:nvPr/>
        </p:nvGrpSpPr>
        <p:grpSpPr>
          <a:xfrm>
            <a:off x="6012596" y="1709385"/>
            <a:ext cx="3182486" cy="2972919"/>
            <a:chOff x="3059832" y="1509027"/>
            <a:chExt cx="1549400" cy="1557337"/>
          </a:xfrm>
        </p:grpSpPr>
        <p:sp>
          <p:nvSpPr>
            <p:cNvPr id="64" name="Oval 28"/>
            <p:cNvSpPr>
              <a:spLocks noChangeArrowheads="1"/>
            </p:cNvSpPr>
            <p:nvPr/>
          </p:nvSpPr>
          <p:spPr bwMode="auto">
            <a:xfrm flipH="1">
              <a:off x="3271999" y="1785661"/>
              <a:ext cx="1052512" cy="820738"/>
            </a:xfrm>
            <a:prstGeom prst="ellipse">
              <a:avLst/>
            </a:prstGeom>
            <a:gradFill rotWithShape="1">
              <a:gsLst>
                <a:gs pos="0">
                  <a:srgbClr val="FBE9AB"/>
                </a:gs>
                <a:gs pos="100000">
                  <a:schemeClr val="accent1">
                    <a:alpha val="37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3059832" y="1509027"/>
              <a:ext cx="1549400" cy="1557337"/>
              <a:chOff x="1021299" y="4437063"/>
              <a:chExt cx="1549400" cy="1557337"/>
            </a:xfrm>
          </p:grpSpPr>
          <p:grpSp>
            <p:nvGrpSpPr>
              <p:cNvPr id="66" name="Group 19"/>
              <p:cNvGrpSpPr>
                <a:grpSpLocks/>
              </p:cNvGrpSpPr>
              <p:nvPr/>
            </p:nvGrpSpPr>
            <p:grpSpPr bwMode="auto">
              <a:xfrm>
                <a:off x="1021299" y="4437063"/>
                <a:ext cx="1549400" cy="1557337"/>
                <a:chOff x="0" y="0"/>
                <a:chExt cx="4251" cy="2141"/>
              </a:xfrm>
            </p:grpSpPr>
            <p:sp>
              <p:nvSpPr>
                <p:cNvPr id="70" name="Oval 2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AU" altLang="en-US" sz="1800" dirty="0"/>
                </a:p>
              </p:txBody>
            </p:sp>
            <p:sp>
              <p:nvSpPr>
                <p:cNvPr id="71" name="Oval 26"/>
                <p:cNvSpPr>
                  <a:spLocks noChangeArrowheads="1"/>
                </p:cNvSpPr>
                <p:nvPr/>
              </p:nvSpPr>
              <p:spPr bwMode="auto">
                <a:xfrm>
                  <a:off x="62" y="3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AU" altLang="en-US" sz="1800" dirty="0"/>
                </a:p>
              </p:txBody>
            </p:sp>
          </p:grpSp>
          <p:sp>
            <p:nvSpPr>
              <p:cNvPr id="68" name="Oval 27"/>
              <p:cNvSpPr>
                <a:spLocks noChangeArrowheads="1"/>
              </p:cNvSpPr>
              <p:nvPr/>
            </p:nvSpPr>
            <p:spPr bwMode="auto">
              <a:xfrm flipH="1">
                <a:off x="1132205" y="4579938"/>
                <a:ext cx="1304925" cy="1247775"/>
              </a:xfrm>
              <a:prstGeom prst="ellipse">
                <a:avLst/>
              </a:prstGeom>
              <a:solidFill>
                <a:srgbClr val="00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189801" y="4725055"/>
                <a:ext cx="1214785" cy="77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Administrators and clerks should meet and confirm SPED programs offered in each building before the school starts </a:t>
                </a:r>
                <a:endParaRPr lang="en-US" b="1" dirty="0"/>
              </a:p>
            </p:txBody>
          </p:sp>
        </p:grpSp>
      </p:grpSp>
      <p:sp>
        <p:nvSpPr>
          <p:cNvPr id="22" name="Bent-Up Arrow 21"/>
          <p:cNvSpPr/>
          <p:nvPr/>
        </p:nvSpPr>
        <p:spPr bwMode="auto">
          <a:xfrm rot="7926120" flipV="1">
            <a:off x="5651338" y="4208243"/>
            <a:ext cx="1031957" cy="800935"/>
          </a:xfrm>
          <a:prstGeom prst="bentUp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0" name="Bent-Up Arrow 79"/>
          <p:cNvSpPr/>
          <p:nvPr/>
        </p:nvSpPr>
        <p:spPr bwMode="auto">
          <a:xfrm rot="5602760">
            <a:off x="2094199" y="3797844"/>
            <a:ext cx="596858" cy="1366602"/>
          </a:xfrm>
          <a:prstGeom prst="bentUpArrow">
            <a:avLst>
              <a:gd name="adj1" fmla="val 25000"/>
              <a:gd name="adj2" fmla="val 29052"/>
              <a:gd name="adj3" fmla="val 25000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2918496" y="2264379"/>
            <a:ext cx="2926133" cy="2972919"/>
            <a:chOff x="3059832" y="1509027"/>
            <a:chExt cx="1549400" cy="1557337"/>
          </a:xfrm>
        </p:grpSpPr>
        <p:sp>
          <p:nvSpPr>
            <p:cNvPr id="82" name="Oval 28"/>
            <p:cNvSpPr>
              <a:spLocks noChangeArrowheads="1"/>
            </p:cNvSpPr>
            <p:nvPr/>
          </p:nvSpPr>
          <p:spPr bwMode="auto">
            <a:xfrm flipH="1">
              <a:off x="3271999" y="1785661"/>
              <a:ext cx="1052512" cy="820738"/>
            </a:xfrm>
            <a:prstGeom prst="ellipse">
              <a:avLst/>
            </a:prstGeom>
            <a:gradFill rotWithShape="1">
              <a:gsLst>
                <a:gs pos="0">
                  <a:srgbClr val="FBE9AB"/>
                </a:gs>
                <a:gs pos="100000">
                  <a:schemeClr val="accent1">
                    <a:alpha val="37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3059832" y="1509027"/>
              <a:ext cx="1549400" cy="1557337"/>
              <a:chOff x="1021299" y="4437063"/>
              <a:chExt cx="1549400" cy="1557337"/>
            </a:xfrm>
          </p:grpSpPr>
          <p:grpSp>
            <p:nvGrpSpPr>
              <p:cNvPr id="84" name="Group 19"/>
              <p:cNvGrpSpPr>
                <a:grpSpLocks/>
              </p:cNvGrpSpPr>
              <p:nvPr/>
            </p:nvGrpSpPr>
            <p:grpSpPr bwMode="auto">
              <a:xfrm>
                <a:off x="1021299" y="4437063"/>
                <a:ext cx="1549400" cy="1557337"/>
                <a:chOff x="0" y="0"/>
                <a:chExt cx="4251" cy="2141"/>
              </a:xfrm>
            </p:grpSpPr>
            <p:sp>
              <p:nvSpPr>
                <p:cNvPr id="87" name="Oval 2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AU" altLang="en-US" sz="1800" dirty="0"/>
                </a:p>
              </p:txBody>
            </p:sp>
            <p:sp>
              <p:nvSpPr>
                <p:cNvPr id="88" name="Oval 26"/>
                <p:cNvSpPr>
                  <a:spLocks noChangeArrowheads="1"/>
                </p:cNvSpPr>
                <p:nvPr/>
              </p:nvSpPr>
              <p:spPr bwMode="auto">
                <a:xfrm>
                  <a:off x="62" y="3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AU" altLang="en-US" sz="1800" dirty="0"/>
                </a:p>
              </p:txBody>
            </p:sp>
          </p:grpSp>
          <p:sp>
            <p:nvSpPr>
              <p:cNvPr id="85" name="Oval 27"/>
              <p:cNvSpPr>
                <a:spLocks noChangeArrowheads="1"/>
              </p:cNvSpPr>
              <p:nvPr/>
            </p:nvSpPr>
            <p:spPr bwMode="auto">
              <a:xfrm flipH="1">
                <a:off x="1132205" y="4579938"/>
                <a:ext cx="1304925" cy="12477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194041" y="4899745"/>
                <a:ext cx="1214785" cy="628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Inaccuracies requiring change after Dec. 1 is finalized may impact Indicator 20 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9" name="Group 88"/>
          <p:cNvGrpSpPr/>
          <p:nvPr/>
        </p:nvGrpSpPr>
        <p:grpSpPr>
          <a:xfrm>
            <a:off x="6167316" y="4719634"/>
            <a:ext cx="2516459" cy="2310426"/>
            <a:chOff x="7354044" y="3845497"/>
            <a:chExt cx="1636712" cy="1363663"/>
          </a:xfrm>
        </p:grpSpPr>
        <p:grpSp>
          <p:nvGrpSpPr>
            <p:cNvPr id="90" name="Group 89"/>
            <p:cNvGrpSpPr/>
            <p:nvPr/>
          </p:nvGrpSpPr>
          <p:grpSpPr>
            <a:xfrm>
              <a:off x="7354044" y="3845497"/>
              <a:ext cx="1636712" cy="1363663"/>
              <a:chOff x="7354044" y="3845497"/>
              <a:chExt cx="1636712" cy="1363663"/>
            </a:xfrm>
          </p:grpSpPr>
          <p:grpSp>
            <p:nvGrpSpPr>
              <p:cNvPr id="92" name="Group 12"/>
              <p:cNvGrpSpPr>
                <a:grpSpLocks/>
              </p:cNvGrpSpPr>
              <p:nvPr/>
            </p:nvGrpSpPr>
            <p:grpSpPr bwMode="auto">
              <a:xfrm rot="5400000">
                <a:off x="7490568" y="3708973"/>
                <a:ext cx="1363663" cy="1636712"/>
                <a:chOff x="0" y="0"/>
                <a:chExt cx="4251" cy="2141"/>
              </a:xfrm>
            </p:grpSpPr>
            <p:sp>
              <p:nvSpPr>
                <p:cNvPr id="94" name="Oval 1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AU" altLang="en-US" sz="1800" dirty="0"/>
                </a:p>
              </p:txBody>
            </p:sp>
            <p:sp>
              <p:nvSpPr>
                <p:cNvPr id="95" name="Oval 18"/>
                <p:cNvSpPr>
                  <a:spLocks noChangeArrowheads="1"/>
                </p:cNvSpPr>
                <p:nvPr/>
              </p:nvSpPr>
              <p:spPr bwMode="auto">
                <a:xfrm>
                  <a:off x="62" y="3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AU" altLang="en-US" sz="1800" dirty="0"/>
                </a:p>
              </p:txBody>
            </p:sp>
          </p:grpSp>
          <p:sp>
            <p:nvSpPr>
              <p:cNvPr id="93" name="Oval 19"/>
              <p:cNvSpPr>
                <a:spLocks noChangeArrowheads="1"/>
              </p:cNvSpPr>
              <p:nvPr/>
            </p:nvSpPr>
            <p:spPr bwMode="auto">
              <a:xfrm rot="5400000" flipH="1">
                <a:off x="7600105" y="3867723"/>
                <a:ext cx="1144588" cy="131921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1" name="TextBox 90"/>
            <p:cNvSpPr txBox="1"/>
            <p:nvPr/>
          </p:nvSpPr>
          <p:spPr>
            <a:xfrm>
              <a:off x="7536855" y="4257907"/>
              <a:ext cx="1345748" cy="708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Open new buildings in directory to account for new locations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44" y="5751254"/>
            <a:ext cx="3888868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Bent-Up Arrow 95"/>
          <p:cNvSpPr/>
          <p:nvPr/>
        </p:nvSpPr>
        <p:spPr bwMode="auto">
          <a:xfrm rot="10800000" flipV="1">
            <a:off x="4114578" y="5195117"/>
            <a:ext cx="2052738" cy="679729"/>
          </a:xfrm>
          <a:prstGeom prst="bentUp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06" y="830783"/>
            <a:ext cx="69691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2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80" grpId="0" animBg="1"/>
      <p:bldP spid="9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10" name="AutoShape 2"/>
          <p:cNvCxnSpPr>
            <a:cxnSpLocks noChangeShapeType="1"/>
          </p:cNvCxnSpPr>
          <p:nvPr/>
        </p:nvCxnSpPr>
        <p:spPr bwMode="auto">
          <a:xfrm flipH="1" flipV="1">
            <a:off x="2342877" y="3318625"/>
            <a:ext cx="2198965" cy="1830891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3203848" y="1644410"/>
            <a:ext cx="3024336" cy="2621399"/>
            <a:chOff x="0" y="0"/>
            <a:chExt cx="562" cy="561"/>
          </a:xfrm>
        </p:grpSpPr>
        <p:grpSp>
          <p:nvGrpSpPr>
            <p:cNvPr id="17432" name="Group 6"/>
            <p:cNvGrpSpPr>
              <a:grpSpLocks/>
            </p:cNvGrpSpPr>
            <p:nvPr/>
          </p:nvGrpSpPr>
          <p:grpSpPr bwMode="auto">
            <a:xfrm>
              <a:off x="0" y="0"/>
              <a:ext cx="561" cy="561"/>
              <a:chOff x="0" y="0"/>
              <a:chExt cx="4251" cy="2141"/>
            </a:xfrm>
          </p:grpSpPr>
          <p:sp>
            <p:nvSpPr>
              <p:cNvPr id="17436" name="Oval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  <p:sp>
            <p:nvSpPr>
              <p:cNvPr id="17437" name="Oval 11"/>
              <p:cNvSpPr>
                <a:spLocks noChangeArrowheads="1"/>
              </p:cNvSpPr>
              <p:nvPr/>
            </p:nvSpPr>
            <p:spPr bwMode="auto">
              <a:xfrm>
                <a:off x="62" y="3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</p:grpSp>
        <p:sp>
          <p:nvSpPr>
            <p:cNvPr id="17433" name="Oval 12"/>
            <p:cNvSpPr>
              <a:spLocks noChangeArrowheads="1"/>
            </p:cNvSpPr>
            <p:nvPr/>
          </p:nvSpPr>
          <p:spPr bwMode="auto">
            <a:xfrm flipH="1">
              <a:off x="45" y="51"/>
              <a:ext cx="471" cy="4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7434" name="Oval 13"/>
            <p:cNvSpPr>
              <a:spLocks noChangeArrowheads="1"/>
            </p:cNvSpPr>
            <p:nvPr/>
          </p:nvSpPr>
          <p:spPr bwMode="auto">
            <a:xfrm flipH="1">
              <a:off x="57" y="62"/>
              <a:ext cx="445" cy="43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 smtClean="0">
                  <a:solidFill>
                    <a:schemeClr val="bg1"/>
                  </a:solidFill>
                </a:rPr>
                <a:t>Note: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 smtClean="0">
                  <a:solidFill>
                    <a:schemeClr val="bg1"/>
                  </a:solidFill>
                </a:rPr>
                <a:t>Designation of Primary Provider is not required</a:t>
              </a: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7435" name="Rectangle 14"/>
            <p:cNvSpPr>
              <a:spLocks noChangeArrowheads="1"/>
            </p:cNvSpPr>
            <p:nvPr/>
          </p:nvSpPr>
          <p:spPr bwMode="auto">
            <a:xfrm>
              <a:off x="0" y="190"/>
              <a:ext cx="56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421" name="Rectangle 29"/>
          <p:cNvSpPr>
            <a:spLocks noChangeArrowheads="1"/>
          </p:cNvSpPr>
          <p:nvPr/>
        </p:nvSpPr>
        <p:spPr bwMode="auto">
          <a:xfrm>
            <a:off x="1343292" y="4958223"/>
            <a:ext cx="1049337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 baseline="-25000" dirty="0">
              <a:solidFill>
                <a:schemeClr val="bg1"/>
              </a:solidFill>
            </a:endParaRPr>
          </a:p>
        </p:txBody>
      </p:sp>
      <p:sp>
        <p:nvSpPr>
          <p:cNvPr id="17425" name="Rectangle 37"/>
          <p:cNvSpPr>
            <a:spLocks noChangeArrowheads="1"/>
          </p:cNvSpPr>
          <p:nvPr/>
        </p:nvSpPr>
        <p:spPr bwMode="auto">
          <a:xfrm>
            <a:off x="6724650" y="4811713"/>
            <a:ext cx="9969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baseline="-250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260648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altLang="en-US" sz="3200" dirty="0"/>
              <a:t>Tips for Improving Reporting Quality</a:t>
            </a:r>
            <a:endParaRPr lang="en-US" sz="3200" b="1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649596" y="4653136"/>
            <a:ext cx="2388421" cy="2299394"/>
            <a:chOff x="3059832" y="1509027"/>
            <a:chExt cx="1549400" cy="1557337"/>
          </a:xfrm>
        </p:grpSpPr>
        <p:sp>
          <p:nvSpPr>
            <p:cNvPr id="17420" name="Oval 28"/>
            <p:cNvSpPr>
              <a:spLocks noChangeArrowheads="1"/>
            </p:cNvSpPr>
            <p:nvPr/>
          </p:nvSpPr>
          <p:spPr bwMode="auto">
            <a:xfrm flipH="1">
              <a:off x="3271999" y="1785661"/>
              <a:ext cx="1052512" cy="820738"/>
            </a:xfrm>
            <a:prstGeom prst="ellipse">
              <a:avLst/>
            </a:prstGeom>
            <a:gradFill rotWithShape="1">
              <a:gsLst>
                <a:gs pos="0">
                  <a:srgbClr val="FBE9AB"/>
                </a:gs>
                <a:gs pos="100000">
                  <a:schemeClr val="accent1">
                    <a:alpha val="37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059832" y="1509027"/>
              <a:ext cx="1549400" cy="1557337"/>
              <a:chOff x="1021299" y="4437063"/>
              <a:chExt cx="1549400" cy="1557337"/>
            </a:xfrm>
          </p:grpSpPr>
          <p:grpSp>
            <p:nvGrpSpPr>
              <p:cNvPr id="17418" name="Group 19"/>
              <p:cNvGrpSpPr>
                <a:grpSpLocks/>
              </p:cNvGrpSpPr>
              <p:nvPr/>
            </p:nvGrpSpPr>
            <p:grpSpPr bwMode="auto">
              <a:xfrm>
                <a:off x="1021299" y="4437063"/>
                <a:ext cx="1549400" cy="1557337"/>
                <a:chOff x="0" y="0"/>
                <a:chExt cx="4251" cy="2141"/>
              </a:xfrm>
            </p:grpSpPr>
            <p:sp>
              <p:nvSpPr>
                <p:cNvPr id="17428" name="Oval 2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AU" altLang="en-US" sz="1800" dirty="0"/>
                </a:p>
              </p:txBody>
            </p:sp>
            <p:sp>
              <p:nvSpPr>
                <p:cNvPr id="17429" name="Oval 26"/>
                <p:cNvSpPr>
                  <a:spLocks noChangeArrowheads="1"/>
                </p:cNvSpPr>
                <p:nvPr/>
              </p:nvSpPr>
              <p:spPr bwMode="auto">
                <a:xfrm>
                  <a:off x="62" y="3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AU" altLang="en-US" sz="1800" dirty="0"/>
                </a:p>
              </p:txBody>
            </p:sp>
          </p:grpSp>
          <p:sp>
            <p:nvSpPr>
              <p:cNvPr id="17419" name="Oval 27"/>
              <p:cNvSpPr>
                <a:spLocks noChangeArrowheads="1"/>
              </p:cNvSpPr>
              <p:nvPr/>
            </p:nvSpPr>
            <p:spPr bwMode="auto">
              <a:xfrm flipH="1">
                <a:off x="1132205" y="4579938"/>
                <a:ext cx="1304925" cy="12477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189801" y="4725055"/>
                <a:ext cx="1214785" cy="812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Remove providers who are not active in current year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56" name="AutoShape 4"/>
          <p:cNvCxnSpPr>
            <a:cxnSpLocks noChangeShapeType="1"/>
          </p:cNvCxnSpPr>
          <p:nvPr/>
        </p:nvCxnSpPr>
        <p:spPr bwMode="auto">
          <a:xfrm>
            <a:off x="1573668" y="3797075"/>
            <a:ext cx="552369" cy="1074955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Group 8"/>
          <p:cNvGrpSpPr/>
          <p:nvPr/>
        </p:nvGrpSpPr>
        <p:grpSpPr>
          <a:xfrm>
            <a:off x="68910" y="2054364"/>
            <a:ext cx="2298843" cy="1740271"/>
            <a:chOff x="-108520" y="1836143"/>
            <a:chExt cx="2664295" cy="2280209"/>
          </a:xfrm>
        </p:grpSpPr>
        <p:grpSp>
          <p:nvGrpSpPr>
            <p:cNvPr id="18" name="Group 17"/>
            <p:cNvGrpSpPr/>
            <p:nvPr/>
          </p:nvGrpSpPr>
          <p:grpSpPr>
            <a:xfrm>
              <a:off x="-108520" y="1836143"/>
              <a:ext cx="2664295" cy="2280209"/>
              <a:chOff x="395536" y="3734460"/>
              <a:chExt cx="2664295" cy="228020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95536" y="3734460"/>
                <a:ext cx="2664295" cy="2280209"/>
                <a:chOff x="2908655" y="3885095"/>
                <a:chExt cx="1463675" cy="1636713"/>
              </a:xfrm>
            </p:grpSpPr>
            <p:grpSp>
              <p:nvGrpSpPr>
                <p:cNvPr id="17422" name="Group 26"/>
                <p:cNvGrpSpPr>
                  <a:grpSpLocks/>
                </p:cNvGrpSpPr>
                <p:nvPr/>
              </p:nvGrpSpPr>
              <p:grpSpPr bwMode="auto">
                <a:xfrm>
                  <a:off x="2908655" y="3885095"/>
                  <a:ext cx="1463675" cy="1636713"/>
                  <a:chOff x="0" y="0"/>
                  <a:chExt cx="4251" cy="2141"/>
                </a:xfrm>
                <a:solidFill>
                  <a:srgbClr val="99CCFF"/>
                </a:solidFill>
              </p:grpSpPr>
              <p:sp>
                <p:nvSpPr>
                  <p:cNvPr id="17426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4251" cy="21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4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AU" altLang="en-US" sz="1800" dirty="0"/>
                  </a:p>
                </p:txBody>
              </p:sp>
              <p:sp>
                <p:nvSpPr>
                  <p:cNvPr id="17427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62" y="3"/>
                    <a:ext cx="4143" cy="2085"/>
                  </a:xfrm>
                  <a:prstGeom prst="ellipse">
                    <a:avLst/>
                  </a:prstGeom>
                  <a:ln/>
                  <a:extLst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4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AU" altLang="en-US" sz="1800" dirty="0"/>
                  </a:p>
                </p:txBody>
              </p:sp>
            </p:grpSp>
            <p:sp>
              <p:nvSpPr>
                <p:cNvPr id="17423" name="Oval 35"/>
                <p:cNvSpPr>
                  <a:spLocks noChangeArrowheads="1"/>
                </p:cNvSpPr>
                <p:nvPr/>
              </p:nvSpPr>
              <p:spPr bwMode="auto">
                <a:xfrm flipH="1">
                  <a:off x="3026129" y="4043844"/>
                  <a:ext cx="1228725" cy="1319213"/>
                </a:xfrm>
                <a:prstGeom prst="ellipse">
                  <a:avLst/>
                </a:prstGeom>
                <a:solidFill>
                  <a:srgbClr val="65D7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682973" y="4274398"/>
                <a:ext cx="21630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dirty="0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257590" y="2485954"/>
              <a:ext cx="2018043" cy="1209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/>
                <a:t>Verify current year service providers</a:t>
              </a:r>
              <a:endParaRPr lang="en-US" b="1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459894" y="4707287"/>
            <a:ext cx="2388421" cy="2299394"/>
            <a:chOff x="3059832" y="1509027"/>
            <a:chExt cx="1549400" cy="1557337"/>
          </a:xfrm>
        </p:grpSpPr>
        <p:sp>
          <p:nvSpPr>
            <p:cNvPr id="64" name="Oval 28"/>
            <p:cNvSpPr>
              <a:spLocks noChangeArrowheads="1"/>
            </p:cNvSpPr>
            <p:nvPr/>
          </p:nvSpPr>
          <p:spPr bwMode="auto">
            <a:xfrm flipH="1">
              <a:off x="3271999" y="1785661"/>
              <a:ext cx="1052512" cy="820738"/>
            </a:xfrm>
            <a:prstGeom prst="ellipse">
              <a:avLst/>
            </a:prstGeom>
            <a:gradFill rotWithShape="1">
              <a:gsLst>
                <a:gs pos="0">
                  <a:srgbClr val="FBE9AB"/>
                </a:gs>
                <a:gs pos="100000">
                  <a:schemeClr val="accent1">
                    <a:alpha val="37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3059832" y="1509027"/>
              <a:ext cx="1549400" cy="1557337"/>
              <a:chOff x="1021299" y="4437063"/>
              <a:chExt cx="1549400" cy="1557337"/>
            </a:xfrm>
          </p:grpSpPr>
          <p:grpSp>
            <p:nvGrpSpPr>
              <p:cNvPr id="66" name="Group 19"/>
              <p:cNvGrpSpPr>
                <a:grpSpLocks/>
              </p:cNvGrpSpPr>
              <p:nvPr/>
            </p:nvGrpSpPr>
            <p:grpSpPr bwMode="auto">
              <a:xfrm>
                <a:off x="1021299" y="4437063"/>
                <a:ext cx="1549400" cy="1557337"/>
                <a:chOff x="0" y="0"/>
                <a:chExt cx="4251" cy="2141"/>
              </a:xfrm>
            </p:grpSpPr>
            <p:sp>
              <p:nvSpPr>
                <p:cNvPr id="70" name="Oval 2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AU" altLang="en-US" sz="1800" dirty="0"/>
                </a:p>
              </p:txBody>
            </p:sp>
            <p:sp>
              <p:nvSpPr>
                <p:cNvPr id="71" name="Oval 26"/>
                <p:cNvSpPr>
                  <a:spLocks noChangeArrowheads="1"/>
                </p:cNvSpPr>
                <p:nvPr/>
              </p:nvSpPr>
              <p:spPr bwMode="auto">
                <a:xfrm>
                  <a:off x="62" y="3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AU" altLang="en-US" sz="1800" dirty="0"/>
                </a:p>
              </p:txBody>
            </p:sp>
          </p:grpSp>
          <p:sp>
            <p:nvSpPr>
              <p:cNvPr id="68" name="Oval 27"/>
              <p:cNvSpPr>
                <a:spLocks noChangeArrowheads="1"/>
              </p:cNvSpPr>
              <p:nvPr/>
            </p:nvSpPr>
            <p:spPr bwMode="auto">
              <a:xfrm flipH="1">
                <a:off x="1132205" y="4579938"/>
                <a:ext cx="1304925" cy="1247775"/>
              </a:xfrm>
              <a:prstGeom prst="ellipse">
                <a:avLst/>
              </a:prstGeom>
              <a:solidFill>
                <a:srgbClr val="ABF7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189801" y="4725055"/>
                <a:ext cx="1214785" cy="1000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Change provider assignments if service organization changes</a:t>
                </a:r>
                <a:endParaRPr lang="en-US" b="1" dirty="0"/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6190135" y="2411546"/>
            <a:ext cx="2953865" cy="2929264"/>
            <a:chOff x="3059832" y="1509027"/>
            <a:chExt cx="1549400" cy="1557337"/>
          </a:xfrm>
        </p:grpSpPr>
        <p:sp>
          <p:nvSpPr>
            <p:cNvPr id="80" name="Oval 28"/>
            <p:cNvSpPr>
              <a:spLocks noChangeArrowheads="1"/>
            </p:cNvSpPr>
            <p:nvPr/>
          </p:nvSpPr>
          <p:spPr bwMode="auto">
            <a:xfrm flipH="1">
              <a:off x="3271999" y="1785661"/>
              <a:ext cx="1052512" cy="820738"/>
            </a:xfrm>
            <a:prstGeom prst="ellipse">
              <a:avLst/>
            </a:prstGeom>
            <a:gradFill rotWithShape="1">
              <a:gsLst>
                <a:gs pos="0">
                  <a:srgbClr val="FBE9AB"/>
                </a:gs>
                <a:gs pos="100000">
                  <a:schemeClr val="accent1">
                    <a:alpha val="37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3059832" y="1509027"/>
              <a:ext cx="1549400" cy="1557337"/>
              <a:chOff x="1021299" y="4437063"/>
              <a:chExt cx="1549400" cy="1557337"/>
            </a:xfrm>
          </p:grpSpPr>
          <p:grpSp>
            <p:nvGrpSpPr>
              <p:cNvPr id="82" name="Group 19"/>
              <p:cNvGrpSpPr>
                <a:grpSpLocks/>
              </p:cNvGrpSpPr>
              <p:nvPr/>
            </p:nvGrpSpPr>
            <p:grpSpPr bwMode="auto">
              <a:xfrm>
                <a:off x="1021299" y="4437063"/>
                <a:ext cx="1549400" cy="1557337"/>
                <a:chOff x="0" y="0"/>
                <a:chExt cx="4251" cy="2141"/>
              </a:xfrm>
            </p:grpSpPr>
            <p:sp>
              <p:nvSpPr>
                <p:cNvPr id="85" name="Oval 2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AU" altLang="en-US" sz="1800" dirty="0"/>
                </a:p>
              </p:txBody>
            </p:sp>
            <p:sp>
              <p:nvSpPr>
                <p:cNvPr id="86" name="Oval 26"/>
                <p:cNvSpPr>
                  <a:spLocks noChangeArrowheads="1"/>
                </p:cNvSpPr>
                <p:nvPr/>
              </p:nvSpPr>
              <p:spPr bwMode="auto">
                <a:xfrm>
                  <a:off x="62" y="3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AU" altLang="en-US" sz="1800" dirty="0"/>
                </a:p>
              </p:txBody>
            </p:sp>
          </p:grpSp>
          <p:sp>
            <p:nvSpPr>
              <p:cNvPr id="83" name="Oval 27"/>
              <p:cNvSpPr>
                <a:spLocks noChangeArrowheads="1"/>
              </p:cNvSpPr>
              <p:nvPr/>
            </p:nvSpPr>
            <p:spPr bwMode="auto">
              <a:xfrm flipH="1">
                <a:off x="1132205" y="4579938"/>
                <a:ext cx="1304925" cy="124777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1188606" y="4802512"/>
                <a:ext cx="1214785" cy="785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Confirm Contract Provider role with KSDE prior to designation of Contract Provider role </a:t>
                </a:r>
                <a:endParaRPr lang="en-US" b="1" dirty="0"/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13" y="1032133"/>
            <a:ext cx="697388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9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41248" y="152400"/>
            <a:ext cx="5178552" cy="1143000"/>
          </a:xfrm>
        </p:spPr>
        <p:txBody>
          <a:bodyPr/>
          <a:lstStyle/>
          <a:p>
            <a:pPr algn="ctr"/>
            <a:r>
              <a:rPr lang="en-US" dirty="0" smtClean="0"/>
              <a:t>New 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1600" y="1600200"/>
            <a:ext cx="4419600" cy="10668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8000" dirty="0" smtClean="0"/>
              <a:t>Mr. Smartphone is looking for the organization for the </a:t>
            </a:r>
            <a:r>
              <a:rPr lang="en-US" sz="8000" u="sng" dirty="0" smtClean="0"/>
              <a:t>generic out of state building</a:t>
            </a:r>
            <a:r>
              <a:rPr lang="en-US" sz="8000" dirty="0" smtClean="0"/>
              <a:t> to use as neighborhood school.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00" y="0"/>
            <a:ext cx="2997200" cy="6858000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838200" y="3124200"/>
            <a:ext cx="4953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Under which organization is generic out of state building found found?</a:t>
            </a:r>
          </a:p>
          <a:p>
            <a:pPr marL="0" indent="0" algn="ctr">
              <a:buFont typeface="Arial" pitchFamily="34" charset="0"/>
              <a:buNone/>
            </a:pP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879231" y="5120053"/>
            <a:ext cx="5257800" cy="1066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FF0000"/>
                </a:solidFill>
              </a:rPr>
              <a:t>D0999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18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4859337" y="3568700"/>
            <a:ext cx="1584325" cy="2314575"/>
          </a:xfrm>
          <a:prstGeom prst="roundRect">
            <a:avLst>
              <a:gd name="adj" fmla="val 13671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600" dirty="0" smtClean="0"/>
              <a:t>To document IEP support during the Sept. 20 collection window for General State Aid</a:t>
            </a:r>
            <a:endParaRPr lang="en-AU" altLang="en-US" sz="1600" dirty="0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952651" y="3615716"/>
            <a:ext cx="1489075" cy="2314575"/>
          </a:xfrm>
          <a:prstGeom prst="roundRect">
            <a:avLst>
              <a:gd name="adj" fmla="val 13671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 smtClean="0"/>
              <a:t>In outside locations of </a:t>
            </a:r>
            <a:r>
              <a:rPr lang="en-AU" altLang="en-US" sz="1800" dirty="0"/>
              <a:t>where public </a:t>
            </a:r>
            <a:r>
              <a:rPr lang="en-AU" altLang="en-US" sz="1800" dirty="0" smtClean="0"/>
              <a:t>school attendance </a:t>
            </a:r>
            <a:r>
              <a:rPr lang="en-AU" altLang="en-US" sz="1800" dirty="0"/>
              <a:t>is </a:t>
            </a:r>
            <a:r>
              <a:rPr lang="en-AU" altLang="en-US" sz="1800" dirty="0" smtClean="0"/>
              <a:t>not taken</a:t>
            </a:r>
            <a:endParaRPr lang="en-AU" altLang="en-US" sz="1800" dirty="0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762000" y="3568700"/>
            <a:ext cx="1700979" cy="2314575"/>
          </a:xfrm>
          <a:prstGeom prst="roundRect">
            <a:avLst>
              <a:gd name="adj" fmla="val 1367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 smtClean="0"/>
              <a:t>Pre-schoolers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AU" altLang="en-US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 smtClean="0"/>
              <a:t>Private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 smtClean="0"/>
              <a:t>Parochial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 smtClean="0"/>
              <a:t>students</a:t>
            </a:r>
            <a:endParaRPr lang="en-AU" altLang="en-US" sz="1800" dirty="0"/>
          </a:p>
        </p:txBody>
      </p:sp>
      <p:sp>
        <p:nvSpPr>
          <p:cNvPr id="12" name="AutoShape 19"/>
          <p:cNvSpPr>
            <a:spLocks noChangeArrowheads="1"/>
          </p:cNvSpPr>
          <p:nvPr/>
        </p:nvSpPr>
        <p:spPr bwMode="auto">
          <a:xfrm>
            <a:off x="685800" y="2063384"/>
            <a:ext cx="1700980" cy="1439863"/>
          </a:xfrm>
          <a:prstGeom prst="roundRect">
            <a:avLst>
              <a:gd name="adj" fmla="val 1422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Who?</a:t>
            </a:r>
            <a:endParaRPr lang="en-US" altLang="en-US" sz="2000" dirty="0"/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2952651" y="2063384"/>
            <a:ext cx="1583630" cy="1439863"/>
            <a:chOff x="0" y="0"/>
            <a:chExt cx="907" cy="907"/>
          </a:xfrm>
          <a:solidFill>
            <a:schemeClr val="accent3">
              <a:lumMod val="75000"/>
            </a:schemeClr>
          </a:solidFill>
        </p:grpSpPr>
        <p:sp>
          <p:nvSpPr>
            <p:cNvPr id="14" name="AutoShape 22"/>
            <p:cNvSpPr>
              <a:spLocks noChangeArrowheads="1"/>
            </p:cNvSpPr>
            <p:nvPr/>
          </p:nvSpPr>
          <p:spPr bwMode="auto">
            <a:xfrm>
              <a:off x="0" y="0"/>
              <a:ext cx="907" cy="907"/>
            </a:xfrm>
            <a:prstGeom prst="roundRect">
              <a:avLst>
                <a:gd name="adj" fmla="val 14222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smtClean="0">
                  <a:solidFill>
                    <a:schemeClr val="bg1"/>
                  </a:solidFill>
                </a:rPr>
                <a:t>Where ?</a:t>
              </a:r>
              <a:endParaRPr lang="en-US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" name="AutoShape 23"/>
            <p:cNvSpPr>
              <a:spLocks noChangeArrowheads="1"/>
            </p:cNvSpPr>
            <p:nvPr/>
          </p:nvSpPr>
          <p:spPr bwMode="auto">
            <a:xfrm>
              <a:off x="13" y="13"/>
              <a:ext cx="880" cy="22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AU" altLang="en-US" sz="1800" dirty="0"/>
            </a:p>
          </p:txBody>
        </p:sp>
      </p:grpSp>
      <p:grpSp>
        <p:nvGrpSpPr>
          <p:cNvPr id="16" name="Group 24"/>
          <p:cNvGrpSpPr>
            <a:grpSpLocks/>
          </p:cNvGrpSpPr>
          <p:nvPr/>
        </p:nvGrpSpPr>
        <p:grpSpPr bwMode="auto">
          <a:xfrm>
            <a:off x="4860926" y="2057400"/>
            <a:ext cx="1584324" cy="1439863"/>
            <a:chOff x="-45" y="0"/>
            <a:chExt cx="998" cy="907"/>
          </a:xfrm>
        </p:grpSpPr>
        <p:sp>
          <p:nvSpPr>
            <p:cNvPr id="17" name="AutoShape 25"/>
            <p:cNvSpPr>
              <a:spLocks noChangeArrowheads="1"/>
            </p:cNvSpPr>
            <p:nvPr/>
          </p:nvSpPr>
          <p:spPr bwMode="auto">
            <a:xfrm>
              <a:off x="-45" y="0"/>
              <a:ext cx="998" cy="907"/>
            </a:xfrm>
            <a:prstGeom prst="roundRect">
              <a:avLst>
                <a:gd name="adj" fmla="val 14222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smtClean="0">
                  <a:solidFill>
                    <a:schemeClr val="bg1"/>
                  </a:solidFill>
                </a:rPr>
                <a:t>Why ?</a:t>
              </a:r>
              <a:endParaRPr lang="en-US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" name="AutoShape 26"/>
            <p:cNvSpPr>
              <a:spLocks noChangeArrowheads="1"/>
            </p:cNvSpPr>
            <p:nvPr/>
          </p:nvSpPr>
          <p:spPr bwMode="auto">
            <a:xfrm>
              <a:off x="13" y="13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C6C6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AU" altLang="en-US" sz="1800" dirty="0"/>
            </a:p>
          </p:txBody>
        </p:sp>
      </p:grpSp>
      <p:sp>
        <p:nvSpPr>
          <p:cNvPr id="19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2116466" y="429371"/>
            <a:ext cx="6062276" cy="508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dirty="0" smtClean="0"/>
              <a:t>Auditing Reminder</a:t>
            </a:r>
            <a:endParaRPr lang="en-GB" altLang="en-US" dirty="0"/>
          </a:p>
        </p:txBody>
      </p:sp>
      <p:sp>
        <p:nvSpPr>
          <p:cNvPr id="20" name="Rectangle 33"/>
          <p:cNvSpPr>
            <a:spLocks noChangeArrowheads="1"/>
          </p:cNvSpPr>
          <p:nvPr/>
        </p:nvSpPr>
        <p:spPr bwMode="auto">
          <a:xfrm>
            <a:off x="685800" y="1327150"/>
            <a:ext cx="8062913" cy="5889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 smtClean="0">
                <a:solidFill>
                  <a:schemeClr val="bg1"/>
                </a:solidFill>
              </a:rPr>
              <a:t>Documenting off campus support on Sept 20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7037751" y="3645024"/>
            <a:ext cx="1584176" cy="2314575"/>
          </a:xfrm>
          <a:prstGeom prst="roundRect">
            <a:avLst>
              <a:gd name="adj" fmla="val 1367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600" u="sng" dirty="0"/>
              <a:t>Service log </a:t>
            </a:r>
            <a:r>
              <a:rPr lang="en-AU" altLang="en-US" sz="1600" dirty="0"/>
              <a:t>documenting IEP support was delivered </a:t>
            </a:r>
            <a:r>
              <a:rPr lang="en-AU" altLang="en-US" sz="1600" dirty="0" smtClean="0"/>
              <a:t>per IEP service frequency</a:t>
            </a:r>
            <a:endParaRPr lang="en-AU" altLang="en-US" sz="1600" dirty="0"/>
          </a:p>
        </p:txBody>
      </p:sp>
      <p:sp>
        <p:nvSpPr>
          <p:cNvPr id="22" name="AutoShape 28"/>
          <p:cNvSpPr>
            <a:spLocks noChangeArrowheads="1"/>
          </p:cNvSpPr>
          <p:nvPr/>
        </p:nvSpPr>
        <p:spPr bwMode="auto">
          <a:xfrm>
            <a:off x="7037751" y="2052253"/>
            <a:ext cx="1439863" cy="1439863"/>
          </a:xfrm>
          <a:prstGeom prst="roundRect">
            <a:avLst>
              <a:gd name="adj" fmla="val 14222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What is required 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10945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22935" y="2381379"/>
            <a:ext cx="3711465" cy="280022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Welcome</a:t>
            </a:r>
            <a:endParaRPr lang="en-US" sz="7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9862" y="1514197"/>
            <a:ext cx="3042138" cy="3057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 txBox="1">
            <a:spLocks noChangeArrowheads="1"/>
          </p:cNvSpPr>
          <p:nvPr/>
        </p:nvSpPr>
        <p:spPr>
          <a:xfrm>
            <a:off x="1828800" y="609600"/>
            <a:ext cx="5715000" cy="50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altLang="en-US" sz="3200" dirty="0" smtClean="0"/>
              <a:t>KSSD KSSB summer NPE claims</a:t>
            </a:r>
            <a:endParaRPr lang="en-ZA" altLang="en-US" sz="3200" dirty="0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5281613" y="2374900"/>
            <a:ext cx="2663825" cy="15128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325" y="7865"/>
                </a:moveTo>
                <a:cubicBezTo>
                  <a:pt x="16170" y="5296"/>
                  <a:pt x="13616" y="3645"/>
                  <a:pt x="10800" y="3645"/>
                </a:cubicBezTo>
                <a:cubicBezTo>
                  <a:pt x="6981" y="3644"/>
                  <a:pt x="3836" y="6642"/>
                  <a:pt x="3653" y="10456"/>
                </a:cubicBezTo>
                <a:lnTo>
                  <a:pt x="12" y="10281"/>
                </a:lnTo>
                <a:cubicBezTo>
                  <a:pt x="289" y="4525"/>
                  <a:pt x="5036" y="-1"/>
                  <a:pt x="10800" y="0"/>
                </a:cubicBezTo>
                <a:cubicBezTo>
                  <a:pt x="15050" y="0"/>
                  <a:pt x="18906" y="2493"/>
                  <a:pt x="20649" y="6370"/>
                </a:cubicBezTo>
                <a:lnTo>
                  <a:pt x="23112" y="5262"/>
                </a:lnTo>
                <a:lnTo>
                  <a:pt x="20843" y="11242"/>
                </a:lnTo>
                <a:lnTo>
                  <a:pt x="14863" y="8972"/>
                </a:lnTo>
                <a:lnTo>
                  <a:pt x="17325" y="7865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8D8D8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4788024" y="3217862"/>
            <a:ext cx="1656184" cy="2947442"/>
          </a:xfrm>
          <a:prstGeom prst="roundRect">
            <a:avLst>
              <a:gd name="adj" fmla="val 14222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1600" b="1" dirty="0">
                <a:solidFill>
                  <a:schemeClr val="bg1"/>
                </a:solidFill>
              </a:rPr>
              <a:t>Prepare and file NPE claim by </a:t>
            </a:r>
            <a:r>
              <a:rPr lang="en-US" altLang="en-US" sz="1600" b="1" dirty="0" smtClean="0">
                <a:solidFill>
                  <a:schemeClr val="bg1"/>
                </a:solidFill>
              </a:rPr>
              <a:t>in KAN_Service April 30. Make student a eligibility / fund 5 in the MIS</a:t>
            </a:r>
            <a:endParaRPr lang="en-US" alt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AutoShape 18"/>
          <p:cNvSpPr>
            <a:spLocks noChangeArrowheads="1"/>
          </p:cNvSpPr>
          <p:nvPr/>
        </p:nvSpPr>
        <p:spPr bwMode="auto">
          <a:xfrm>
            <a:off x="7297738" y="3240087"/>
            <a:ext cx="1439862" cy="1893575"/>
          </a:xfrm>
          <a:prstGeom prst="roundRect">
            <a:avLst>
              <a:gd name="adj" fmla="val 14222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NPE pays ≈ $375.00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2534921" y="3216708"/>
            <a:ext cx="1883097" cy="2948596"/>
          </a:xfrm>
          <a:prstGeom prst="roundRect">
            <a:avLst>
              <a:gd name="adj" fmla="val 14222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Claim student in KIDS at USD level or ask KSD / KSB to submit KIDS record with USD central office as funding school 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675209" y="3080178"/>
            <a:ext cx="1560542" cy="1963712"/>
          </a:xfrm>
          <a:prstGeom prst="roundRect">
            <a:avLst>
              <a:gd name="adj" fmla="val 14222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Identify potential participants by March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949876" y="2253492"/>
            <a:ext cx="2663825" cy="15128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325" y="7865"/>
                </a:moveTo>
                <a:cubicBezTo>
                  <a:pt x="16170" y="5296"/>
                  <a:pt x="13616" y="3645"/>
                  <a:pt x="10800" y="3645"/>
                </a:cubicBezTo>
                <a:cubicBezTo>
                  <a:pt x="6981" y="3644"/>
                  <a:pt x="3836" y="6642"/>
                  <a:pt x="3653" y="10456"/>
                </a:cubicBezTo>
                <a:lnTo>
                  <a:pt x="12" y="10281"/>
                </a:lnTo>
                <a:cubicBezTo>
                  <a:pt x="289" y="4525"/>
                  <a:pt x="5036" y="-1"/>
                  <a:pt x="10800" y="0"/>
                </a:cubicBezTo>
                <a:cubicBezTo>
                  <a:pt x="15050" y="0"/>
                  <a:pt x="18906" y="2493"/>
                  <a:pt x="20649" y="6370"/>
                </a:cubicBezTo>
                <a:lnTo>
                  <a:pt x="23112" y="5262"/>
                </a:lnTo>
                <a:lnTo>
                  <a:pt x="20843" y="11242"/>
                </a:lnTo>
                <a:lnTo>
                  <a:pt x="14863" y="8972"/>
                </a:lnTo>
                <a:lnTo>
                  <a:pt x="17325" y="7865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8D8D8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754738" y="1389396"/>
            <a:ext cx="6779839" cy="577850"/>
            <a:chOff x="1752600" y="3227388"/>
            <a:chExt cx="6779839" cy="577850"/>
          </a:xfrm>
        </p:grpSpPr>
        <p:grpSp>
          <p:nvGrpSpPr>
            <p:cNvPr id="17" name="Group 16"/>
            <p:cNvGrpSpPr/>
            <p:nvPr/>
          </p:nvGrpSpPr>
          <p:grpSpPr>
            <a:xfrm>
              <a:off x="1752600" y="3227388"/>
              <a:ext cx="6779778" cy="577850"/>
              <a:chOff x="1752600" y="3227388"/>
              <a:chExt cx="6779778" cy="577850"/>
            </a:xfrm>
          </p:grpSpPr>
          <p:grpSp>
            <p:nvGrpSpPr>
              <p:cNvPr id="19" name="Group 8"/>
              <p:cNvGrpSpPr>
                <a:grpSpLocks/>
              </p:cNvGrpSpPr>
              <p:nvPr/>
            </p:nvGrpSpPr>
            <p:grpSpPr bwMode="auto">
              <a:xfrm>
                <a:off x="2279651" y="3284538"/>
                <a:ext cx="6252727" cy="463550"/>
                <a:chOff x="0" y="0"/>
                <a:chExt cx="3310" cy="292"/>
              </a:xfrm>
            </p:grpSpPr>
            <p:sp>
              <p:nvSpPr>
                <p:cNvPr id="28" name="AutoShape 9"/>
                <p:cNvSpPr>
                  <a:spLocks noChangeArrowheads="1"/>
                </p:cNvSpPr>
                <p:nvPr/>
              </p:nvSpPr>
              <p:spPr bwMode="auto">
                <a:xfrm>
                  <a:off x="134" y="37"/>
                  <a:ext cx="3176" cy="230"/>
                </a:xfrm>
                <a:prstGeom prst="roundRect">
                  <a:avLst>
                    <a:gd name="adj" fmla="val 50000"/>
                  </a:avLst>
                </a:prstGeom>
                <a:ln/>
                <a:extLst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AU" altLang="en-US" dirty="0" smtClean="0"/>
                </a:p>
              </p:txBody>
            </p:sp>
            <p:sp>
              <p:nvSpPr>
                <p:cNvPr id="29" name="AutoShape 1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88" cy="292"/>
                </a:xfrm>
                <a:prstGeom prst="homePlate">
                  <a:avLst>
                    <a:gd name="adj" fmla="val 25000"/>
                  </a:avLst>
                </a:prstGeom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 baseline="-25000" dirty="0"/>
                </a:p>
              </p:txBody>
            </p:sp>
          </p:grpSp>
          <p:grpSp>
            <p:nvGrpSpPr>
              <p:cNvPr id="20" name="Group 33"/>
              <p:cNvGrpSpPr>
                <a:grpSpLocks/>
              </p:cNvGrpSpPr>
              <p:nvPr/>
            </p:nvGrpSpPr>
            <p:grpSpPr bwMode="auto">
              <a:xfrm>
                <a:off x="1752600" y="3227388"/>
                <a:ext cx="576263" cy="577850"/>
                <a:chOff x="0" y="0"/>
                <a:chExt cx="363" cy="364"/>
              </a:xfrm>
            </p:grpSpPr>
            <p:sp>
              <p:nvSpPr>
                <p:cNvPr id="21" name="AutoShape 34"/>
                <p:cNvSpPr>
                  <a:spLocks noChangeArrowheads="1"/>
                </p:cNvSpPr>
                <p:nvPr/>
              </p:nvSpPr>
              <p:spPr bwMode="auto">
                <a:xfrm>
                  <a:off x="1" y="0"/>
                  <a:ext cx="361" cy="363"/>
                </a:xfrm>
                <a:prstGeom prst="roundRect">
                  <a:avLst>
                    <a:gd name="adj" fmla="val 14222"/>
                  </a:avLst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400" dirty="0"/>
                </a:p>
              </p:txBody>
            </p:sp>
            <p:grpSp>
              <p:nvGrpSpPr>
                <p:cNvPr id="22" name="Group 3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61" cy="364"/>
                  <a:chOff x="0" y="0"/>
                  <a:chExt cx="4251" cy="2141"/>
                </a:xfrm>
              </p:grpSpPr>
              <p:sp>
                <p:nvSpPr>
                  <p:cNvPr id="26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4251" cy="2141"/>
                  </a:xfrm>
                  <a:prstGeom prst="ellipse">
                    <a:avLst/>
                  </a:pr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4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AU" altLang="en-US" sz="1800" dirty="0"/>
                  </a:p>
                </p:txBody>
              </p:sp>
              <p:sp>
                <p:nvSpPr>
                  <p:cNvPr id="27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62" y="3"/>
                    <a:ext cx="4143" cy="208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4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AU" altLang="en-US" sz="1800" dirty="0"/>
                  </a:p>
                </p:txBody>
              </p:sp>
            </p:grpSp>
            <p:sp>
              <p:nvSpPr>
                <p:cNvPr id="23" name="Oval 38"/>
                <p:cNvSpPr>
                  <a:spLocks noChangeArrowheads="1"/>
                </p:cNvSpPr>
                <p:nvPr/>
              </p:nvSpPr>
              <p:spPr bwMode="auto">
                <a:xfrm flipH="1">
                  <a:off x="29" y="33"/>
                  <a:ext cx="303" cy="293"/>
                </a:xfrm>
                <a:prstGeom prst="ellipse">
                  <a:avLst/>
                </a:prstGeom>
                <a:ln/>
                <a:extLst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Oval 39"/>
                <p:cNvSpPr>
                  <a:spLocks noChangeArrowheads="1"/>
                </p:cNvSpPr>
                <p:nvPr/>
              </p:nvSpPr>
              <p:spPr bwMode="auto">
                <a:xfrm flipH="1">
                  <a:off x="57" y="41"/>
                  <a:ext cx="246" cy="1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AAAA"/>
                    </a:gs>
                    <a:gs pos="100000">
                      <a:schemeClr val="accent2">
                        <a:alpha val="37000"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AutoShape 4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63" cy="340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 b="1" dirty="0">
                    <a:solidFill>
                      <a:schemeClr val="bg1"/>
                    </a:solidFill>
                    <a:ea typeface="Gulim" pitchFamily="34" charset="-127"/>
                  </a:endParaRPr>
                </a:p>
              </p:txBody>
            </p:sp>
          </p:grpSp>
        </p:grpSp>
        <p:sp>
          <p:nvSpPr>
            <p:cNvPr id="18" name="Rectangle 17"/>
            <p:cNvSpPr/>
            <p:nvPr/>
          </p:nvSpPr>
          <p:spPr>
            <a:xfrm>
              <a:off x="2752724" y="3295005"/>
              <a:ext cx="577971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altLang="en-US" sz="2400" b="1" dirty="0" smtClean="0">
                  <a:solidFill>
                    <a:schemeClr val="bg1"/>
                  </a:solidFill>
                </a:rPr>
                <a:t>KSSD KSSB summer program</a:t>
              </a:r>
              <a:endParaRPr lang="en-GB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795573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2322982" y="1464837"/>
            <a:ext cx="6209457" cy="365125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AU" altLang="en-US" dirty="0" smtClean="0">
                <a:solidFill>
                  <a:schemeClr val="bg1"/>
                </a:solidFill>
              </a:rPr>
              <a:t>    </a:t>
            </a:r>
            <a:r>
              <a:rPr lang="en-AU" altLang="en-US" b="1" dirty="0" smtClean="0">
                <a:solidFill>
                  <a:schemeClr val="bg1"/>
                </a:solidFill>
              </a:rPr>
              <a:t>Correct December 1 population</a:t>
            </a:r>
          </a:p>
        </p:txBody>
      </p:sp>
      <p:sp>
        <p:nvSpPr>
          <p:cNvPr id="6147" name="AutoShape 4"/>
          <p:cNvSpPr>
            <a:spLocks noChangeArrowheads="1"/>
          </p:cNvSpPr>
          <p:nvPr/>
        </p:nvSpPr>
        <p:spPr bwMode="auto">
          <a:xfrm>
            <a:off x="2147671" y="1403053"/>
            <a:ext cx="457200" cy="46355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5A2900"/>
              </a:gs>
              <a:gs pos="100000">
                <a:schemeClr val="bg2"/>
              </a:gs>
            </a:gsLst>
            <a:lin ang="18900000" scaled="1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aseline="-25000" dirty="0"/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2176462" y="2328863"/>
            <a:ext cx="6283969" cy="463550"/>
            <a:chOff x="0" y="0"/>
            <a:chExt cx="3308" cy="292"/>
          </a:xfrm>
          <a:solidFill>
            <a:schemeClr val="accent3">
              <a:lumMod val="75000"/>
            </a:schemeClr>
          </a:solidFill>
        </p:grpSpPr>
        <p:sp>
          <p:nvSpPr>
            <p:cNvPr id="17414" name="AutoShape 6"/>
            <p:cNvSpPr>
              <a:spLocks noChangeArrowheads="1"/>
            </p:cNvSpPr>
            <p:nvPr/>
          </p:nvSpPr>
          <p:spPr bwMode="auto">
            <a:xfrm>
              <a:off x="132" y="34"/>
              <a:ext cx="3176" cy="23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AU" altLang="en-US" dirty="0" smtClean="0"/>
            </a:p>
          </p:txBody>
        </p:sp>
        <p:sp>
          <p:nvSpPr>
            <p:cNvPr id="6192" name="AutoShape 7"/>
            <p:cNvSpPr>
              <a:spLocks noChangeArrowheads="1"/>
            </p:cNvSpPr>
            <p:nvPr/>
          </p:nvSpPr>
          <p:spPr bwMode="auto">
            <a:xfrm>
              <a:off x="0" y="0"/>
              <a:ext cx="288" cy="292"/>
            </a:xfrm>
            <a:prstGeom prst="homePlate">
              <a:avLst>
                <a:gd name="adj" fmla="val 25000"/>
              </a:avLst>
            </a:prstGeom>
            <a:grp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aseline="-25000" dirty="0"/>
            </a:p>
          </p:txBody>
        </p:sp>
      </p:grpSp>
      <p:grpSp>
        <p:nvGrpSpPr>
          <p:cNvPr id="6149" name="Group 8"/>
          <p:cNvGrpSpPr>
            <a:grpSpLocks/>
          </p:cNvGrpSpPr>
          <p:nvPr/>
        </p:nvGrpSpPr>
        <p:grpSpPr bwMode="auto">
          <a:xfrm>
            <a:off x="2249488" y="3284538"/>
            <a:ext cx="6282952" cy="463550"/>
            <a:chOff x="0" y="0"/>
            <a:chExt cx="3326" cy="292"/>
          </a:xfrm>
        </p:grpSpPr>
        <p:sp>
          <p:nvSpPr>
            <p:cNvPr id="17417" name="AutoShape 9"/>
            <p:cNvSpPr>
              <a:spLocks noChangeArrowheads="1"/>
            </p:cNvSpPr>
            <p:nvPr/>
          </p:nvSpPr>
          <p:spPr bwMode="auto">
            <a:xfrm>
              <a:off x="150" y="37"/>
              <a:ext cx="3176" cy="23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rgbClr val="CB0000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AU" altLang="en-US" dirty="0" smtClean="0"/>
            </a:p>
          </p:txBody>
        </p:sp>
        <p:sp>
          <p:nvSpPr>
            <p:cNvPr id="6190" name="AutoShape 10"/>
            <p:cNvSpPr>
              <a:spLocks noChangeArrowheads="1"/>
            </p:cNvSpPr>
            <p:nvPr/>
          </p:nvSpPr>
          <p:spPr bwMode="auto">
            <a:xfrm>
              <a:off x="0" y="0"/>
              <a:ext cx="288" cy="292"/>
            </a:xfrm>
            <a:prstGeom prst="homePlate">
              <a:avLst>
                <a:gd name="adj" fmla="val 25000"/>
              </a:avLst>
            </a:prstGeom>
            <a:gradFill rotWithShape="1">
              <a:gsLst>
                <a:gs pos="0">
                  <a:srgbClr val="760000"/>
                </a:gs>
                <a:gs pos="100000">
                  <a:schemeClr val="accent2"/>
                </a:gs>
              </a:gsLst>
              <a:lin ang="18900000" scaled="1"/>
            </a:gra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aseline="-25000" dirty="0"/>
            </a:p>
          </p:txBody>
        </p:sp>
      </p:grpSp>
      <p:sp>
        <p:nvSpPr>
          <p:cNvPr id="6150" name="AutoShape 14"/>
          <p:cNvSpPr>
            <a:spLocks noChangeArrowheads="1"/>
          </p:cNvSpPr>
          <p:nvPr/>
        </p:nvSpPr>
        <p:spPr bwMode="auto">
          <a:xfrm>
            <a:off x="2729664" y="1399878"/>
            <a:ext cx="3240088" cy="466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latin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bg1"/>
              </a:solidFill>
              <a:ea typeface="Gulim" pitchFamily="34" charset="-127"/>
            </a:endParaRPr>
          </a:p>
        </p:txBody>
      </p:sp>
      <p:sp>
        <p:nvSpPr>
          <p:cNvPr id="6151" name="AutoShape 15"/>
          <p:cNvSpPr>
            <a:spLocks noChangeArrowheads="1"/>
          </p:cNvSpPr>
          <p:nvPr/>
        </p:nvSpPr>
        <p:spPr bwMode="auto">
          <a:xfrm>
            <a:off x="3912598" y="2332037"/>
            <a:ext cx="3240088" cy="466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latin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  <a:ea typeface="Gulim" pitchFamily="34" charset="-127"/>
              </a:rPr>
              <a:t>Timely reporting of all exits</a:t>
            </a:r>
            <a:endParaRPr lang="en-US" altLang="en-US" sz="1800" b="1" dirty="0">
              <a:solidFill>
                <a:schemeClr val="bg1"/>
              </a:solidFill>
              <a:ea typeface="Gulim" pitchFamily="34" charset="-127"/>
            </a:endParaRPr>
          </a:p>
        </p:txBody>
      </p:sp>
      <p:sp>
        <p:nvSpPr>
          <p:cNvPr id="6152" name="AutoShape 16"/>
          <p:cNvSpPr>
            <a:spLocks noChangeArrowheads="1"/>
          </p:cNvSpPr>
          <p:nvPr/>
        </p:nvSpPr>
        <p:spPr bwMode="auto">
          <a:xfrm>
            <a:off x="2752725" y="3375025"/>
            <a:ext cx="3095625" cy="466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latin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bg1"/>
              </a:solidFill>
              <a:ea typeface="Gulim" pitchFamily="34" charset="-127"/>
            </a:endParaRPr>
          </a:p>
        </p:txBody>
      </p:sp>
      <p:sp>
        <p:nvSpPr>
          <p:cNvPr id="6153" name="AutoShape 17"/>
          <p:cNvSpPr>
            <a:spLocks noChangeArrowheads="1"/>
          </p:cNvSpPr>
          <p:nvPr/>
        </p:nvSpPr>
        <p:spPr bwMode="auto">
          <a:xfrm>
            <a:off x="2770188" y="4281488"/>
            <a:ext cx="3095625" cy="466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latin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bg1"/>
              </a:solidFill>
              <a:ea typeface="Gulim" pitchFamily="34" charset="-127"/>
            </a:endParaRPr>
          </a:p>
        </p:txBody>
      </p:sp>
      <p:grpSp>
        <p:nvGrpSpPr>
          <p:cNvPr id="6154" name="Group 6"/>
          <p:cNvGrpSpPr>
            <a:grpSpLocks/>
          </p:cNvGrpSpPr>
          <p:nvPr/>
        </p:nvGrpSpPr>
        <p:grpSpPr bwMode="auto">
          <a:xfrm>
            <a:off x="1628775" y="1370013"/>
            <a:ext cx="582613" cy="581025"/>
            <a:chOff x="1346164" y="2060575"/>
            <a:chExt cx="582630" cy="581024"/>
          </a:xfrm>
        </p:grpSpPr>
        <p:sp>
          <p:nvSpPr>
            <p:cNvPr id="6183" name="AutoShape 18"/>
            <p:cNvSpPr>
              <a:spLocks noChangeArrowheads="1"/>
            </p:cNvSpPr>
            <p:nvPr/>
          </p:nvSpPr>
          <p:spPr bwMode="auto">
            <a:xfrm>
              <a:off x="1354119" y="2060575"/>
              <a:ext cx="574675" cy="577850"/>
            </a:xfrm>
            <a:prstGeom prst="roundRect">
              <a:avLst>
                <a:gd name="adj" fmla="val 14222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</p:txBody>
        </p:sp>
        <p:grpSp>
          <p:nvGrpSpPr>
            <p:cNvPr id="6184" name="Group 19"/>
            <p:cNvGrpSpPr>
              <a:grpSpLocks/>
            </p:cNvGrpSpPr>
            <p:nvPr/>
          </p:nvGrpSpPr>
          <p:grpSpPr bwMode="auto">
            <a:xfrm>
              <a:off x="1346164" y="2063749"/>
              <a:ext cx="574675" cy="577850"/>
              <a:chOff x="0" y="0"/>
              <a:chExt cx="4251" cy="2141"/>
            </a:xfrm>
          </p:grpSpPr>
          <p:sp>
            <p:nvSpPr>
              <p:cNvPr id="6187" name="Oval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  <p:sp>
            <p:nvSpPr>
              <p:cNvPr id="6188" name="Oval 21"/>
              <p:cNvSpPr>
                <a:spLocks noChangeArrowheads="1"/>
              </p:cNvSpPr>
              <p:nvPr/>
            </p:nvSpPr>
            <p:spPr bwMode="auto">
              <a:xfrm>
                <a:off x="62" y="3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</p:grpSp>
        <p:sp>
          <p:nvSpPr>
            <p:cNvPr id="6185" name="Oval 22"/>
            <p:cNvSpPr>
              <a:spLocks noChangeArrowheads="1"/>
            </p:cNvSpPr>
            <p:nvPr/>
          </p:nvSpPr>
          <p:spPr bwMode="auto">
            <a:xfrm flipH="1">
              <a:off x="1400156" y="2122486"/>
              <a:ext cx="482600" cy="46037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186" name="Oval 23"/>
            <p:cNvSpPr>
              <a:spLocks noChangeArrowheads="1"/>
            </p:cNvSpPr>
            <p:nvPr/>
          </p:nvSpPr>
          <p:spPr bwMode="auto">
            <a:xfrm flipH="1">
              <a:off x="1461303" y="2200274"/>
              <a:ext cx="377825" cy="304800"/>
            </a:xfrm>
            <a:prstGeom prst="ellipse">
              <a:avLst/>
            </a:prstGeom>
            <a:gradFill rotWithShape="1">
              <a:gsLst>
                <a:gs pos="0">
                  <a:srgbClr val="F6E7DA"/>
                </a:gs>
                <a:gs pos="100000">
                  <a:schemeClr val="bg2">
                    <a:alpha val="37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/>
                <a:t>1</a:t>
              </a:r>
            </a:p>
          </p:txBody>
        </p:sp>
      </p:grpSp>
      <p:sp>
        <p:nvSpPr>
          <p:cNvPr id="6155" name="AutoShape 24"/>
          <p:cNvSpPr>
            <a:spLocks noChangeArrowheads="1"/>
          </p:cNvSpPr>
          <p:nvPr/>
        </p:nvSpPr>
        <p:spPr bwMode="auto">
          <a:xfrm>
            <a:off x="1744663" y="1358900"/>
            <a:ext cx="576262" cy="5397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latin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bg1"/>
              </a:solidFill>
              <a:ea typeface="Gulim" pitchFamily="34" charset="-127"/>
            </a:endParaRPr>
          </a:p>
        </p:txBody>
      </p:sp>
      <p:grpSp>
        <p:nvGrpSpPr>
          <p:cNvPr id="6156" name="Group 25"/>
          <p:cNvGrpSpPr>
            <a:grpSpLocks/>
          </p:cNvGrpSpPr>
          <p:nvPr/>
        </p:nvGrpSpPr>
        <p:grpSpPr bwMode="auto">
          <a:xfrm>
            <a:off x="1666875" y="2293938"/>
            <a:ext cx="576263" cy="577850"/>
            <a:chOff x="0" y="0"/>
            <a:chExt cx="363" cy="364"/>
          </a:xfrm>
        </p:grpSpPr>
        <p:sp>
          <p:nvSpPr>
            <p:cNvPr id="6176" name="AutoShape 26"/>
            <p:cNvSpPr>
              <a:spLocks noChangeArrowheads="1"/>
            </p:cNvSpPr>
            <p:nvPr/>
          </p:nvSpPr>
          <p:spPr bwMode="auto">
            <a:xfrm>
              <a:off x="2" y="1"/>
              <a:ext cx="360" cy="363"/>
            </a:xfrm>
            <a:prstGeom prst="roundRect">
              <a:avLst>
                <a:gd name="adj" fmla="val 14222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400" dirty="0"/>
            </a:p>
          </p:txBody>
        </p:sp>
        <p:grpSp>
          <p:nvGrpSpPr>
            <p:cNvPr id="6177" name="Group 27"/>
            <p:cNvGrpSpPr>
              <a:grpSpLocks/>
            </p:cNvGrpSpPr>
            <p:nvPr/>
          </p:nvGrpSpPr>
          <p:grpSpPr bwMode="auto">
            <a:xfrm>
              <a:off x="2" y="0"/>
              <a:ext cx="359" cy="364"/>
              <a:chOff x="0" y="0"/>
              <a:chExt cx="4251" cy="2141"/>
            </a:xfrm>
          </p:grpSpPr>
          <p:sp>
            <p:nvSpPr>
              <p:cNvPr id="6181" name="Oval 2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  <p:sp>
            <p:nvSpPr>
              <p:cNvPr id="6182" name="Oval 29"/>
              <p:cNvSpPr>
                <a:spLocks noChangeArrowheads="1"/>
              </p:cNvSpPr>
              <p:nvPr/>
            </p:nvSpPr>
            <p:spPr bwMode="auto">
              <a:xfrm>
                <a:off x="62" y="3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</p:grpSp>
        <p:sp>
          <p:nvSpPr>
            <p:cNvPr id="6178" name="Oval 30"/>
            <p:cNvSpPr>
              <a:spLocks noChangeArrowheads="1"/>
            </p:cNvSpPr>
            <p:nvPr/>
          </p:nvSpPr>
          <p:spPr bwMode="auto">
            <a:xfrm flipH="1">
              <a:off x="31" y="33"/>
              <a:ext cx="302" cy="2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179" name="Oval 31"/>
            <p:cNvSpPr>
              <a:spLocks noChangeArrowheads="1"/>
            </p:cNvSpPr>
            <p:nvPr/>
          </p:nvSpPr>
          <p:spPr bwMode="auto">
            <a:xfrm flipH="1">
              <a:off x="59" y="41"/>
              <a:ext cx="244" cy="191"/>
            </a:xfrm>
            <a:prstGeom prst="ellipse">
              <a:avLst/>
            </a:prstGeom>
            <a:gradFill rotWithShape="1">
              <a:gsLst>
                <a:gs pos="0">
                  <a:srgbClr val="FCF2CD"/>
                </a:gs>
                <a:gs pos="100000">
                  <a:schemeClr val="accent1">
                    <a:alpha val="37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180" name="AutoShape 32"/>
            <p:cNvSpPr>
              <a:spLocks noChangeArrowheads="1"/>
            </p:cNvSpPr>
            <p:nvPr/>
          </p:nvSpPr>
          <p:spPr bwMode="auto">
            <a:xfrm>
              <a:off x="0" y="1"/>
              <a:ext cx="363" cy="34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latinLnBrk="1" hangingPunct="1">
                <a:spcBef>
                  <a:spcPct val="0"/>
                </a:spcBef>
                <a:buFontTx/>
                <a:buNone/>
              </a:pPr>
              <a:r>
                <a:rPr lang="uk-UA" altLang="en-US" sz="1800" b="1">
                  <a:solidFill>
                    <a:schemeClr val="bg1"/>
                  </a:solidFill>
                </a:rPr>
                <a:t>2</a:t>
              </a:r>
              <a:endParaRPr lang="en-US" altLang="en-US" sz="1800" b="1" dirty="0">
                <a:solidFill>
                  <a:schemeClr val="bg1"/>
                </a:solidFill>
                <a:ea typeface="Gulim" pitchFamily="34" charset="-127"/>
              </a:endParaRPr>
            </a:p>
          </p:txBody>
        </p:sp>
      </p:grpSp>
      <p:grpSp>
        <p:nvGrpSpPr>
          <p:cNvPr id="6157" name="Group 33"/>
          <p:cNvGrpSpPr>
            <a:grpSpLocks/>
          </p:cNvGrpSpPr>
          <p:nvPr/>
        </p:nvGrpSpPr>
        <p:grpSpPr bwMode="auto">
          <a:xfrm>
            <a:off x="1752600" y="3227388"/>
            <a:ext cx="576263" cy="577850"/>
            <a:chOff x="0" y="0"/>
            <a:chExt cx="363" cy="364"/>
          </a:xfrm>
        </p:grpSpPr>
        <p:sp>
          <p:nvSpPr>
            <p:cNvPr id="6169" name="AutoShape 34"/>
            <p:cNvSpPr>
              <a:spLocks noChangeArrowheads="1"/>
            </p:cNvSpPr>
            <p:nvPr/>
          </p:nvSpPr>
          <p:spPr bwMode="auto">
            <a:xfrm>
              <a:off x="1" y="0"/>
              <a:ext cx="361" cy="363"/>
            </a:xfrm>
            <a:prstGeom prst="roundRect">
              <a:avLst>
                <a:gd name="adj" fmla="val 14222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400" dirty="0"/>
            </a:p>
          </p:txBody>
        </p:sp>
        <p:grpSp>
          <p:nvGrpSpPr>
            <p:cNvPr id="6170" name="Group 35"/>
            <p:cNvGrpSpPr>
              <a:grpSpLocks/>
            </p:cNvGrpSpPr>
            <p:nvPr/>
          </p:nvGrpSpPr>
          <p:grpSpPr bwMode="auto">
            <a:xfrm>
              <a:off x="0" y="0"/>
              <a:ext cx="361" cy="364"/>
              <a:chOff x="0" y="0"/>
              <a:chExt cx="4251" cy="2141"/>
            </a:xfrm>
          </p:grpSpPr>
          <p:sp>
            <p:nvSpPr>
              <p:cNvPr id="6174" name="Oval 3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  <p:sp>
            <p:nvSpPr>
              <p:cNvPr id="6175" name="Oval 37"/>
              <p:cNvSpPr>
                <a:spLocks noChangeArrowheads="1"/>
              </p:cNvSpPr>
              <p:nvPr/>
            </p:nvSpPr>
            <p:spPr bwMode="auto">
              <a:xfrm>
                <a:off x="62" y="3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</p:grpSp>
        <p:sp>
          <p:nvSpPr>
            <p:cNvPr id="6171" name="Oval 38"/>
            <p:cNvSpPr>
              <a:spLocks noChangeArrowheads="1"/>
            </p:cNvSpPr>
            <p:nvPr/>
          </p:nvSpPr>
          <p:spPr bwMode="auto">
            <a:xfrm flipH="1">
              <a:off x="29" y="33"/>
              <a:ext cx="303" cy="2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172" name="Oval 39"/>
            <p:cNvSpPr>
              <a:spLocks noChangeArrowheads="1"/>
            </p:cNvSpPr>
            <p:nvPr/>
          </p:nvSpPr>
          <p:spPr bwMode="auto">
            <a:xfrm flipH="1">
              <a:off x="57" y="41"/>
              <a:ext cx="246" cy="191"/>
            </a:xfrm>
            <a:prstGeom prst="ellipse">
              <a:avLst/>
            </a:prstGeom>
            <a:gradFill rotWithShape="1">
              <a:gsLst>
                <a:gs pos="0">
                  <a:srgbClr val="FFAAAA"/>
                </a:gs>
                <a:gs pos="100000">
                  <a:schemeClr val="accent2">
                    <a:alpha val="37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173" name="AutoShape 40"/>
            <p:cNvSpPr>
              <a:spLocks noChangeArrowheads="1"/>
            </p:cNvSpPr>
            <p:nvPr/>
          </p:nvSpPr>
          <p:spPr bwMode="auto">
            <a:xfrm>
              <a:off x="0" y="0"/>
              <a:ext cx="363" cy="34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latinLnBrk="1" hangingPunct="1">
                <a:spcBef>
                  <a:spcPct val="0"/>
                </a:spcBef>
                <a:buFontTx/>
                <a:buNone/>
              </a:pPr>
              <a:r>
                <a:rPr lang="uk-UA" altLang="en-US" sz="1800" b="1">
                  <a:solidFill>
                    <a:schemeClr val="bg1"/>
                  </a:solidFill>
                </a:rPr>
                <a:t>3</a:t>
              </a:r>
              <a:endParaRPr lang="en-US" altLang="en-US" sz="1800" b="1" dirty="0">
                <a:solidFill>
                  <a:schemeClr val="bg1"/>
                </a:solidFill>
                <a:ea typeface="Gulim" pitchFamily="34" charset="-127"/>
              </a:endParaRPr>
            </a:p>
          </p:txBody>
        </p:sp>
      </p:grpSp>
      <p:sp>
        <p:nvSpPr>
          <p:cNvPr id="6159" name="Rectangle 6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ZA" altLang="en-US" sz="3200" dirty="0" smtClean="0"/>
              <a:t>Avoiding Timely &amp; Accuracy Issues</a:t>
            </a:r>
            <a:endParaRPr lang="en-GB" altLang="en-US" sz="32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2752724" y="3355677"/>
            <a:ext cx="5779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GB" altLang="en-US" b="1" dirty="0">
                <a:solidFill>
                  <a:schemeClr val="bg1"/>
                </a:solidFill>
              </a:rPr>
              <a:t>Tips for using </a:t>
            </a:r>
            <a:r>
              <a:rPr lang="en-GB" altLang="en-US" b="1" dirty="0" smtClean="0">
                <a:solidFill>
                  <a:schemeClr val="bg1"/>
                </a:solidFill>
              </a:rPr>
              <a:t>methods </a:t>
            </a:r>
            <a:r>
              <a:rPr lang="en-GB" altLang="en-US" b="1" dirty="0">
                <a:solidFill>
                  <a:schemeClr val="bg1"/>
                </a:solidFill>
              </a:rPr>
              <a:t>and tools to discover exits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2696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5"/>
          <p:cNvSpPr>
            <a:spLocks noChangeArrowheads="1"/>
          </p:cNvSpPr>
          <p:nvPr/>
        </p:nvSpPr>
        <p:spPr bwMode="auto">
          <a:xfrm>
            <a:off x="815975" y="2374900"/>
            <a:ext cx="2663825" cy="15128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325" y="7865"/>
                </a:moveTo>
                <a:cubicBezTo>
                  <a:pt x="16170" y="5296"/>
                  <a:pt x="13616" y="3645"/>
                  <a:pt x="10800" y="3645"/>
                </a:cubicBezTo>
                <a:cubicBezTo>
                  <a:pt x="6981" y="3644"/>
                  <a:pt x="3836" y="6642"/>
                  <a:pt x="3653" y="10456"/>
                </a:cubicBezTo>
                <a:lnTo>
                  <a:pt x="12" y="10281"/>
                </a:lnTo>
                <a:cubicBezTo>
                  <a:pt x="289" y="4525"/>
                  <a:pt x="5036" y="-1"/>
                  <a:pt x="10800" y="0"/>
                </a:cubicBezTo>
                <a:cubicBezTo>
                  <a:pt x="15050" y="0"/>
                  <a:pt x="18906" y="2493"/>
                  <a:pt x="20649" y="6370"/>
                </a:cubicBezTo>
                <a:lnTo>
                  <a:pt x="23112" y="5262"/>
                </a:lnTo>
                <a:lnTo>
                  <a:pt x="20843" y="11242"/>
                </a:lnTo>
                <a:lnTo>
                  <a:pt x="14863" y="8972"/>
                </a:lnTo>
                <a:lnTo>
                  <a:pt x="17325" y="7865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8D8D8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2" name="AutoShape 7"/>
          <p:cNvSpPr>
            <a:spLocks noChangeArrowheads="1"/>
          </p:cNvSpPr>
          <p:nvPr/>
        </p:nvSpPr>
        <p:spPr bwMode="auto">
          <a:xfrm>
            <a:off x="5281613" y="2374900"/>
            <a:ext cx="2663825" cy="15128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325" y="7865"/>
                </a:moveTo>
                <a:cubicBezTo>
                  <a:pt x="16170" y="5296"/>
                  <a:pt x="13616" y="3645"/>
                  <a:pt x="10800" y="3645"/>
                </a:cubicBezTo>
                <a:cubicBezTo>
                  <a:pt x="6981" y="3644"/>
                  <a:pt x="3836" y="6642"/>
                  <a:pt x="3653" y="10456"/>
                </a:cubicBezTo>
                <a:lnTo>
                  <a:pt x="12" y="10281"/>
                </a:lnTo>
                <a:cubicBezTo>
                  <a:pt x="289" y="4525"/>
                  <a:pt x="5036" y="-1"/>
                  <a:pt x="10800" y="0"/>
                </a:cubicBezTo>
                <a:cubicBezTo>
                  <a:pt x="15050" y="0"/>
                  <a:pt x="18906" y="2493"/>
                  <a:pt x="20649" y="6370"/>
                </a:cubicBezTo>
                <a:lnTo>
                  <a:pt x="23112" y="5262"/>
                </a:lnTo>
                <a:lnTo>
                  <a:pt x="20843" y="11242"/>
                </a:lnTo>
                <a:lnTo>
                  <a:pt x="14863" y="8972"/>
                </a:lnTo>
                <a:lnTo>
                  <a:pt x="17325" y="7865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8D8D8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4" name="AutoShape 15"/>
          <p:cNvSpPr>
            <a:spLocks noChangeArrowheads="1"/>
          </p:cNvSpPr>
          <p:nvPr/>
        </p:nvSpPr>
        <p:spPr bwMode="auto">
          <a:xfrm>
            <a:off x="4876800" y="3217863"/>
            <a:ext cx="1439863" cy="1439862"/>
          </a:xfrm>
          <a:prstGeom prst="roundRect">
            <a:avLst>
              <a:gd name="adj" fmla="val 14222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How?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OSEP criteria removed after OSEP submission</a:t>
            </a:r>
          </a:p>
        </p:txBody>
      </p:sp>
      <p:sp>
        <p:nvSpPr>
          <p:cNvPr id="7175" name="AutoShape 18"/>
          <p:cNvSpPr>
            <a:spLocks noChangeArrowheads="1"/>
          </p:cNvSpPr>
          <p:nvPr/>
        </p:nvSpPr>
        <p:spPr bwMode="auto">
          <a:xfrm>
            <a:off x="7297738" y="3240088"/>
            <a:ext cx="1439862" cy="1439862"/>
          </a:xfrm>
          <a:prstGeom prst="roundRect">
            <a:avLst>
              <a:gd name="adj" fmla="val 14222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When? After collection closes end of March</a:t>
            </a:r>
          </a:p>
        </p:txBody>
      </p:sp>
      <p:sp>
        <p:nvSpPr>
          <p:cNvPr id="7176" name="Rectangle 2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ZA" altLang="en-US" sz="3200" dirty="0"/>
              <a:t>Avoiding Timely &amp; Accuracy Issues</a:t>
            </a:r>
            <a:endParaRPr lang="en-GB" altLang="en-US" sz="3200" dirty="0" smtClean="0"/>
          </a:p>
        </p:txBody>
      </p:sp>
      <p:sp>
        <p:nvSpPr>
          <p:cNvPr id="7177" name="AutoShape 3"/>
          <p:cNvSpPr>
            <a:spLocks noChangeArrowheads="1"/>
          </p:cNvSpPr>
          <p:nvPr/>
        </p:nvSpPr>
        <p:spPr bwMode="auto">
          <a:xfrm>
            <a:off x="725489" y="3352800"/>
            <a:ext cx="1439862" cy="1439862"/>
          </a:xfrm>
          <a:prstGeom prst="roundRect">
            <a:avLst>
              <a:gd name="adj" fmla="val 14222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Counted on 12-1 but should not have</a:t>
            </a:r>
          </a:p>
        </p:txBody>
      </p:sp>
      <p:sp>
        <p:nvSpPr>
          <p:cNvPr id="7179" name="AutoShape 12"/>
          <p:cNvSpPr>
            <a:spLocks noChangeArrowheads="1"/>
          </p:cNvSpPr>
          <p:nvPr/>
        </p:nvSpPr>
        <p:spPr bwMode="auto">
          <a:xfrm>
            <a:off x="2689225" y="3245095"/>
            <a:ext cx="1439862" cy="1439862"/>
          </a:xfrm>
          <a:prstGeom prst="roundRect">
            <a:avLst>
              <a:gd name="adj" fmla="val 14222"/>
            </a:avLst>
          </a:prstGeom>
          <a:solidFill>
            <a:schemeClr val="tx2"/>
          </a:solidFill>
          <a:ln>
            <a:noFill/>
          </a:ln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grpSp>
        <p:nvGrpSpPr>
          <p:cNvPr id="7180" name="Group 2"/>
          <p:cNvGrpSpPr>
            <a:grpSpLocks/>
          </p:cNvGrpSpPr>
          <p:nvPr/>
        </p:nvGrpSpPr>
        <p:grpSpPr bwMode="auto">
          <a:xfrm>
            <a:off x="1838325" y="1397000"/>
            <a:ext cx="5280025" cy="463550"/>
            <a:chOff x="0" y="0"/>
            <a:chExt cx="3326" cy="292"/>
          </a:xfrm>
        </p:grpSpPr>
        <p:sp>
          <p:nvSpPr>
            <p:cNvPr id="26" name="AutoShape 3"/>
            <p:cNvSpPr>
              <a:spLocks noChangeArrowheads="1"/>
            </p:cNvSpPr>
            <p:nvPr/>
          </p:nvSpPr>
          <p:spPr bwMode="auto">
            <a:xfrm>
              <a:off x="150" y="38"/>
              <a:ext cx="3176" cy="230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AU" altLang="en-US" dirty="0" smtClean="0">
                  <a:solidFill>
                    <a:schemeClr val="bg1"/>
                  </a:solidFill>
                </a:rPr>
                <a:t>Correct December 1 population</a:t>
              </a:r>
            </a:p>
          </p:txBody>
        </p:sp>
        <p:sp>
          <p:nvSpPr>
            <p:cNvPr id="7191" name="AutoShape 4"/>
            <p:cNvSpPr>
              <a:spLocks noChangeArrowheads="1"/>
            </p:cNvSpPr>
            <p:nvPr/>
          </p:nvSpPr>
          <p:spPr bwMode="auto">
            <a:xfrm>
              <a:off x="0" y="0"/>
              <a:ext cx="288" cy="292"/>
            </a:xfrm>
            <a:prstGeom prst="homePlate">
              <a:avLst>
                <a:gd name="adj" fmla="val 25000"/>
              </a:avLst>
            </a:prstGeom>
            <a:gradFill rotWithShape="1">
              <a:gsLst>
                <a:gs pos="0">
                  <a:srgbClr val="5A2900"/>
                </a:gs>
                <a:gs pos="100000">
                  <a:schemeClr val="bg2"/>
                </a:gs>
              </a:gsLst>
              <a:lin ang="18900000" scaled="1"/>
            </a:gra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aseline="-25000" dirty="0"/>
            </a:p>
          </p:txBody>
        </p:sp>
      </p:grpSp>
      <p:grpSp>
        <p:nvGrpSpPr>
          <p:cNvPr id="7181" name="Group 35"/>
          <p:cNvGrpSpPr>
            <a:grpSpLocks/>
          </p:cNvGrpSpPr>
          <p:nvPr/>
        </p:nvGrpSpPr>
        <p:grpSpPr bwMode="auto">
          <a:xfrm>
            <a:off x="1628775" y="1370013"/>
            <a:ext cx="582613" cy="581025"/>
            <a:chOff x="1346164" y="2060575"/>
            <a:chExt cx="582630" cy="581024"/>
          </a:xfrm>
        </p:grpSpPr>
        <p:sp>
          <p:nvSpPr>
            <p:cNvPr id="7184" name="AutoShape 18"/>
            <p:cNvSpPr>
              <a:spLocks noChangeArrowheads="1"/>
            </p:cNvSpPr>
            <p:nvPr/>
          </p:nvSpPr>
          <p:spPr bwMode="auto">
            <a:xfrm>
              <a:off x="1354119" y="2060575"/>
              <a:ext cx="574675" cy="577850"/>
            </a:xfrm>
            <a:prstGeom prst="roundRect">
              <a:avLst>
                <a:gd name="adj" fmla="val 14222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</p:txBody>
        </p:sp>
        <p:grpSp>
          <p:nvGrpSpPr>
            <p:cNvPr id="7185" name="Group 19"/>
            <p:cNvGrpSpPr>
              <a:grpSpLocks/>
            </p:cNvGrpSpPr>
            <p:nvPr/>
          </p:nvGrpSpPr>
          <p:grpSpPr bwMode="auto">
            <a:xfrm>
              <a:off x="1346164" y="2063749"/>
              <a:ext cx="574675" cy="577850"/>
              <a:chOff x="0" y="0"/>
              <a:chExt cx="4251" cy="2141"/>
            </a:xfrm>
          </p:grpSpPr>
          <p:sp>
            <p:nvSpPr>
              <p:cNvPr id="7188" name="Oval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  <p:sp>
            <p:nvSpPr>
              <p:cNvPr id="7189" name="Oval 21"/>
              <p:cNvSpPr>
                <a:spLocks noChangeArrowheads="1"/>
              </p:cNvSpPr>
              <p:nvPr/>
            </p:nvSpPr>
            <p:spPr bwMode="auto">
              <a:xfrm>
                <a:off x="62" y="3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</p:grpSp>
        <p:sp>
          <p:nvSpPr>
            <p:cNvPr id="7186" name="Oval 22"/>
            <p:cNvSpPr>
              <a:spLocks noChangeArrowheads="1"/>
            </p:cNvSpPr>
            <p:nvPr/>
          </p:nvSpPr>
          <p:spPr bwMode="auto">
            <a:xfrm flipH="1">
              <a:off x="1400156" y="2122486"/>
              <a:ext cx="482600" cy="46037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187" name="Oval 23"/>
            <p:cNvSpPr>
              <a:spLocks noChangeArrowheads="1"/>
            </p:cNvSpPr>
            <p:nvPr/>
          </p:nvSpPr>
          <p:spPr bwMode="auto">
            <a:xfrm flipH="1">
              <a:off x="1461303" y="2200274"/>
              <a:ext cx="377825" cy="304800"/>
            </a:xfrm>
            <a:prstGeom prst="ellipse">
              <a:avLst/>
            </a:prstGeom>
            <a:gradFill rotWithShape="1">
              <a:gsLst>
                <a:gs pos="0">
                  <a:srgbClr val="F6E7DA"/>
                </a:gs>
                <a:gs pos="100000">
                  <a:schemeClr val="bg2">
                    <a:alpha val="37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 smtClean="0"/>
                <a:t>1</a:t>
              </a:r>
              <a:endParaRPr lang="en-US" altLang="en-US" sz="2000" b="1" dirty="0"/>
            </a:p>
          </p:txBody>
        </p:sp>
      </p:grpSp>
      <p:sp>
        <p:nvSpPr>
          <p:cNvPr id="7182" name="Rectangle 1"/>
          <p:cNvSpPr>
            <a:spLocks noChangeArrowheads="1"/>
          </p:cNvSpPr>
          <p:nvPr/>
        </p:nvSpPr>
        <p:spPr bwMode="auto">
          <a:xfrm>
            <a:off x="2689225" y="3662363"/>
            <a:ext cx="1438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chemeClr val="bg1"/>
                </a:solidFill>
              </a:rPr>
              <a:t>Verification 210</a:t>
            </a:r>
          </a:p>
        </p:txBody>
      </p:sp>
      <p:sp>
        <p:nvSpPr>
          <p:cNvPr id="7183" name="AutoShape 6"/>
          <p:cNvSpPr>
            <a:spLocks noChangeArrowheads="1"/>
          </p:cNvSpPr>
          <p:nvPr/>
        </p:nvSpPr>
        <p:spPr bwMode="auto">
          <a:xfrm flipV="1">
            <a:off x="3121025" y="4175125"/>
            <a:ext cx="2663825" cy="14398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325" y="7865"/>
                </a:moveTo>
                <a:cubicBezTo>
                  <a:pt x="16170" y="5296"/>
                  <a:pt x="13616" y="3645"/>
                  <a:pt x="10800" y="3645"/>
                </a:cubicBezTo>
                <a:cubicBezTo>
                  <a:pt x="6981" y="3644"/>
                  <a:pt x="3836" y="6642"/>
                  <a:pt x="3653" y="10456"/>
                </a:cubicBezTo>
                <a:lnTo>
                  <a:pt x="12" y="10281"/>
                </a:lnTo>
                <a:cubicBezTo>
                  <a:pt x="289" y="4525"/>
                  <a:pt x="5036" y="-1"/>
                  <a:pt x="10800" y="0"/>
                </a:cubicBezTo>
                <a:cubicBezTo>
                  <a:pt x="15050" y="0"/>
                  <a:pt x="18906" y="2493"/>
                  <a:pt x="20649" y="6370"/>
                </a:cubicBezTo>
                <a:lnTo>
                  <a:pt x="23112" y="5262"/>
                </a:lnTo>
                <a:lnTo>
                  <a:pt x="20843" y="11242"/>
                </a:lnTo>
                <a:lnTo>
                  <a:pt x="14863" y="8972"/>
                </a:lnTo>
                <a:lnTo>
                  <a:pt x="17325" y="7865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8D8D8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799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 animBg="1"/>
      <p:bldP spid="7174" grpId="0" animBg="1"/>
      <p:bldP spid="7175" grpId="0" animBg="1"/>
      <p:bldP spid="7177" grpId="0" animBg="1"/>
      <p:bldP spid="7179" grpId="0" animBg="1"/>
      <p:bldP spid="718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3"/>
          <p:cNvSpPr>
            <a:spLocks noChangeArrowheads="1"/>
          </p:cNvSpPr>
          <p:nvPr/>
        </p:nvSpPr>
        <p:spPr bwMode="auto">
          <a:xfrm>
            <a:off x="6948489" y="3556000"/>
            <a:ext cx="1890711" cy="2393950"/>
          </a:xfrm>
          <a:prstGeom prst="roundRect">
            <a:avLst>
              <a:gd name="adj" fmla="val 13671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600" dirty="0">
                <a:solidFill>
                  <a:schemeClr val="bg1"/>
                </a:solidFill>
              </a:rPr>
              <a:t>IEPs are exchanged electronically for transferring students with services extending past the exit date, then imported in the MIS</a:t>
            </a:r>
          </a:p>
        </p:txBody>
      </p:sp>
      <p:sp>
        <p:nvSpPr>
          <p:cNvPr id="8195" name="AutoShape 6"/>
          <p:cNvSpPr>
            <a:spLocks noChangeArrowheads="1"/>
          </p:cNvSpPr>
          <p:nvPr/>
        </p:nvSpPr>
        <p:spPr bwMode="auto">
          <a:xfrm>
            <a:off x="4932363" y="3568700"/>
            <a:ext cx="1439862" cy="2314575"/>
          </a:xfrm>
          <a:prstGeom prst="roundRect">
            <a:avLst>
              <a:gd name="adj" fmla="val 13671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2000" dirty="0">
                <a:solidFill>
                  <a:schemeClr val="bg1"/>
                </a:solidFill>
              </a:rPr>
              <a:t>Students with draft IEPs that are imported into the MIS</a:t>
            </a:r>
          </a:p>
        </p:txBody>
      </p:sp>
      <p:sp>
        <p:nvSpPr>
          <p:cNvPr id="8196" name="AutoShape 9"/>
          <p:cNvSpPr>
            <a:spLocks noChangeArrowheads="1"/>
          </p:cNvSpPr>
          <p:nvPr/>
        </p:nvSpPr>
        <p:spPr bwMode="auto">
          <a:xfrm>
            <a:off x="2738438" y="3568700"/>
            <a:ext cx="1489075" cy="2314575"/>
          </a:xfrm>
          <a:prstGeom prst="roundRect">
            <a:avLst>
              <a:gd name="adj" fmla="val 13671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>
                <a:solidFill>
                  <a:schemeClr val="bg1"/>
                </a:solidFill>
              </a:rPr>
              <a:t>Students who did receive current year services but exit before 12-1</a:t>
            </a:r>
          </a:p>
        </p:txBody>
      </p:sp>
      <p:sp>
        <p:nvSpPr>
          <p:cNvPr id="8197" name="AutoShape 12"/>
          <p:cNvSpPr>
            <a:spLocks noChangeArrowheads="1"/>
          </p:cNvSpPr>
          <p:nvPr/>
        </p:nvSpPr>
        <p:spPr bwMode="auto">
          <a:xfrm>
            <a:off x="825501" y="3559175"/>
            <a:ext cx="1439862" cy="2314575"/>
          </a:xfrm>
          <a:prstGeom prst="roundRect">
            <a:avLst>
              <a:gd name="adj" fmla="val 13671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>
                <a:solidFill>
                  <a:schemeClr val="bg1"/>
                </a:solidFill>
              </a:rPr>
              <a:t>Students who did not </a:t>
            </a:r>
            <a:r>
              <a:rPr lang="en-AU" altLang="en-US" sz="1800" dirty="0" smtClean="0">
                <a:solidFill>
                  <a:schemeClr val="bg1"/>
                </a:solidFill>
              </a:rPr>
              <a:t>enrol </a:t>
            </a:r>
            <a:r>
              <a:rPr lang="en-AU" altLang="en-US" sz="1800" dirty="0">
                <a:solidFill>
                  <a:schemeClr val="bg1"/>
                </a:solidFill>
              </a:rPr>
              <a:t>or attend in the current school year</a:t>
            </a:r>
          </a:p>
        </p:txBody>
      </p:sp>
      <p:sp>
        <p:nvSpPr>
          <p:cNvPr id="8214" name="AutoShape 19"/>
          <p:cNvSpPr>
            <a:spLocks noChangeArrowheads="1"/>
          </p:cNvSpPr>
          <p:nvPr/>
        </p:nvSpPr>
        <p:spPr bwMode="auto">
          <a:xfrm>
            <a:off x="888023" y="2071872"/>
            <a:ext cx="1439862" cy="1439863"/>
          </a:xfrm>
          <a:prstGeom prst="roundRect">
            <a:avLst>
              <a:gd name="adj" fmla="val 14222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Prior year exits</a:t>
            </a:r>
          </a:p>
        </p:txBody>
      </p:sp>
      <p:sp>
        <p:nvSpPr>
          <p:cNvPr id="8212" name="AutoShape 22"/>
          <p:cNvSpPr>
            <a:spLocks noChangeArrowheads="1"/>
          </p:cNvSpPr>
          <p:nvPr/>
        </p:nvSpPr>
        <p:spPr bwMode="auto">
          <a:xfrm>
            <a:off x="2739048" y="2054468"/>
            <a:ext cx="1439862" cy="1439863"/>
          </a:xfrm>
          <a:prstGeom prst="roundRect">
            <a:avLst>
              <a:gd name="adj" fmla="val 14222"/>
            </a:avLst>
          </a:prstGeom>
          <a:solidFill>
            <a:schemeClr val="accent6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Current year exits</a:t>
            </a:r>
          </a:p>
        </p:txBody>
      </p:sp>
      <p:sp>
        <p:nvSpPr>
          <p:cNvPr id="8210" name="AutoShape 25"/>
          <p:cNvSpPr>
            <a:spLocks noChangeArrowheads="1"/>
          </p:cNvSpPr>
          <p:nvPr/>
        </p:nvSpPr>
        <p:spPr bwMode="auto">
          <a:xfrm>
            <a:off x="4932363" y="2057400"/>
            <a:ext cx="1439862" cy="1439863"/>
          </a:xfrm>
          <a:prstGeom prst="roundRect">
            <a:avLst>
              <a:gd name="adj" fmla="val 14222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/>
              <a:t>Non eligible students</a:t>
            </a:r>
          </a:p>
        </p:txBody>
      </p:sp>
      <p:sp>
        <p:nvSpPr>
          <p:cNvPr id="8208" name="AutoShape 28"/>
          <p:cNvSpPr>
            <a:spLocks noChangeArrowheads="1"/>
          </p:cNvSpPr>
          <p:nvPr/>
        </p:nvSpPr>
        <p:spPr bwMode="auto">
          <a:xfrm>
            <a:off x="7092951" y="2057400"/>
            <a:ext cx="1439863" cy="1439863"/>
          </a:xfrm>
          <a:prstGeom prst="roundRect">
            <a:avLst>
              <a:gd name="adj" fmla="val 14222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Bad data sharing</a:t>
            </a:r>
          </a:p>
        </p:txBody>
      </p:sp>
      <p:sp>
        <p:nvSpPr>
          <p:cNvPr id="8205" name="Rectangle 3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ZA" altLang="en-US" sz="3200" dirty="0"/>
              <a:t>Avoiding Timely &amp; Accuracy Issues</a:t>
            </a:r>
            <a:endParaRPr lang="en-GB" altLang="en-US" sz="3200" dirty="0" smtClean="0"/>
          </a:p>
        </p:txBody>
      </p:sp>
      <p:sp>
        <p:nvSpPr>
          <p:cNvPr id="8206" name="AutoShape 31"/>
          <p:cNvSpPr>
            <a:spLocks noChangeArrowheads="1"/>
          </p:cNvSpPr>
          <p:nvPr/>
        </p:nvSpPr>
        <p:spPr bwMode="auto">
          <a:xfrm flipH="1">
            <a:off x="1547813" y="5949950"/>
            <a:ext cx="7200900" cy="908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>
                  <a:alpha val="7500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/>
              <a:t>Recommendation: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/>
              <a:t> Check current version of the Preliminary child count for outliers </a:t>
            </a:r>
          </a:p>
        </p:txBody>
      </p:sp>
      <p:sp>
        <p:nvSpPr>
          <p:cNvPr id="11297" name="Rectangle 33"/>
          <p:cNvSpPr>
            <a:spLocks noChangeArrowheads="1"/>
          </p:cNvSpPr>
          <p:nvPr/>
        </p:nvSpPr>
        <p:spPr bwMode="auto">
          <a:xfrm>
            <a:off x="914400" y="1282700"/>
            <a:ext cx="7834314" cy="5889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chemeClr val="bg1"/>
                </a:solidFill>
              </a:rPr>
              <a:t>Who should not have counted?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9119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6" grpId="0" animBg="1"/>
      <p:bldP spid="8197" grpId="0" animBg="1"/>
      <p:bldP spid="8214" grpId="0" animBg="1"/>
      <p:bldP spid="8212" grpId="0" animBg="1"/>
      <p:bldP spid="8210" grpId="0" animBg="1"/>
      <p:bldP spid="8208" grpId="0" animBg="1"/>
      <p:bldP spid="820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7"/>
          <p:cNvSpPr>
            <a:spLocks noChangeArrowheads="1"/>
          </p:cNvSpPr>
          <p:nvPr/>
        </p:nvSpPr>
        <p:spPr bwMode="auto">
          <a:xfrm>
            <a:off x="5611813" y="2374900"/>
            <a:ext cx="2663825" cy="15128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325" y="7865"/>
                </a:moveTo>
                <a:cubicBezTo>
                  <a:pt x="16170" y="5296"/>
                  <a:pt x="13616" y="3645"/>
                  <a:pt x="10800" y="3645"/>
                </a:cubicBezTo>
                <a:cubicBezTo>
                  <a:pt x="6981" y="3644"/>
                  <a:pt x="3836" y="6642"/>
                  <a:pt x="3653" y="10456"/>
                </a:cubicBezTo>
                <a:lnTo>
                  <a:pt x="12" y="10281"/>
                </a:lnTo>
                <a:cubicBezTo>
                  <a:pt x="289" y="4525"/>
                  <a:pt x="5036" y="-1"/>
                  <a:pt x="10800" y="0"/>
                </a:cubicBezTo>
                <a:cubicBezTo>
                  <a:pt x="15050" y="0"/>
                  <a:pt x="18906" y="2493"/>
                  <a:pt x="20649" y="6370"/>
                </a:cubicBezTo>
                <a:lnTo>
                  <a:pt x="23112" y="5262"/>
                </a:lnTo>
                <a:lnTo>
                  <a:pt x="20843" y="11242"/>
                </a:lnTo>
                <a:lnTo>
                  <a:pt x="14863" y="8972"/>
                </a:lnTo>
                <a:lnTo>
                  <a:pt x="17325" y="7865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8D8D8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2" name="AutoShape 15"/>
          <p:cNvSpPr>
            <a:spLocks noChangeArrowheads="1"/>
          </p:cNvSpPr>
          <p:nvPr/>
        </p:nvSpPr>
        <p:spPr bwMode="auto">
          <a:xfrm>
            <a:off x="5207000" y="3217862"/>
            <a:ext cx="1439863" cy="1582737"/>
          </a:xfrm>
          <a:prstGeom prst="roundRect">
            <a:avLst>
              <a:gd name="adj" fmla="val 14222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How?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OSEP criteria added after OSEP submission</a:t>
            </a:r>
          </a:p>
        </p:txBody>
      </p:sp>
      <p:sp>
        <p:nvSpPr>
          <p:cNvPr id="9223" name="AutoShape 18"/>
          <p:cNvSpPr>
            <a:spLocks noChangeArrowheads="1"/>
          </p:cNvSpPr>
          <p:nvPr/>
        </p:nvSpPr>
        <p:spPr bwMode="auto">
          <a:xfrm>
            <a:off x="7627938" y="3240088"/>
            <a:ext cx="1439862" cy="1439862"/>
          </a:xfrm>
          <a:prstGeom prst="roundRect">
            <a:avLst>
              <a:gd name="adj" fmla="val 14222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When? After collection closes end of March</a:t>
            </a:r>
          </a:p>
        </p:txBody>
      </p:sp>
      <p:sp>
        <p:nvSpPr>
          <p:cNvPr id="9224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712177"/>
            <a:ext cx="8077200" cy="615462"/>
          </a:xfrm>
        </p:spPr>
        <p:txBody>
          <a:bodyPr/>
          <a:lstStyle/>
          <a:p>
            <a:pPr algn="ctr" eaLnBrk="1" hangingPunct="1"/>
            <a:r>
              <a:rPr lang="en-ZA" altLang="en-US" sz="3200" dirty="0"/>
              <a:t>Avoiding Timely &amp; Accuracy Issues</a:t>
            </a:r>
            <a:endParaRPr lang="en-GB" altLang="en-US" sz="3200" dirty="0" smtClean="0"/>
          </a:p>
        </p:txBody>
      </p:sp>
      <p:sp>
        <p:nvSpPr>
          <p:cNvPr id="9226" name="AutoShape 5"/>
          <p:cNvSpPr>
            <a:spLocks noChangeArrowheads="1"/>
          </p:cNvSpPr>
          <p:nvPr/>
        </p:nvSpPr>
        <p:spPr bwMode="auto">
          <a:xfrm>
            <a:off x="1066800" y="2374900"/>
            <a:ext cx="2663825" cy="15128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325" y="7865"/>
                </a:moveTo>
                <a:cubicBezTo>
                  <a:pt x="16170" y="5296"/>
                  <a:pt x="13616" y="3645"/>
                  <a:pt x="10800" y="3645"/>
                </a:cubicBezTo>
                <a:cubicBezTo>
                  <a:pt x="6981" y="3644"/>
                  <a:pt x="3836" y="6642"/>
                  <a:pt x="3653" y="10456"/>
                </a:cubicBezTo>
                <a:lnTo>
                  <a:pt x="12" y="10281"/>
                </a:lnTo>
                <a:cubicBezTo>
                  <a:pt x="289" y="4525"/>
                  <a:pt x="5036" y="-1"/>
                  <a:pt x="10800" y="0"/>
                </a:cubicBezTo>
                <a:cubicBezTo>
                  <a:pt x="15050" y="0"/>
                  <a:pt x="18906" y="2493"/>
                  <a:pt x="20649" y="6370"/>
                </a:cubicBezTo>
                <a:lnTo>
                  <a:pt x="23112" y="5262"/>
                </a:lnTo>
                <a:lnTo>
                  <a:pt x="20843" y="11242"/>
                </a:lnTo>
                <a:lnTo>
                  <a:pt x="14863" y="8972"/>
                </a:lnTo>
                <a:lnTo>
                  <a:pt x="17325" y="7865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8D8D8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9227" name="Group 9"/>
          <p:cNvGrpSpPr>
            <a:grpSpLocks/>
          </p:cNvGrpSpPr>
          <p:nvPr/>
        </p:nvGrpSpPr>
        <p:grpSpPr bwMode="auto">
          <a:xfrm>
            <a:off x="2731294" y="3258585"/>
            <a:ext cx="1439862" cy="1439862"/>
            <a:chOff x="0" y="0"/>
            <a:chExt cx="907" cy="907"/>
          </a:xfrm>
          <a:solidFill>
            <a:schemeClr val="accent2">
              <a:lumMod val="75000"/>
            </a:schemeClr>
          </a:solidFill>
        </p:grpSpPr>
        <p:sp>
          <p:nvSpPr>
            <p:cNvPr id="9240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907" cy="907"/>
            </a:xfrm>
            <a:prstGeom prst="roundRect">
              <a:avLst>
                <a:gd name="adj" fmla="val 14222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9241" name="AutoShape 13"/>
            <p:cNvSpPr>
              <a:spLocks noChangeArrowheads="1"/>
            </p:cNvSpPr>
            <p:nvPr/>
          </p:nvSpPr>
          <p:spPr bwMode="auto">
            <a:xfrm>
              <a:off x="13" y="13"/>
              <a:ext cx="880" cy="22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AU" altLang="en-US" sz="1800" dirty="0"/>
            </a:p>
          </p:txBody>
        </p:sp>
      </p:grpSp>
      <p:grpSp>
        <p:nvGrpSpPr>
          <p:cNvPr id="9228" name="Group 2"/>
          <p:cNvGrpSpPr>
            <a:grpSpLocks/>
          </p:cNvGrpSpPr>
          <p:nvPr/>
        </p:nvGrpSpPr>
        <p:grpSpPr bwMode="auto">
          <a:xfrm>
            <a:off x="1838325" y="1397000"/>
            <a:ext cx="5280025" cy="463550"/>
            <a:chOff x="0" y="0"/>
            <a:chExt cx="3326" cy="292"/>
          </a:xfrm>
        </p:grpSpPr>
        <p:sp>
          <p:nvSpPr>
            <p:cNvPr id="26" name="AutoShape 3"/>
            <p:cNvSpPr>
              <a:spLocks noChangeArrowheads="1"/>
            </p:cNvSpPr>
            <p:nvPr/>
          </p:nvSpPr>
          <p:spPr bwMode="auto">
            <a:xfrm>
              <a:off x="150" y="38"/>
              <a:ext cx="3176" cy="23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AU" altLang="en-US" dirty="0" smtClean="0">
                  <a:solidFill>
                    <a:schemeClr val="bg1"/>
                  </a:solidFill>
                </a:rPr>
                <a:t>Correct December 1 population</a:t>
              </a:r>
            </a:p>
          </p:txBody>
        </p:sp>
        <p:sp>
          <p:nvSpPr>
            <p:cNvPr id="9239" name="AutoShape 4"/>
            <p:cNvSpPr>
              <a:spLocks noChangeArrowheads="1"/>
            </p:cNvSpPr>
            <p:nvPr/>
          </p:nvSpPr>
          <p:spPr bwMode="auto">
            <a:xfrm>
              <a:off x="0" y="0"/>
              <a:ext cx="288" cy="292"/>
            </a:xfrm>
            <a:prstGeom prst="homePlate">
              <a:avLst>
                <a:gd name="adj" fmla="val 25000"/>
              </a:avLst>
            </a:prstGeom>
            <a:gradFill rotWithShape="1">
              <a:gsLst>
                <a:gs pos="0">
                  <a:srgbClr val="5A2900"/>
                </a:gs>
                <a:gs pos="100000">
                  <a:schemeClr val="bg2"/>
                </a:gs>
              </a:gsLst>
              <a:lin ang="18900000" scaled="1"/>
            </a:gra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aseline="-25000" dirty="0"/>
            </a:p>
          </p:txBody>
        </p:sp>
      </p:grpSp>
      <p:grpSp>
        <p:nvGrpSpPr>
          <p:cNvPr id="9229" name="Group 35"/>
          <p:cNvGrpSpPr>
            <a:grpSpLocks/>
          </p:cNvGrpSpPr>
          <p:nvPr/>
        </p:nvGrpSpPr>
        <p:grpSpPr bwMode="auto">
          <a:xfrm>
            <a:off x="1628775" y="1370013"/>
            <a:ext cx="582613" cy="581025"/>
            <a:chOff x="1346164" y="2060575"/>
            <a:chExt cx="582630" cy="581024"/>
          </a:xfrm>
        </p:grpSpPr>
        <p:sp>
          <p:nvSpPr>
            <p:cNvPr id="9232" name="AutoShape 18"/>
            <p:cNvSpPr>
              <a:spLocks noChangeArrowheads="1"/>
            </p:cNvSpPr>
            <p:nvPr/>
          </p:nvSpPr>
          <p:spPr bwMode="auto">
            <a:xfrm>
              <a:off x="1354119" y="2060575"/>
              <a:ext cx="574675" cy="577850"/>
            </a:xfrm>
            <a:prstGeom prst="roundRect">
              <a:avLst>
                <a:gd name="adj" fmla="val 14222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</p:txBody>
        </p:sp>
        <p:grpSp>
          <p:nvGrpSpPr>
            <p:cNvPr id="9233" name="Group 19"/>
            <p:cNvGrpSpPr>
              <a:grpSpLocks/>
            </p:cNvGrpSpPr>
            <p:nvPr/>
          </p:nvGrpSpPr>
          <p:grpSpPr bwMode="auto">
            <a:xfrm>
              <a:off x="1346164" y="2063749"/>
              <a:ext cx="574675" cy="577850"/>
              <a:chOff x="0" y="0"/>
              <a:chExt cx="4251" cy="2141"/>
            </a:xfrm>
          </p:grpSpPr>
          <p:sp>
            <p:nvSpPr>
              <p:cNvPr id="9236" name="Oval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  <p:sp>
            <p:nvSpPr>
              <p:cNvPr id="9237" name="Oval 21"/>
              <p:cNvSpPr>
                <a:spLocks noChangeArrowheads="1"/>
              </p:cNvSpPr>
              <p:nvPr/>
            </p:nvSpPr>
            <p:spPr bwMode="auto">
              <a:xfrm>
                <a:off x="62" y="3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</p:grpSp>
        <p:sp>
          <p:nvSpPr>
            <p:cNvPr id="9234" name="Oval 22"/>
            <p:cNvSpPr>
              <a:spLocks noChangeArrowheads="1"/>
            </p:cNvSpPr>
            <p:nvPr/>
          </p:nvSpPr>
          <p:spPr bwMode="auto">
            <a:xfrm flipH="1">
              <a:off x="1400156" y="2122486"/>
              <a:ext cx="482600" cy="46037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9235" name="Oval 23"/>
            <p:cNvSpPr>
              <a:spLocks noChangeArrowheads="1"/>
            </p:cNvSpPr>
            <p:nvPr/>
          </p:nvSpPr>
          <p:spPr bwMode="auto">
            <a:xfrm flipH="1">
              <a:off x="1461303" y="2200274"/>
              <a:ext cx="377825" cy="304800"/>
            </a:xfrm>
            <a:prstGeom prst="ellipse">
              <a:avLst/>
            </a:prstGeom>
            <a:gradFill rotWithShape="1">
              <a:gsLst>
                <a:gs pos="0">
                  <a:srgbClr val="F6E7DA"/>
                </a:gs>
                <a:gs pos="100000">
                  <a:schemeClr val="bg2">
                    <a:alpha val="37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/>
                <a:t>1</a:t>
              </a:r>
            </a:p>
          </p:txBody>
        </p:sp>
      </p:grpSp>
      <p:sp>
        <p:nvSpPr>
          <p:cNvPr id="9230" name="Rectangle 1"/>
          <p:cNvSpPr>
            <a:spLocks noChangeArrowheads="1"/>
          </p:cNvSpPr>
          <p:nvPr/>
        </p:nvSpPr>
        <p:spPr bwMode="auto">
          <a:xfrm>
            <a:off x="2722196" y="3630059"/>
            <a:ext cx="1438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chemeClr val="bg1"/>
                </a:solidFill>
              </a:rPr>
              <a:t>Verification 203</a:t>
            </a:r>
          </a:p>
        </p:txBody>
      </p:sp>
      <p:sp>
        <p:nvSpPr>
          <p:cNvPr id="9231" name="AutoShape 6"/>
          <p:cNvSpPr>
            <a:spLocks noChangeArrowheads="1"/>
          </p:cNvSpPr>
          <p:nvPr/>
        </p:nvSpPr>
        <p:spPr bwMode="auto">
          <a:xfrm flipV="1">
            <a:off x="3451225" y="4175125"/>
            <a:ext cx="2663825" cy="14398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325" y="7865"/>
                </a:moveTo>
                <a:cubicBezTo>
                  <a:pt x="16170" y="5296"/>
                  <a:pt x="13616" y="3645"/>
                  <a:pt x="10800" y="3645"/>
                </a:cubicBezTo>
                <a:cubicBezTo>
                  <a:pt x="6981" y="3644"/>
                  <a:pt x="3836" y="6642"/>
                  <a:pt x="3653" y="10456"/>
                </a:cubicBezTo>
                <a:lnTo>
                  <a:pt x="12" y="10281"/>
                </a:lnTo>
                <a:cubicBezTo>
                  <a:pt x="289" y="4525"/>
                  <a:pt x="5036" y="-1"/>
                  <a:pt x="10800" y="0"/>
                </a:cubicBezTo>
                <a:cubicBezTo>
                  <a:pt x="15050" y="0"/>
                  <a:pt x="18906" y="2493"/>
                  <a:pt x="20649" y="6370"/>
                </a:cubicBezTo>
                <a:lnTo>
                  <a:pt x="23112" y="5262"/>
                </a:lnTo>
                <a:lnTo>
                  <a:pt x="20843" y="11242"/>
                </a:lnTo>
                <a:lnTo>
                  <a:pt x="14863" y="8972"/>
                </a:lnTo>
                <a:lnTo>
                  <a:pt x="17325" y="7865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8D8D8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" name="AutoShape 3"/>
          <p:cNvSpPr>
            <a:spLocks noChangeArrowheads="1"/>
          </p:cNvSpPr>
          <p:nvPr/>
        </p:nvSpPr>
        <p:spPr bwMode="auto">
          <a:xfrm>
            <a:off x="823669" y="3265488"/>
            <a:ext cx="1439862" cy="1439862"/>
          </a:xfrm>
          <a:prstGeom prst="roundRect">
            <a:avLst>
              <a:gd name="adj" fmla="val 14222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Should count on 12-1 but did not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2" grpId="0" animBg="1"/>
      <p:bldP spid="9223" grpId="0" animBg="1"/>
      <p:bldP spid="9226" grpId="0" animBg="1"/>
      <p:bldP spid="9230" grpId="0"/>
      <p:bldP spid="9231" grpId="0" animBg="1"/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3"/>
          <p:cNvSpPr>
            <a:spLocks noChangeArrowheads="1"/>
          </p:cNvSpPr>
          <p:nvPr/>
        </p:nvSpPr>
        <p:spPr bwMode="auto">
          <a:xfrm>
            <a:off x="6948488" y="3556000"/>
            <a:ext cx="1800225" cy="2314575"/>
          </a:xfrm>
          <a:prstGeom prst="roundRect">
            <a:avLst>
              <a:gd name="adj" fmla="val 13671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500" dirty="0">
                <a:solidFill>
                  <a:schemeClr val="bg1"/>
                </a:solidFill>
              </a:rPr>
              <a:t>Class time and session minutes do not align with service lines because directory updates reflect a change rom when the IEP was developed  </a:t>
            </a:r>
          </a:p>
        </p:txBody>
      </p:sp>
      <p:sp>
        <p:nvSpPr>
          <p:cNvPr id="10243" name="AutoShape 6"/>
          <p:cNvSpPr>
            <a:spLocks noChangeArrowheads="1"/>
          </p:cNvSpPr>
          <p:nvPr/>
        </p:nvSpPr>
        <p:spPr bwMode="auto">
          <a:xfrm>
            <a:off x="4887302" y="3548185"/>
            <a:ext cx="1584325" cy="2314575"/>
          </a:xfrm>
          <a:prstGeom prst="roundRect">
            <a:avLst>
              <a:gd name="adj" fmla="val 13671"/>
            </a:avLst>
          </a:pr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600" dirty="0">
                <a:solidFill>
                  <a:schemeClr val="bg1"/>
                </a:solidFill>
              </a:rPr>
              <a:t>Verifications dealing with minutes, calendars &amp; settings prevents the calculations of OSEP environments </a:t>
            </a:r>
          </a:p>
        </p:txBody>
      </p:sp>
      <p:sp>
        <p:nvSpPr>
          <p:cNvPr id="10244" name="AutoShape 9"/>
          <p:cNvSpPr>
            <a:spLocks noChangeArrowheads="1"/>
          </p:cNvSpPr>
          <p:nvPr/>
        </p:nvSpPr>
        <p:spPr bwMode="auto">
          <a:xfrm>
            <a:off x="2724150" y="3568700"/>
            <a:ext cx="1489075" cy="2314575"/>
          </a:xfrm>
          <a:prstGeom prst="roundRect">
            <a:avLst>
              <a:gd name="adj" fmla="val 13671"/>
            </a:avLst>
          </a:prstGeom>
          <a:solidFill>
            <a:schemeClr val="accent3">
              <a:lumMod val="50000"/>
            </a:schemeClr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>
                <a:solidFill>
                  <a:schemeClr val="bg1"/>
                </a:solidFill>
              </a:rPr>
              <a:t>KIDS records come in after OSEP data submitted</a:t>
            </a:r>
          </a:p>
        </p:txBody>
      </p:sp>
      <p:sp>
        <p:nvSpPr>
          <p:cNvPr id="10245" name="AutoShape 12"/>
          <p:cNvSpPr>
            <a:spLocks noChangeArrowheads="1"/>
          </p:cNvSpPr>
          <p:nvPr/>
        </p:nvSpPr>
        <p:spPr bwMode="auto">
          <a:xfrm>
            <a:off x="827882" y="3572120"/>
            <a:ext cx="1439862" cy="2314575"/>
          </a:xfrm>
          <a:prstGeom prst="roundRect">
            <a:avLst>
              <a:gd name="adj" fmla="val 13671"/>
            </a:avLst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>
                <a:solidFill>
                  <a:schemeClr val="bg1"/>
                </a:solidFill>
              </a:rPr>
              <a:t>New students are not reported before OSEP data submitted</a:t>
            </a:r>
          </a:p>
        </p:txBody>
      </p:sp>
      <p:sp>
        <p:nvSpPr>
          <p:cNvPr id="10262" name="AutoShape 19"/>
          <p:cNvSpPr>
            <a:spLocks noChangeArrowheads="1"/>
          </p:cNvSpPr>
          <p:nvPr/>
        </p:nvSpPr>
        <p:spPr bwMode="auto">
          <a:xfrm>
            <a:off x="827882" y="2057400"/>
            <a:ext cx="1439862" cy="1439863"/>
          </a:xfrm>
          <a:prstGeom prst="roundRect">
            <a:avLst>
              <a:gd name="adj" fmla="val 14222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Late data</a:t>
            </a:r>
          </a:p>
        </p:txBody>
      </p:sp>
      <p:grpSp>
        <p:nvGrpSpPr>
          <p:cNvPr id="10250" name="Group 21"/>
          <p:cNvGrpSpPr>
            <a:grpSpLocks/>
          </p:cNvGrpSpPr>
          <p:nvPr/>
        </p:nvGrpSpPr>
        <p:grpSpPr bwMode="auto">
          <a:xfrm>
            <a:off x="2727081" y="2078038"/>
            <a:ext cx="1439862" cy="1439863"/>
            <a:chOff x="0" y="0"/>
            <a:chExt cx="907" cy="907"/>
          </a:xfrm>
          <a:solidFill>
            <a:schemeClr val="accent3">
              <a:lumMod val="75000"/>
            </a:schemeClr>
          </a:solidFill>
        </p:grpSpPr>
        <p:sp>
          <p:nvSpPr>
            <p:cNvPr id="10260" name="AutoShape 22"/>
            <p:cNvSpPr>
              <a:spLocks noChangeArrowheads="1"/>
            </p:cNvSpPr>
            <p:nvPr/>
          </p:nvSpPr>
          <p:spPr bwMode="auto">
            <a:xfrm>
              <a:off x="0" y="0"/>
              <a:ext cx="907" cy="907"/>
            </a:xfrm>
            <a:prstGeom prst="roundRect">
              <a:avLst>
                <a:gd name="adj" fmla="val 14222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Claimed in KIDS</a:t>
              </a:r>
            </a:p>
          </p:txBody>
        </p:sp>
        <p:sp>
          <p:nvSpPr>
            <p:cNvPr id="10261" name="AutoShape 23"/>
            <p:cNvSpPr>
              <a:spLocks noChangeArrowheads="1"/>
            </p:cNvSpPr>
            <p:nvPr/>
          </p:nvSpPr>
          <p:spPr bwMode="auto">
            <a:xfrm>
              <a:off x="13" y="13"/>
              <a:ext cx="880" cy="22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AU" altLang="en-US" sz="1800" dirty="0"/>
            </a:p>
          </p:txBody>
        </p:sp>
      </p:grpSp>
      <p:sp>
        <p:nvSpPr>
          <p:cNvPr id="10258" name="AutoShape 25"/>
          <p:cNvSpPr>
            <a:spLocks noChangeArrowheads="1"/>
          </p:cNvSpPr>
          <p:nvPr/>
        </p:nvSpPr>
        <p:spPr bwMode="auto">
          <a:xfrm>
            <a:off x="4860925" y="2042746"/>
            <a:ext cx="1512887" cy="1439863"/>
          </a:xfrm>
          <a:prstGeom prst="roundRect">
            <a:avLst>
              <a:gd name="adj" fmla="val 14222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chemeClr val="bg1"/>
                </a:solidFill>
              </a:rPr>
              <a:t>Unresolved </a:t>
            </a:r>
            <a:r>
              <a:rPr lang="en-US" altLang="en-US" sz="1700" dirty="0" smtClean="0">
                <a:solidFill>
                  <a:schemeClr val="bg1"/>
                </a:solidFill>
              </a:rPr>
              <a:t>verifications</a:t>
            </a:r>
            <a:endParaRPr lang="en-US" altLang="en-US" sz="1700" dirty="0">
              <a:solidFill>
                <a:schemeClr val="bg1"/>
              </a:solidFill>
            </a:endParaRPr>
          </a:p>
        </p:txBody>
      </p:sp>
      <p:sp>
        <p:nvSpPr>
          <p:cNvPr id="10256" name="AutoShape 28"/>
          <p:cNvSpPr>
            <a:spLocks noChangeArrowheads="1"/>
          </p:cNvSpPr>
          <p:nvPr/>
        </p:nvSpPr>
        <p:spPr bwMode="auto">
          <a:xfrm>
            <a:off x="7092950" y="2057400"/>
            <a:ext cx="1439863" cy="1439863"/>
          </a:xfrm>
          <a:prstGeom prst="roundRect">
            <a:avLst>
              <a:gd name="adj" fmla="val 14222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Directory and service issues</a:t>
            </a:r>
          </a:p>
        </p:txBody>
      </p:sp>
      <p:sp>
        <p:nvSpPr>
          <p:cNvPr id="10253" name="Rectangle 3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ZA" altLang="en-US" sz="3200" dirty="0"/>
              <a:t>Avoiding Timely &amp; Accuracy Issues</a:t>
            </a:r>
            <a:endParaRPr lang="en-GB" altLang="en-US" sz="3200" dirty="0" smtClean="0"/>
          </a:p>
        </p:txBody>
      </p:sp>
      <p:sp>
        <p:nvSpPr>
          <p:cNvPr id="10254" name="AutoShape 31"/>
          <p:cNvSpPr>
            <a:spLocks noChangeArrowheads="1"/>
          </p:cNvSpPr>
          <p:nvPr/>
        </p:nvSpPr>
        <p:spPr bwMode="auto">
          <a:xfrm flipH="1">
            <a:off x="1547813" y="5949950"/>
            <a:ext cx="7200900" cy="908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>
                  <a:alpha val="7500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/>
              <a:t>Recommendation: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/>
              <a:t> Match the Preliminary child count population with your IEP program</a:t>
            </a:r>
          </a:p>
        </p:txBody>
      </p:sp>
      <p:sp>
        <p:nvSpPr>
          <p:cNvPr id="11297" name="Rectangle 33"/>
          <p:cNvSpPr>
            <a:spLocks noChangeArrowheads="1"/>
          </p:cNvSpPr>
          <p:nvPr/>
        </p:nvSpPr>
        <p:spPr bwMode="auto">
          <a:xfrm>
            <a:off x="1066799" y="1327149"/>
            <a:ext cx="7162801" cy="5889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bg1"/>
                </a:solidFill>
              </a:rPr>
              <a:t>Why did they not count?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4" grpId="0" animBg="1"/>
      <p:bldP spid="10245" grpId="0" animBg="1"/>
      <p:bldP spid="10262" grpId="0" animBg="1"/>
      <p:bldP spid="10258" grpId="0" animBg="1"/>
      <p:bldP spid="10256" grpId="0" animBg="1"/>
      <p:bldP spid="1025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3" name="AutoShape 3"/>
          <p:cNvSpPr>
            <a:spLocks noChangeArrowheads="1"/>
          </p:cNvSpPr>
          <p:nvPr/>
        </p:nvSpPr>
        <p:spPr bwMode="auto">
          <a:xfrm>
            <a:off x="728053" y="3286125"/>
            <a:ext cx="1593850" cy="1439862"/>
          </a:xfrm>
          <a:prstGeom prst="roundRect">
            <a:avLst>
              <a:gd name="adj" fmla="val 14222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Unreported </a:t>
            </a:r>
            <a:r>
              <a:rPr lang="en-US" altLang="en-US" sz="1800" dirty="0" smtClean="0">
                <a:solidFill>
                  <a:schemeClr val="bg1"/>
                </a:solidFill>
              </a:rPr>
              <a:t>exits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from prior school year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11267" name="AutoShape 5"/>
          <p:cNvSpPr>
            <a:spLocks noChangeArrowheads="1"/>
          </p:cNvSpPr>
          <p:nvPr/>
        </p:nvSpPr>
        <p:spPr bwMode="auto">
          <a:xfrm>
            <a:off x="984250" y="2410069"/>
            <a:ext cx="2663825" cy="15128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325" y="7865"/>
                </a:moveTo>
                <a:cubicBezTo>
                  <a:pt x="16170" y="5296"/>
                  <a:pt x="13616" y="3645"/>
                  <a:pt x="10800" y="3645"/>
                </a:cubicBezTo>
                <a:cubicBezTo>
                  <a:pt x="6981" y="3644"/>
                  <a:pt x="3836" y="6642"/>
                  <a:pt x="3653" y="10456"/>
                </a:cubicBezTo>
                <a:lnTo>
                  <a:pt x="12" y="10281"/>
                </a:lnTo>
                <a:cubicBezTo>
                  <a:pt x="289" y="4525"/>
                  <a:pt x="5036" y="-1"/>
                  <a:pt x="10800" y="0"/>
                </a:cubicBezTo>
                <a:cubicBezTo>
                  <a:pt x="15050" y="0"/>
                  <a:pt x="18906" y="2493"/>
                  <a:pt x="20649" y="6370"/>
                </a:cubicBezTo>
                <a:lnTo>
                  <a:pt x="23112" y="5262"/>
                </a:lnTo>
                <a:lnTo>
                  <a:pt x="20843" y="11242"/>
                </a:lnTo>
                <a:lnTo>
                  <a:pt x="14863" y="8972"/>
                </a:lnTo>
                <a:lnTo>
                  <a:pt x="17325" y="7865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8D8D8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69" name="AutoShape 7"/>
          <p:cNvSpPr>
            <a:spLocks noChangeArrowheads="1"/>
          </p:cNvSpPr>
          <p:nvPr/>
        </p:nvSpPr>
        <p:spPr bwMode="auto">
          <a:xfrm>
            <a:off x="5281613" y="2374900"/>
            <a:ext cx="2663825" cy="15128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325" y="7865"/>
                </a:moveTo>
                <a:cubicBezTo>
                  <a:pt x="16170" y="5296"/>
                  <a:pt x="13616" y="3645"/>
                  <a:pt x="10800" y="3645"/>
                </a:cubicBezTo>
                <a:cubicBezTo>
                  <a:pt x="6981" y="3644"/>
                  <a:pt x="3836" y="6642"/>
                  <a:pt x="3653" y="10456"/>
                </a:cubicBezTo>
                <a:lnTo>
                  <a:pt x="12" y="10281"/>
                </a:lnTo>
                <a:cubicBezTo>
                  <a:pt x="289" y="4525"/>
                  <a:pt x="5036" y="-1"/>
                  <a:pt x="10800" y="0"/>
                </a:cubicBezTo>
                <a:cubicBezTo>
                  <a:pt x="15050" y="0"/>
                  <a:pt x="18906" y="2493"/>
                  <a:pt x="20649" y="6370"/>
                </a:cubicBezTo>
                <a:lnTo>
                  <a:pt x="23112" y="5262"/>
                </a:lnTo>
                <a:lnTo>
                  <a:pt x="20843" y="11242"/>
                </a:lnTo>
                <a:lnTo>
                  <a:pt x="14863" y="8972"/>
                </a:lnTo>
                <a:lnTo>
                  <a:pt x="17325" y="7865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8D8D8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91" name="AutoShape 10"/>
          <p:cNvSpPr>
            <a:spLocks noChangeArrowheads="1"/>
          </p:cNvSpPr>
          <p:nvPr/>
        </p:nvSpPr>
        <p:spPr bwMode="auto">
          <a:xfrm>
            <a:off x="2731294" y="3263534"/>
            <a:ext cx="1522413" cy="1439862"/>
          </a:xfrm>
          <a:prstGeom prst="roundRect">
            <a:avLst>
              <a:gd name="adj" fmla="val 14222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Unresolved exit report, Listed by </a:t>
            </a:r>
            <a:r>
              <a:rPr lang="en-US" altLang="en-US" sz="1800" dirty="0">
                <a:solidFill>
                  <a:schemeClr val="bg1"/>
                </a:solidFill>
              </a:rPr>
              <a:t>student</a:t>
            </a:r>
          </a:p>
        </p:txBody>
      </p:sp>
      <p:sp>
        <p:nvSpPr>
          <p:cNvPr id="11272" name="AutoShape 13"/>
          <p:cNvSpPr>
            <a:spLocks noChangeArrowheads="1"/>
          </p:cNvSpPr>
          <p:nvPr/>
        </p:nvSpPr>
        <p:spPr bwMode="auto">
          <a:xfrm>
            <a:off x="4849813" y="3167063"/>
            <a:ext cx="1439862" cy="1439862"/>
          </a:xfrm>
          <a:prstGeom prst="roundRect">
            <a:avLst>
              <a:gd name="adj" fmla="val 14222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Who? Students qualifying for OSEP exit report</a:t>
            </a:r>
          </a:p>
        </p:txBody>
      </p:sp>
      <p:sp>
        <p:nvSpPr>
          <p:cNvPr id="11273" name="AutoShape 16"/>
          <p:cNvSpPr>
            <a:spLocks noChangeArrowheads="1"/>
          </p:cNvSpPr>
          <p:nvPr/>
        </p:nvSpPr>
        <p:spPr bwMode="auto">
          <a:xfrm>
            <a:off x="7297738" y="3240088"/>
            <a:ext cx="1439862" cy="1439862"/>
          </a:xfrm>
          <a:prstGeom prst="roundRect">
            <a:avLst>
              <a:gd name="adj" fmla="val 14222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When? From end of school to Sept. 15</a:t>
            </a:r>
          </a:p>
        </p:txBody>
      </p:sp>
      <p:grpSp>
        <p:nvGrpSpPr>
          <p:cNvPr id="11274" name="Group 5"/>
          <p:cNvGrpSpPr>
            <a:grpSpLocks/>
          </p:cNvGrpSpPr>
          <p:nvPr/>
        </p:nvGrpSpPr>
        <p:grpSpPr bwMode="auto">
          <a:xfrm>
            <a:off x="2306638" y="1525588"/>
            <a:ext cx="5251450" cy="463550"/>
            <a:chOff x="0" y="0"/>
            <a:chExt cx="3308" cy="292"/>
          </a:xfrm>
        </p:grpSpPr>
        <p:sp>
          <p:nvSpPr>
            <p:cNvPr id="22" name="AutoShape 6"/>
            <p:cNvSpPr>
              <a:spLocks noChangeArrowheads="1"/>
            </p:cNvSpPr>
            <p:nvPr/>
          </p:nvSpPr>
          <p:spPr bwMode="auto">
            <a:xfrm>
              <a:off x="132" y="34"/>
              <a:ext cx="3176" cy="23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rgbClr val="B78E03"/>
                </a:gs>
                <a:gs pos="100000">
                  <a:schemeClr val="accent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AU" altLang="en-US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290" name="AutoShape 7"/>
            <p:cNvSpPr>
              <a:spLocks noChangeArrowheads="1"/>
            </p:cNvSpPr>
            <p:nvPr/>
          </p:nvSpPr>
          <p:spPr bwMode="auto">
            <a:xfrm>
              <a:off x="0" y="0"/>
              <a:ext cx="288" cy="292"/>
            </a:xfrm>
            <a:prstGeom prst="homePlate">
              <a:avLst>
                <a:gd name="adj" fmla="val 25000"/>
              </a:avLst>
            </a:prstGeom>
            <a:gradFill rotWithShape="1">
              <a:gsLst>
                <a:gs pos="0">
                  <a:srgbClr val="705702"/>
                </a:gs>
                <a:gs pos="100000">
                  <a:schemeClr val="accent1"/>
                </a:gs>
              </a:gsLst>
              <a:lin ang="18900000" scaled="1"/>
            </a:gra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aseline="-25000" dirty="0"/>
            </a:p>
          </p:txBody>
        </p:sp>
      </p:grpSp>
      <p:sp>
        <p:nvSpPr>
          <p:cNvPr id="11275" name="AutoShape 14"/>
          <p:cNvSpPr>
            <a:spLocks noChangeArrowheads="1"/>
          </p:cNvSpPr>
          <p:nvPr/>
        </p:nvSpPr>
        <p:spPr bwMode="auto">
          <a:xfrm>
            <a:off x="2914650" y="1558925"/>
            <a:ext cx="3240088" cy="466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latin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bg1"/>
              </a:solidFill>
              <a:ea typeface="Gulim" pitchFamily="34" charset="-127"/>
            </a:endParaRPr>
          </a:p>
        </p:txBody>
      </p:sp>
      <p:sp>
        <p:nvSpPr>
          <p:cNvPr id="11276" name="AutoShape 15"/>
          <p:cNvSpPr>
            <a:spLocks noChangeArrowheads="1"/>
          </p:cNvSpPr>
          <p:nvPr/>
        </p:nvSpPr>
        <p:spPr bwMode="auto">
          <a:xfrm>
            <a:off x="3152775" y="1547813"/>
            <a:ext cx="3240088" cy="466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latin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ea typeface="Gulim" pitchFamily="34" charset="-127"/>
              </a:rPr>
              <a:t>Timely reporting of all exits </a:t>
            </a:r>
          </a:p>
        </p:txBody>
      </p:sp>
      <p:sp>
        <p:nvSpPr>
          <p:cNvPr id="11277" name="AutoShape 16"/>
          <p:cNvSpPr>
            <a:spLocks noChangeArrowheads="1"/>
          </p:cNvSpPr>
          <p:nvPr/>
        </p:nvSpPr>
        <p:spPr bwMode="auto">
          <a:xfrm>
            <a:off x="2905125" y="3527425"/>
            <a:ext cx="3095625" cy="466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latin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bg1"/>
              </a:solidFill>
              <a:ea typeface="Gulim" pitchFamily="34" charset="-127"/>
            </a:endParaRPr>
          </a:p>
        </p:txBody>
      </p:sp>
      <p:sp>
        <p:nvSpPr>
          <p:cNvPr id="11278" name="AutoShape 17"/>
          <p:cNvSpPr>
            <a:spLocks noChangeArrowheads="1"/>
          </p:cNvSpPr>
          <p:nvPr/>
        </p:nvSpPr>
        <p:spPr bwMode="auto">
          <a:xfrm>
            <a:off x="2922588" y="4433888"/>
            <a:ext cx="3095625" cy="466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latin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bg1"/>
              </a:solidFill>
              <a:ea typeface="Gulim" pitchFamily="34" charset="-127"/>
            </a:endParaRPr>
          </a:p>
        </p:txBody>
      </p:sp>
      <p:sp>
        <p:nvSpPr>
          <p:cNvPr id="11279" name="AutoShape 24"/>
          <p:cNvSpPr>
            <a:spLocks noChangeArrowheads="1"/>
          </p:cNvSpPr>
          <p:nvPr/>
        </p:nvSpPr>
        <p:spPr bwMode="auto">
          <a:xfrm>
            <a:off x="1897063" y="1511300"/>
            <a:ext cx="576262" cy="5397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latin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bg1"/>
              </a:solidFill>
              <a:ea typeface="Gulim" pitchFamily="34" charset="-127"/>
            </a:endParaRPr>
          </a:p>
        </p:txBody>
      </p:sp>
      <p:grpSp>
        <p:nvGrpSpPr>
          <p:cNvPr id="11280" name="Group 25"/>
          <p:cNvGrpSpPr>
            <a:grpSpLocks/>
          </p:cNvGrpSpPr>
          <p:nvPr/>
        </p:nvGrpSpPr>
        <p:grpSpPr bwMode="auto">
          <a:xfrm>
            <a:off x="1809750" y="1447800"/>
            <a:ext cx="576263" cy="577850"/>
            <a:chOff x="0" y="0"/>
            <a:chExt cx="363" cy="364"/>
          </a:xfrm>
        </p:grpSpPr>
        <p:sp>
          <p:nvSpPr>
            <p:cNvPr id="11282" name="AutoShape 26"/>
            <p:cNvSpPr>
              <a:spLocks noChangeArrowheads="1"/>
            </p:cNvSpPr>
            <p:nvPr/>
          </p:nvSpPr>
          <p:spPr bwMode="auto">
            <a:xfrm>
              <a:off x="2" y="1"/>
              <a:ext cx="360" cy="363"/>
            </a:xfrm>
            <a:prstGeom prst="roundRect">
              <a:avLst>
                <a:gd name="adj" fmla="val 14222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400" dirty="0"/>
            </a:p>
          </p:txBody>
        </p:sp>
        <p:grpSp>
          <p:nvGrpSpPr>
            <p:cNvPr id="11283" name="Group 27"/>
            <p:cNvGrpSpPr>
              <a:grpSpLocks/>
            </p:cNvGrpSpPr>
            <p:nvPr/>
          </p:nvGrpSpPr>
          <p:grpSpPr bwMode="auto">
            <a:xfrm>
              <a:off x="2" y="0"/>
              <a:ext cx="359" cy="364"/>
              <a:chOff x="0" y="0"/>
              <a:chExt cx="4251" cy="2141"/>
            </a:xfrm>
          </p:grpSpPr>
          <p:sp>
            <p:nvSpPr>
              <p:cNvPr id="11287" name="Oval 2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  <p:sp>
            <p:nvSpPr>
              <p:cNvPr id="11288" name="Oval 29"/>
              <p:cNvSpPr>
                <a:spLocks noChangeArrowheads="1"/>
              </p:cNvSpPr>
              <p:nvPr/>
            </p:nvSpPr>
            <p:spPr bwMode="auto">
              <a:xfrm>
                <a:off x="62" y="3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</p:grpSp>
        <p:sp>
          <p:nvSpPr>
            <p:cNvPr id="11284" name="Oval 30"/>
            <p:cNvSpPr>
              <a:spLocks noChangeArrowheads="1"/>
            </p:cNvSpPr>
            <p:nvPr/>
          </p:nvSpPr>
          <p:spPr bwMode="auto">
            <a:xfrm flipH="1">
              <a:off x="31" y="33"/>
              <a:ext cx="302" cy="2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1285" name="Oval 31"/>
            <p:cNvSpPr>
              <a:spLocks noChangeArrowheads="1"/>
            </p:cNvSpPr>
            <p:nvPr/>
          </p:nvSpPr>
          <p:spPr bwMode="auto">
            <a:xfrm flipH="1">
              <a:off x="59" y="41"/>
              <a:ext cx="244" cy="191"/>
            </a:xfrm>
            <a:prstGeom prst="ellipse">
              <a:avLst/>
            </a:prstGeom>
            <a:gradFill rotWithShape="1">
              <a:gsLst>
                <a:gs pos="0">
                  <a:srgbClr val="FCF2CD"/>
                </a:gs>
                <a:gs pos="100000">
                  <a:schemeClr val="accent1">
                    <a:alpha val="37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1286" name="AutoShape 32"/>
            <p:cNvSpPr>
              <a:spLocks noChangeArrowheads="1"/>
            </p:cNvSpPr>
            <p:nvPr/>
          </p:nvSpPr>
          <p:spPr bwMode="auto">
            <a:xfrm>
              <a:off x="0" y="1"/>
              <a:ext cx="363" cy="34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latinLnBrk="1" hangingPunct="1">
                <a:spcBef>
                  <a:spcPct val="0"/>
                </a:spcBef>
                <a:buFontTx/>
                <a:buNone/>
              </a:pPr>
              <a:r>
                <a:rPr lang="uk-UA" altLang="en-US" sz="1800" b="1">
                  <a:solidFill>
                    <a:schemeClr val="bg1"/>
                  </a:solidFill>
                </a:rPr>
                <a:t>2</a:t>
              </a:r>
              <a:endParaRPr lang="en-US" altLang="en-US" sz="1800" b="1" dirty="0">
                <a:solidFill>
                  <a:schemeClr val="bg1"/>
                </a:solidFill>
                <a:ea typeface="Gulim" pitchFamily="34" charset="-127"/>
              </a:endParaRPr>
            </a:p>
          </p:txBody>
        </p:sp>
      </p:grpSp>
      <p:sp>
        <p:nvSpPr>
          <p:cNvPr id="78" name="Rectangle 62"/>
          <p:cNvSpPr txBox="1">
            <a:spLocks noChangeArrowheads="1"/>
          </p:cNvSpPr>
          <p:nvPr/>
        </p:nvSpPr>
        <p:spPr bwMode="auto">
          <a:xfrm>
            <a:off x="984250" y="476250"/>
            <a:ext cx="7772400" cy="508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ZA" altLang="en-US" sz="3200" dirty="0">
                <a:solidFill>
                  <a:schemeClr val="tx1"/>
                </a:solidFill>
              </a:rPr>
              <a:t>Avoiding Timely &amp; Accuracy Issues</a:t>
            </a:r>
            <a:endParaRPr lang="en-GB" altLang="en-US" sz="3200" kern="0" dirty="0" smtClean="0">
              <a:solidFill>
                <a:schemeClr val="tx1"/>
              </a:solidFill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 flipV="1">
            <a:off x="3138487" y="4180681"/>
            <a:ext cx="2663825" cy="14398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325" y="7865"/>
                </a:moveTo>
                <a:cubicBezTo>
                  <a:pt x="16170" y="5296"/>
                  <a:pt x="13616" y="3645"/>
                  <a:pt x="10800" y="3645"/>
                </a:cubicBezTo>
                <a:cubicBezTo>
                  <a:pt x="6981" y="3644"/>
                  <a:pt x="3836" y="6642"/>
                  <a:pt x="3653" y="10456"/>
                </a:cubicBezTo>
                <a:lnTo>
                  <a:pt x="12" y="10281"/>
                </a:lnTo>
                <a:cubicBezTo>
                  <a:pt x="289" y="4525"/>
                  <a:pt x="5036" y="-1"/>
                  <a:pt x="10800" y="0"/>
                </a:cubicBezTo>
                <a:cubicBezTo>
                  <a:pt x="15050" y="0"/>
                  <a:pt x="18906" y="2493"/>
                  <a:pt x="20649" y="6370"/>
                </a:cubicBezTo>
                <a:lnTo>
                  <a:pt x="23112" y="5262"/>
                </a:lnTo>
                <a:lnTo>
                  <a:pt x="20843" y="11242"/>
                </a:lnTo>
                <a:lnTo>
                  <a:pt x="14863" y="8972"/>
                </a:lnTo>
                <a:lnTo>
                  <a:pt x="17325" y="7865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8D8D8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3" grpId="0" animBg="1"/>
      <p:bldP spid="11267" grpId="0" animBg="1"/>
      <p:bldP spid="11269" grpId="0" animBg="1"/>
      <p:bldP spid="11291" grpId="0" animBg="1"/>
      <p:bldP spid="11272" grpId="0" animBg="1"/>
      <p:bldP spid="11273" grpId="0" animBg="1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3"/>
          <p:cNvSpPr>
            <a:spLocks noChangeArrowheads="1"/>
          </p:cNvSpPr>
          <p:nvPr/>
        </p:nvSpPr>
        <p:spPr bwMode="auto">
          <a:xfrm>
            <a:off x="6804248" y="3556000"/>
            <a:ext cx="2016224" cy="2314575"/>
          </a:xfrm>
          <a:prstGeom prst="roundRect">
            <a:avLst>
              <a:gd name="adj" fmla="val 13671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600" dirty="0" smtClean="0"/>
              <a:t>If services ceased prior year, exit date and basis of exit is required in prior year. If services continue, current year data must be entered</a:t>
            </a:r>
            <a:endParaRPr lang="en-AU" altLang="en-US" sz="1600" dirty="0"/>
          </a:p>
        </p:txBody>
      </p:sp>
      <p:sp>
        <p:nvSpPr>
          <p:cNvPr id="10243" name="AutoShape 6"/>
          <p:cNvSpPr>
            <a:spLocks noChangeArrowheads="1"/>
          </p:cNvSpPr>
          <p:nvPr/>
        </p:nvSpPr>
        <p:spPr bwMode="auto">
          <a:xfrm>
            <a:off x="4860925" y="3568700"/>
            <a:ext cx="1584325" cy="2314575"/>
          </a:xfrm>
          <a:prstGeom prst="roundRect">
            <a:avLst>
              <a:gd name="adj" fmla="val 136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600" dirty="0" smtClean="0"/>
              <a:t>OSEP requires exits to be report in the school year an LEA ceases to provide services</a:t>
            </a:r>
            <a:endParaRPr lang="en-AU" altLang="en-US" sz="1600" dirty="0"/>
          </a:p>
        </p:txBody>
      </p:sp>
      <p:sp>
        <p:nvSpPr>
          <p:cNvPr id="10245" name="AutoShape 12"/>
          <p:cNvSpPr>
            <a:spLocks noChangeArrowheads="1"/>
          </p:cNvSpPr>
          <p:nvPr/>
        </p:nvSpPr>
        <p:spPr bwMode="auto">
          <a:xfrm>
            <a:off x="762000" y="3568699"/>
            <a:ext cx="1439862" cy="2314575"/>
          </a:xfrm>
          <a:prstGeom prst="roundRect">
            <a:avLst>
              <a:gd name="adj" fmla="val 13671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 smtClean="0"/>
              <a:t>Services reported as continuing though the last day of school</a:t>
            </a:r>
            <a:endParaRPr lang="en-AU" altLang="en-US" sz="1800" dirty="0"/>
          </a:p>
        </p:txBody>
      </p:sp>
      <p:sp>
        <p:nvSpPr>
          <p:cNvPr id="10262" name="AutoShape 19"/>
          <p:cNvSpPr>
            <a:spLocks noChangeArrowheads="1"/>
          </p:cNvSpPr>
          <p:nvPr/>
        </p:nvSpPr>
        <p:spPr bwMode="auto">
          <a:xfrm>
            <a:off x="762000" y="2057399"/>
            <a:ext cx="1439862" cy="1439863"/>
          </a:xfrm>
          <a:prstGeom prst="roundRect">
            <a:avLst>
              <a:gd name="adj" fmla="val 14222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Students with active status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10258" name="AutoShape 25"/>
          <p:cNvSpPr>
            <a:spLocks noChangeArrowheads="1"/>
          </p:cNvSpPr>
          <p:nvPr/>
        </p:nvSpPr>
        <p:spPr bwMode="auto">
          <a:xfrm>
            <a:off x="4860926" y="2057400"/>
            <a:ext cx="1584324" cy="1439863"/>
          </a:xfrm>
          <a:prstGeom prst="roundRect">
            <a:avLst>
              <a:gd name="adj" fmla="val 14222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700" dirty="0" smtClean="0">
                <a:solidFill>
                  <a:schemeClr val="bg1"/>
                </a:solidFill>
              </a:rPr>
              <a:t>OSEP requirements apply </a:t>
            </a:r>
            <a:endParaRPr lang="en-US" altLang="en-US" sz="1700" dirty="0">
              <a:solidFill>
                <a:schemeClr val="bg1"/>
              </a:solidFill>
            </a:endParaRPr>
          </a:p>
        </p:txBody>
      </p:sp>
      <p:sp>
        <p:nvSpPr>
          <p:cNvPr id="10256" name="AutoShape 28"/>
          <p:cNvSpPr>
            <a:spLocks noChangeArrowheads="1"/>
          </p:cNvSpPr>
          <p:nvPr/>
        </p:nvSpPr>
        <p:spPr bwMode="auto">
          <a:xfrm>
            <a:off x="7092950" y="2057400"/>
            <a:ext cx="1439863" cy="1439863"/>
          </a:xfrm>
          <a:prstGeom prst="roundRect">
            <a:avLst>
              <a:gd name="adj" fmla="val 14222"/>
            </a:avLst>
          </a:prstGeom>
          <a:solidFill>
            <a:srgbClr val="002060"/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Student data indicates exit date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10253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822326" y="81084"/>
            <a:ext cx="8077200" cy="990600"/>
          </a:xfrm>
        </p:spPr>
        <p:txBody>
          <a:bodyPr/>
          <a:lstStyle/>
          <a:p>
            <a:pPr algn="ctr" eaLnBrk="1" hangingPunct="1"/>
            <a:r>
              <a:rPr lang="en-ZA" altLang="en-US" sz="3200" dirty="0"/>
              <a:t>Avoiding Timely &amp; Accuracy Issues</a:t>
            </a:r>
            <a:endParaRPr lang="en-GB" altLang="en-US" sz="3200" dirty="0" smtClean="0"/>
          </a:p>
        </p:txBody>
      </p:sp>
      <p:sp>
        <p:nvSpPr>
          <p:cNvPr id="10254" name="AutoShape 31"/>
          <p:cNvSpPr>
            <a:spLocks noChangeArrowheads="1"/>
          </p:cNvSpPr>
          <p:nvPr/>
        </p:nvSpPr>
        <p:spPr bwMode="auto">
          <a:xfrm flipH="1">
            <a:off x="631216" y="5949950"/>
            <a:ext cx="8353176" cy="908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>
                  <a:alpha val="7500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/>
              <a:t>Recommendation: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/>
              <a:t> </a:t>
            </a:r>
            <a:r>
              <a:rPr lang="en-AU" altLang="en-US" sz="1800" dirty="0" smtClean="0"/>
              <a:t>Run provider rosters early to confirm current year case loads and summer exits</a:t>
            </a:r>
            <a:endParaRPr lang="en-AU" altLang="en-US" sz="1800" dirty="0"/>
          </a:p>
        </p:txBody>
      </p:sp>
      <p:sp>
        <p:nvSpPr>
          <p:cNvPr id="11297" name="Rectangle 33"/>
          <p:cNvSpPr>
            <a:spLocks noChangeArrowheads="1"/>
          </p:cNvSpPr>
          <p:nvPr/>
        </p:nvSpPr>
        <p:spPr bwMode="auto">
          <a:xfrm>
            <a:off x="1287646" y="780559"/>
            <a:ext cx="7487444" cy="58896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b="1" dirty="0" smtClean="0">
                <a:solidFill>
                  <a:schemeClr val="bg1"/>
                </a:solidFill>
              </a:rPr>
              <a:t>What exits are at issue?</a:t>
            </a:r>
            <a:endParaRPr lang="en-GB" altLang="en-US" sz="3200" b="1" dirty="0">
              <a:solidFill>
                <a:schemeClr val="bg1"/>
              </a:solidFill>
            </a:endParaRPr>
          </a:p>
        </p:txBody>
      </p:sp>
      <p:sp>
        <p:nvSpPr>
          <p:cNvPr id="22" name="U-Turn Arrow 21"/>
          <p:cNvSpPr/>
          <p:nvPr/>
        </p:nvSpPr>
        <p:spPr>
          <a:xfrm>
            <a:off x="3962523" y="1576754"/>
            <a:ext cx="1690563" cy="381000"/>
          </a:xfrm>
          <a:prstGeom prst="utur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U-Turn Arrow 22"/>
          <p:cNvSpPr/>
          <p:nvPr/>
        </p:nvSpPr>
        <p:spPr>
          <a:xfrm>
            <a:off x="6283833" y="1576754"/>
            <a:ext cx="1618233" cy="381000"/>
          </a:xfrm>
          <a:prstGeom prst="utur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2562895" y="3611929"/>
            <a:ext cx="1489075" cy="2314575"/>
          </a:xfrm>
          <a:prstGeom prst="roundRect">
            <a:avLst>
              <a:gd name="adj" fmla="val 13671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 smtClean="0"/>
              <a:t>There are  no MIS records for the student in the next school year</a:t>
            </a:r>
            <a:endParaRPr lang="en-AU" altLang="en-US" sz="1800" dirty="0"/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auto">
          <a:xfrm>
            <a:off x="2587502" y="2033953"/>
            <a:ext cx="1439862" cy="1439863"/>
          </a:xfrm>
          <a:prstGeom prst="roundRect">
            <a:avLst>
              <a:gd name="adj" fmla="val 14222"/>
            </a:avLst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Student does not return 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26" name="U-Turn Arrow 25"/>
          <p:cNvSpPr/>
          <p:nvPr/>
        </p:nvSpPr>
        <p:spPr>
          <a:xfrm>
            <a:off x="1759620" y="1576754"/>
            <a:ext cx="1606550" cy="381000"/>
          </a:xfrm>
          <a:prstGeom prst="utur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2495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5" grpId="0" animBg="1"/>
      <p:bldP spid="10262" grpId="0" animBg="1"/>
      <p:bldP spid="10258" grpId="0" animBg="1"/>
      <p:bldP spid="10256" grpId="0" animBg="1"/>
      <p:bldP spid="10254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41249" y="304800"/>
            <a:ext cx="7921752" cy="7620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Doing Your Best Work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800600" y="1371601"/>
            <a:ext cx="4129087" cy="4876800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Mr. Generic Coffee Drinker is using which </a:t>
            </a:r>
            <a:r>
              <a:rPr lang="en-US" dirty="0"/>
              <a:t>MIS feature </a:t>
            </a:r>
            <a:r>
              <a:rPr lang="en-US" dirty="0" smtClean="0"/>
              <a:t>to discover specific students need to have exit data entered for the prior school year?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Unresolved Exit Report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55"/>
          <a:stretch/>
        </p:blipFill>
        <p:spPr>
          <a:xfrm>
            <a:off x="990600" y="1066800"/>
            <a:ext cx="3657601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Left Arrow 1"/>
          <p:cNvSpPr/>
          <p:nvPr/>
        </p:nvSpPr>
        <p:spPr>
          <a:xfrm rot="19687526">
            <a:off x="2646419" y="5006164"/>
            <a:ext cx="1676400" cy="112162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28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5987" y="269873"/>
            <a:ext cx="6400800" cy="1143000"/>
          </a:xfrm>
        </p:spPr>
        <p:txBody>
          <a:bodyPr/>
          <a:lstStyle/>
          <a:p>
            <a:pPr eaLnBrk="1" hangingPunct="1"/>
            <a:r>
              <a:rPr lang="en-ZA" altLang="en-US" sz="3200" dirty="0"/>
              <a:t>Avoiding Timely &amp; Accuracy Issues</a:t>
            </a:r>
            <a:endParaRPr lang="en-GB" altLang="en-US" sz="32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81264" y="228600"/>
            <a:ext cx="7509664" cy="1335511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ZA" altLang="en-US" dirty="0" smtClean="0"/>
          </a:p>
          <a:p>
            <a:pPr eaLnBrk="1" hangingPunct="1">
              <a:lnSpc>
                <a:spcPct val="90000"/>
              </a:lnSpc>
            </a:pPr>
            <a:endParaRPr lang="en-ZA" altLang="en-US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ZA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/>
              <a:t>Methods and tools to discover exits</a:t>
            </a: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6948169" y="1412873"/>
            <a:ext cx="2088327" cy="1487025"/>
          </a:xfrm>
          <a:prstGeom prst="ellipse">
            <a:avLst/>
          </a:prstGeom>
          <a:solidFill>
            <a:srgbClr val="03F303">
              <a:alpha val="29412"/>
            </a:srgbClr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 smtClean="0"/>
              <a:t>KIDS administrators</a:t>
            </a:r>
            <a:endParaRPr lang="en-AU" altLang="en-US" sz="1800" dirty="0"/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3308923" y="5215137"/>
            <a:ext cx="1615056" cy="1574511"/>
          </a:xfrm>
          <a:prstGeom prst="ellipse">
            <a:avLst/>
          </a:prstGeom>
          <a:solidFill>
            <a:srgbClr val="F53D39">
              <a:alpha val="57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 smtClean="0"/>
              <a:t>MIS clerk</a:t>
            </a:r>
            <a:endParaRPr lang="en-AU" altLang="en-US" sz="1800" dirty="0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>
            <a:off x="4736891" y="2754031"/>
            <a:ext cx="2304256" cy="2592287"/>
          </a:xfrm>
          <a:prstGeom prst="line">
            <a:avLst/>
          </a:prstGeom>
          <a:ln>
            <a:solidFill>
              <a:srgbClr val="1BE50B"/>
            </a:solidFill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539552" y="2025344"/>
            <a:ext cx="1800199" cy="917818"/>
          </a:xfrm>
          <a:prstGeom prst="ellipse">
            <a:avLst/>
          </a:prstGeom>
          <a:solidFill>
            <a:srgbClr val="00B0F0">
              <a:alpha val="29803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 smtClean="0"/>
              <a:t>Providers /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 smtClean="0"/>
              <a:t>Case Manager</a:t>
            </a:r>
            <a:endParaRPr lang="en-AU" altLang="en-US" sz="1800" dirty="0"/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107505" y="4057518"/>
            <a:ext cx="2566600" cy="1243689"/>
          </a:xfrm>
          <a:prstGeom prst="ellipse">
            <a:avLst/>
          </a:prstGeom>
          <a:solidFill>
            <a:schemeClr val="accent1">
              <a:alpha val="29803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 smtClean="0"/>
              <a:t>Caseloads &amp; Roster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 smtClean="0"/>
              <a:t>Reports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 smtClean="0"/>
              <a:t>by provider</a:t>
            </a:r>
            <a:endParaRPr lang="en-AU" altLang="en-US" sz="1800" dirty="0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 flipV="1">
            <a:off x="1331640" y="2996952"/>
            <a:ext cx="0" cy="936104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2195736" y="5215137"/>
            <a:ext cx="956739" cy="574063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1903594" y="3031080"/>
            <a:ext cx="1541021" cy="2315238"/>
          </a:xfrm>
          <a:prstGeom prst="line">
            <a:avLst/>
          </a:prstGeom>
          <a:ln>
            <a:solidFill>
              <a:srgbClr val="00B0F0"/>
            </a:solidFill>
            <a:headEnd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4355976" y="1808844"/>
            <a:ext cx="2160240" cy="1224087"/>
          </a:xfrm>
          <a:prstGeom prst="ellipse">
            <a:avLst/>
          </a:prstGeom>
          <a:solidFill>
            <a:srgbClr val="00B0F0">
              <a:alpha val="29803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 smtClean="0"/>
              <a:t>Update IEP program</a:t>
            </a:r>
            <a:endParaRPr lang="en-AU" altLang="en-US" sz="1800" dirty="0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V="1">
            <a:off x="2386024" y="2420887"/>
            <a:ext cx="1897944" cy="1"/>
          </a:xfrm>
          <a:prstGeom prst="line">
            <a:avLst/>
          </a:prstGeom>
          <a:ln>
            <a:solidFill>
              <a:srgbClr val="00B0F0"/>
            </a:solidFill>
            <a:headEnd/>
            <a:tailEnd type="triangl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7884368" y="2943160"/>
            <a:ext cx="0" cy="2214031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5117716" y="6002392"/>
            <a:ext cx="1052585" cy="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9" name="Oval 8"/>
          <p:cNvSpPr>
            <a:spLocks noChangeArrowheads="1"/>
          </p:cNvSpPr>
          <p:nvPr/>
        </p:nvSpPr>
        <p:spPr bwMode="auto">
          <a:xfrm>
            <a:off x="6372200" y="5281056"/>
            <a:ext cx="2520280" cy="1327646"/>
          </a:xfrm>
          <a:prstGeom prst="ellipse">
            <a:avLst/>
          </a:prstGeom>
          <a:solidFill>
            <a:schemeClr val="accent1">
              <a:alpha val="29803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 smtClean="0"/>
              <a:t>Caseloads &amp; Roster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 smtClean="0"/>
              <a:t>Reports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 smtClean="0"/>
              <a:t>by building</a:t>
            </a:r>
            <a:endParaRPr lang="en-AU" altLang="en-US" sz="1800" dirty="0"/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 flipH="1" flipV="1">
            <a:off x="2267744" y="2754031"/>
            <a:ext cx="1512168" cy="2403159"/>
          </a:xfrm>
          <a:prstGeom prst="line">
            <a:avLst/>
          </a:prstGeom>
          <a:ln>
            <a:solidFill>
              <a:srgbClr val="1BE50B"/>
            </a:solidFill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 flipV="1">
            <a:off x="4958163" y="2899898"/>
            <a:ext cx="2600349" cy="2689342"/>
          </a:xfrm>
          <a:prstGeom prst="line">
            <a:avLst/>
          </a:prstGeom>
          <a:ln>
            <a:solidFill>
              <a:srgbClr val="00B0F0"/>
            </a:solidFill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>
            <a:off x="3566267" y="3104939"/>
            <a:ext cx="2160240" cy="1224087"/>
          </a:xfrm>
          <a:prstGeom prst="ellipse">
            <a:avLst/>
          </a:prstGeom>
          <a:solidFill>
            <a:srgbClr val="9966FF">
              <a:alpha val="2941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 smtClean="0"/>
              <a:t>Update MIS</a:t>
            </a:r>
            <a:endParaRPr lang="en-AU" altLang="en-US" sz="1800" dirty="0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V="1">
            <a:off x="4355976" y="4379640"/>
            <a:ext cx="72008" cy="795685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8" grpId="0" animBg="1"/>
      <p:bldP spid="13319" grpId="0" animBg="1"/>
      <p:bldP spid="13320" grpId="0" animBg="1"/>
      <p:bldP spid="13321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8399" y="404664"/>
            <a:ext cx="7772400" cy="508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dirty="0" smtClean="0">
                <a:solidFill>
                  <a:srgbClr val="002060"/>
                </a:solidFill>
              </a:rPr>
              <a:t>Topics</a:t>
            </a: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795467" y="1631999"/>
            <a:ext cx="8005762" cy="576262"/>
            <a:chOff x="9" y="0"/>
            <a:chExt cx="3317" cy="292"/>
          </a:xfrm>
          <a:solidFill>
            <a:schemeClr val="accent2">
              <a:lumMod val="75000"/>
            </a:schemeClr>
          </a:solidFill>
        </p:grpSpPr>
        <p:sp>
          <p:nvSpPr>
            <p:cNvPr id="14340" name="AutoShape 5"/>
            <p:cNvSpPr>
              <a:spLocks noChangeArrowheads="1"/>
            </p:cNvSpPr>
            <p:nvPr/>
          </p:nvSpPr>
          <p:spPr bwMode="auto">
            <a:xfrm>
              <a:off x="150" y="38"/>
              <a:ext cx="3176" cy="23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2400" b="1" dirty="0" smtClean="0">
                  <a:solidFill>
                    <a:schemeClr val="bg1"/>
                  </a:solidFill>
                </a:rPr>
                <a:t>Avoiding Timely &amp; Accurate Issues</a:t>
              </a:r>
            </a:p>
          </p:txBody>
        </p:sp>
        <p:sp>
          <p:nvSpPr>
            <p:cNvPr id="5141" name="AutoShape 6"/>
            <p:cNvSpPr>
              <a:spLocks noChangeArrowheads="1"/>
            </p:cNvSpPr>
            <p:nvPr/>
          </p:nvSpPr>
          <p:spPr bwMode="auto">
            <a:xfrm>
              <a:off x="9" y="0"/>
              <a:ext cx="288" cy="292"/>
            </a:xfrm>
            <a:prstGeom prst="homePlate">
              <a:avLst>
                <a:gd name="adj" fmla="val 25000"/>
              </a:avLst>
            </a:prstGeom>
            <a:grp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aseline="-25000" dirty="0"/>
            </a:p>
          </p:txBody>
        </p:sp>
      </p:grpSp>
      <p:grpSp>
        <p:nvGrpSpPr>
          <p:cNvPr id="5124" name="Group 6"/>
          <p:cNvGrpSpPr>
            <a:grpSpLocks/>
          </p:cNvGrpSpPr>
          <p:nvPr/>
        </p:nvGrpSpPr>
        <p:grpSpPr bwMode="auto">
          <a:xfrm>
            <a:off x="816972" y="2314501"/>
            <a:ext cx="7993062" cy="584200"/>
            <a:chOff x="0" y="0"/>
            <a:chExt cx="3308" cy="292"/>
          </a:xfrm>
        </p:grpSpPr>
        <p:sp>
          <p:nvSpPr>
            <p:cNvPr id="14343" name="AutoShape 8"/>
            <p:cNvSpPr>
              <a:spLocks noChangeArrowheads="1"/>
            </p:cNvSpPr>
            <p:nvPr/>
          </p:nvSpPr>
          <p:spPr bwMode="auto">
            <a:xfrm>
              <a:off x="132" y="34"/>
              <a:ext cx="3176" cy="230"/>
            </a:xfrm>
            <a:prstGeom prst="roundRect">
              <a:avLst>
                <a:gd name="adj" fmla="val 50000"/>
              </a:avLst>
            </a:prstGeom>
            <a:ln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AU" altLang="en-US" sz="2800" b="1" dirty="0" smtClean="0">
                  <a:solidFill>
                    <a:schemeClr val="bg1"/>
                  </a:solidFill>
                </a:rPr>
                <a:t>Auditing Reminder</a:t>
              </a:r>
            </a:p>
          </p:txBody>
        </p:sp>
        <p:sp>
          <p:nvSpPr>
            <p:cNvPr id="5139" name="AutoShape 9"/>
            <p:cNvSpPr>
              <a:spLocks noChangeArrowheads="1"/>
            </p:cNvSpPr>
            <p:nvPr/>
          </p:nvSpPr>
          <p:spPr bwMode="auto">
            <a:xfrm>
              <a:off x="0" y="0"/>
              <a:ext cx="288" cy="292"/>
            </a:xfrm>
            <a:prstGeom prst="homePlate">
              <a:avLst>
                <a:gd name="adj" fmla="val 25000"/>
              </a:avLst>
            </a:prstGeom>
            <a:gradFill rotWithShape="1">
              <a:gsLst>
                <a:gs pos="0">
                  <a:srgbClr val="705702"/>
                </a:gs>
                <a:gs pos="100000">
                  <a:schemeClr val="accent1"/>
                </a:gs>
              </a:gsLst>
              <a:lin ang="18900000" scaled="1"/>
            </a:gra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aseline="-25000" dirty="0"/>
            </a:p>
          </p:txBody>
        </p:sp>
      </p:grpSp>
      <p:grpSp>
        <p:nvGrpSpPr>
          <p:cNvPr id="5125" name="Group 9"/>
          <p:cNvGrpSpPr>
            <a:grpSpLocks/>
          </p:cNvGrpSpPr>
          <p:nvPr/>
        </p:nvGrpSpPr>
        <p:grpSpPr bwMode="auto">
          <a:xfrm>
            <a:off x="879604" y="3081127"/>
            <a:ext cx="7921625" cy="592138"/>
            <a:chOff x="0" y="0"/>
            <a:chExt cx="3326" cy="292"/>
          </a:xfrm>
        </p:grpSpPr>
        <p:sp>
          <p:nvSpPr>
            <p:cNvPr id="14346" name="AutoShape 11"/>
            <p:cNvSpPr>
              <a:spLocks noChangeArrowheads="1"/>
            </p:cNvSpPr>
            <p:nvPr/>
          </p:nvSpPr>
          <p:spPr bwMode="auto">
            <a:xfrm>
              <a:off x="150" y="37"/>
              <a:ext cx="3176" cy="230"/>
            </a:xfrm>
            <a:prstGeom prst="roundRect">
              <a:avLst>
                <a:gd name="adj" fmla="val 50000"/>
              </a:avLst>
            </a:prstGeom>
            <a:ln/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AU" altLang="en-US" sz="2400" b="1" dirty="0" smtClean="0">
                  <a:solidFill>
                    <a:schemeClr val="bg1"/>
                  </a:solidFill>
                </a:rPr>
                <a:t>KSSD KSSB Summer Program</a:t>
              </a:r>
            </a:p>
          </p:txBody>
        </p:sp>
        <p:sp>
          <p:nvSpPr>
            <p:cNvPr id="5137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288" cy="292"/>
            </a:xfrm>
            <a:prstGeom prst="homePlate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aseline="-25000" dirty="0"/>
            </a:p>
          </p:txBody>
        </p:sp>
      </p:grpSp>
      <p:sp>
        <p:nvSpPr>
          <p:cNvPr id="5127" name="AutoShape 17"/>
          <p:cNvSpPr>
            <a:spLocks noChangeArrowheads="1"/>
          </p:cNvSpPr>
          <p:nvPr/>
        </p:nvSpPr>
        <p:spPr bwMode="auto">
          <a:xfrm>
            <a:off x="1403350" y="3644900"/>
            <a:ext cx="3240088" cy="466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chemeClr val="tx2"/>
              </a:solidFill>
              <a:ea typeface="Gulim" pitchFamily="34" charset="-127"/>
            </a:endParaRPr>
          </a:p>
        </p:txBody>
      </p:sp>
      <p:sp>
        <p:nvSpPr>
          <p:cNvPr id="5128" name="AutoShape 18"/>
          <p:cNvSpPr>
            <a:spLocks noChangeArrowheads="1"/>
          </p:cNvSpPr>
          <p:nvPr/>
        </p:nvSpPr>
        <p:spPr bwMode="auto">
          <a:xfrm>
            <a:off x="1403350" y="4724400"/>
            <a:ext cx="6913563" cy="466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latin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2"/>
              </a:solidFill>
              <a:ea typeface="Gulim" pitchFamily="34" charset="-127"/>
            </a:endParaRPr>
          </a:p>
        </p:txBody>
      </p:sp>
      <p:sp>
        <p:nvSpPr>
          <p:cNvPr id="5129" name="AutoShape 19"/>
          <p:cNvSpPr>
            <a:spLocks noChangeArrowheads="1"/>
          </p:cNvSpPr>
          <p:nvPr/>
        </p:nvSpPr>
        <p:spPr bwMode="auto">
          <a:xfrm>
            <a:off x="1511300" y="5638800"/>
            <a:ext cx="6983413" cy="466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latin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bg1"/>
              </a:solidFill>
              <a:ea typeface="Gulim" pitchFamily="34" charset="-127"/>
            </a:endParaRPr>
          </a:p>
        </p:txBody>
      </p:sp>
      <p:grpSp>
        <p:nvGrpSpPr>
          <p:cNvPr id="5130" name="Group 12"/>
          <p:cNvGrpSpPr>
            <a:grpSpLocks/>
          </p:cNvGrpSpPr>
          <p:nvPr/>
        </p:nvGrpSpPr>
        <p:grpSpPr bwMode="auto">
          <a:xfrm>
            <a:off x="857250" y="914401"/>
            <a:ext cx="8005762" cy="627628"/>
            <a:chOff x="0" y="0"/>
            <a:chExt cx="3313" cy="29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9" name="AutoShape 14"/>
            <p:cNvSpPr>
              <a:spLocks noChangeArrowheads="1"/>
            </p:cNvSpPr>
            <p:nvPr/>
          </p:nvSpPr>
          <p:spPr bwMode="auto">
            <a:xfrm>
              <a:off x="137" y="35"/>
              <a:ext cx="3176" cy="23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AU" altLang="en-US" sz="2800" b="1" dirty="0" smtClean="0"/>
                <a:t>Reporting Tips</a:t>
              </a:r>
            </a:p>
          </p:txBody>
        </p:sp>
        <p:sp>
          <p:nvSpPr>
            <p:cNvPr id="20" name="AutoShape 15"/>
            <p:cNvSpPr>
              <a:spLocks noChangeArrowheads="1"/>
            </p:cNvSpPr>
            <p:nvPr/>
          </p:nvSpPr>
          <p:spPr bwMode="auto">
            <a:xfrm>
              <a:off x="0" y="0"/>
              <a:ext cx="288" cy="292"/>
            </a:xfrm>
            <a:prstGeom prst="homePlate">
              <a:avLst>
                <a:gd name="adj" fmla="val 25000"/>
              </a:avLst>
            </a:prstGeom>
            <a:grp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 baseline="-25000" dirty="0" smtClean="0"/>
            </a:p>
          </p:txBody>
        </p:sp>
      </p:grpSp>
      <p:grpSp>
        <p:nvGrpSpPr>
          <p:cNvPr id="21" name="Group 12"/>
          <p:cNvGrpSpPr>
            <a:grpSpLocks/>
          </p:cNvGrpSpPr>
          <p:nvPr/>
        </p:nvGrpSpPr>
        <p:grpSpPr bwMode="auto">
          <a:xfrm>
            <a:off x="816972" y="3933017"/>
            <a:ext cx="7874746" cy="504056"/>
            <a:chOff x="0" y="0"/>
            <a:chExt cx="3313" cy="292"/>
          </a:xfrm>
          <a:solidFill>
            <a:srgbClr val="92D050"/>
          </a:solidFill>
        </p:grpSpPr>
        <p:sp>
          <p:nvSpPr>
            <p:cNvPr id="22" name="AutoShape 14"/>
            <p:cNvSpPr>
              <a:spLocks noChangeArrowheads="1"/>
            </p:cNvSpPr>
            <p:nvPr/>
          </p:nvSpPr>
          <p:spPr bwMode="auto">
            <a:xfrm>
              <a:off x="137" y="35"/>
              <a:ext cx="3176" cy="23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AU" altLang="en-US" sz="2400" b="1" dirty="0" smtClean="0">
                  <a:solidFill>
                    <a:schemeClr val="bg1"/>
                  </a:solidFill>
                </a:rPr>
                <a:t>KAN_Service updates</a:t>
              </a:r>
            </a:p>
          </p:txBody>
        </p:sp>
        <p:sp>
          <p:nvSpPr>
            <p:cNvPr id="23" name="AutoShape 15"/>
            <p:cNvSpPr>
              <a:spLocks noChangeArrowheads="1"/>
            </p:cNvSpPr>
            <p:nvPr/>
          </p:nvSpPr>
          <p:spPr bwMode="auto">
            <a:xfrm>
              <a:off x="0" y="0"/>
              <a:ext cx="288" cy="292"/>
            </a:xfrm>
            <a:prstGeom prst="homePlate">
              <a:avLst>
                <a:gd name="adj" fmla="val 25000"/>
              </a:avLst>
            </a:prstGeom>
            <a:grp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 baseline="-25000" dirty="0" smtClean="0"/>
            </a:p>
          </p:txBody>
        </p:sp>
      </p:grpSp>
      <p:pic>
        <p:nvPicPr>
          <p:cNvPr id="513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0" y="4654550"/>
            <a:ext cx="78882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12"/>
          <p:cNvGrpSpPr>
            <a:grpSpLocks/>
          </p:cNvGrpSpPr>
          <p:nvPr/>
        </p:nvGrpSpPr>
        <p:grpSpPr bwMode="auto">
          <a:xfrm>
            <a:off x="733922" y="5386772"/>
            <a:ext cx="7993062" cy="504056"/>
            <a:chOff x="0" y="0"/>
            <a:chExt cx="3313" cy="292"/>
          </a:xfrm>
          <a:solidFill>
            <a:srgbClr val="9999FF"/>
          </a:solidFill>
        </p:grpSpPr>
        <p:sp>
          <p:nvSpPr>
            <p:cNvPr id="26" name="AutoShape 14"/>
            <p:cNvSpPr>
              <a:spLocks noChangeArrowheads="1"/>
            </p:cNvSpPr>
            <p:nvPr/>
          </p:nvSpPr>
          <p:spPr bwMode="auto">
            <a:xfrm>
              <a:off x="137" y="35"/>
              <a:ext cx="3176" cy="23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AU" altLang="en-US" sz="2000" b="1" dirty="0" smtClean="0">
                  <a:solidFill>
                    <a:schemeClr val="bg1"/>
                  </a:solidFill>
                </a:rPr>
                <a:t>KAN_Service reports survey</a:t>
              </a:r>
            </a:p>
          </p:txBody>
        </p:sp>
        <p:sp>
          <p:nvSpPr>
            <p:cNvPr id="27" name="AutoShape 15"/>
            <p:cNvSpPr>
              <a:spLocks noChangeArrowheads="1"/>
            </p:cNvSpPr>
            <p:nvPr/>
          </p:nvSpPr>
          <p:spPr bwMode="auto">
            <a:xfrm>
              <a:off x="0" y="0"/>
              <a:ext cx="288" cy="292"/>
            </a:xfrm>
            <a:prstGeom prst="homePlate">
              <a:avLst>
                <a:gd name="adj" fmla="val 25000"/>
              </a:avLst>
            </a:prstGeom>
            <a:grp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 baseline="-25000" dirty="0" smtClean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304321" y="4717883"/>
            <a:ext cx="4392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n-US" sz="2400" b="1" dirty="0" smtClean="0">
                <a:solidFill>
                  <a:schemeClr val="bg1"/>
                </a:solidFill>
              </a:rPr>
              <a:t> Dictionary updates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ZA" altLang="en-US" sz="3200" dirty="0"/>
              <a:t>Avoiding Timely &amp; Accuracy Issues</a:t>
            </a:r>
            <a:endParaRPr lang="en-GB" altLang="en-US" sz="320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447800"/>
            <a:ext cx="8408168" cy="5257800"/>
          </a:xfrm>
        </p:spPr>
        <p:txBody>
          <a:bodyPr/>
          <a:lstStyle/>
          <a:p>
            <a:pPr eaLnBrk="1" hangingPunct="1"/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Tips </a:t>
            </a:r>
            <a: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Methods and tools to discover </a:t>
            </a:r>
            <a: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exits</a:t>
            </a:r>
          </a:p>
          <a:p>
            <a:pPr lvl="1" eaLnBrk="1" hangingPunct="1"/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Attempt to discover exits several times a year</a:t>
            </a:r>
          </a:p>
          <a:p>
            <a:pPr lvl="2" eaLnBrk="1" hangingPunct="1"/>
            <a: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Beginning of the school year</a:t>
            </a:r>
          </a:p>
          <a:p>
            <a:pPr lvl="2" eaLnBrk="1" hangingPunct="1"/>
            <a: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 November / early December</a:t>
            </a:r>
          </a:p>
          <a:p>
            <a:pPr lvl="2" eaLnBrk="1" hangingPunct="1"/>
            <a: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 of the school year</a:t>
            </a:r>
          </a:p>
          <a:p>
            <a:pPr eaLnBrk="1" hangingPunct="1"/>
            <a: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USD’s are aligning KIDS data systems with SPED data systems / IEP programs</a:t>
            </a:r>
          </a:p>
          <a:p>
            <a:pPr lvl="1" eaLnBrk="1" hangingPunct="1"/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exiting requirements in KIDS is different</a:t>
            </a:r>
          </a:p>
          <a:p>
            <a:pPr lvl="2" eaLnBrk="1" hangingPunct="1"/>
            <a: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collection cycle, not July 1 to June 30</a:t>
            </a:r>
          </a:p>
          <a:p>
            <a:pPr lvl="2" eaLnBrk="1" hangingPunct="1"/>
            <a: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OSEP exits may not be KIDS exits</a:t>
            </a:r>
          </a:p>
          <a:p>
            <a:pPr lvl="2" eaLnBrk="1" hangingPunct="1"/>
            <a: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KIDS exits may not be OSEP exits</a:t>
            </a:r>
          </a:p>
          <a:p>
            <a:pPr lvl="3" eaLnBrk="1" hangingPunct="1"/>
            <a:endParaRPr lang="en-GB" altLang="en-US" dirty="0"/>
          </a:p>
          <a:p>
            <a:pPr eaLnBrk="1" hangingPunct="1"/>
            <a:endParaRPr lang="en-GB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413238"/>
            <a:ext cx="8077200" cy="817685"/>
          </a:xfrm>
        </p:spPr>
        <p:txBody>
          <a:bodyPr/>
          <a:lstStyle/>
          <a:p>
            <a:pPr algn="ctr" eaLnBrk="1" hangingPunct="1"/>
            <a:r>
              <a:rPr lang="en-ZA" altLang="en-US" sz="3200" dirty="0"/>
              <a:t>Avoiding Timely &amp; Accuracy Issues</a:t>
            </a:r>
            <a:endParaRPr lang="en-GB" altLang="en-US" sz="320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447800"/>
            <a:ext cx="8596064" cy="5257800"/>
          </a:xfrm>
        </p:spPr>
        <p:txBody>
          <a:bodyPr/>
          <a:lstStyle/>
          <a:p>
            <a:pPr lvl="1" eaLnBrk="1" hangingPunct="1"/>
            <a:r>
              <a:rPr lang="en-GB" altLang="en-US" dirty="0" smtClean="0"/>
              <a:t>Examples of differences</a:t>
            </a:r>
          </a:p>
          <a:p>
            <a:pPr lvl="2" eaLnBrk="1" hangingPunct="1"/>
            <a:r>
              <a:rPr lang="en-GB" altLang="en-US" dirty="0" smtClean="0"/>
              <a:t>KIDS exit of value 22 means the student is 18-21 and still active in special education transition program</a:t>
            </a:r>
          </a:p>
          <a:p>
            <a:pPr lvl="2"/>
            <a:r>
              <a:rPr lang="en-GB" altLang="en-US" dirty="0"/>
              <a:t>KIDS exit type of value 12, long term suspension / expulsion does not apply to IDEA students</a:t>
            </a:r>
          </a:p>
          <a:p>
            <a:pPr lvl="2"/>
            <a:r>
              <a:rPr lang="en-GB" altLang="en-US" dirty="0" smtClean="0"/>
              <a:t>KIDS </a:t>
            </a:r>
            <a:r>
              <a:rPr lang="en-GB" altLang="en-US" dirty="0"/>
              <a:t>exit type of value 99 means prior basis of exits reported are incorrect and do not apply</a:t>
            </a:r>
          </a:p>
          <a:p>
            <a:pPr lvl="2" eaLnBrk="1" hangingPunct="1"/>
            <a:r>
              <a:rPr lang="en-GB" altLang="en-US" dirty="0" smtClean="0"/>
              <a:t>Revocation of service and objectives completed are </a:t>
            </a:r>
            <a:r>
              <a:rPr lang="en-GB" altLang="en-US" b="1" u="sng" dirty="0" smtClean="0"/>
              <a:t>not </a:t>
            </a:r>
            <a:r>
              <a:rPr lang="en-GB" altLang="en-US" dirty="0" smtClean="0"/>
              <a:t>exit categories in KIDS collection</a:t>
            </a:r>
            <a:endParaRPr lang="en-GB" altLang="en-US" dirty="0"/>
          </a:p>
          <a:p>
            <a:pPr lvl="2" eaLnBrk="1" hangingPunct="1"/>
            <a:r>
              <a:rPr lang="en-GB" altLang="en-US" dirty="0" smtClean="0"/>
              <a:t>KIDS exit type of value 14, 16, 17, 19, 20, 21, all count as drop out in both KIDS and MIS</a:t>
            </a:r>
          </a:p>
          <a:p>
            <a:pPr lvl="3" eaLnBrk="1" hangingPunct="1"/>
            <a:r>
              <a:rPr lang="en-GB" altLang="en-US" dirty="0" smtClean="0"/>
              <a:t>Discontinued school, Unknown, GED, not known continuing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962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74638"/>
            <a:ext cx="8077200" cy="639762"/>
          </a:xfrm>
        </p:spPr>
        <p:txBody>
          <a:bodyPr/>
          <a:lstStyle/>
          <a:p>
            <a:pPr algn="ctr" eaLnBrk="1" hangingPunct="1"/>
            <a:r>
              <a:rPr lang="en-ZA" altLang="en-US" sz="3200" dirty="0"/>
              <a:t>Avoiding Timely &amp; Accuracy Issues</a:t>
            </a:r>
            <a:endParaRPr lang="en-GB" altLang="en-US" sz="320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914400"/>
            <a:ext cx="8596064" cy="5828184"/>
          </a:xfrm>
        </p:spPr>
        <p:txBody>
          <a:bodyPr>
            <a:noAutofit/>
          </a:bodyPr>
          <a:lstStyle/>
          <a:p>
            <a:pPr lvl="1" eaLnBrk="1" hangingPunct="1"/>
            <a:r>
              <a:rPr lang="en-GB" altLang="en-US" sz="2100" dirty="0" smtClean="0"/>
              <a:t>Areas that may need more information</a:t>
            </a:r>
          </a:p>
          <a:p>
            <a:pPr lvl="2" eaLnBrk="1" hangingPunct="1"/>
            <a:r>
              <a:rPr lang="en-GB" altLang="en-US" sz="2100" dirty="0" smtClean="0"/>
              <a:t>KIDS exit of value 2 means in-state transfer &amp; continuing</a:t>
            </a:r>
          </a:p>
          <a:p>
            <a:pPr lvl="3" eaLnBrk="1" hangingPunct="1"/>
            <a:r>
              <a:rPr lang="en-GB" altLang="en-US" sz="2100" dirty="0" smtClean="0"/>
              <a:t>These can change to drop out if no subsequent KIDS records. </a:t>
            </a:r>
          </a:p>
          <a:p>
            <a:pPr lvl="3" eaLnBrk="1" hangingPunct="1"/>
            <a:r>
              <a:rPr lang="en-GB" altLang="en-US" sz="2100" dirty="0" smtClean="0"/>
              <a:t>Always record the evidence as to where in the MIS</a:t>
            </a:r>
          </a:p>
          <a:p>
            <a:pPr lvl="4"/>
            <a:r>
              <a:rPr lang="en-GB" altLang="en-US" sz="2100" dirty="0" smtClean="0"/>
              <a:t>Note: Parents / provider word is not evidence of continuing</a:t>
            </a:r>
            <a:endParaRPr lang="en-GB" altLang="en-US" sz="2100" dirty="0"/>
          </a:p>
          <a:p>
            <a:pPr lvl="2" eaLnBrk="1" hangingPunct="1"/>
            <a:r>
              <a:rPr lang="en-GB" altLang="en-US" sz="2100" dirty="0" smtClean="0"/>
              <a:t>KIDS exit dates are not always reliable</a:t>
            </a:r>
          </a:p>
          <a:p>
            <a:pPr lvl="3" eaLnBrk="1" hangingPunct="1"/>
            <a:r>
              <a:rPr lang="en-GB" altLang="en-US" sz="2100" dirty="0" smtClean="0"/>
              <a:t>USD may keep students as absent long after exiting</a:t>
            </a:r>
          </a:p>
          <a:p>
            <a:pPr lvl="3" eaLnBrk="1" hangingPunct="1"/>
            <a:r>
              <a:rPr lang="en-GB" altLang="en-US" sz="2100" dirty="0" smtClean="0"/>
              <a:t>KIDS exit dates within the first days of school is commonly a summer exit. Use last day of school as exit date in MIS</a:t>
            </a:r>
          </a:p>
          <a:p>
            <a:pPr lvl="2" eaLnBrk="1" hangingPunct="1"/>
            <a:r>
              <a:rPr lang="en-GB" altLang="en-US" sz="2100" dirty="0" smtClean="0"/>
              <a:t>MIS = Drop out</a:t>
            </a:r>
          </a:p>
          <a:p>
            <a:pPr lvl="3" eaLnBrk="1" hangingPunct="1"/>
            <a:r>
              <a:rPr lang="en-GB" altLang="en-US" sz="2100" dirty="0" smtClean="0"/>
              <a:t>Discontinued school, Unknown, GED, not known continuing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573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066913" y="2022128"/>
            <a:ext cx="5010287" cy="1106687"/>
          </a:xfrm>
          <a:custGeom>
            <a:avLst/>
            <a:gdLst>
              <a:gd name="connsiteX0" fmla="*/ 0 w 1106685"/>
              <a:gd name="connsiteY0" fmla="*/ 0 h 5010287"/>
              <a:gd name="connsiteX1" fmla="*/ 1106685 w 1106685"/>
              <a:gd name="connsiteY1" fmla="*/ 0 h 5010287"/>
              <a:gd name="connsiteX2" fmla="*/ 1106685 w 1106685"/>
              <a:gd name="connsiteY2" fmla="*/ 5010287 h 5010287"/>
              <a:gd name="connsiteX3" fmla="*/ 0 w 1106685"/>
              <a:gd name="connsiteY3" fmla="*/ 5010287 h 5010287"/>
              <a:gd name="connsiteX4" fmla="*/ 0 w 1106685"/>
              <a:gd name="connsiteY4" fmla="*/ 0 h 501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685" h="5010287">
                <a:moveTo>
                  <a:pt x="1106685" y="2"/>
                </a:moveTo>
                <a:lnTo>
                  <a:pt x="1106685" y="5010285"/>
                </a:lnTo>
                <a:lnTo>
                  <a:pt x="0" y="5010285"/>
                </a:lnTo>
                <a:lnTo>
                  <a:pt x="0" y="2"/>
                </a:lnTo>
                <a:lnTo>
                  <a:pt x="1106685" y="2"/>
                </a:lnTo>
                <a:close/>
              </a:path>
            </a:pathLst>
          </a:cu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6" rIns="247650" bIns="123826" numCol="1" spcCol="1270" anchor="ctr" anchorCtr="0">
            <a:noAutofit/>
          </a:bodyPr>
          <a:lstStyle/>
          <a:p>
            <a:pPr marL="280988" lvl="1" indent="-280988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2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term suspension or expulsion</a:t>
            </a:r>
            <a:endPara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981420" y="1881697"/>
            <a:ext cx="1085492" cy="1383357"/>
          </a:xfrm>
          <a:custGeom>
            <a:avLst/>
            <a:gdLst>
              <a:gd name="connsiteX0" fmla="*/ 0 w 1085492"/>
              <a:gd name="connsiteY0" fmla="*/ 180919 h 1383357"/>
              <a:gd name="connsiteX1" fmla="*/ 180919 w 1085492"/>
              <a:gd name="connsiteY1" fmla="*/ 0 h 1383357"/>
              <a:gd name="connsiteX2" fmla="*/ 904573 w 1085492"/>
              <a:gd name="connsiteY2" fmla="*/ 0 h 1383357"/>
              <a:gd name="connsiteX3" fmla="*/ 1085492 w 1085492"/>
              <a:gd name="connsiteY3" fmla="*/ 180919 h 1383357"/>
              <a:gd name="connsiteX4" fmla="*/ 1085492 w 1085492"/>
              <a:gd name="connsiteY4" fmla="*/ 1202438 h 1383357"/>
              <a:gd name="connsiteX5" fmla="*/ 904573 w 1085492"/>
              <a:gd name="connsiteY5" fmla="*/ 1383357 h 1383357"/>
              <a:gd name="connsiteX6" fmla="*/ 180919 w 1085492"/>
              <a:gd name="connsiteY6" fmla="*/ 1383357 h 1383357"/>
              <a:gd name="connsiteX7" fmla="*/ 0 w 1085492"/>
              <a:gd name="connsiteY7" fmla="*/ 1202438 h 1383357"/>
              <a:gd name="connsiteX8" fmla="*/ 0 w 1085492"/>
              <a:gd name="connsiteY8" fmla="*/ 180919 h 138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5492" h="1383357">
                <a:moveTo>
                  <a:pt x="0" y="180919"/>
                </a:moveTo>
                <a:cubicBezTo>
                  <a:pt x="0" y="81000"/>
                  <a:pt x="81000" y="0"/>
                  <a:pt x="180919" y="0"/>
                </a:cubicBezTo>
                <a:lnTo>
                  <a:pt x="904573" y="0"/>
                </a:lnTo>
                <a:cubicBezTo>
                  <a:pt x="1004492" y="0"/>
                  <a:pt x="1085492" y="81000"/>
                  <a:pt x="1085492" y="180919"/>
                </a:cubicBezTo>
                <a:lnTo>
                  <a:pt x="1085492" y="1202438"/>
                </a:lnTo>
                <a:cubicBezTo>
                  <a:pt x="1085492" y="1302357"/>
                  <a:pt x="1004492" y="1383357"/>
                  <a:pt x="904573" y="1383357"/>
                </a:cubicBezTo>
                <a:lnTo>
                  <a:pt x="180919" y="1383357"/>
                </a:lnTo>
                <a:cubicBezTo>
                  <a:pt x="81000" y="1383357"/>
                  <a:pt x="0" y="1302357"/>
                  <a:pt x="0" y="1202438"/>
                </a:cubicBezTo>
                <a:lnTo>
                  <a:pt x="0" y="180919"/>
                </a:lnTo>
                <a:close/>
              </a:path>
            </a:pathLst>
          </a:custGeom>
          <a:ln w="28575">
            <a:solidFill>
              <a:schemeClr val="accent2">
                <a:lumMod val="50000"/>
              </a:schemeClr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629" tIns="136809" rIns="220629" bIns="136809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kern="1200" dirty="0" smtClean="0"/>
              <a:t>1</a:t>
            </a:r>
            <a:endParaRPr lang="en-US" sz="4400" kern="1200" dirty="0"/>
          </a:p>
        </p:txBody>
      </p:sp>
      <p:sp>
        <p:nvSpPr>
          <p:cNvPr id="7" name="Freeform 6"/>
          <p:cNvSpPr/>
          <p:nvPr/>
        </p:nvSpPr>
        <p:spPr>
          <a:xfrm>
            <a:off x="3066913" y="3474655"/>
            <a:ext cx="5010287" cy="1106686"/>
          </a:xfrm>
          <a:custGeom>
            <a:avLst/>
            <a:gdLst>
              <a:gd name="connsiteX0" fmla="*/ 0 w 1106685"/>
              <a:gd name="connsiteY0" fmla="*/ 0 h 5010287"/>
              <a:gd name="connsiteX1" fmla="*/ 1106685 w 1106685"/>
              <a:gd name="connsiteY1" fmla="*/ 0 h 5010287"/>
              <a:gd name="connsiteX2" fmla="*/ 1106685 w 1106685"/>
              <a:gd name="connsiteY2" fmla="*/ 5010287 h 5010287"/>
              <a:gd name="connsiteX3" fmla="*/ 0 w 1106685"/>
              <a:gd name="connsiteY3" fmla="*/ 5010287 h 5010287"/>
              <a:gd name="connsiteX4" fmla="*/ 0 w 1106685"/>
              <a:gd name="connsiteY4" fmla="*/ 0 h 501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685" h="5010287">
                <a:moveTo>
                  <a:pt x="1106685" y="2"/>
                </a:moveTo>
                <a:lnTo>
                  <a:pt x="1106685" y="5010285"/>
                </a:lnTo>
                <a:lnTo>
                  <a:pt x="0" y="5010285"/>
                </a:lnTo>
                <a:lnTo>
                  <a:pt x="0" y="2"/>
                </a:lnTo>
                <a:lnTo>
                  <a:pt x="1106685" y="2"/>
                </a:lnTo>
                <a:close/>
              </a:path>
            </a:pathLst>
          </a:cu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lnRef>
          <a:fillRef idx="1"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fillRef>
          <a:effectRef idx="2"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6" numCol="1" spcCol="1270" anchor="ctr" anchorCtr="0">
            <a:no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•"/>
              <a:tabLst/>
              <a:defRPr/>
            </a:pPr>
            <a:r>
              <a:rPr lang="en-US" sz="32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Participation in 18-21                                            transition program </a:t>
            </a:r>
            <a:endPara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981420" y="3336318"/>
            <a:ext cx="1085492" cy="1383357"/>
          </a:xfrm>
          <a:custGeom>
            <a:avLst/>
            <a:gdLst>
              <a:gd name="connsiteX0" fmla="*/ 0 w 1085492"/>
              <a:gd name="connsiteY0" fmla="*/ 180919 h 1383357"/>
              <a:gd name="connsiteX1" fmla="*/ 180919 w 1085492"/>
              <a:gd name="connsiteY1" fmla="*/ 0 h 1383357"/>
              <a:gd name="connsiteX2" fmla="*/ 904573 w 1085492"/>
              <a:gd name="connsiteY2" fmla="*/ 0 h 1383357"/>
              <a:gd name="connsiteX3" fmla="*/ 1085492 w 1085492"/>
              <a:gd name="connsiteY3" fmla="*/ 180919 h 1383357"/>
              <a:gd name="connsiteX4" fmla="*/ 1085492 w 1085492"/>
              <a:gd name="connsiteY4" fmla="*/ 1202438 h 1383357"/>
              <a:gd name="connsiteX5" fmla="*/ 904573 w 1085492"/>
              <a:gd name="connsiteY5" fmla="*/ 1383357 h 1383357"/>
              <a:gd name="connsiteX6" fmla="*/ 180919 w 1085492"/>
              <a:gd name="connsiteY6" fmla="*/ 1383357 h 1383357"/>
              <a:gd name="connsiteX7" fmla="*/ 0 w 1085492"/>
              <a:gd name="connsiteY7" fmla="*/ 1202438 h 1383357"/>
              <a:gd name="connsiteX8" fmla="*/ 0 w 1085492"/>
              <a:gd name="connsiteY8" fmla="*/ 180919 h 138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5492" h="1383357">
                <a:moveTo>
                  <a:pt x="0" y="180919"/>
                </a:moveTo>
                <a:cubicBezTo>
                  <a:pt x="0" y="81000"/>
                  <a:pt x="81000" y="0"/>
                  <a:pt x="180919" y="0"/>
                </a:cubicBezTo>
                <a:lnTo>
                  <a:pt x="904573" y="0"/>
                </a:lnTo>
                <a:cubicBezTo>
                  <a:pt x="1004492" y="0"/>
                  <a:pt x="1085492" y="81000"/>
                  <a:pt x="1085492" y="180919"/>
                </a:cubicBezTo>
                <a:lnTo>
                  <a:pt x="1085492" y="1202438"/>
                </a:lnTo>
                <a:cubicBezTo>
                  <a:pt x="1085492" y="1302357"/>
                  <a:pt x="1004492" y="1383357"/>
                  <a:pt x="904573" y="1383357"/>
                </a:cubicBezTo>
                <a:lnTo>
                  <a:pt x="180919" y="1383357"/>
                </a:lnTo>
                <a:cubicBezTo>
                  <a:pt x="81000" y="1383357"/>
                  <a:pt x="0" y="1302357"/>
                  <a:pt x="0" y="1202438"/>
                </a:cubicBezTo>
                <a:lnTo>
                  <a:pt x="0" y="180919"/>
                </a:lnTo>
                <a:close/>
              </a:path>
            </a:pathLst>
          </a:custGeom>
          <a:ln w="28575">
            <a:solidFill>
              <a:schemeClr val="accent2">
                <a:lumMod val="50000"/>
              </a:schemeClr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5625132"/>
              <a:satOff val="-8440"/>
              <a:lumOff val="-1373"/>
              <a:alphaOff val="0"/>
            </a:schemeClr>
          </a:fillRef>
          <a:effectRef idx="3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629" tIns="136809" rIns="220629" bIns="136809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kern="1200" dirty="0" smtClean="0"/>
              <a:t>2</a:t>
            </a:r>
            <a:endParaRPr lang="en-US" sz="4400" kern="1200" dirty="0"/>
          </a:p>
        </p:txBody>
      </p:sp>
      <p:sp>
        <p:nvSpPr>
          <p:cNvPr id="9" name="Freeform 8"/>
          <p:cNvSpPr/>
          <p:nvPr/>
        </p:nvSpPr>
        <p:spPr>
          <a:xfrm>
            <a:off x="3093807" y="4954073"/>
            <a:ext cx="5010287" cy="1106686"/>
          </a:xfrm>
          <a:custGeom>
            <a:avLst/>
            <a:gdLst>
              <a:gd name="connsiteX0" fmla="*/ 0 w 1106685"/>
              <a:gd name="connsiteY0" fmla="*/ 0 h 5010287"/>
              <a:gd name="connsiteX1" fmla="*/ 1106685 w 1106685"/>
              <a:gd name="connsiteY1" fmla="*/ 0 h 5010287"/>
              <a:gd name="connsiteX2" fmla="*/ 1106685 w 1106685"/>
              <a:gd name="connsiteY2" fmla="*/ 5010287 h 5010287"/>
              <a:gd name="connsiteX3" fmla="*/ 0 w 1106685"/>
              <a:gd name="connsiteY3" fmla="*/ 5010287 h 5010287"/>
              <a:gd name="connsiteX4" fmla="*/ 0 w 1106685"/>
              <a:gd name="connsiteY4" fmla="*/ 0 h 501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685" h="5010287">
                <a:moveTo>
                  <a:pt x="1106685" y="2"/>
                </a:moveTo>
                <a:lnTo>
                  <a:pt x="1106685" y="5010285"/>
                </a:lnTo>
                <a:lnTo>
                  <a:pt x="0" y="5010285"/>
                </a:lnTo>
                <a:lnTo>
                  <a:pt x="0" y="2"/>
                </a:lnTo>
                <a:lnTo>
                  <a:pt x="1106685" y="2"/>
                </a:lnTo>
                <a:close/>
              </a:path>
            </a:pathLst>
          </a:cu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lnRef>
          <a:fillRef idx="1"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fillRef>
          <a:effectRef idx="2"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6" numCol="1" spcCol="1270" anchor="ctr" anchorCtr="0">
            <a:noAutofit/>
          </a:bodyPr>
          <a:lstStyle/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•"/>
              <a:tabLst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day of school exit date</a:t>
            </a:r>
            <a:endPara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981420" y="4788843"/>
            <a:ext cx="1085492" cy="1383357"/>
          </a:xfrm>
          <a:custGeom>
            <a:avLst/>
            <a:gdLst>
              <a:gd name="connsiteX0" fmla="*/ 0 w 1085492"/>
              <a:gd name="connsiteY0" fmla="*/ 180919 h 1383357"/>
              <a:gd name="connsiteX1" fmla="*/ 180919 w 1085492"/>
              <a:gd name="connsiteY1" fmla="*/ 0 h 1383357"/>
              <a:gd name="connsiteX2" fmla="*/ 904573 w 1085492"/>
              <a:gd name="connsiteY2" fmla="*/ 0 h 1383357"/>
              <a:gd name="connsiteX3" fmla="*/ 1085492 w 1085492"/>
              <a:gd name="connsiteY3" fmla="*/ 180919 h 1383357"/>
              <a:gd name="connsiteX4" fmla="*/ 1085492 w 1085492"/>
              <a:gd name="connsiteY4" fmla="*/ 1202438 h 1383357"/>
              <a:gd name="connsiteX5" fmla="*/ 904573 w 1085492"/>
              <a:gd name="connsiteY5" fmla="*/ 1383357 h 1383357"/>
              <a:gd name="connsiteX6" fmla="*/ 180919 w 1085492"/>
              <a:gd name="connsiteY6" fmla="*/ 1383357 h 1383357"/>
              <a:gd name="connsiteX7" fmla="*/ 0 w 1085492"/>
              <a:gd name="connsiteY7" fmla="*/ 1202438 h 1383357"/>
              <a:gd name="connsiteX8" fmla="*/ 0 w 1085492"/>
              <a:gd name="connsiteY8" fmla="*/ 180919 h 138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5492" h="1383357">
                <a:moveTo>
                  <a:pt x="0" y="180919"/>
                </a:moveTo>
                <a:cubicBezTo>
                  <a:pt x="0" y="81000"/>
                  <a:pt x="81000" y="0"/>
                  <a:pt x="180919" y="0"/>
                </a:cubicBezTo>
                <a:lnTo>
                  <a:pt x="904573" y="0"/>
                </a:lnTo>
                <a:cubicBezTo>
                  <a:pt x="1004492" y="0"/>
                  <a:pt x="1085492" y="81000"/>
                  <a:pt x="1085492" y="180919"/>
                </a:cubicBezTo>
                <a:lnTo>
                  <a:pt x="1085492" y="1202438"/>
                </a:lnTo>
                <a:cubicBezTo>
                  <a:pt x="1085492" y="1302357"/>
                  <a:pt x="1004492" y="1383357"/>
                  <a:pt x="904573" y="1383357"/>
                </a:cubicBezTo>
                <a:lnTo>
                  <a:pt x="180919" y="1383357"/>
                </a:lnTo>
                <a:cubicBezTo>
                  <a:pt x="81000" y="1383357"/>
                  <a:pt x="0" y="1302357"/>
                  <a:pt x="0" y="1202438"/>
                </a:cubicBezTo>
                <a:lnTo>
                  <a:pt x="0" y="180919"/>
                </a:lnTo>
                <a:close/>
              </a:path>
            </a:pathLst>
          </a:custGeom>
          <a:ln w="28575">
            <a:solidFill>
              <a:schemeClr val="accent2">
                <a:lumMod val="50000"/>
              </a:schemeClr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1250264"/>
              <a:satOff val="-16880"/>
              <a:lumOff val="-2745"/>
              <a:alphaOff val="0"/>
            </a:schemeClr>
          </a:fillRef>
          <a:effectRef idx="3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629" tIns="136809" rIns="220629" bIns="136809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kern="1200" dirty="0" smtClean="0"/>
              <a:t>3</a:t>
            </a:r>
            <a:endParaRPr lang="en-US" sz="4400" kern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1752"/>
            <a:ext cx="5562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Name 3 KIDS exits that are not exits in the MIS?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600200" y="1491762"/>
            <a:ext cx="6934200" cy="502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utoShape 3"/>
          <p:cNvSpPr>
            <a:spLocks noChangeArrowheads="1"/>
          </p:cNvSpPr>
          <p:nvPr/>
        </p:nvSpPr>
        <p:spPr bwMode="auto">
          <a:xfrm rot="3435938" flipV="1">
            <a:off x="4821427" y="3473503"/>
            <a:ext cx="2067898" cy="669949"/>
          </a:xfrm>
          <a:prstGeom prst="curvedDownArrow">
            <a:avLst>
              <a:gd name="adj1" fmla="val 35416"/>
              <a:gd name="adj2" fmla="val 88761"/>
              <a:gd name="adj3" fmla="val 56722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AU" altLang="en-US" sz="1800" dirty="0"/>
          </a:p>
        </p:txBody>
      </p:sp>
      <p:sp>
        <p:nvSpPr>
          <p:cNvPr id="10267" name="AutoShape 71"/>
          <p:cNvSpPr>
            <a:spLocks noChangeArrowheads="1"/>
          </p:cNvSpPr>
          <p:nvPr/>
        </p:nvSpPr>
        <p:spPr bwMode="auto">
          <a:xfrm rot="5400000">
            <a:off x="3549610" y="783197"/>
            <a:ext cx="286084" cy="2960711"/>
          </a:xfrm>
          <a:prstGeom prst="upArrow">
            <a:avLst>
              <a:gd name="adj1" fmla="val 57296"/>
              <a:gd name="adj2" fmla="val 62796"/>
            </a:avLst>
          </a:prstGeom>
          <a:gradFill rotWithShape="1">
            <a:gsLst>
              <a:gs pos="0">
                <a:schemeClr val="folHlink"/>
              </a:gs>
              <a:gs pos="100000">
                <a:srgbClr val="F5F5F5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AU" altLang="en-US" sz="1800" dirty="0"/>
          </a:p>
        </p:txBody>
      </p:sp>
      <p:sp>
        <p:nvSpPr>
          <p:cNvPr id="14359" name="Rectangle 95"/>
          <p:cNvSpPr>
            <a:spLocks noGrp="1" noChangeArrowheads="1"/>
          </p:cNvSpPr>
          <p:nvPr>
            <p:ph type="title" idx="4294967295"/>
          </p:nvPr>
        </p:nvSpPr>
        <p:spPr>
          <a:xfrm>
            <a:off x="2112548" y="274638"/>
            <a:ext cx="4692750" cy="872782"/>
          </a:xfrm>
        </p:spPr>
        <p:txBody>
          <a:bodyPr/>
          <a:lstStyle/>
          <a:p>
            <a:pPr algn="ctr" eaLnBrk="1" hangingPunct="1"/>
            <a:r>
              <a:rPr lang="en-GB" altLang="en-US" sz="3200" dirty="0" smtClean="0"/>
              <a:t>Move to Educator ID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53511" y="1147420"/>
            <a:ext cx="1957471" cy="2028067"/>
            <a:chOff x="107175" y="1484784"/>
            <a:chExt cx="1957471" cy="2028067"/>
          </a:xfrm>
        </p:grpSpPr>
        <p:grpSp>
          <p:nvGrpSpPr>
            <p:cNvPr id="6" name="Group 5"/>
            <p:cNvGrpSpPr/>
            <p:nvPr/>
          </p:nvGrpSpPr>
          <p:grpSpPr>
            <a:xfrm>
              <a:off x="107175" y="1844824"/>
              <a:ext cx="1682750" cy="1668027"/>
              <a:chOff x="107175" y="1844824"/>
              <a:chExt cx="1682750" cy="1668027"/>
            </a:xfrm>
          </p:grpSpPr>
          <p:grpSp>
            <p:nvGrpSpPr>
              <p:cNvPr id="10278" name="Group 38"/>
              <p:cNvGrpSpPr>
                <a:grpSpLocks/>
              </p:cNvGrpSpPr>
              <p:nvPr/>
            </p:nvGrpSpPr>
            <p:grpSpPr bwMode="auto">
              <a:xfrm>
                <a:off x="107175" y="1844824"/>
                <a:ext cx="1682750" cy="1668027"/>
                <a:chOff x="0" y="0"/>
                <a:chExt cx="4251" cy="2212"/>
              </a:xfrm>
            </p:grpSpPr>
            <p:sp>
              <p:nvSpPr>
                <p:cNvPr id="14362" name="Oval 8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AU" altLang="en-US" sz="1800" dirty="0"/>
                </a:p>
              </p:txBody>
            </p:sp>
            <p:sp>
              <p:nvSpPr>
                <p:cNvPr id="14363" name="Oval 84"/>
                <p:cNvSpPr>
                  <a:spLocks noChangeArrowheads="1"/>
                </p:cNvSpPr>
                <p:nvPr/>
              </p:nvSpPr>
              <p:spPr bwMode="auto">
                <a:xfrm>
                  <a:off x="84" y="127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AU" altLang="en-US" sz="1800" dirty="0"/>
                </a:p>
              </p:txBody>
            </p:sp>
          </p:grpSp>
          <p:sp>
            <p:nvSpPr>
              <p:cNvPr id="10281" name="Oval 85"/>
              <p:cNvSpPr>
                <a:spLocks noChangeArrowheads="1"/>
              </p:cNvSpPr>
              <p:nvPr/>
            </p:nvSpPr>
            <p:spPr bwMode="auto">
              <a:xfrm flipH="1">
                <a:off x="253987" y="2065219"/>
                <a:ext cx="1412875" cy="1290637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82" name="Oval 86"/>
              <p:cNvSpPr>
                <a:spLocks noChangeArrowheads="1"/>
              </p:cNvSpPr>
              <p:nvPr/>
            </p:nvSpPr>
            <p:spPr bwMode="auto">
              <a:xfrm flipH="1">
                <a:off x="381578" y="2176260"/>
                <a:ext cx="1146175" cy="849312"/>
              </a:xfrm>
              <a:prstGeom prst="ellipse">
                <a:avLst/>
              </a:prstGeom>
              <a:gradFill rotWithShape="1">
                <a:gsLst>
                  <a:gs pos="0">
                    <a:srgbClr val="CCCCCC"/>
                  </a:gs>
                  <a:gs pos="100000">
                    <a:schemeClr val="hlink">
                      <a:alpha val="3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dirty="0" smtClean="0">
                    <a:solidFill>
                      <a:schemeClr val="bg1"/>
                    </a:solidFill>
                  </a:rPr>
                  <a:t>SSN</a:t>
                </a:r>
                <a:endParaRPr lang="en-US" altLang="en-US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253987" y="1484784"/>
              <a:ext cx="18106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KSDE License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19754" y="3808477"/>
            <a:ext cx="1810659" cy="2373745"/>
            <a:chOff x="2404119" y="2624136"/>
            <a:chExt cx="1810659" cy="2373745"/>
          </a:xfrm>
        </p:grpSpPr>
        <p:grpSp>
          <p:nvGrpSpPr>
            <p:cNvPr id="10259" name="Group 19"/>
            <p:cNvGrpSpPr>
              <a:grpSpLocks/>
            </p:cNvGrpSpPr>
            <p:nvPr/>
          </p:nvGrpSpPr>
          <p:grpSpPr bwMode="auto">
            <a:xfrm>
              <a:off x="2562191" y="3413556"/>
              <a:ext cx="1652587" cy="1584325"/>
              <a:chOff x="0" y="0"/>
              <a:chExt cx="4251" cy="2141"/>
            </a:xfrm>
          </p:grpSpPr>
          <p:sp>
            <p:nvSpPr>
              <p:cNvPr id="14373" name="Oval 6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  <p:sp>
            <p:nvSpPr>
              <p:cNvPr id="14374" name="Oval 65"/>
              <p:cNvSpPr>
                <a:spLocks noChangeArrowheads="1"/>
              </p:cNvSpPr>
              <p:nvPr/>
            </p:nvSpPr>
            <p:spPr bwMode="auto">
              <a:xfrm>
                <a:off x="62" y="3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</p:grpSp>
        <p:sp>
          <p:nvSpPr>
            <p:cNvPr id="10287" name="Oval 91"/>
            <p:cNvSpPr>
              <a:spLocks noChangeArrowheads="1"/>
            </p:cNvSpPr>
            <p:nvPr/>
          </p:nvSpPr>
          <p:spPr bwMode="auto">
            <a:xfrm flipH="1">
              <a:off x="2693953" y="3600740"/>
              <a:ext cx="1389062" cy="127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0288" name="Oval 92"/>
            <p:cNvSpPr>
              <a:spLocks noChangeArrowheads="1"/>
            </p:cNvSpPr>
            <p:nvPr/>
          </p:nvSpPr>
          <p:spPr bwMode="auto">
            <a:xfrm flipH="1">
              <a:off x="2830413" y="3818227"/>
              <a:ext cx="1122363" cy="835025"/>
            </a:xfrm>
            <a:prstGeom prst="ellipse">
              <a:avLst/>
            </a:prstGeom>
            <a:gradFill rotWithShape="1">
              <a:gsLst>
                <a:gs pos="0">
                  <a:srgbClr val="FBE9AB"/>
                </a:gs>
                <a:gs pos="100000">
                  <a:schemeClr val="accent1">
                    <a:alpha val="37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 smtClean="0"/>
                <a:t>SSN</a:t>
              </a:r>
              <a:endParaRPr lang="en-US" altLang="en-US" sz="2000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404119" y="2624136"/>
              <a:ext cx="18106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Licensed elsewhere</a:t>
              </a:r>
              <a:endParaRPr lang="en-US" dirty="0"/>
            </a:p>
          </p:txBody>
        </p:sp>
      </p:grpSp>
      <p:sp>
        <p:nvSpPr>
          <p:cNvPr id="54" name="AutoShape 71"/>
          <p:cNvSpPr>
            <a:spLocks noChangeArrowheads="1"/>
          </p:cNvSpPr>
          <p:nvPr/>
        </p:nvSpPr>
        <p:spPr bwMode="auto">
          <a:xfrm rot="5400000">
            <a:off x="4164878" y="3572740"/>
            <a:ext cx="461226" cy="3609383"/>
          </a:xfrm>
          <a:prstGeom prst="upArrow">
            <a:avLst>
              <a:gd name="adj1" fmla="val 57296"/>
              <a:gd name="adj2" fmla="val 62796"/>
            </a:avLst>
          </a:prstGeom>
          <a:gradFill rotWithShape="1">
            <a:gsLst>
              <a:gs pos="0">
                <a:schemeClr val="folHlink"/>
              </a:gs>
              <a:gs pos="100000">
                <a:srgbClr val="F5F5F5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AU" altLang="en-US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5262083" y="1263485"/>
            <a:ext cx="1358900" cy="1639888"/>
            <a:chOff x="4067944" y="1844824"/>
            <a:chExt cx="1358900" cy="163988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1844824"/>
              <a:ext cx="1358900" cy="163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171330" y="2341602"/>
              <a:ext cx="11521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Educator ID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559873" y="3841327"/>
            <a:ext cx="2371725" cy="2371725"/>
            <a:chOff x="6470848" y="2764223"/>
            <a:chExt cx="2371725" cy="2371725"/>
          </a:xfrm>
        </p:grpSpPr>
        <p:grpSp>
          <p:nvGrpSpPr>
            <p:cNvPr id="10243" name="Group 3"/>
            <p:cNvGrpSpPr>
              <a:grpSpLocks/>
            </p:cNvGrpSpPr>
            <p:nvPr/>
          </p:nvGrpSpPr>
          <p:grpSpPr bwMode="auto">
            <a:xfrm>
              <a:off x="6470848" y="2764223"/>
              <a:ext cx="2371725" cy="2371725"/>
              <a:chOff x="932" y="-75"/>
              <a:chExt cx="1494" cy="1494"/>
            </a:xfrm>
          </p:grpSpPr>
          <p:sp>
            <p:nvSpPr>
              <p:cNvPr id="14384" name="AutoShape 7"/>
              <p:cNvSpPr>
                <a:spLocks noChangeArrowheads="1"/>
              </p:cNvSpPr>
              <p:nvPr/>
            </p:nvSpPr>
            <p:spPr bwMode="auto">
              <a:xfrm>
                <a:off x="932" y="-75"/>
                <a:ext cx="1494" cy="1494"/>
              </a:xfrm>
              <a:prstGeom prst="roundRect">
                <a:avLst>
                  <a:gd name="adj" fmla="val 14222"/>
                </a:avLst>
              </a:prstGeom>
              <a:ln/>
              <a:extLst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/>
              </a:p>
            </p:txBody>
          </p:sp>
          <p:sp>
            <p:nvSpPr>
              <p:cNvPr id="14380" name="Oval 13"/>
              <p:cNvSpPr>
                <a:spLocks noChangeArrowheads="1"/>
              </p:cNvSpPr>
              <p:nvPr/>
            </p:nvSpPr>
            <p:spPr bwMode="auto">
              <a:xfrm flipH="1">
                <a:off x="1051" y="24"/>
                <a:ext cx="1325" cy="1341"/>
              </a:xfrm>
              <a:prstGeom prst="ellipse">
                <a:avLst/>
              </a:prstGeom>
              <a:ln/>
              <a:ex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349" name="Text Box 70"/>
            <p:cNvSpPr txBox="1">
              <a:spLocks noChangeArrowheads="1"/>
            </p:cNvSpPr>
            <p:nvPr/>
          </p:nvSpPr>
          <p:spPr bwMode="auto">
            <a:xfrm rot="-5400000">
              <a:off x="6772762" y="3202022"/>
              <a:ext cx="1877437" cy="1990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ZA" altLang="en-US" b="1" dirty="0" smtClean="0">
                  <a:ea typeface="Gulim" pitchFamily="34" charset="-127"/>
                </a:rPr>
                <a:t>Provider Identifiers</a:t>
              </a:r>
              <a:endParaRPr lang="en-ZA" altLang="en-US" b="1" dirty="0">
                <a:ea typeface="Gulim" pitchFamily="34" charset="-127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10267" grpId="0" animBg="1"/>
      <p:bldP spid="5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95"/>
          <p:cNvSpPr txBox="1">
            <a:spLocks noChangeArrowheads="1"/>
          </p:cNvSpPr>
          <p:nvPr/>
        </p:nvSpPr>
        <p:spPr>
          <a:xfrm>
            <a:off x="525759" y="620688"/>
            <a:ext cx="7772400" cy="50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3200" smtClean="0"/>
              <a:t>Move to Educator ID starting in FY2015</a:t>
            </a:r>
            <a:endParaRPr lang="en-GB" altLang="en-US" sz="3200"/>
          </a:p>
        </p:txBody>
      </p:sp>
      <p:grpSp>
        <p:nvGrpSpPr>
          <p:cNvPr id="30" name="Group 29"/>
          <p:cNvGrpSpPr/>
          <p:nvPr/>
        </p:nvGrpSpPr>
        <p:grpSpPr>
          <a:xfrm>
            <a:off x="103978" y="1338088"/>
            <a:ext cx="3704423" cy="1983820"/>
            <a:chOff x="119050" y="1647079"/>
            <a:chExt cx="3704423" cy="1983820"/>
          </a:xfrm>
        </p:grpSpPr>
        <p:grpSp>
          <p:nvGrpSpPr>
            <p:cNvPr id="31" name="Group 13"/>
            <p:cNvGrpSpPr>
              <a:grpSpLocks/>
            </p:cNvGrpSpPr>
            <p:nvPr/>
          </p:nvGrpSpPr>
          <p:grpSpPr bwMode="auto">
            <a:xfrm>
              <a:off x="119050" y="2016411"/>
              <a:ext cx="1682750" cy="1614488"/>
              <a:chOff x="0" y="0"/>
              <a:chExt cx="4251" cy="2141"/>
            </a:xfrm>
          </p:grpSpPr>
          <p:sp>
            <p:nvSpPr>
              <p:cNvPr id="36" name="Oval 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  <p:sp>
            <p:nvSpPr>
              <p:cNvPr id="37" name="Oval 50"/>
              <p:cNvSpPr>
                <a:spLocks noChangeArrowheads="1"/>
              </p:cNvSpPr>
              <p:nvPr/>
            </p:nvSpPr>
            <p:spPr bwMode="auto">
              <a:xfrm>
                <a:off x="62" y="3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</p:grpSp>
        <p:sp>
          <p:nvSpPr>
            <p:cNvPr id="32" name="AutoShape 71"/>
            <p:cNvSpPr>
              <a:spLocks noChangeArrowheads="1"/>
            </p:cNvSpPr>
            <p:nvPr/>
          </p:nvSpPr>
          <p:spPr bwMode="auto">
            <a:xfrm rot="5400000">
              <a:off x="2433569" y="1650285"/>
              <a:ext cx="720023" cy="2059784"/>
            </a:xfrm>
            <a:prstGeom prst="upArrow">
              <a:avLst>
                <a:gd name="adj1" fmla="val 57296"/>
                <a:gd name="adj2" fmla="val 62796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rgbClr val="F5F5F5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AU" altLang="en-US" sz="1800" dirty="0"/>
            </a:p>
          </p:txBody>
        </p:sp>
        <p:sp>
          <p:nvSpPr>
            <p:cNvPr id="33" name="Oval 85"/>
            <p:cNvSpPr>
              <a:spLocks noChangeArrowheads="1"/>
            </p:cNvSpPr>
            <p:nvPr/>
          </p:nvSpPr>
          <p:spPr bwMode="auto">
            <a:xfrm flipH="1">
              <a:off x="282441" y="2159483"/>
              <a:ext cx="1412875" cy="1290637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Oval 86"/>
            <p:cNvSpPr>
              <a:spLocks noChangeArrowheads="1"/>
            </p:cNvSpPr>
            <p:nvPr/>
          </p:nvSpPr>
          <p:spPr bwMode="auto">
            <a:xfrm flipH="1">
              <a:off x="387337" y="2378130"/>
              <a:ext cx="1146175" cy="849312"/>
            </a:xfrm>
            <a:prstGeom prst="ellipse">
              <a:avLst/>
            </a:prstGeom>
            <a:gradFill rotWithShape="1">
              <a:gsLst>
                <a:gs pos="0">
                  <a:srgbClr val="CCCCCC"/>
                </a:gs>
                <a:gs pos="100000">
                  <a:schemeClr val="hlink">
                    <a:alpha val="37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 smtClean="0">
                  <a:solidFill>
                    <a:schemeClr val="bg1"/>
                  </a:solidFill>
                </a:rPr>
                <a:t>SSN</a:t>
              </a: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60315" y="1647079"/>
              <a:ext cx="25189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Future MIS Reporting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21428" y="4120891"/>
            <a:ext cx="1834762" cy="2228436"/>
            <a:chOff x="27230" y="3630899"/>
            <a:chExt cx="1834762" cy="2228436"/>
          </a:xfrm>
        </p:grpSpPr>
        <p:sp>
          <p:nvSpPr>
            <p:cNvPr id="39" name="TextBox 38"/>
            <p:cNvSpPr txBox="1"/>
            <p:nvPr/>
          </p:nvSpPr>
          <p:spPr>
            <a:xfrm>
              <a:off x="27230" y="3630899"/>
              <a:ext cx="18106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Licensed elsewhere</a:t>
              </a:r>
              <a:endParaRPr lang="en-US" dirty="0"/>
            </a:p>
          </p:txBody>
        </p:sp>
        <p:grpSp>
          <p:nvGrpSpPr>
            <p:cNvPr id="40" name="Group 44"/>
            <p:cNvGrpSpPr>
              <a:grpSpLocks/>
            </p:cNvGrpSpPr>
            <p:nvPr/>
          </p:nvGrpSpPr>
          <p:grpSpPr bwMode="auto">
            <a:xfrm>
              <a:off x="209405" y="4275010"/>
              <a:ext cx="1652587" cy="1584325"/>
              <a:chOff x="0" y="0"/>
              <a:chExt cx="4251" cy="2141"/>
            </a:xfrm>
          </p:grpSpPr>
          <p:sp>
            <p:nvSpPr>
              <p:cNvPr id="43" name="Oval 8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  <p:sp>
            <p:nvSpPr>
              <p:cNvPr id="44" name="Oval 90"/>
              <p:cNvSpPr>
                <a:spLocks noChangeArrowheads="1"/>
              </p:cNvSpPr>
              <p:nvPr/>
            </p:nvSpPr>
            <p:spPr bwMode="auto">
              <a:xfrm>
                <a:off x="62" y="3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</p:grpSp>
        <p:sp>
          <p:nvSpPr>
            <p:cNvPr id="41" name="Oval 91"/>
            <p:cNvSpPr>
              <a:spLocks noChangeArrowheads="1"/>
            </p:cNvSpPr>
            <p:nvPr/>
          </p:nvSpPr>
          <p:spPr bwMode="auto">
            <a:xfrm flipH="1">
              <a:off x="286375" y="4385399"/>
              <a:ext cx="1389062" cy="127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Oval 92"/>
            <p:cNvSpPr>
              <a:spLocks noChangeArrowheads="1"/>
            </p:cNvSpPr>
            <p:nvPr/>
          </p:nvSpPr>
          <p:spPr bwMode="auto">
            <a:xfrm flipH="1">
              <a:off x="401319" y="4552454"/>
              <a:ext cx="1122363" cy="835025"/>
            </a:xfrm>
            <a:prstGeom prst="ellipse">
              <a:avLst/>
            </a:prstGeom>
            <a:gradFill rotWithShape="1">
              <a:gsLst>
                <a:gs pos="0">
                  <a:srgbClr val="FBE9AB"/>
                </a:gs>
                <a:gs pos="100000">
                  <a:schemeClr val="accent1">
                    <a:alpha val="37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 smtClean="0"/>
                <a:t>SSN</a:t>
              </a:r>
              <a:endParaRPr lang="en-US" altLang="en-US" sz="2000" b="1" dirty="0"/>
            </a:p>
          </p:txBody>
        </p:sp>
      </p:grpSp>
      <p:sp>
        <p:nvSpPr>
          <p:cNvPr id="45" name="AutoShape 71"/>
          <p:cNvSpPr>
            <a:spLocks noChangeArrowheads="1"/>
          </p:cNvSpPr>
          <p:nvPr/>
        </p:nvSpPr>
        <p:spPr bwMode="auto">
          <a:xfrm rot="5400000">
            <a:off x="5483105" y="4960390"/>
            <a:ext cx="720023" cy="1193550"/>
          </a:xfrm>
          <a:prstGeom prst="upArrow">
            <a:avLst>
              <a:gd name="adj1" fmla="val 57296"/>
              <a:gd name="adj2" fmla="val 62796"/>
            </a:avLst>
          </a:prstGeom>
          <a:gradFill rotWithShape="1">
            <a:gsLst>
              <a:gs pos="0">
                <a:schemeClr val="folHlink"/>
              </a:gs>
              <a:gs pos="100000">
                <a:srgbClr val="F5F5F5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AU" altLang="en-US" sz="18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3887442" y="1551242"/>
            <a:ext cx="1358900" cy="1639888"/>
            <a:chOff x="4067944" y="1844824"/>
            <a:chExt cx="1358900" cy="1639888"/>
          </a:xfrm>
        </p:grpSpPr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1844824"/>
              <a:ext cx="1358900" cy="163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4192343" y="2275133"/>
              <a:ext cx="11521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Educator ID</a:t>
              </a:r>
              <a:endParaRPr lang="en-US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916550" y="2736387"/>
            <a:ext cx="2039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SSN is retired</a:t>
            </a:r>
            <a:endParaRPr lang="en-US" dirty="0"/>
          </a:p>
        </p:txBody>
      </p:sp>
      <p:sp>
        <p:nvSpPr>
          <p:cNvPr id="50" name="AutoShape 71"/>
          <p:cNvSpPr>
            <a:spLocks noChangeArrowheads="1"/>
          </p:cNvSpPr>
          <p:nvPr/>
        </p:nvSpPr>
        <p:spPr bwMode="auto">
          <a:xfrm rot="5400000">
            <a:off x="5679226" y="1866276"/>
            <a:ext cx="720023" cy="1389531"/>
          </a:xfrm>
          <a:prstGeom prst="upArrow">
            <a:avLst>
              <a:gd name="adj1" fmla="val 57296"/>
              <a:gd name="adj2" fmla="val 62796"/>
            </a:avLst>
          </a:prstGeom>
          <a:gradFill rotWithShape="1">
            <a:gsLst>
              <a:gs pos="0">
                <a:schemeClr val="folHlink"/>
              </a:gs>
              <a:gs pos="100000">
                <a:srgbClr val="F5F5F5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AU" altLang="en-US" sz="18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6857519" y="1489147"/>
            <a:ext cx="2203818" cy="1740734"/>
            <a:chOff x="3059832" y="1509027"/>
            <a:chExt cx="1549400" cy="1557337"/>
          </a:xfrm>
        </p:grpSpPr>
        <p:sp>
          <p:nvSpPr>
            <p:cNvPr id="52" name="Oval 28"/>
            <p:cNvSpPr>
              <a:spLocks noChangeArrowheads="1"/>
            </p:cNvSpPr>
            <p:nvPr/>
          </p:nvSpPr>
          <p:spPr bwMode="auto">
            <a:xfrm flipH="1">
              <a:off x="3271999" y="1785661"/>
              <a:ext cx="1052512" cy="820738"/>
            </a:xfrm>
            <a:prstGeom prst="ellipse">
              <a:avLst/>
            </a:prstGeom>
            <a:gradFill rotWithShape="1">
              <a:gsLst>
                <a:gs pos="0">
                  <a:srgbClr val="FBE9AB"/>
                </a:gs>
                <a:gs pos="100000">
                  <a:schemeClr val="accent1">
                    <a:alpha val="37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3059832" y="1509027"/>
              <a:ext cx="1549400" cy="1557337"/>
              <a:chOff x="1021299" y="4437063"/>
              <a:chExt cx="1549400" cy="1557337"/>
            </a:xfrm>
          </p:grpSpPr>
          <p:grpSp>
            <p:nvGrpSpPr>
              <p:cNvPr id="56" name="Group 19"/>
              <p:cNvGrpSpPr>
                <a:grpSpLocks/>
              </p:cNvGrpSpPr>
              <p:nvPr/>
            </p:nvGrpSpPr>
            <p:grpSpPr bwMode="auto">
              <a:xfrm>
                <a:off x="1021299" y="4437063"/>
                <a:ext cx="1549400" cy="1557337"/>
                <a:chOff x="0" y="0"/>
                <a:chExt cx="4251" cy="2141"/>
              </a:xfrm>
            </p:grpSpPr>
            <p:sp>
              <p:nvSpPr>
                <p:cNvPr id="60" name="Oval 2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AU" altLang="en-US" sz="1800" dirty="0"/>
                </a:p>
              </p:txBody>
            </p:sp>
            <p:sp>
              <p:nvSpPr>
                <p:cNvPr id="61" name="Oval 26"/>
                <p:cNvSpPr>
                  <a:spLocks noChangeArrowheads="1"/>
                </p:cNvSpPr>
                <p:nvPr/>
              </p:nvSpPr>
              <p:spPr bwMode="auto">
                <a:xfrm>
                  <a:off x="62" y="3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AU" altLang="en-US" sz="1800" dirty="0"/>
                </a:p>
              </p:txBody>
            </p:sp>
          </p:grpSp>
          <p:sp>
            <p:nvSpPr>
              <p:cNvPr id="58" name="Oval 27"/>
              <p:cNvSpPr>
                <a:spLocks noChangeArrowheads="1"/>
              </p:cNvSpPr>
              <p:nvPr/>
            </p:nvSpPr>
            <p:spPr bwMode="auto">
              <a:xfrm flipH="1">
                <a:off x="1132205" y="4579938"/>
                <a:ext cx="1304925" cy="1247775"/>
              </a:xfrm>
              <a:prstGeom prst="ellipse">
                <a:avLst/>
              </a:prstGeom>
              <a:solidFill>
                <a:srgbClr val="00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189801" y="4725055"/>
                <a:ext cx="1214785" cy="1073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Added to import specifications in 2016 </a:t>
                </a:r>
                <a:endParaRPr lang="en-US" b="1" dirty="0"/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3046595" y="4717228"/>
            <a:ext cx="2203818" cy="1740734"/>
            <a:chOff x="3059832" y="1509027"/>
            <a:chExt cx="1549400" cy="1557337"/>
          </a:xfrm>
        </p:grpSpPr>
        <p:sp>
          <p:nvSpPr>
            <p:cNvPr id="63" name="Oval 28"/>
            <p:cNvSpPr>
              <a:spLocks noChangeArrowheads="1"/>
            </p:cNvSpPr>
            <p:nvPr/>
          </p:nvSpPr>
          <p:spPr bwMode="auto">
            <a:xfrm flipH="1">
              <a:off x="3271999" y="1785661"/>
              <a:ext cx="1052512" cy="820738"/>
            </a:xfrm>
            <a:prstGeom prst="ellipse">
              <a:avLst/>
            </a:prstGeom>
            <a:gradFill rotWithShape="1">
              <a:gsLst>
                <a:gs pos="0">
                  <a:srgbClr val="FBE9AB"/>
                </a:gs>
                <a:gs pos="100000">
                  <a:schemeClr val="accent1">
                    <a:alpha val="37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3059832" y="1509027"/>
              <a:ext cx="1549400" cy="1557337"/>
              <a:chOff x="1021299" y="4437063"/>
              <a:chExt cx="1549400" cy="1557337"/>
            </a:xfrm>
          </p:grpSpPr>
          <p:grpSp>
            <p:nvGrpSpPr>
              <p:cNvPr id="65" name="Group 19"/>
              <p:cNvGrpSpPr>
                <a:grpSpLocks/>
              </p:cNvGrpSpPr>
              <p:nvPr/>
            </p:nvGrpSpPr>
            <p:grpSpPr bwMode="auto">
              <a:xfrm>
                <a:off x="1021299" y="4437063"/>
                <a:ext cx="1549400" cy="1557337"/>
                <a:chOff x="0" y="0"/>
                <a:chExt cx="4251" cy="2141"/>
              </a:xfrm>
            </p:grpSpPr>
            <p:sp>
              <p:nvSpPr>
                <p:cNvPr id="68" name="Oval 2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AU" altLang="en-US" sz="1800" dirty="0"/>
                </a:p>
              </p:txBody>
            </p:sp>
            <p:sp>
              <p:nvSpPr>
                <p:cNvPr id="69" name="Oval 26"/>
                <p:cNvSpPr>
                  <a:spLocks noChangeArrowheads="1"/>
                </p:cNvSpPr>
                <p:nvPr/>
              </p:nvSpPr>
              <p:spPr bwMode="auto">
                <a:xfrm>
                  <a:off x="62" y="3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AU" altLang="en-US" sz="1800" dirty="0"/>
                </a:p>
              </p:txBody>
            </p:sp>
          </p:grpSp>
          <p:sp>
            <p:nvSpPr>
              <p:cNvPr id="66" name="Oval 27"/>
              <p:cNvSpPr>
                <a:spLocks noChangeArrowheads="1"/>
              </p:cNvSpPr>
              <p:nvPr/>
            </p:nvSpPr>
            <p:spPr bwMode="auto">
              <a:xfrm flipH="1">
                <a:off x="1132205" y="4579938"/>
                <a:ext cx="1304925" cy="1247775"/>
              </a:xfrm>
              <a:prstGeom prst="ellipse">
                <a:avLst/>
              </a:prstGeom>
              <a:solidFill>
                <a:srgbClr val="00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244578" y="4816199"/>
                <a:ext cx="1214785" cy="578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Kept in import specifications </a:t>
                </a:r>
                <a:endParaRPr lang="en-US" b="1" dirty="0"/>
              </a:p>
            </p:txBody>
          </p:sp>
        </p:grpSp>
      </p:grpSp>
      <p:sp>
        <p:nvSpPr>
          <p:cNvPr id="70" name="AutoShape 71"/>
          <p:cNvSpPr>
            <a:spLocks noChangeArrowheads="1"/>
          </p:cNvSpPr>
          <p:nvPr/>
        </p:nvSpPr>
        <p:spPr bwMode="auto">
          <a:xfrm rot="5400000">
            <a:off x="2072779" y="5005903"/>
            <a:ext cx="720023" cy="1193550"/>
          </a:xfrm>
          <a:prstGeom prst="upArrow">
            <a:avLst>
              <a:gd name="adj1" fmla="val 57296"/>
              <a:gd name="adj2" fmla="val 62796"/>
            </a:avLst>
          </a:prstGeom>
          <a:gradFill rotWithShape="1">
            <a:gsLst>
              <a:gs pos="0">
                <a:schemeClr val="folHlink"/>
              </a:gs>
              <a:gs pos="100000">
                <a:srgbClr val="F5F5F5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AU" altLang="en-US" sz="1800" dirty="0"/>
          </a:p>
        </p:txBody>
      </p:sp>
      <p:sp>
        <p:nvSpPr>
          <p:cNvPr id="71" name="AutoShape 71"/>
          <p:cNvSpPr>
            <a:spLocks noChangeArrowheads="1"/>
          </p:cNvSpPr>
          <p:nvPr/>
        </p:nvSpPr>
        <p:spPr bwMode="auto">
          <a:xfrm rot="10800000">
            <a:off x="7547817" y="2896641"/>
            <a:ext cx="720023" cy="1389531"/>
          </a:xfrm>
          <a:prstGeom prst="upArrow">
            <a:avLst>
              <a:gd name="adj1" fmla="val 57296"/>
              <a:gd name="adj2" fmla="val 62796"/>
            </a:avLst>
          </a:prstGeom>
          <a:gradFill rotWithShape="1">
            <a:gsLst>
              <a:gs pos="0">
                <a:schemeClr val="folHlink"/>
              </a:gs>
              <a:gs pos="100000">
                <a:srgbClr val="F5F5F5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AU" altLang="en-US" sz="1800" dirty="0"/>
          </a:p>
        </p:txBody>
      </p:sp>
      <p:sp>
        <p:nvSpPr>
          <p:cNvPr id="72" name="Rectangle 95"/>
          <p:cNvSpPr txBox="1">
            <a:spLocks noChangeArrowheads="1"/>
          </p:cNvSpPr>
          <p:nvPr/>
        </p:nvSpPr>
        <p:spPr bwMode="auto">
          <a:xfrm>
            <a:off x="1679331" y="116632"/>
            <a:ext cx="6444762" cy="508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en-US" sz="3200" kern="0" dirty="0" smtClean="0">
                <a:solidFill>
                  <a:schemeClr val="tx1"/>
                </a:solidFill>
              </a:rPr>
              <a:t>KAN_Service Updates</a:t>
            </a:r>
          </a:p>
        </p:txBody>
      </p:sp>
      <p:grpSp>
        <p:nvGrpSpPr>
          <p:cNvPr id="75" name="Group 28"/>
          <p:cNvGrpSpPr>
            <a:grpSpLocks/>
          </p:cNvGrpSpPr>
          <p:nvPr/>
        </p:nvGrpSpPr>
        <p:grpSpPr bwMode="auto">
          <a:xfrm>
            <a:off x="6579681" y="4269022"/>
            <a:ext cx="2389188" cy="2397125"/>
            <a:chOff x="0" y="-14"/>
            <a:chExt cx="1505" cy="1510"/>
          </a:xfrm>
        </p:grpSpPr>
        <p:sp>
          <p:nvSpPr>
            <p:cNvPr id="84" name="AutoShape 74"/>
            <p:cNvSpPr>
              <a:spLocks noChangeArrowheads="1"/>
            </p:cNvSpPr>
            <p:nvPr/>
          </p:nvSpPr>
          <p:spPr bwMode="auto">
            <a:xfrm>
              <a:off x="11" y="-14"/>
              <a:ext cx="1494" cy="1494"/>
            </a:xfrm>
            <a:prstGeom prst="roundRect">
              <a:avLst>
                <a:gd name="adj" fmla="val 14222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/>
            </a:p>
          </p:txBody>
        </p:sp>
        <p:grpSp>
          <p:nvGrpSpPr>
            <p:cNvPr id="78" name="Group 32"/>
            <p:cNvGrpSpPr>
              <a:grpSpLocks/>
            </p:cNvGrpSpPr>
            <p:nvPr/>
          </p:nvGrpSpPr>
          <p:grpSpPr bwMode="auto">
            <a:xfrm>
              <a:off x="0" y="5"/>
              <a:ext cx="1494" cy="1491"/>
              <a:chOff x="0" y="0"/>
              <a:chExt cx="4251" cy="2141"/>
            </a:xfrm>
          </p:grpSpPr>
          <p:sp>
            <p:nvSpPr>
              <p:cNvPr id="82" name="Oval 7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  <p:sp>
            <p:nvSpPr>
              <p:cNvPr id="83" name="Oval 78"/>
              <p:cNvSpPr>
                <a:spLocks noChangeArrowheads="1"/>
              </p:cNvSpPr>
              <p:nvPr/>
            </p:nvSpPr>
            <p:spPr bwMode="auto">
              <a:xfrm>
                <a:off x="62" y="3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</p:grpSp>
        <p:sp>
          <p:nvSpPr>
            <p:cNvPr id="79" name="Oval 79"/>
            <p:cNvSpPr>
              <a:spLocks noChangeArrowheads="1"/>
            </p:cNvSpPr>
            <p:nvPr/>
          </p:nvSpPr>
          <p:spPr bwMode="auto">
            <a:xfrm flipH="1">
              <a:off x="119" y="142"/>
              <a:ext cx="1255" cy="118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Oval 80"/>
            <p:cNvSpPr>
              <a:spLocks noChangeArrowheads="1"/>
            </p:cNvSpPr>
            <p:nvPr/>
          </p:nvSpPr>
          <p:spPr bwMode="auto">
            <a:xfrm flipH="1">
              <a:off x="237" y="178"/>
              <a:ext cx="1017" cy="784"/>
            </a:xfrm>
            <a:prstGeom prst="ellipse">
              <a:avLst/>
            </a:prstGeom>
            <a:gradFill rotWithShape="1">
              <a:gsLst>
                <a:gs pos="0">
                  <a:srgbClr val="E7BC99"/>
                </a:gs>
                <a:gs pos="100000">
                  <a:schemeClr val="bg2">
                    <a:alpha val="37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1" name="Rectangle 81"/>
            <p:cNvSpPr>
              <a:spLocks noChangeArrowheads="1"/>
            </p:cNvSpPr>
            <p:nvPr/>
          </p:nvSpPr>
          <p:spPr bwMode="auto">
            <a:xfrm>
              <a:off x="0" y="520"/>
              <a:ext cx="1496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200" b="1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7071565" y="5039135"/>
            <a:ext cx="1498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ZA" altLang="en-US" sz="2400" b="1" dirty="0">
                <a:ea typeface="Gulim" pitchFamily="34" charset="-127"/>
              </a:rPr>
              <a:t>Provider Identifiers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981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9" grpId="0"/>
      <p:bldP spid="50" grpId="0" animBg="1"/>
      <p:bldP spid="70" grpId="0" animBg="1"/>
      <p:bldP spid="71" grpId="0" animBg="1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16"/>
          <p:cNvSpPr txBox="1">
            <a:spLocks noChangeArrowheads="1"/>
          </p:cNvSpPr>
          <p:nvPr/>
        </p:nvSpPr>
        <p:spPr bwMode="auto">
          <a:xfrm>
            <a:off x="2658332" y="3929582"/>
            <a:ext cx="158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ea typeface="Gulim" pitchFamily="34" charset="-127"/>
              </a:rPr>
              <a:t> </a:t>
            </a:r>
          </a:p>
        </p:txBody>
      </p:sp>
      <p:sp>
        <p:nvSpPr>
          <p:cNvPr id="15369" name="Text Box 17"/>
          <p:cNvSpPr txBox="1">
            <a:spLocks noChangeArrowheads="1"/>
          </p:cNvSpPr>
          <p:nvPr/>
        </p:nvSpPr>
        <p:spPr bwMode="auto">
          <a:xfrm>
            <a:off x="7021513" y="3992563"/>
            <a:ext cx="158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 dirty="0">
              <a:ea typeface="Gulim" pitchFamily="34" charset="-127"/>
            </a:endParaRPr>
          </a:p>
        </p:txBody>
      </p:sp>
      <p:grpSp>
        <p:nvGrpSpPr>
          <p:cNvPr id="15370" name="Group 18"/>
          <p:cNvGrpSpPr>
            <a:grpSpLocks/>
          </p:cNvGrpSpPr>
          <p:nvPr/>
        </p:nvGrpSpPr>
        <p:grpSpPr bwMode="auto">
          <a:xfrm>
            <a:off x="914400" y="2092933"/>
            <a:ext cx="1439862" cy="1439863"/>
            <a:chOff x="0" y="0"/>
            <a:chExt cx="907" cy="907"/>
          </a:xfrm>
        </p:grpSpPr>
        <p:sp>
          <p:nvSpPr>
            <p:cNvPr id="15384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solidFill>
                    <a:schemeClr val="bg1"/>
                  </a:solidFill>
                  <a:ea typeface="Gulim" pitchFamily="34" charset="-127"/>
                </a:rPr>
                <a:t>IEP Date</a:t>
              </a:r>
              <a:endParaRPr lang="en-US" altLang="en-US" sz="1800" dirty="0"/>
            </a:p>
          </p:txBody>
        </p:sp>
        <p:sp>
          <p:nvSpPr>
            <p:cNvPr id="15385" name="AutoShape 20"/>
            <p:cNvSpPr>
              <a:spLocks noChangeArrowheads="1"/>
            </p:cNvSpPr>
            <p:nvPr/>
          </p:nvSpPr>
          <p:spPr bwMode="auto">
            <a:xfrm>
              <a:off x="13" y="13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CF0C7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AU" altLang="en-US" sz="1800" dirty="0"/>
            </a:p>
          </p:txBody>
        </p:sp>
      </p:grpSp>
      <p:grpSp>
        <p:nvGrpSpPr>
          <p:cNvPr id="15371" name="Group 21"/>
          <p:cNvGrpSpPr>
            <a:grpSpLocks/>
          </p:cNvGrpSpPr>
          <p:nvPr/>
        </p:nvGrpSpPr>
        <p:grpSpPr bwMode="auto">
          <a:xfrm>
            <a:off x="3048000" y="2072418"/>
            <a:ext cx="1439862" cy="1439863"/>
            <a:chOff x="0" y="0"/>
            <a:chExt cx="907" cy="907"/>
          </a:xfrm>
          <a:solidFill>
            <a:srgbClr val="FFC000"/>
          </a:solidFill>
        </p:grpSpPr>
        <p:sp>
          <p:nvSpPr>
            <p:cNvPr id="15382" name="AutoShape 22"/>
            <p:cNvSpPr>
              <a:spLocks noChangeArrowheads="1"/>
            </p:cNvSpPr>
            <p:nvPr/>
          </p:nvSpPr>
          <p:spPr bwMode="auto">
            <a:xfrm>
              <a:off x="0" y="0"/>
              <a:ext cx="907" cy="907"/>
            </a:xfrm>
            <a:prstGeom prst="roundRect">
              <a:avLst>
                <a:gd name="adj" fmla="val 14222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ea typeface="Gulim" pitchFamily="34" charset="-127"/>
                </a:rPr>
                <a:t>Student name help</a:t>
              </a:r>
              <a:endParaRPr lang="en-US" altLang="en-US" sz="1800" dirty="0"/>
            </a:p>
          </p:txBody>
        </p:sp>
        <p:sp>
          <p:nvSpPr>
            <p:cNvPr id="15383" name="AutoShape 23"/>
            <p:cNvSpPr>
              <a:spLocks noChangeArrowheads="1"/>
            </p:cNvSpPr>
            <p:nvPr/>
          </p:nvSpPr>
          <p:spPr bwMode="auto">
            <a:xfrm>
              <a:off x="13" y="13"/>
              <a:ext cx="880" cy="22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AU" altLang="en-US" sz="1800" dirty="0"/>
            </a:p>
          </p:txBody>
        </p:sp>
      </p:grpSp>
      <p:grpSp>
        <p:nvGrpSpPr>
          <p:cNvPr id="15372" name="Group 24"/>
          <p:cNvGrpSpPr>
            <a:grpSpLocks/>
          </p:cNvGrpSpPr>
          <p:nvPr/>
        </p:nvGrpSpPr>
        <p:grpSpPr bwMode="auto">
          <a:xfrm>
            <a:off x="4932363" y="2057400"/>
            <a:ext cx="1439862" cy="1439863"/>
            <a:chOff x="0" y="0"/>
            <a:chExt cx="907" cy="907"/>
          </a:xfrm>
        </p:grpSpPr>
        <p:sp>
          <p:nvSpPr>
            <p:cNvPr id="15380" name="AutoShape 25"/>
            <p:cNvSpPr>
              <a:spLocks noChangeArrowheads="1"/>
            </p:cNvSpPr>
            <p:nvPr/>
          </p:nvSpPr>
          <p:spPr bwMode="auto">
            <a:xfrm>
              <a:off x="0" y="0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solidFill>
                    <a:schemeClr val="bg1"/>
                  </a:solidFill>
                  <a:ea typeface="Gulim" pitchFamily="34" charset="-127"/>
                </a:rPr>
                <a:t>Provider ID</a:t>
              </a:r>
              <a:endParaRPr lang="en-US" altLang="en-US" sz="1800" dirty="0"/>
            </a:p>
          </p:txBody>
        </p:sp>
        <p:sp>
          <p:nvSpPr>
            <p:cNvPr id="15381" name="AutoShape 26"/>
            <p:cNvSpPr>
              <a:spLocks noChangeArrowheads="1"/>
            </p:cNvSpPr>
            <p:nvPr/>
          </p:nvSpPr>
          <p:spPr bwMode="auto">
            <a:xfrm>
              <a:off x="13" y="13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C6C6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AU" altLang="en-US" sz="1800" dirty="0"/>
            </a:p>
          </p:txBody>
        </p:sp>
      </p:grpSp>
      <p:sp>
        <p:nvSpPr>
          <p:cNvPr id="15378" name="AutoShape 28"/>
          <p:cNvSpPr>
            <a:spLocks noChangeArrowheads="1"/>
          </p:cNvSpPr>
          <p:nvPr/>
        </p:nvSpPr>
        <p:spPr bwMode="auto">
          <a:xfrm>
            <a:off x="6781800" y="2057399"/>
            <a:ext cx="1886843" cy="1439863"/>
          </a:xfrm>
          <a:prstGeom prst="roundRect">
            <a:avLst>
              <a:gd name="adj" fmla="val 14222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  <a:ea typeface="Gulim" pitchFamily="34" charset="-127"/>
              </a:rPr>
              <a:t>EC SPED preschool program / class             re-defined</a:t>
            </a:r>
            <a:endParaRPr lang="en-US" altLang="en-US" sz="1800" dirty="0"/>
          </a:p>
        </p:txBody>
      </p:sp>
      <p:sp>
        <p:nvSpPr>
          <p:cNvPr id="15374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757401" y="404664"/>
            <a:ext cx="7772400" cy="508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sz="3200" dirty="0" smtClean="0"/>
              <a:t>Data Dictionary Updates</a:t>
            </a:r>
          </a:p>
        </p:txBody>
      </p:sp>
      <p:sp>
        <p:nvSpPr>
          <p:cNvPr id="15376" name="Text Box 32"/>
          <p:cNvSpPr txBox="1">
            <a:spLocks noChangeArrowheads="1"/>
          </p:cNvSpPr>
          <p:nvPr/>
        </p:nvSpPr>
        <p:spPr bwMode="auto">
          <a:xfrm rot="-5400000">
            <a:off x="4403726" y="3916362"/>
            <a:ext cx="55245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 dirty="0">
              <a:ea typeface="Gulim" pitchFamily="34" charset="-127"/>
            </a:endParaRPr>
          </a:p>
        </p:txBody>
      </p:sp>
      <p:sp>
        <p:nvSpPr>
          <p:cNvPr id="11297" name="Rectangle 33"/>
          <p:cNvSpPr>
            <a:spLocks noChangeArrowheads="1"/>
          </p:cNvSpPr>
          <p:nvPr/>
        </p:nvSpPr>
        <p:spPr bwMode="auto">
          <a:xfrm>
            <a:off x="1281906" y="914400"/>
            <a:ext cx="7010400" cy="66168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b="1" dirty="0" smtClean="0">
                <a:solidFill>
                  <a:schemeClr val="bg1"/>
                </a:solidFill>
              </a:rPr>
              <a:t>Applicable starting in FY2015</a:t>
            </a:r>
            <a:endParaRPr lang="en-GB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26123" y="3667196"/>
            <a:ext cx="1439862" cy="2314575"/>
            <a:chOff x="926123" y="3667196"/>
            <a:chExt cx="1439862" cy="2314575"/>
          </a:xfrm>
        </p:grpSpPr>
        <p:grpSp>
          <p:nvGrpSpPr>
            <p:cNvPr id="15365" name="Group 11"/>
            <p:cNvGrpSpPr>
              <a:grpSpLocks/>
            </p:cNvGrpSpPr>
            <p:nvPr/>
          </p:nvGrpSpPr>
          <p:grpSpPr bwMode="auto">
            <a:xfrm>
              <a:off x="926123" y="3667196"/>
              <a:ext cx="1439862" cy="2314575"/>
              <a:chOff x="0" y="0"/>
              <a:chExt cx="907" cy="1458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5386" name="AutoShape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07" cy="1458"/>
              </a:xfrm>
              <a:prstGeom prst="roundRect">
                <a:avLst>
                  <a:gd name="adj" fmla="val 13671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  <p:sp>
            <p:nvSpPr>
              <p:cNvPr id="15387" name="AutoShape 13"/>
              <p:cNvSpPr>
                <a:spLocks noChangeArrowheads="1"/>
              </p:cNvSpPr>
              <p:nvPr/>
            </p:nvSpPr>
            <p:spPr bwMode="auto">
              <a:xfrm rot="10800000">
                <a:off x="6" y="6"/>
                <a:ext cx="894" cy="635"/>
              </a:xfrm>
              <a:prstGeom prst="roundRect">
                <a:avLst>
                  <a:gd name="adj" fmla="val 18579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935649" y="3739975"/>
              <a:ext cx="139638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600" b="1" dirty="0">
                  <a:latin typeface="+mn-lt"/>
                  <a:ea typeface="Gulim" pitchFamily="34" charset="-127"/>
                </a:rPr>
                <a:t>Clarification to include all procedural requirements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56278" y="3536950"/>
            <a:ext cx="1493722" cy="2314575"/>
            <a:chOff x="4856278" y="3536950"/>
            <a:chExt cx="1493722" cy="2314575"/>
          </a:xfrm>
        </p:grpSpPr>
        <p:sp>
          <p:nvSpPr>
            <p:cNvPr id="15390" name="AutoShape 6"/>
            <p:cNvSpPr>
              <a:spLocks noChangeArrowheads="1"/>
            </p:cNvSpPr>
            <p:nvPr/>
          </p:nvSpPr>
          <p:spPr bwMode="auto">
            <a:xfrm>
              <a:off x="4882655" y="3536950"/>
              <a:ext cx="1439863" cy="2314575"/>
            </a:xfrm>
            <a:prstGeom prst="roundRect">
              <a:avLst>
                <a:gd name="adj" fmla="val 13671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wrap="squar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AU" altLang="en-US" sz="18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856278" y="3676721"/>
              <a:ext cx="1493722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altLang="en-US" sz="1600" b="1" dirty="0"/>
                <a:t>Gradual conversion</a:t>
              </a:r>
            </a:p>
            <a:p>
              <a:pPr algn="ctr"/>
              <a:r>
                <a:rPr lang="en-AU" altLang="en-US" sz="1600" b="1" dirty="0" smtClean="0"/>
                <a:t>of provider SSN to Educator ID, both accepted in FY2015</a:t>
              </a:r>
              <a:endParaRPr lang="en-AU" altLang="en-US" sz="16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876255" y="3621928"/>
            <a:ext cx="1792388" cy="2314575"/>
            <a:chOff x="6876255" y="3621928"/>
            <a:chExt cx="1792388" cy="2314575"/>
          </a:xfrm>
        </p:grpSpPr>
        <p:sp>
          <p:nvSpPr>
            <p:cNvPr id="15392" name="AutoShape 3"/>
            <p:cNvSpPr>
              <a:spLocks noChangeArrowheads="1"/>
            </p:cNvSpPr>
            <p:nvPr/>
          </p:nvSpPr>
          <p:spPr bwMode="auto">
            <a:xfrm>
              <a:off x="6876255" y="3621928"/>
              <a:ext cx="1792387" cy="2314575"/>
            </a:xfrm>
            <a:prstGeom prst="roundRect">
              <a:avLst>
                <a:gd name="adj" fmla="val 13671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AU" altLang="en-US" sz="18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76256" y="3793433"/>
              <a:ext cx="1792387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altLang="en-US" sz="1600" b="1" dirty="0" smtClean="0"/>
                <a:t>Term “Integrated” removed from title as the classroom may be 100% IEP or a blend of not more than 50% peers.</a:t>
              </a:r>
              <a:endParaRPr lang="en-AU" altLang="en-US" sz="16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48000" y="3547462"/>
            <a:ext cx="1439862" cy="2382790"/>
            <a:chOff x="3048000" y="3547462"/>
            <a:chExt cx="1439862" cy="2382790"/>
          </a:xfrm>
        </p:grpSpPr>
        <p:sp>
          <p:nvSpPr>
            <p:cNvPr id="15388" name="AutoShape 9"/>
            <p:cNvSpPr>
              <a:spLocks noChangeArrowheads="1"/>
            </p:cNvSpPr>
            <p:nvPr/>
          </p:nvSpPr>
          <p:spPr bwMode="auto">
            <a:xfrm>
              <a:off x="3048000" y="3547462"/>
              <a:ext cx="1439862" cy="2314575"/>
            </a:xfrm>
            <a:prstGeom prst="roundRect">
              <a:avLst>
                <a:gd name="adj" fmla="val 1367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wrap="squar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endParaRPr lang="en-AU" altLang="en-US" sz="16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068637" y="3621928"/>
              <a:ext cx="1419225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altLang="en-US" sz="1600" u="sng" dirty="0"/>
                <a:t>Reminder</a:t>
              </a:r>
              <a:r>
                <a:rPr lang="en-AU" altLang="en-US" sz="1600" dirty="0"/>
                <a:t> Last name in KIDS determines, last name in import files. Add hyphens</a:t>
              </a:r>
            </a:p>
            <a:p>
              <a:r>
                <a:rPr lang="en-AU" altLang="en-US" sz="1600" dirty="0"/>
                <a:t>or generation codes if in KIDS last name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8" grpId="0" animBg="1"/>
      <p:bldP spid="11297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4" name="AutoShape 19"/>
          <p:cNvSpPr>
            <a:spLocks noChangeArrowheads="1"/>
          </p:cNvSpPr>
          <p:nvPr/>
        </p:nvSpPr>
        <p:spPr bwMode="auto">
          <a:xfrm>
            <a:off x="838200" y="2082373"/>
            <a:ext cx="1795461" cy="1439863"/>
          </a:xfrm>
          <a:prstGeom prst="roundRect">
            <a:avLst>
              <a:gd name="adj" fmla="val 14222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  <a:ea typeface="Gulim" pitchFamily="34" charset="-127"/>
              </a:rPr>
              <a:t>File import specification</a:t>
            </a:r>
            <a:endParaRPr lang="en-US" altLang="en-US" sz="1800" dirty="0"/>
          </a:p>
        </p:txBody>
      </p:sp>
      <p:grpSp>
        <p:nvGrpSpPr>
          <p:cNvPr id="15371" name="Group 21"/>
          <p:cNvGrpSpPr>
            <a:grpSpLocks/>
          </p:cNvGrpSpPr>
          <p:nvPr/>
        </p:nvGrpSpPr>
        <p:grpSpPr bwMode="auto">
          <a:xfrm>
            <a:off x="2906125" y="2047204"/>
            <a:ext cx="1709836" cy="1439863"/>
            <a:chOff x="-85" y="0"/>
            <a:chExt cx="992" cy="907"/>
          </a:xfrm>
          <a:solidFill>
            <a:schemeClr val="tx2">
              <a:lumMod val="50000"/>
            </a:schemeClr>
          </a:solidFill>
        </p:grpSpPr>
        <p:sp>
          <p:nvSpPr>
            <p:cNvPr id="15382" name="AutoShape 22"/>
            <p:cNvSpPr>
              <a:spLocks noChangeArrowheads="1"/>
            </p:cNvSpPr>
            <p:nvPr/>
          </p:nvSpPr>
          <p:spPr bwMode="auto">
            <a:xfrm>
              <a:off x="-85" y="0"/>
              <a:ext cx="992" cy="907"/>
            </a:xfrm>
            <a:prstGeom prst="roundRect">
              <a:avLst>
                <a:gd name="adj" fmla="val 14222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chemeClr val="bg1"/>
                  </a:solidFill>
                  <a:ea typeface="Gulim" pitchFamily="34" charset="-127"/>
                </a:rPr>
                <a:t>Total day calculation</a:t>
              </a:r>
              <a:endParaRPr lang="en-US" altLang="en-US" sz="1800" dirty="0"/>
            </a:p>
          </p:txBody>
        </p:sp>
        <p:sp>
          <p:nvSpPr>
            <p:cNvPr id="15383" name="AutoShape 23"/>
            <p:cNvSpPr>
              <a:spLocks noChangeArrowheads="1"/>
            </p:cNvSpPr>
            <p:nvPr/>
          </p:nvSpPr>
          <p:spPr bwMode="auto">
            <a:xfrm>
              <a:off x="13" y="13"/>
              <a:ext cx="880" cy="22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AU" altLang="en-US" sz="1800" dirty="0"/>
            </a:p>
          </p:txBody>
        </p:sp>
      </p:grpSp>
      <p:grpSp>
        <p:nvGrpSpPr>
          <p:cNvPr id="15372" name="Group 24"/>
          <p:cNvGrpSpPr>
            <a:grpSpLocks/>
          </p:cNvGrpSpPr>
          <p:nvPr/>
        </p:nvGrpSpPr>
        <p:grpSpPr bwMode="auto">
          <a:xfrm>
            <a:off x="5181600" y="2057400"/>
            <a:ext cx="1525191" cy="1439863"/>
            <a:chOff x="0" y="0"/>
            <a:chExt cx="907" cy="90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5380" name="AutoShape 25"/>
            <p:cNvSpPr>
              <a:spLocks noChangeArrowheads="1"/>
            </p:cNvSpPr>
            <p:nvPr/>
          </p:nvSpPr>
          <p:spPr bwMode="auto">
            <a:xfrm>
              <a:off x="0" y="0"/>
              <a:ext cx="907" cy="907"/>
            </a:xfrm>
            <a:prstGeom prst="roundRect">
              <a:avLst>
                <a:gd name="adj" fmla="val 14222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ea typeface="Gulim" pitchFamily="34" charset="-127"/>
                </a:rPr>
                <a:t>New</a:t>
              </a:r>
              <a:r>
                <a:rPr lang="en-US" altLang="en-US" sz="1800" b="1" dirty="0">
                  <a:solidFill>
                    <a:schemeClr val="bg1"/>
                  </a:solidFill>
                  <a:ea typeface="Gulim" pitchFamily="34" charset="-127"/>
                </a:rPr>
                <a:t> </a:t>
              </a:r>
              <a:r>
                <a:rPr lang="en-US" altLang="en-US" sz="1800" b="1" dirty="0">
                  <a:ea typeface="Gulim" pitchFamily="34" charset="-127"/>
                </a:rPr>
                <a:t>Frequency value</a:t>
              </a:r>
              <a:endParaRPr lang="en-US" altLang="en-US" sz="1800" dirty="0"/>
            </a:p>
          </p:txBody>
        </p:sp>
        <p:sp>
          <p:nvSpPr>
            <p:cNvPr id="15381" name="AutoShape 26"/>
            <p:cNvSpPr>
              <a:spLocks noChangeArrowheads="1"/>
            </p:cNvSpPr>
            <p:nvPr/>
          </p:nvSpPr>
          <p:spPr bwMode="auto">
            <a:xfrm>
              <a:off x="13" y="13"/>
              <a:ext cx="880" cy="22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AU" altLang="en-US" sz="1800" dirty="0"/>
            </a:p>
          </p:txBody>
        </p:sp>
      </p:grpSp>
      <p:sp>
        <p:nvSpPr>
          <p:cNvPr id="15378" name="AutoShape 28"/>
          <p:cNvSpPr>
            <a:spLocks noChangeArrowheads="1"/>
          </p:cNvSpPr>
          <p:nvPr/>
        </p:nvSpPr>
        <p:spPr bwMode="auto">
          <a:xfrm>
            <a:off x="7216775" y="2057397"/>
            <a:ext cx="1531938" cy="1439863"/>
          </a:xfrm>
          <a:prstGeom prst="roundRect">
            <a:avLst>
              <a:gd name="adj" fmla="val 14222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Indicator 20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15374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757401" y="404664"/>
            <a:ext cx="7772400" cy="508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sz="3200" dirty="0" smtClean="0"/>
              <a:t>Data Dictionary Updates</a:t>
            </a:r>
          </a:p>
        </p:txBody>
      </p:sp>
      <p:sp>
        <p:nvSpPr>
          <p:cNvPr id="11297" name="Rectangle 33"/>
          <p:cNvSpPr>
            <a:spLocks noChangeArrowheads="1"/>
          </p:cNvSpPr>
          <p:nvPr/>
        </p:nvSpPr>
        <p:spPr bwMode="auto">
          <a:xfrm>
            <a:off x="1682261" y="978720"/>
            <a:ext cx="5867401" cy="661689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b="1" dirty="0" smtClean="0">
                <a:solidFill>
                  <a:schemeClr val="bg1"/>
                </a:solidFill>
              </a:rPr>
              <a:t>Starting in FY2015</a:t>
            </a:r>
            <a:endParaRPr lang="en-GB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71453" y="3663170"/>
            <a:ext cx="1828800" cy="2334085"/>
            <a:chOff x="808573" y="3675857"/>
            <a:chExt cx="1606204" cy="2334085"/>
          </a:xfrm>
        </p:grpSpPr>
        <p:sp>
          <p:nvSpPr>
            <p:cNvPr id="15386" name="AutoShape 12"/>
            <p:cNvSpPr>
              <a:spLocks noChangeArrowheads="1"/>
            </p:cNvSpPr>
            <p:nvPr/>
          </p:nvSpPr>
          <p:spPr bwMode="auto">
            <a:xfrm>
              <a:off x="808573" y="3675857"/>
              <a:ext cx="1606204" cy="2314575"/>
            </a:xfrm>
            <a:prstGeom prst="roundRect">
              <a:avLst>
                <a:gd name="adj" fmla="val 13671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AU" altLang="en-US" sz="1800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933018" y="3701618"/>
              <a:ext cx="1357313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600" b="1" dirty="0" smtClean="0">
                  <a:latin typeface="+mn-lt"/>
                  <a:ea typeface="Gulim" pitchFamily="34" charset="-127"/>
                </a:rPr>
                <a:t>The import specification have not changed, though an improved method is recommended</a:t>
              </a:r>
              <a:endParaRPr lang="en-US" altLang="en-US" sz="1600" b="1" dirty="0">
                <a:latin typeface="+mn-lt"/>
                <a:ea typeface="Gulim" pitchFamily="34" charset="-127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026062" y="3601698"/>
            <a:ext cx="1836265" cy="2314575"/>
            <a:chOff x="4727687" y="3615741"/>
            <a:chExt cx="1836265" cy="2314575"/>
          </a:xfrm>
        </p:grpSpPr>
        <p:sp>
          <p:nvSpPr>
            <p:cNvPr id="15390" name="AutoShape 6"/>
            <p:cNvSpPr>
              <a:spLocks noChangeArrowheads="1"/>
            </p:cNvSpPr>
            <p:nvPr/>
          </p:nvSpPr>
          <p:spPr bwMode="auto">
            <a:xfrm>
              <a:off x="4727687" y="3615741"/>
              <a:ext cx="1830448" cy="2314575"/>
            </a:xfrm>
            <a:prstGeom prst="roundRect">
              <a:avLst>
                <a:gd name="adj" fmla="val 13671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AU" altLang="en-US" sz="18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727687" y="3712730"/>
              <a:ext cx="1836265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1600" b="1" dirty="0">
                  <a:ea typeface="Gulim" pitchFamily="34" charset="-127"/>
                </a:rPr>
                <a:t>Value 99 applies only 1 total day within the service date range. It is intended for a service delivered once per year.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06125" y="3693341"/>
            <a:ext cx="1800200" cy="2345852"/>
            <a:chOff x="2483144" y="3886200"/>
            <a:chExt cx="1800200" cy="2345852"/>
          </a:xfrm>
        </p:grpSpPr>
        <p:sp>
          <p:nvSpPr>
            <p:cNvPr id="15388" name="AutoShape 9"/>
            <p:cNvSpPr>
              <a:spLocks noChangeArrowheads="1"/>
            </p:cNvSpPr>
            <p:nvPr/>
          </p:nvSpPr>
          <p:spPr bwMode="auto">
            <a:xfrm>
              <a:off x="2483144" y="3886200"/>
              <a:ext cx="1800200" cy="2314575"/>
            </a:xfrm>
            <a:prstGeom prst="roundRect">
              <a:avLst>
                <a:gd name="adj" fmla="val 1367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wrap="squar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endParaRPr lang="en-AU" altLang="en-US" sz="16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541170" y="3923728"/>
              <a:ext cx="1709936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altLang="en-US" sz="1600" b="1" dirty="0" smtClean="0"/>
                <a:t>Weeks of service has been removed from the DD because it is not being used. It remains in the file specification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134226" y="3583369"/>
            <a:ext cx="1727200" cy="2314575"/>
            <a:chOff x="7134226" y="3583369"/>
            <a:chExt cx="1727200" cy="2314575"/>
          </a:xfrm>
        </p:grpSpPr>
        <p:sp>
          <p:nvSpPr>
            <p:cNvPr id="15392" name="AutoShape 3"/>
            <p:cNvSpPr>
              <a:spLocks noChangeArrowheads="1"/>
            </p:cNvSpPr>
            <p:nvPr/>
          </p:nvSpPr>
          <p:spPr bwMode="auto">
            <a:xfrm>
              <a:off x="7134226" y="3583369"/>
              <a:ext cx="1687102" cy="2314575"/>
            </a:xfrm>
            <a:prstGeom prst="roundRect">
              <a:avLst>
                <a:gd name="adj" fmla="val 13671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AU" altLang="en-US" sz="1800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7134226" y="3666332"/>
              <a:ext cx="172720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600" b="1" dirty="0" smtClean="0"/>
                <a:t>Change in terminology: General Supervision – Timely and Accurate Reporting</a:t>
              </a:r>
              <a:endParaRPr lang="en-US" altLang="en-US" sz="1600" b="1" dirty="0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8089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4" grpId="0" animBg="1"/>
      <p:bldP spid="1537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168"/>
            <a:ext cx="8077200" cy="1143000"/>
          </a:xfrm>
        </p:spPr>
        <p:txBody>
          <a:bodyPr/>
          <a:lstStyle/>
          <a:p>
            <a:pPr algn="ctr"/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524000"/>
            <a:ext cx="3810000" cy="354036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Mr. Hit on the new girl in the office is asking, what new data field will recognize providers licensed by KSDE in the MIS?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400" y="1676400"/>
            <a:ext cx="3464393" cy="4402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30923" y="5530362"/>
            <a:ext cx="3094892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Educator ID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Callout 2"/>
          <p:cNvSpPr/>
          <p:nvPr/>
        </p:nvSpPr>
        <p:spPr bwMode="auto">
          <a:xfrm>
            <a:off x="1722157" y="3263722"/>
            <a:ext cx="2453262" cy="854667"/>
          </a:xfrm>
          <a:prstGeom prst="right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10 + 12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34" charset="0"/>
              </a:rPr>
              <a:t>Applied to calendar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305" name="AutoShape 18"/>
          <p:cNvSpPr>
            <a:spLocks noChangeArrowheads="1"/>
          </p:cNvSpPr>
          <p:nvPr/>
        </p:nvSpPr>
        <p:spPr bwMode="auto">
          <a:xfrm>
            <a:off x="6817971" y="2069813"/>
            <a:ext cx="1786478" cy="2151275"/>
          </a:xfrm>
          <a:prstGeom prst="roundRect">
            <a:avLst>
              <a:gd name="adj" fmla="val 14222"/>
            </a:avLst>
          </a:prstGeom>
          <a:solidFill>
            <a:srgbClr val="DDED0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squar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Problems when the calculation or date range factors an odd number of days</a:t>
            </a:r>
          </a:p>
        </p:txBody>
      </p:sp>
      <p:grpSp>
        <p:nvGrpSpPr>
          <p:cNvPr id="12296" name="Group 20"/>
          <p:cNvGrpSpPr>
            <a:grpSpLocks/>
          </p:cNvGrpSpPr>
          <p:nvPr/>
        </p:nvGrpSpPr>
        <p:grpSpPr bwMode="auto">
          <a:xfrm>
            <a:off x="84004" y="2159423"/>
            <a:ext cx="1606401" cy="1439863"/>
            <a:chOff x="0" y="0"/>
            <a:chExt cx="907" cy="907"/>
          </a:xfrm>
          <a:solidFill>
            <a:schemeClr val="accent6">
              <a:lumMod val="75000"/>
            </a:schemeClr>
          </a:solidFill>
        </p:grpSpPr>
        <p:sp>
          <p:nvSpPr>
            <p:cNvPr id="12303" name="AutoShape 21"/>
            <p:cNvSpPr>
              <a:spLocks noChangeArrowheads="1"/>
            </p:cNvSpPr>
            <p:nvPr/>
          </p:nvSpPr>
          <p:spPr bwMode="auto">
            <a:xfrm>
              <a:off x="0" y="0"/>
              <a:ext cx="907" cy="907"/>
            </a:xfrm>
            <a:prstGeom prst="roundRect">
              <a:avLst>
                <a:gd name="adj" fmla="val 14222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solidFill>
                    <a:schemeClr val="bg1"/>
                  </a:solidFill>
                </a:rPr>
                <a:t>Field R10 = Days per week</a:t>
              </a:r>
              <a:endParaRPr lang="en-US" alt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2304" name="AutoShape 22"/>
            <p:cNvSpPr>
              <a:spLocks noChangeArrowheads="1"/>
            </p:cNvSpPr>
            <p:nvPr/>
          </p:nvSpPr>
          <p:spPr bwMode="auto">
            <a:xfrm>
              <a:off x="13" y="13"/>
              <a:ext cx="880" cy="22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AU" altLang="en-US" sz="1800" dirty="0"/>
            </a:p>
          </p:txBody>
        </p:sp>
      </p:grpSp>
      <p:grpSp>
        <p:nvGrpSpPr>
          <p:cNvPr id="12297" name="Group 23"/>
          <p:cNvGrpSpPr>
            <a:grpSpLocks/>
          </p:cNvGrpSpPr>
          <p:nvPr/>
        </p:nvGrpSpPr>
        <p:grpSpPr bwMode="auto">
          <a:xfrm>
            <a:off x="1798857" y="952514"/>
            <a:ext cx="5270306" cy="750293"/>
            <a:chOff x="0" y="0"/>
            <a:chExt cx="907" cy="907"/>
          </a:xfrm>
        </p:grpSpPr>
        <p:sp>
          <p:nvSpPr>
            <p:cNvPr id="12301" name="AutoShape 24"/>
            <p:cNvSpPr>
              <a:spLocks noChangeArrowheads="1"/>
            </p:cNvSpPr>
            <p:nvPr/>
          </p:nvSpPr>
          <p:spPr bwMode="auto">
            <a:xfrm>
              <a:off x="0" y="0"/>
              <a:ext cx="907" cy="907"/>
            </a:xfrm>
            <a:prstGeom prst="roundRect">
              <a:avLst>
                <a:gd name="adj" fmla="val 14222"/>
              </a:avLst>
            </a:prstGeom>
            <a:ln/>
            <a:extLst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solidFill>
                    <a:schemeClr val="bg1"/>
                  </a:solidFill>
                </a:rPr>
                <a:t>Determining  total days of service</a:t>
              </a:r>
              <a:endParaRPr lang="en-US" alt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2302" name="AutoShape 25"/>
            <p:cNvSpPr>
              <a:spLocks noChangeArrowheads="1"/>
            </p:cNvSpPr>
            <p:nvPr/>
          </p:nvSpPr>
          <p:spPr bwMode="auto">
            <a:xfrm>
              <a:off x="13" y="13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C6C6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AU" altLang="en-US" sz="1800" dirty="0"/>
            </a:p>
          </p:txBody>
        </p:sp>
      </p:grp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1687412" y="308597"/>
            <a:ext cx="5943600" cy="508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ZA" altLang="en-US" sz="3200" kern="0" dirty="0" smtClean="0">
                <a:solidFill>
                  <a:schemeClr val="tx1"/>
                </a:solidFill>
              </a:rPr>
              <a:t>File import recommendation</a:t>
            </a:r>
            <a:endParaRPr lang="en-GB" altLang="en-US" sz="3200" kern="0" dirty="0" smtClean="0">
              <a:solidFill>
                <a:schemeClr val="tx1"/>
              </a:solidFill>
            </a:endParaRPr>
          </a:p>
        </p:txBody>
      </p:sp>
      <p:grpSp>
        <p:nvGrpSpPr>
          <p:cNvPr id="29" name="Group 20"/>
          <p:cNvGrpSpPr>
            <a:grpSpLocks/>
          </p:cNvGrpSpPr>
          <p:nvPr/>
        </p:nvGrpSpPr>
        <p:grpSpPr bwMode="auto">
          <a:xfrm>
            <a:off x="133249" y="3696631"/>
            <a:ext cx="1554163" cy="1439863"/>
            <a:chOff x="0" y="0"/>
            <a:chExt cx="979" cy="907"/>
          </a:xfrm>
          <a:solidFill>
            <a:schemeClr val="accent6">
              <a:lumMod val="75000"/>
            </a:schemeClr>
          </a:solidFill>
        </p:grpSpPr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0" y="0"/>
              <a:ext cx="979" cy="907"/>
            </a:xfrm>
            <a:prstGeom prst="roundRect">
              <a:avLst>
                <a:gd name="adj" fmla="val 14222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solidFill>
                    <a:schemeClr val="bg1"/>
                  </a:solidFill>
                </a:rPr>
                <a:t>Field R12 = Frequency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31" name="AutoShape 22"/>
            <p:cNvSpPr>
              <a:spLocks noChangeArrowheads="1"/>
            </p:cNvSpPr>
            <p:nvPr/>
          </p:nvSpPr>
          <p:spPr bwMode="auto">
            <a:xfrm>
              <a:off x="13" y="13"/>
              <a:ext cx="952" cy="22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AU" altLang="en-US" sz="1800" dirty="0"/>
            </a:p>
          </p:txBody>
        </p:sp>
      </p:grpSp>
      <p:sp>
        <p:nvSpPr>
          <p:cNvPr id="35" name="AutoShape 18"/>
          <p:cNvSpPr>
            <a:spLocks noChangeArrowheads="1"/>
          </p:cNvSpPr>
          <p:nvPr/>
        </p:nvSpPr>
        <p:spPr bwMode="auto">
          <a:xfrm>
            <a:off x="4175419" y="2970351"/>
            <a:ext cx="1439863" cy="1439863"/>
          </a:xfrm>
          <a:prstGeom prst="roundRect">
            <a:avLst>
              <a:gd name="adj" fmla="val 14222"/>
            </a:avLst>
          </a:prstGeom>
          <a:solidFill>
            <a:srgbClr val="ABF7E5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wrap="squar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Calculated value is populated on service line</a:t>
            </a:r>
            <a:endParaRPr lang="en-US" altLang="en-US" sz="1800" dirty="0"/>
          </a:p>
        </p:txBody>
      </p:sp>
      <p:sp>
        <p:nvSpPr>
          <p:cNvPr id="42" name="AutoShape 24"/>
          <p:cNvSpPr>
            <a:spLocks noChangeArrowheads="1"/>
          </p:cNvSpPr>
          <p:nvPr/>
        </p:nvSpPr>
        <p:spPr bwMode="auto">
          <a:xfrm>
            <a:off x="4067944" y="5298074"/>
            <a:ext cx="1439863" cy="1439862"/>
          </a:xfrm>
          <a:prstGeom prst="roundRect">
            <a:avLst>
              <a:gd name="adj" fmla="val 14222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Default value is  populated on service line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grpSp>
        <p:nvGrpSpPr>
          <p:cNvPr id="33" name="Group 20"/>
          <p:cNvGrpSpPr>
            <a:grpSpLocks/>
          </p:cNvGrpSpPr>
          <p:nvPr/>
        </p:nvGrpSpPr>
        <p:grpSpPr bwMode="auto">
          <a:xfrm>
            <a:off x="179754" y="5243826"/>
            <a:ext cx="1554163" cy="1548359"/>
            <a:chOff x="0" y="0"/>
            <a:chExt cx="979" cy="907"/>
          </a:xfrm>
          <a:solidFill>
            <a:schemeClr val="accent6">
              <a:lumMod val="75000"/>
            </a:schemeClr>
          </a:solidFill>
        </p:grpSpPr>
        <p:sp>
          <p:nvSpPr>
            <p:cNvPr id="34" name="AutoShape 21"/>
            <p:cNvSpPr>
              <a:spLocks noChangeArrowheads="1"/>
            </p:cNvSpPr>
            <p:nvPr/>
          </p:nvSpPr>
          <p:spPr bwMode="auto">
            <a:xfrm>
              <a:off x="0" y="0"/>
              <a:ext cx="979" cy="907"/>
            </a:xfrm>
            <a:prstGeom prst="roundRect">
              <a:avLst>
                <a:gd name="adj" fmla="val 14222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solidFill>
                    <a:schemeClr val="bg1"/>
                  </a:solidFill>
                </a:rPr>
                <a:t>Field R13 = Total days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36" name="AutoShape 22"/>
            <p:cNvSpPr>
              <a:spLocks noChangeArrowheads="1"/>
            </p:cNvSpPr>
            <p:nvPr/>
          </p:nvSpPr>
          <p:spPr bwMode="auto">
            <a:xfrm>
              <a:off x="13" y="13"/>
              <a:ext cx="939" cy="22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AU" altLang="en-US" sz="1800" dirty="0"/>
            </a:p>
          </p:txBody>
        </p:sp>
      </p:grpSp>
      <p:sp>
        <p:nvSpPr>
          <p:cNvPr id="2" name="Right Arrow 1"/>
          <p:cNvSpPr/>
          <p:nvPr/>
        </p:nvSpPr>
        <p:spPr bwMode="auto">
          <a:xfrm>
            <a:off x="1763688" y="5733256"/>
            <a:ext cx="2304256" cy="41062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AutoShape 3"/>
          <p:cNvSpPr>
            <a:spLocks noChangeArrowheads="1"/>
          </p:cNvSpPr>
          <p:nvPr/>
        </p:nvSpPr>
        <p:spPr bwMode="auto">
          <a:xfrm rot="21301084" flipV="1">
            <a:off x="5254921" y="4322689"/>
            <a:ext cx="2963397" cy="1233550"/>
          </a:xfrm>
          <a:prstGeom prst="curvedDownArrow">
            <a:avLst>
              <a:gd name="adj1" fmla="val 35416"/>
              <a:gd name="adj2" fmla="val 88761"/>
              <a:gd name="adj3" fmla="val 56722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AU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597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305" grpId="0" animBg="1"/>
      <p:bldP spid="35" grpId="0" animBg="1"/>
      <p:bldP spid="42" grpId="0" animBg="1"/>
      <p:bldP spid="2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AutoShape 14"/>
          <p:cNvSpPr>
            <a:spLocks noChangeArrowheads="1"/>
          </p:cNvSpPr>
          <p:nvPr/>
        </p:nvSpPr>
        <p:spPr bwMode="auto">
          <a:xfrm>
            <a:off x="1628775" y="1406525"/>
            <a:ext cx="3240088" cy="466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latin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bg1"/>
              </a:solidFill>
              <a:ea typeface="Gulim" pitchFamily="34" charset="-127"/>
            </a:endParaRPr>
          </a:p>
        </p:txBody>
      </p:sp>
      <p:sp>
        <p:nvSpPr>
          <p:cNvPr id="6152" name="AutoShape 16"/>
          <p:cNvSpPr>
            <a:spLocks noChangeArrowheads="1"/>
          </p:cNvSpPr>
          <p:nvPr/>
        </p:nvSpPr>
        <p:spPr bwMode="auto">
          <a:xfrm>
            <a:off x="1628775" y="3375025"/>
            <a:ext cx="3095625" cy="466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latin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bg1"/>
              </a:solidFill>
              <a:ea typeface="Gulim" pitchFamily="34" charset="-127"/>
            </a:endParaRPr>
          </a:p>
        </p:txBody>
      </p:sp>
      <p:sp>
        <p:nvSpPr>
          <p:cNvPr id="6155" name="AutoShape 24"/>
          <p:cNvSpPr>
            <a:spLocks noChangeArrowheads="1"/>
          </p:cNvSpPr>
          <p:nvPr/>
        </p:nvSpPr>
        <p:spPr bwMode="auto">
          <a:xfrm>
            <a:off x="1628775" y="1358900"/>
            <a:ext cx="576262" cy="5397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latin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bg1"/>
              </a:solidFill>
              <a:ea typeface="Gulim" pitchFamily="34" charset="-127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28775" y="2293938"/>
            <a:ext cx="6923390" cy="577850"/>
            <a:chOff x="1666875" y="2293938"/>
            <a:chExt cx="6793556" cy="577850"/>
          </a:xfrm>
        </p:grpSpPr>
        <p:sp>
          <p:nvSpPr>
            <p:cNvPr id="6151" name="AutoShape 15"/>
            <p:cNvSpPr>
              <a:spLocks noChangeArrowheads="1"/>
            </p:cNvSpPr>
            <p:nvPr/>
          </p:nvSpPr>
          <p:spPr bwMode="auto">
            <a:xfrm>
              <a:off x="2771775" y="2349500"/>
              <a:ext cx="3240088" cy="46672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latin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solidFill>
                    <a:schemeClr val="bg1"/>
                  </a:solidFill>
                  <a:ea typeface="Gulim" pitchFamily="34" charset="-127"/>
                </a:rPr>
                <a:t>Aligning Directory Programs</a:t>
              </a:r>
              <a:endParaRPr lang="en-US" altLang="en-US" sz="1800" b="1" dirty="0">
                <a:solidFill>
                  <a:schemeClr val="bg1"/>
                </a:solidFill>
                <a:ea typeface="Gulim" pitchFamily="34" charset="-127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666875" y="2293938"/>
              <a:ext cx="6793556" cy="577850"/>
              <a:chOff x="1666875" y="2293938"/>
              <a:chExt cx="6793556" cy="577850"/>
            </a:xfrm>
          </p:grpSpPr>
          <p:grpSp>
            <p:nvGrpSpPr>
              <p:cNvPr id="6148" name="Group 5"/>
              <p:cNvGrpSpPr>
                <a:grpSpLocks/>
              </p:cNvGrpSpPr>
              <p:nvPr/>
            </p:nvGrpSpPr>
            <p:grpSpPr bwMode="auto">
              <a:xfrm>
                <a:off x="2176462" y="2328863"/>
                <a:ext cx="6283969" cy="463550"/>
                <a:chOff x="0" y="0"/>
                <a:chExt cx="3308" cy="292"/>
              </a:xfrm>
            </p:grpSpPr>
            <p:sp>
              <p:nvSpPr>
                <p:cNvPr id="17414" name="AutoShape 6"/>
                <p:cNvSpPr>
                  <a:spLocks noChangeArrowheads="1"/>
                </p:cNvSpPr>
                <p:nvPr/>
              </p:nvSpPr>
              <p:spPr bwMode="auto">
                <a:xfrm>
                  <a:off x="132" y="34"/>
                  <a:ext cx="3176" cy="23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1"/>
                    </a:gs>
                    <a:gs pos="50000">
                      <a:srgbClr val="B78E03"/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AU" altLang="en-US" dirty="0" smtClean="0"/>
                </a:p>
              </p:txBody>
            </p:sp>
            <p:sp>
              <p:nvSpPr>
                <p:cNvPr id="6192" name="AutoShap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88" cy="292"/>
                </a:xfrm>
                <a:prstGeom prst="homePlate">
                  <a:avLst>
                    <a:gd name="adj" fmla="val 25000"/>
                  </a:avLst>
                </a:prstGeom>
                <a:gradFill rotWithShape="1">
                  <a:gsLst>
                    <a:gs pos="0">
                      <a:srgbClr val="705702"/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ln w="381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 baseline="-25000" dirty="0"/>
                </a:p>
              </p:txBody>
            </p:sp>
          </p:grpSp>
          <p:grpSp>
            <p:nvGrpSpPr>
              <p:cNvPr id="6156" name="Group 25"/>
              <p:cNvGrpSpPr>
                <a:grpSpLocks/>
              </p:cNvGrpSpPr>
              <p:nvPr/>
            </p:nvGrpSpPr>
            <p:grpSpPr bwMode="auto">
              <a:xfrm>
                <a:off x="1666875" y="2293938"/>
                <a:ext cx="576263" cy="577850"/>
                <a:chOff x="0" y="0"/>
                <a:chExt cx="363" cy="364"/>
              </a:xfrm>
            </p:grpSpPr>
            <p:sp>
              <p:nvSpPr>
                <p:cNvPr id="6176" name="AutoShape 26"/>
                <p:cNvSpPr>
                  <a:spLocks noChangeArrowheads="1"/>
                </p:cNvSpPr>
                <p:nvPr/>
              </p:nvSpPr>
              <p:spPr bwMode="auto">
                <a:xfrm>
                  <a:off x="2" y="1"/>
                  <a:ext cx="360" cy="363"/>
                </a:xfrm>
                <a:prstGeom prst="roundRect">
                  <a:avLst>
                    <a:gd name="adj" fmla="val 14222"/>
                  </a:avLst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400" dirty="0"/>
                </a:p>
              </p:txBody>
            </p:sp>
            <p:grpSp>
              <p:nvGrpSpPr>
                <p:cNvPr id="6177" name="Group 27"/>
                <p:cNvGrpSpPr>
                  <a:grpSpLocks/>
                </p:cNvGrpSpPr>
                <p:nvPr/>
              </p:nvGrpSpPr>
              <p:grpSpPr bwMode="auto">
                <a:xfrm>
                  <a:off x="2" y="0"/>
                  <a:ext cx="359" cy="364"/>
                  <a:chOff x="0" y="0"/>
                  <a:chExt cx="4251" cy="2141"/>
                </a:xfrm>
              </p:grpSpPr>
              <p:sp>
                <p:nvSpPr>
                  <p:cNvPr id="6181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4251" cy="2141"/>
                  </a:xfrm>
                  <a:prstGeom prst="ellipse">
                    <a:avLst/>
                  </a:pr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4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AU" altLang="en-US" sz="1800" dirty="0"/>
                  </a:p>
                </p:txBody>
              </p:sp>
              <p:sp>
                <p:nvSpPr>
                  <p:cNvPr id="6182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62" y="3"/>
                    <a:ext cx="4143" cy="208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4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AU" altLang="en-US" sz="1800" dirty="0"/>
                  </a:p>
                </p:txBody>
              </p:sp>
            </p:grpSp>
            <p:sp>
              <p:nvSpPr>
                <p:cNvPr id="6178" name="Oval 30"/>
                <p:cNvSpPr>
                  <a:spLocks noChangeArrowheads="1"/>
                </p:cNvSpPr>
                <p:nvPr/>
              </p:nvSpPr>
              <p:spPr bwMode="auto">
                <a:xfrm flipH="1">
                  <a:off x="31" y="33"/>
                  <a:ext cx="302" cy="29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179" name="Oval 31"/>
                <p:cNvSpPr>
                  <a:spLocks noChangeArrowheads="1"/>
                </p:cNvSpPr>
                <p:nvPr/>
              </p:nvSpPr>
              <p:spPr bwMode="auto">
                <a:xfrm flipH="1">
                  <a:off x="59" y="41"/>
                  <a:ext cx="244" cy="1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CF2CD"/>
                    </a:gs>
                    <a:gs pos="100000">
                      <a:schemeClr val="accent1">
                        <a:alpha val="37000"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180" name="AutoShape 32"/>
                <p:cNvSpPr>
                  <a:spLocks noChangeArrowheads="1"/>
                </p:cNvSpPr>
                <p:nvPr/>
              </p:nvSpPr>
              <p:spPr bwMode="auto">
                <a:xfrm>
                  <a:off x="0" y="1"/>
                  <a:ext cx="363" cy="340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uk-UA" altLang="en-US" sz="1800" b="1">
                      <a:solidFill>
                        <a:schemeClr val="bg1"/>
                      </a:solidFill>
                    </a:rPr>
                    <a:t>2</a:t>
                  </a:r>
                  <a:endParaRPr lang="en-US" altLang="en-US" sz="1800" b="1" dirty="0">
                    <a:solidFill>
                      <a:schemeClr val="bg1"/>
                    </a:solidFill>
                    <a:ea typeface="Gulim" pitchFamily="34" charset="-127"/>
                  </a:endParaRPr>
                </a:p>
              </p:txBody>
            </p:sp>
          </p:grpSp>
        </p:grpSp>
      </p:grpSp>
      <p:sp>
        <p:nvSpPr>
          <p:cNvPr id="6159" name="Rectangle 62"/>
          <p:cNvSpPr>
            <a:spLocks noGrp="1" noChangeArrowheads="1"/>
          </p:cNvSpPr>
          <p:nvPr>
            <p:ph type="title" idx="4294967295"/>
          </p:nvPr>
        </p:nvSpPr>
        <p:spPr>
          <a:xfrm>
            <a:off x="978383" y="404664"/>
            <a:ext cx="7772400" cy="508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ZA" altLang="en-US" sz="3200" dirty="0"/>
              <a:t>Tips for </a:t>
            </a:r>
            <a:r>
              <a:rPr lang="en-ZA" altLang="en-US" sz="3200" dirty="0" smtClean="0"/>
              <a:t>Improving Reporting Quality</a:t>
            </a:r>
            <a:endParaRPr lang="en-GB" altLang="en-US" sz="3200" dirty="0" smtClean="0"/>
          </a:p>
        </p:txBody>
      </p:sp>
      <p:grpSp>
        <p:nvGrpSpPr>
          <p:cNvPr id="69" name="Group 8"/>
          <p:cNvGrpSpPr>
            <a:grpSpLocks/>
          </p:cNvGrpSpPr>
          <p:nvPr/>
        </p:nvGrpSpPr>
        <p:grpSpPr bwMode="auto">
          <a:xfrm>
            <a:off x="1628775" y="4049713"/>
            <a:ext cx="6954194" cy="471488"/>
            <a:chOff x="0" y="0"/>
            <a:chExt cx="3221" cy="297"/>
          </a:xfrm>
          <a:solidFill>
            <a:srgbClr val="9999FF"/>
          </a:solidFill>
        </p:grpSpPr>
        <p:sp>
          <p:nvSpPr>
            <p:cNvPr id="70" name="AutoShape 9"/>
            <p:cNvSpPr>
              <a:spLocks noChangeArrowheads="1"/>
            </p:cNvSpPr>
            <p:nvPr/>
          </p:nvSpPr>
          <p:spPr bwMode="auto">
            <a:xfrm>
              <a:off x="150" y="37"/>
              <a:ext cx="3071" cy="23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AU" altLang="en-US" b="1" dirty="0" smtClean="0">
                  <a:solidFill>
                    <a:srgbClr val="FFFF00"/>
                  </a:solidFill>
                </a:rPr>
                <a:t>    Reporting MIS for participation in Gen Ed programs</a:t>
              </a:r>
            </a:p>
          </p:txBody>
        </p:sp>
        <p:sp>
          <p:nvSpPr>
            <p:cNvPr id="71" name="AutoShape 10"/>
            <p:cNvSpPr>
              <a:spLocks noChangeArrowheads="1"/>
            </p:cNvSpPr>
            <p:nvPr/>
          </p:nvSpPr>
          <p:spPr bwMode="auto">
            <a:xfrm>
              <a:off x="0" y="0"/>
              <a:ext cx="429" cy="297"/>
            </a:xfrm>
            <a:prstGeom prst="homePlate">
              <a:avLst>
                <a:gd name="adj" fmla="val 25000"/>
              </a:avLst>
            </a:prstGeom>
            <a:grp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 baseline="-25000" dirty="0" smtClean="0"/>
            </a:p>
          </p:txBody>
        </p:sp>
      </p:grpSp>
      <p:grpSp>
        <p:nvGrpSpPr>
          <p:cNvPr id="6161" name="Group 33"/>
          <p:cNvGrpSpPr>
            <a:grpSpLocks/>
          </p:cNvGrpSpPr>
          <p:nvPr/>
        </p:nvGrpSpPr>
        <p:grpSpPr bwMode="auto">
          <a:xfrm>
            <a:off x="1628775" y="4002088"/>
            <a:ext cx="576262" cy="579437"/>
            <a:chOff x="-1" y="-1"/>
            <a:chExt cx="363" cy="365"/>
          </a:xfrm>
        </p:grpSpPr>
        <p:sp>
          <p:nvSpPr>
            <p:cNvPr id="6162" name="AutoShape 34"/>
            <p:cNvSpPr>
              <a:spLocks noChangeArrowheads="1"/>
            </p:cNvSpPr>
            <p:nvPr/>
          </p:nvSpPr>
          <p:spPr bwMode="auto">
            <a:xfrm>
              <a:off x="1" y="0"/>
              <a:ext cx="361" cy="363"/>
            </a:xfrm>
            <a:prstGeom prst="roundRect">
              <a:avLst>
                <a:gd name="adj" fmla="val 14222"/>
              </a:avLst>
            </a:pr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400" dirty="0"/>
            </a:p>
          </p:txBody>
        </p:sp>
        <p:grpSp>
          <p:nvGrpSpPr>
            <p:cNvPr id="6163" name="Group 35"/>
            <p:cNvGrpSpPr>
              <a:grpSpLocks/>
            </p:cNvGrpSpPr>
            <p:nvPr/>
          </p:nvGrpSpPr>
          <p:grpSpPr bwMode="auto">
            <a:xfrm>
              <a:off x="0" y="0"/>
              <a:ext cx="361" cy="364"/>
              <a:chOff x="0" y="0"/>
              <a:chExt cx="4251" cy="2141"/>
            </a:xfrm>
          </p:grpSpPr>
          <p:sp>
            <p:nvSpPr>
              <p:cNvPr id="6167" name="Oval 3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  <p:sp>
            <p:nvSpPr>
              <p:cNvPr id="6168" name="Oval 37"/>
              <p:cNvSpPr>
                <a:spLocks noChangeArrowheads="1"/>
              </p:cNvSpPr>
              <p:nvPr/>
            </p:nvSpPr>
            <p:spPr bwMode="auto">
              <a:xfrm>
                <a:off x="62" y="3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</p:grpSp>
        <p:sp>
          <p:nvSpPr>
            <p:cNvPr id="6164" name="Oval 38"/>
            <p:cNvSpPr>
              <a:spLocks noChangeArrowheads="1"/>
            </p:cNvSpPr>
            <p:nvPr/>
          </p:nvSpPr>
          <p:spPr bwMode="auto">
            <a:xfrm flipH="1">
              <a:off x="54" y="33"/>
              <a:ext cx="281" cy="293"/>
            </a:xfrm>
            <a:prstGeom prst="ellipse">
              <a:avLst/>
            </a:pr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165" name="Oval 39"/>
            <p:cNvSpPr>
              <a:spLocks noChangeArrowheads="1"/>
            </p:cNvSpPr>
            <p:nvPr/>
          </p:nvSpPr>
          <p:spPr bwMode="auto">
            <a:xfrm flipH="1">
              <a:off x="70" y="86"/>
              <a:ext cx="246" cy="191"/>
            </a:xfrm>
            <a:prstGeom prst="ellipse">
              <a:avLst/>
            </a:pr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166" name="AutoShape 40"/>
            <p:cNvSpPr>
              <a:spLocks noChangeArrowheads="1"/>
            </p:cNvSpPr>
            <p:nvPr/>
          </p:nvSpPr>
          <p:spPr bwMode="auto">
            <a:xfrm>
              <a:off x="-1" y="-1"/>
              <a:ext cx="363" cy="34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latin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chemeClr val="bg1"/>
                  </a:solidFill>
                </a:rPr>
                <a:t>4</a:t>
              </a:r>
              <a:endParaRPr lang="en-US" altLang="en-US" sz="1800" b="1" dirty="0">
                <a:solidFill>
                  <a:schemeClr val="bg1"/>
                </a:solidFill>
                <a:ea typeface="Gulim" pitchFamily="34" charset="-127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655738" y="3235325"/>
            <a:ext cx="6954193" cy="577850"/>
            <a:chOff x="1752600" y="3227388"/>
            <a:chExt cx="6810003" cy="577850"/>
          </a:xfrm>
        </p:grpSpPr>
        <p:grpSp>
          <p:nvGrpSpPr>
            <p:cNvPr id="7" name="Group 6"/>
            <p:cNvGrpSpPr/>
            <p:nvPr/>
          </p:nvGrpSpPr>
          <p:grpSpPr>
            <a:xfrm>
              <a:off x="1752600" y="3227388"/>
              <a:ext cx="6810003" cy="577850"/>
              <a:chOff x="1752600" y="3227388"/>
              <a:chExt cx="6810003" cy="577850"/>
            </a:xfrm>
          </p:grpSpPr>
          <p:grpSp>
            <p:nvGrpSpPr>
              <p:cNvPr id="6149" name="Group 8"/>
              <p:cNvGrpSpPr>
                <a:grpSpLocks/>
              </p:cNvGrpSpPr>
              <p:nvPr/>
            </p:nvGrpSpPr>
            <p:grpSpPr bwMode="auto">
              <a:xfrm>
                <a:off x="2279651" y="3284538"/>
                <a:ext cx="6282952" cy="463550"/>
                <a:chOff x="0" y="0"/>
                <a:chExt cx="3326" cy="292"/>
              </a:xfrm>
            </p:grpSpPr>
            <p:sp>
              <p:nvSpPr>
                <p:cNvPr id="17417" name="AutoShape 9"/>
                <p:cNvSpPr>
                  <a:spLocks noChangeArrowheads="1"/>
                </p:cNvSpPr>
                <p:nvPr/>
              </p:nvSpPr>
              <p:spPr bwMode="auto">
                <a:xfrm>
                  <a:off x="150" y="37"/>
                  <a:ext cx="3176" cy="23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/>
                    </a:gs>
                    <a:gs pos="50000">
                      <a:srgbClr val="CB0000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AU" altLang="en-US" dirty="0" smtClean="0"/>
                </a:p>
              </p:txBody>
            </p:sp>
            <p:sp>
              <p:nvSpPr>
                <p:cNvPr id="6190" name="AutoShape 1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88" cy="292"/>
                </a:xfrm>
                <a:prstGeom prst="homePlate">
                  <a:avLst>
                    <a:gd name="adj" fmla="val 25000"/>
                  </a:avLst>
                </a:prstGeom>
                <a:gradFill rotWithShape="1">
                  <a:gsLst>
                    <a:gs pos="0">
                      <a:srgbClr val="760000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n w="381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 baseline="-25000" dirty="0"/>
                </a:p>
              </p:txBody>
            </p:sp>
          </p:grpSp>
          <p:grpSp>
            <p:nvGrpSpPr>
              <p:cNvPr id="6157" name="Group 33"/>
              <p:cNvGrpSpPr>
                <a:grpSpLocks/>
              </p:cNvGrpSpPr>
              <p:nvPr/>
            </p:nvGrpSpPr>
            <p:grpSpPr bwMode="auto">
              <a:xfrm>
                <a:off x="1752600" y="3227388"/>
                <a:ext cx="576263" cy="577850"/>
                <a:chOff x="0" y="0"/>
                <a:chExt cx="363" cy="364"/>
              </a:xfrm>
            </p:grpSpPr>
            <p:sp>
              <p:nvSpPr>
                <p:cNvPr id="6169" name="AutoShape 34"/>
                <p:cNvSpPr>
                  <a:spLocks noChangeArrowheads="1"/>
                </p:cNvSpPr>
                <p:nvPr/>
              </p:nvSpPr>
              <p:spPr bwMode="auto">
                <a:xfrm>
                  <a:off x="1" y="0"/>
                  <a:ext cx="361" cy="363"/>
                </a:xfrm>
                <a:prstGeom prst="roundRect">
                  <a:avLst>
                    <a:gd name="adj" fmla="val 14222"/>
                  </a:avLst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400" dirty="0"/>
                </a:p>
              </p:txBody>
            </p:sp>
            <p:grpSp>
              <p:nvGrpSpPr>
                <p:cNvPr id="6170" name="Group 3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61" cy="364"/>
                  <a:chOff x="0" y="0"/>
                  <a:chExt cx="4251" cy="2141"/>
                </a:xfrm>
              </p:grpSpPr>
              <p:sp>
                <p:nvSpPr>
                  <p:cNvPr id="6174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4251" cy="2141"/>
                  </a:xfrm>
                  <a:prstGeom prst="ellipse">
                    <a:avLst/>
                  </a:pr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4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AU" altLang="en-US" sz="1800" dirty="0"/>
                  </a:p>
                </p:txBody>
              </p:sp>
              <p:sp>
                <p:nvSpPr>
                  <p:cNvPr id="6175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62" y="3"/>
                    <a:ext cx="4143" cy="208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4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AU" altLang="en-US" sz="1800" dirty="0"/>
                  </a:p>
                </p:txBody>
              </p:sp>
            </p:grpSp>
            <p:sp>
              <p:nvSpPr>
                <p:cNvPr id="6171" name="Oval 38"/>
                <p:cNvSpPr>
                  <a:spLocks noChangeArrowheads="1"/>
                </p:cNvSpPr>
                <p:nvPr/>
              </p:nvSpPr>
              <p:spPr bwMode="auto">
                <a:xfrm flipH="1">
                  <a:off x="29" y="33"/>
                  <a:ext cx="303" cy="293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172" name="Oval 39"/>
                <p:cNvSpPr>
                  <a:spLocks noChangeArrowheads="1"/>
                </p:cNvSpPr>
                <p:nvPr/>
              </p:nvSpPr>
              <p:spPr bwMode="auto">
                <a:xfrm flipH="1">
                  <a:off x="57" y="41"/>
                  <a:ext cx="246" cy="1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AAAA"/>
                    </a:gs>
                    <a:gs pos="100000">
                      <a:schemeClr val="accent2">
                        <a:alpha val="37000"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173" name="AutoShape 4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63" cy="340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uk-UA" altLang="en-US" sz="1800" b="1" dirty="0">
                      <a:solidFill>
                        <a:schemeClr val="bg1"/>
                      </a:solidFill>
                    </a:rPr>
                    <a:t>3</a:t>
                  </a:r>
                  <a:endParaRPr lang="en-US" altLang="en-US" sz="1800" b="1" dirty="0">
                    <a:solidFill>
                      <a:schemeClr val="bg1"/>
                    </a:solidFill>
                    <a:ea typeface="Gulim" pitchFamily="34" charset="-127"/>
                  </a:endParaRPr>
                </a:p>
              </p:txBody>
            </p:sp>
          </p:grpSp>
        </p:grpSp>
        <p:sp>
          <p:nvSpPr>
            <p:cNvPr id="3" name="Rectangle 2"/>
            <p:cNvSpPr/>
            <p:nvPr/>
          </p:nvSpPr>
          <p:spPr>
            <a:xfrm>
              <a:off x="2752724" y="3355677"/>
              <a:ext cx="577971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altLang="en-US" b="1" dirty="0" smtClean="0">
                  <a:solidFill>
                    <a:schemeClr val="bg1"/>
                  </a:solidFill>
                </a:rPr>
                <a:t>Changing data for transitioning students</a:t>
              </a:r>
              <a:endParaRPr lang="en-GB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628775" y="2348880"/>
            <a:ext cx="6471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AU" altLang="en-US" b="1" dirty="0">
                <a:solidFill>
                  <a:schemeClr val="bg1"/>
                </a:solidFill>
              </a:rPr>
              <a:t>Aligning Directory programs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28775" y="1370013"/>
            <a:ext cx="6923390" cy="581025"/>
            <a:chOff x="1628775" y="1370013"/>
            <a:chExt cx="6923390" cy="581025"/>
          </a:xfrm>
        </p:grpSpPr>
        <p:sp>
          <p:nvSpPr>
            <p:cNvPr id="17411" name="AutoShape 3"/>
            <p:cNvSpPr>
              <a:spLocks noChangeArrowheads="1"/>
            </p:cNvSpPr>
            <p:nvPr/>
          </p:nvSpPr>
          <p:spPr bwMode="auto">
            <a:xfrm>
              <a:off x="1628775" y="1464837"/>
              <a:ext cx="6923390" cy="365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50000">
                  <a:srgbClr val="934300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AU" altLang="en-US" dirty="0" smtClean="0">
                  <a:solidFill>
                    <a:schemeClr val="bg1"/>
                  </a:solidFill>
                </a:rPr>
                <a:t>     </a:t>
              </a:r>
              <a:r>
                <a:rPr lang="en-AU" altLang="en-US" b="1" dirty="0" smtClean="0">
                  <a:solidFill>
                    <a:schemeClr val="bg1"/>
                  </a:solidFill>
                </a:rPr>
                <a:t>Status codes</a:t>
              </a:r>
            </a:p>
          </p:txBody>
        </p:sp>
        <p:sp>
          <p:nvSpPr>
            <p:cNvPr id="6147" name="AutoShape 4"/>
            <p:cNvSpPr>
              <a:spLocks noChangeArrowheads="1"/>
            </p:cNvSpPr>
            <p:nvPr/>
          </p:nvSpPr>
          <p:spPr bwMode="auto">
            <a:xfrm>
              <a:off x="1628775" y="1403053"/>
              <a:ext cx="575884" cy="463550"/>
            </a:xfrm>
            <a:prstGeom prst="homePlate">
              <a:avLst>
                <a:gd name="adj" fmla="val 25000"/>
              </a:avLst>
            </a:prstGeom>
            <a:gradFill rotWithShape="1">
              <a:gsLst>
                <a:gs pos="0">
                  <a:srgbClr val="5A2900"/>
                </a:gs>
                <a:gs pos="100000">
                  <a:schemeClr val="bg2"/>
                </a:gs>
              </a:gsLst>
              <a:lin ang="18900000" scaled="1"/>
            </a:gra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aseline="-25000" dirty="0"/>
            </a:p>
          </p:txBody>
        </p:sp>
        <p:sp>
          <p:nvSpPr>
            <p:cNvPr id="60" name="AutoShape 7"/>
            <p:cNvSpPr>
              <a:spLocks noChangeArrowheads="1"/>
            </p:cNvSpPr>
            <p:nvPr/>
          </p:nvSpPr>
          <p:spPr bwMode="auto">
            <a:xfrm>
              <a:off x="2197784" y="1455174"/>
              <a:ext cx="557548" cy="443476"/>
            </a:xfrm>
            <a:prstGeom prst="homePlate">
              <a:avLst>
                <a:gd name="adj" fmla="val 25000"/>
              </a:avLst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aseline="-25000" dirty="0">
                <a:solidFill>
                  <a:schemeClr val="accent5">
                    <a:lumMod val="25000"/>
                  </a:schemeClr>
                </a:solidFill>
              </a:endParaRPr>
            </a:p>
          </p:txBody>
        </p:sp>
        <p:grpSp>
          <p:nvGrpSpPr>
            <p:cNvPr id="6154" name="Group 6"/>
            <p:cNvGrpSpPr>
              <a:grpSpLocks/>
            </p:cNvGrpSpPr>
            <p:nvPr/>
          </p:nvGrpSpPr>
          <p:grpSpPr bwMode="auto">
            <a:xfrm>
              <a:off x="1628775" y="1370013"/>
              <a:ext cx="582613" cy="581025"/>
              <a:chOff x="1346164" y="2060575"/>
              <a:chExt cx="582630" cy="581024"/>
            </a:xfrm>
          </p:grpSpPr>
          <p:sp>
            <p:nvSpPr>
              <p:cNvPr id="6183" name="AutoShape 18"/>
              <p:cNvSpPr>
                <a:spLocks noChangeArrowheads="1"/>
              </p:cNvSpPr>
              <p:nvPr/>
            </p:nvSpPr>
            <p:spPr bwMode="auto">
              <a:xfrm>
                <a:off x="1354119" y="2060575"/>
                <a:ext cx="574675" cy="577850"/>
              </a:xfrm>
              <a:prstGeom prst="roundRect">
                <a:avLst>
                  <a:gd name="adj" fmla="val 14222"/>
                </a:avLst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 dirty="0"/>
              </a:p>
            </p:txBody>
          </p:sp>
          <p:grpSp>
            <p:nvGrpSpPr>
              <p:cNvPr id="6184" name="Group 19"/>
              <p:cNvGrpSpPr>
                <a:grpSpLocks/>
              </p:cNvGrpSpPr>
              <p:nvPr/>
            </p:nvGrpSpPr>
            <p:grpSpPr bwMode="auto">
              <a:xfrm>
                <a:off x="1346164" y="2063749"/>
                <a:ext cx="574675" cy="577850"/>
                <a:chOff x="0" y="0"/>
                <a:chExt cx="4251" cy="2141"/>
              </a:xfrm>
            </p:grpSpPr>
            <p:sp>
              <p:nvSpPr>
                <p:cNvPr id="6187" name="Oval 2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AU" altLang="en-US" sz="1800" dirty="0"/>
                </a:p>
              </p:txBody>
            </p:sp>
            <p:sp>
              <p:nvSpPr>
                <p:cNvPr id="6188" name="Oval 21"/>
                <p:cNvSpPr>
                  <a:spLocks noChangeArrowheads="1"/>
                </p:cNvSpPr>
                <p:nvPr/>
              </p:nvSpPr>
              <p:spPr bwMode="auto">
                <a:xfrm>
                  <a:off x="62" y="3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AU" altLang="en-US" sz="1800" dirty="0"/>
                </a:p>
              </p:txBody>
            </p:sp>
          </p:grpSp>
          <p:sp>
            <p:nvSpPr>
              <p:cNvPr id="6185" name="Oval 22"/>
              <p:cNvSpPr>
                <a:spLocks noChangeArrowheads="1"/>
              </p:cNvSpPr>
              <p:nvPr/>
            </p:nvSpPr>
            <p:spPr bwMode="auto">
              <a:xfrm flipH="1">
                <a:off x="1400156" y="2122486"/>
                <a:ext cx="482600" cy="46037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86" name="Oval 23"/>
              <p:cNvSpPr>
                <a:spLocks noChangeArrowheads="1"/>
              </p:cNvSpPr>
              <p:nvPr/>
            </p:nvSpPr>
            <p:spPr bwMode="auto">
              <a:xfrm flipH="1">
                <a:off x="1461303" y="2200274"/>
                <a:ext cx="377825" cy="304800"/>
              </a:xfrm>
              <a:prstGeom prst="ellipse">
                <a:avLst/>
              </a:prstGeom>
              <a:gradFill rotWithShape="1">
                <a:gsLst>
                  <a:gs pos="0">
                    <a:srgbClr val="F6E7DA"/>
                  </a:gs>
                  <a:gs pos="100000">
                    <a:schemeClr val="bg2">
                      <a:alpha val="37999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dirty="0"/>
                  <a:t>1</a:t>
                </a:r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1584537" y="4846935"/>
            <a:ext cx="6965541" cy="600075"/>
            <a:chOff x="1741487" y="3205163"/>
            <a:chExt cx="6821116" cy="600075"/>
          </a:xfrm>
        </p:grpSpPr>
        <p:grpSp>
          <p:nvGrpSpPr>
            <p:cNvPr id="61" name="Group 60"/>
            <p:cNvGrpSpPr/>
            <p:nvPr/>
          </p:nvGrpSpPr>
          <p:grpSpPr>
            <a:xfrm>
              <a:off x="1741487" y="3205163"/>
              <a:ext cx="6821116" cy="600075"/>
              <a:chOff x="1741487" y="3205163"/>
              <a:chExt cx="6821116" cy="600075"/>
            </a:xfrm>
          </p:grpSpPr>
          <p:grpSp>
            <p:nvGrpSpPr>
              <p:cNvPr id="63" name="Group 8"/>
              <p:cNvGrpSpPr>
                <a:grpSpLocks/>
              </p:cNvGrpSpPr>
              <p:nvPr/>
            </p:nvGrpSpPr>
            <p:grpSpPr bwMode="auto">
              <a:xfrm>
                <a:off x="2279651" y="3284538"/>
                <a:ext cx="6282952" cy="463550"/>
                <a:chOff x="0" y="0"/>
                <a:chExt cx="3326" cy="292"/>
              </a:xfrm>
            </p:grpSpPr>
            <p:sp>
              <p:nvSpPr>
                <p:cNvPr id="75" name="AutoShape 9"/>
                <p:cNvSpPr>
                  <a:spLocks noChangeArrowheads="1"/>
                </p:cNvSpPr>
                <p:nvPr/>
              </p:nvSpPr>
              <p:spPr bwMode="auto">
                <a:xfrm>
                  <a:off x="150" y="37"/>
                  <a:ext cx="3176" cy="2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AU" altLang="en-US" dirty="0" smtClean="0"/>
                </a:p>
              </p:txBody>
            </p:sp>
            <p:sp>
              <p:nvSpPr>
                <p:cNvPr id="76" name="AutoShape 1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88" cy="292"/>
                </a:xfrm>
                <a:prstGeom prst="homePlate">
                  <a:avLst>
                    <a:gd name="adj" fmla="val 25000"/>
                  </a:avLst>
                </a:prstGeom>
                <a:solidFill>
                  <a:srgbClr val="FFC000"/>
                </a:solidFill>
                <a:ln w="381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 baseline="-25000" dirty="0"/>
                </a:p>
              </p:txBody>
            </p:sp>
          </p:grpSp>
          <p:grpSp>
            <p:nvGrpSpPr>
              <p:cNvPr id="64" name="Group 33"/>
              <p:cNvGrpSpPr>
                <a:grpSpLocks/>
              </p:cNvGrpSpPr>
              <p:nvPr/>
            </p:nvGrpSpPr>
            <p:grpSpPr bwMode="auto">
              <a:xfrm>
                <a:off x="1741487" y="3205163"/>
                <a:ext cx="600076" cy="600075"/>
                <a:chOff x="-7" y="-14"/>
                <a:chExt cx="378" cy="378"/>
              </a:xfrm>
            </p:grpSpPr>
            <p:sp>
              <p:nvSpPr>
                <p:cNvPr id="65" name="AutoShape 34"/>
                <p:cNvSpPr>
                  <a:spLocks noChangeArrowheads="1"/>
                </p:cNvSpPr>
                <p:nvPr/>
              </p:nvSpPr>
              <p:spPr bwMode="auto">
                <a:xfrm>
                  <a:off x="10" y="1"/>
                  <a:ext cx="361" cy="363"/>
                </a:xfrm>
                <a:prstGeom prst="roundRect">
                  <a:avLst>
                    <a:gd name="adj" fmla="val 14222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400" dirty="0"/>
                </a:p>
              </p:txBody>
            </p:sp>
            <p:grpSp>
              <p:nvGrpSpPr>
                <p:cNvPr id="66" name="Group 3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61" cy="364"/>
                  <a:chOff x="0" y="0"/>
                  <a:chExt cx="4251" cy="2141"/>
                </a:xfrm>
              </p:grpSpPr>
              <p:sp>
                <p:nvSpPr>
                  <p:cNvPr id="73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4251" cy="2141"/>
                  </a:xfrm>
                  <a:prstGeom prst="ellipse">
                    <a:avLst/>
                  </a:pr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4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AU" altLang="en-US" sz="1800" dirty="0"/>
                  </a:p>
                </p:txBody>
              </p:sp>
              <p:sp>
                <p:nvSpPr>
                  <p:cNvPr id="74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62" y="3"/>
                    <a:ext cx="4143" cy="208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4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AU" altLang="en-US" sz="1800" dirty="0"/>
                  </a:p>
                </p:txBody>
              </p:sp>
            </p:grpSp>
            <p:sp>
              <p:nvSpPr>
                <p:cNvPr id="67" name="Oval 38"/>
                <p:cNvSpPr>
                  <a:spLocks noChangeArrowheads="1"/>
                </p:cNvSpPr>
                <p:nvPr/>
              </p:nvSpPr>
              <p:spPr bwMode="auto">
                <a:xfrm flipH="1">
                  <a:off x="25" y="41"/>
                  <a:ext cx="303" cy="29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" name="Oval 39"/>
                <p:cNvSpPr>
                  <a:spLocks noChangeArrowheads="1"/>
                </p:cNvSpPr>
                <p:nvPr/>
              </p:nvSpPr>
              <p:spPr bwMode="auto">
                <a:xfrm flipH="1">
                  <a:off x="51" y="73"/>
                  <a:ext cx="246" cy="191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" name="AutoShape 40"/>
                <p:cNvSpPr>
                  <a:spLocks noChangeArrowheads="1"/>
                </p:cNvSpPr>
                <p:nvPr/>
              </p:nvSpPr>
              <p:spPr bwMode="auto">
                <a:xfrm>
                  <a:off x="-7" y="-14"/>
                  <a:ext cx="363" cy="340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 b="1" dirty="0" smtClean="0">
                      <a:solidFill>
                        <a:schemeClr val="bg1"/>
                      </a:solidFill>
                    </a:rPr>
                    <a:t>5</a:t>
                  </a:r>
                  <a:endParaRPr lang="en-US" altLang="en-US" sz="1800" b="1" dirty="0">
                    <a:solidFill>
                      <a:schemeClr val="bg1"/>
                    </a:solidFill>
                    <a:ea typeface="Gulim" pitchFamily="34" charset="-127"/>
                  </a:endParaRPr>
                </a:p>
              </p:txBody>
            </p:sp>
          </p:grpSp>
        </p:grpSp>
        <p:sp>
          <p:nvSpPr>
            <p:cNvPr id="62" name="Rectangle 61"/>
            <p:cNvSpPr/>
            <p:nvPr/>
          </p:nvSpPr>
          <p:spPr>
            <a:xfrm>
              <a:off x="2752724" y="3355677"/>
              <a:ext cx="577971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altLang="en-US" b="1" dirty="0" smtClean="0"/>
                <a:t>Begin year set up</a:t>
              </a:r>
              <a:endParaRPr lang="en-GB" altLang="en-US" b="1" dirty="0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5" name="AutoShape 18"/>
          <p:cNvSpPr>
            <a:spLocks noChangeArrowheads="1"/>
          </p:cNvSpPr>
          <p:nvPr/>
        </p:nvSpPr>
        <p:spPr bwMode="auto">
          <a:xfrm>
            <a:off x="6660232" y="2154365"/>
            <a:ext cx="1728192" cy="1405527"/>
          </a:xfrm>
          <a:prstGeom prst="roundRect">
            <a:avLst>
              <a:gd name="adj" fmla="val 14222"/>
            </a:avLst>
          </a:prstGeom>
          <a:solidFill>
            <a:srgbClr val="DDED0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squar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Problem: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60 + 40 = 100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Not 101</a:t>
            </a:r>
          </a:p>
        </p:txBody>
      </p:sp>
      <p:sp>
        <p:nvSpPr>
          <p:cNvPr id="12303" name="AutoShape 21"/>
          <p:cNvSpPr>
            <a:spLocks noChangeArrowheads="1"/>
          </p:cNvSpPr>
          <p:nvPr/>
        </p:nvSpPr>
        <p:spPr bwMode="auto">
          <a:xfrm>
            <a:off x="838200" y="2239031"/>
            <a:ext cx="1944692" cy="1439863"/>
          </a:xfrm>
          <a:prstGeom prst="roundRect">
            <a:avLst>
              <a:gd name="adj" fmla="val 14222"/>
            </a:avLst>
          </a:prstGeom>
          <a:solidFill>
            <a:srgbClr val="99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Example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of problem</a:t>
            </a:r>
            <a:endParaRPr lang="en-US" altLang="en-US" sz="1800" dirty="0"/>
          </a:p>
        </p:txBody>
      </p:sp>
      <p:grpSp>
        <p:nvGrpSpPr>
          <p:cNvPr id="12297" name="Group 23"/>
          <p:cNvGrpSpPr>
            <a:grpSpLocks/>
          </p:cNvGrpSpPr>
          <p:nvPr/>
        </p:nvGrpSpPr>
        <p:grpSpPr bwMode="auto">
          <a:xfrm>
            <a:off x="2003500" y="796350"/>
            <a:ext cx="5270306" cy="750293"/>
            <a:chOff x="0" y="0"/>
            <a:chExt cx="907" cy="907"/>
          </a:xfrm>
        </p:grpSpPr>
        <p:sp>
          <p:nvSpPr>
            <p:cNvPr id="12301" name="AutoShape 24"/>
            <p:cNvSpPr>
              <a:spLocks noChangeArrowheads="1"/>
            </p:cNvSpPr>
            <p:nvPr/>
          </p:nvSpPr>
          <p:spPr bwMode="auto">
            <a:xfrm>
              <a:off x="0" y="0"/>
              <a:ext cx="907" cy="907"/>
            </a:xfrm>
            <a:prstGeom prst="roundRect">
              <a:avLst>
                <a:gd name="adj" fmla="val 14222"/>
              </a:avLst>
            </a:prstGeom>
            <a:ln/>
            <a:extLst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solidFill>
                    <a:schemeClr val="bg1"/>
                  </a:solidFill>
                </a:rPr>
                <a:t>Determining  total days of service</a:t>
              </a:r>
              <a:endParaRPr lang="en-US" alt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2302" name="AutoShape 25"/>
            <p:cNvSpPr>
              <a:spLocks noChangeArrowheads="1"/>
            </p:cNvSpPr>
            <p:nvPr/>
          </p:nvSpPr>
          <p:spPr bwMode="auto">
            <a:xfrm>
              <a:off x="13" y="13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C6C6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AU" altLang="en-US" sz="1800" dirty="0"/>
            </a:p>
          </p:txBody>
        </p:sp>
      </p:grp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1547664" y="288350"/>
            <a:ext cx="6181978" cy="508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ZA" altLang="en-US" sz="3200" kern="0" dirty="0" smtClean="0">
                <a:solidFill>
                  <a:schemeClr val="tx1"/>
                </a:solidFill>
              </a:rPr>
              <a:t>File import recommendation</a:t>
            </a:r>
            <a:endParaRPr lang="en-GB" altLang="en-US" sz="3200" kern="0" dirty="0" smtClean="0">
              <a:solidFill>
                <a:schemeClr val="tx1"/>
              </a:solidFill>
            </a:endParaRPr>
          </a:p>
        </p:txBody>
      </p:sp>
      <p:sp>
        <p:nvSpPr>
          <p:cNvPr id="30" name="AutoShape 21"/>
          <p:cNvSpPr>
            <a:spLocks noChangeArrowheads="1"/>
          </p:cNvSpPr>
          <p:nvPr/>
        </p:nvSpPr>
        <p:spPr bwMode="auto">
          <a:xfrm>
            <a:off x="868583" y="4495800"/>
            <a:ext cx="1914309" cy="1796234"/>
          </a:xfrm>
          <a:prstGeom prst="roundRect">
            <a:avLst>
              <a:gd name="adj" fmla="val 1422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squar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u="sng" dirty="0" smtClean="0">
                <a:solidFill>
                  <a:schemeClr val="bg1"/>
                </a:solidFill>
              </a:rPr>
              <a:t>Dates: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11 -13 - 2014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05 – 21 – 2015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101 total days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35" name="AutoShape 18"/>
          <p:cNvSpPr>
            <a:spLocks noChangeArrowheads="1"/>
          </p:cNvSpPr>
          <p:nvPr/>
        </p:nvSpPr>
        <p:spPr bwMode="auto">
          <a:xfrm>
            <a:off x="3657600" y="3699409"/>
            <a:ext cx="2088232" cy="1439863"/>
          </a:xfrm>
          <a:prstGeom prst="roundRect">
            <a:avLst>
              <a:gd name="adj" fmla="val 14222"/>
            </a:avLst>
          </a:prstGeom>
          <a:solidFill>
            <a:srgbClr val="ABF7E5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wrap="squar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Service line </a:t>
            </a:r>
            <a:r>
              <a:rPr lang="en-US" altLang="en-US" sz="1800" dirty="0" smtClean="0"/>
              <a:t>2.</a:t>
            </a:r>
            <a:endParaRPr lang="en-US" altLang="en-US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3 </a:t>
            </a:r>
            <a:r>
              <a:rPr lang="en-US" altLang="en-US" sz="1800" dirty="0"/>
              <a:t>days per </a:t>
            </a:r>
            <a:r>
              <a:rPr lang="en-US" altLang="en-US" sz="1800" dirty="0" smtClean="0"/>
              <a:t>week, every week</a:t>
            </a:r>
            <a:endParaRPr lang="en-US" altLang="en-US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= </a:t>
            </a:r>
            <a:r>
              <a:rPr lang="en-US" altLang="en-US" sz="1800" dirty="0" smtClean="0"/>
              <a:t>60 </a:t>
            </a:r>
            <a:r>
              <a:rPr lang="en-US" altLang="en-US" sz="1800" dirty="0"/>
              <a:t>total days</a:t>
            </a:r>
          </a:p>
        </p:txBody>
      </p:sp>
      <p:sp>
        <p:nvSpPr>
          <p:cNvPr id="42" name="AutoShape 24"/>
          <p:cNvSpPr>
            <a:spLocks noChangeArrowheads="1"/>
          </p:cNvSpPr>
          <p:nvPr/>
        </p:nvSpPr>
        <p:spPr bwMode="auto">
          <a:xfrm>
            <a:off x="3657600" y="2057400"/>
            <a:ext cx="2088232" cy="1439862"/>
          </a:xfrm>
          <a:prstGeom prst="roundRect">
            <a:avLst>
              <a:gd name="adj" fmla="val 14222"/>
            </a:avLst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wrap="squar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Service line 1.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5 days per week, every week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= 101 total days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2" name="Right Arrow 1"/>
          <p:cNvSpPr/>
          <p:nvPr/>
        </p:nvSpPr>
        <p:spPr bwMode="auto">
          <a:xfrm rot="5400000">
            <a:off x="6884692" y="4133730"/>
            <a:ext cx="1279271" cy="41062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3657600" y="5304876"/>
            <a:ext cx="2088232" cy="1439863"/>
          </a:xfrm>
          <a:prstGeom prst="roundRect">
            <a:avLst>
              <a:gd name="adj" fmla="val 14222"/>
            </a:avLst>
          </a:prstGeom>
          <a:solidFill>
            <a:srgbClr val="ABF7E5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wrap="squar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Service line </a:t>
            </a:r>
            <a:r>
              <a:rPr lang="en-US" altLang="en-US" sz="1800" dirty="0" smtClean="0"/>
              <a:t>3.</a:t>
            </a:r>
            <a:endParaRPr lang="en-US" altLang="en-US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2 </a:t>
            </a:r>
            <a:r>
              <a:rPr lang="en-US" altLang="en-US" sz="1800" dirty="0"/>
              <a:t>days per </a:t>
            </a:r>
            <a:r>
              <a:rPr lang="en-US" altLang="en-US" sz="1800" dirty="0" smtClean="0"/>
              <a:t>week, every week</a:t>
            </a:r>
            <a:endParaRPr lang="en-US" altLang="en-US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= </a:t>
            </a:r>
            <a:r>
              <a:rPr lang="en-US" altLang="en-US" sz="1800" dirty="0" smtClean="0"/>
              <a:t>40 </a:t>
            </a:r>
            <a:r>
              <a:rPr lang="en-US" altLang="en-US" sz="1800" dirty="0"/>
              <a:t>total days</a:t>
            </a: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6480212" y="5101321"/>
            <a:ext cx="2088232" cy="1439863"/>
          </a:xfrm>
          <a:prstGeom prst="roundRect">
            <a:avLst>
              <a:gd name="adj" fmla="val 14222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xtLst/>
        </p:spPr>
        <p:txBody>
          <a:bodyPr wrap="squar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Results are potential false verifications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0199</a:t>
            </a:r>
            <a:endParaRPr lang="en-US" alt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549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5" grpId="0" animBg="1"/>
      <p:bldP spid="12303" grpId="0" animBg="1"/>
      <p:bldP spid="30" grpId="0" animBg="1"/>
      <p:bldP spid="35" grpId="0" animBg="1"/>
      <p:bldP spid="42" grpId="0" animBg="1"/>
      <p:bldP spid="2" grpId="0" animBg="1"/>
      <p:bldP spid="21" grpId="0" animBg="1"/>
      <p:bldP spid="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5" name="AutoShape 18"/>
          <p:cNvSpPr>
            <a:spLocks noChangeArrowheads="1"/>
          </p:cNvSpPr>
          <p:nvPr/>
        </p:nvSpPr>
        <p:spPr bwMode="auto">
          <a:xfrm>
            <a:off x="142899" y="2126630"/>
            <a:ext cx="2052838" cy="1842036"/>
          </a:xfrm>
          <a:prstGeom prst="roundRect">
            <a:avLst>
              <a:gd name="adj" fmla="val 14222"/>
            </a:avLst>
          </a:prstGeom>
          <a:solidFill>
            <a:srgbClr val="DDED0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squar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Populate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R10, R12 &amp; R13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before submitting data to KSDE</a:t>
            </a:r>
          </a:p>
        </p:txBody>
      </p:sp>
      <p:sp>
        <p:nvSpPr>
          <p:cNvPr id="12303" name="AutoShape 21"/>
          <p:cNvSpPr>
            <a:spLocks noChangeArrowheads="1"/>
          </p:cNvSpPr>
          <p:nvPr/>
        </p:nvSpPr>
        <p:spPr bwMode="auto">
          <a:xfrm>
            <a:off x="3824544" y="2126630"/>
            <a:ext cx="1606401" cy="1086347"/>
          </a:xfrm>
          <a:prstGeom prst="roundRect">
            <a:avLst>
              <a:gd name="adj" fmla="val 1422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Field R10 = Days per week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grpSp>
        <p:nvGrpSpPr>
          <p:cNvPr id="12297" name="Group 23"/>
          <p:cNvGrpSpPr>
            <a:grpSpLocks/>
          </p:cNvGrpSpPr>
          <p:nvPr/>
        </p:nvGrpSpPr>
        <p:grpSpPr bwMode="auto">
          <a:xfrm>
            <a:off x="2041473" y="1026022"/>
            <a:ext cx="5270306" cy="648072"/>
            <a:chOff x="0" y="0"/>
            <a:chExt cx="907" cy="907"/>
          </a:xfrm>
        </p:grpSpPr>
        <p:sp>
          <p:nvSpPr>
            <p:cNvPr id="12301" name="AutoShape 24"/>
            <p:cNvSpPr>
              <a:spLocks noChangeArrowheads="1"/>
            </p:cNvSpPr>
            <p:nvPr/>
          </p:nvSpPr>
          <p:spPr bwMode="auto">
            <a:xfrm>
              <a:off x="0" y="0"/>
              <a:ext cx="907" cy="907"/>
            </a:xfrm>
            <a:prstGeom prst="roundRect">
              <a:avLst>
                <a:gd name="adj" fmla="val 14222"/>
              </a:avLst>
            </a:prstGeom>
            <a:ln/>
            <a:extLst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solidFill>
                    <a:schemeClr val="bg1"/>
                  </a:solidFill>
                </a:rPr>
                <a:t>Recommendation to IEP vendor</a:t>
              </a:r>
              <a:endParaRPr lang="en-US" alt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2302" name="AutoShape 25"/>
            <p:cNvSpPr>
              <a:spLocks noChangeArrowheads="1"/>
            </p:cNvSpPr>
            <p:nvPr/>
          </p:nvSpPr>
          <p:spPr bwMode="auto">
            <a:xfrm>
              <a:off x="13" y="13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C6C6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AU" altLang="en-US" sz="1800" dirty="0"/>
            </a:p>
          </p:txBody>
        </p:sp>
      </p:grp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1764149" y="457200"/>
            <a:ext cx="6122808" cy="508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ZA" altLang="en-US" sz="3200" kern="0" dirty="0" smtClean="0">
                <a:solidFill>
                  <a:schemeClr val="tx1"/>
                </a:solidFill>
              </a:rPr>
              <a:t>File import recommendation</a:t>
            </a:r>
            <a:endParaRPr lang="en-GB" altLang="en-US" sz="3200" kern="0" dirty="0" smtClean="0">
              <a:solidFill>
                <a:schemeClr val="tx1"/>
              </a:solidFill>
            </a:endParaRPr>
          </a:p>
        </p:txBody>
      </p:sp>
      <p:sp>
        <p:nvSpPr>
          <p:cNvPr id="30" name="AutoShape 21"/>
          <p:cNvSpPr>
            <a:spLocks noChangeArrowheads="1"/>
          </p:cNvSpPr>
          <p:nvPr/>
        </p:nvSpPr>
        <p:spPr bwMode="auto">
          <a:xfrm>
            <a:off x="5660003" y="2091931"/>
            <a:ext cx="1554163" cy="1121046"/>
          </a:xfrm>
          <a:prstGeom prst="roundRect">
            <a:avLst>
              <a:gd name="adj" fmla="val 1422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Field R12 = Frequency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35" name="AutoShape 18"/>
          <p:cNvSpPr>
            <a:spLocks noChangeArrowheads="1"/>
          </p:cNvSpPr>
          <p:nvPr/>
        </p:nvSpPr>
        <p:spPr bwMode="auto">
          <a:xfrm>
            <a:off x="4283968" y="3517948"/>
            <a:ext cx="2095914" cy="1800200"/>
          </a:xfrm>
          <a:prstGeom prst="roundRect">
            <a:avLst>
              <a:gd name="adj" fmla="val 14222"/>
            </a:avLst>
          </a:prstGeom>
          <a:solidFill>
            <a:srgbClr val="ABF7E5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wrap="squar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1 day / 4 day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2 day / 3 day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Combinations can be determined prior to submission</a:t>
            </a:r>
            <a:endParaRPr lang="en-US" altLang="en-US" sz="1800" dirty="0"/>
          </a:p>
        </p:txBody>
      </p:sp>
      <p:sp>
        <p:nvSpPr>
          <p:cNvPr id="42" name="AutoShape 24"/>
          <p:cNvSpPr>
            <a:spLocks noChangeArrowheads="1"/>
          </p:cNvSpPr>
          <p:nvPr/>
        </p:nvSpPr>
        <p:spPr bwMode="auto">
          <a:xfrm>
            <a:off x="1908001" y="4122850"/>
            <a:ext cx="1439863" cy="719931"/>
          </a:xfrm>
          <a:prstGeom prst="roundRect">
            <a:avLst>
              <a:gd name="adj" fmla="val 14222"/>
            </a:avLst>
          </a:pr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 wrap="squar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Results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34" name="AutoShape 21"/>
          <p:cNvSpPr>
            <a:spLocks noChangeArrowheads="1"/>
          </p:cNvSpPr>
          <p:nvPr/>
        </p:nvSpPr>
        <p:spPr bwMode="auto">
          <a:xfrm>
            <a:off x="7418208" y="2120347"/>
            <a:ext cx="1554163" cy="1064214"/>
          </a:xfrm>
          <a:prstGeom prst="roundRect">
            <a:avLst>
              <a:gd name="adj" fmla="val 1422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Field R13 = Total days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2483768" y="2464488"/>
            <a:ext cx="1015995" cy="41062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Bent-Up Arrow 3"/>
          <p:cNvSpPr/>
          <p:nvPr/>
        </p:nvSpPr>
        <p:spPr bwMode="auto">
          <a:xfrm rot="16200000" flipH="1" flipV="1">
            <a:off x="832911" y="3747306"/>
            <a:ext cx="672814" cy="1276404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3392414" y="4277502"/>
            <a:ext cx="864096" cy="41062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Bent-Up Arrow 23"/>
          <p:cNvSpPr/>
          <p:nvPr/>
        </p:nvSpPr>
        <p:spPr bwMode="auto">
          <a:xfrm rot="5400000" flipV="1">
            <a:off x="7274889" y="5131058"/>
            <a:ext cx="1224136" cy="1276404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6447683" y="4311286"/>
            <a:ext cx="864096" cy="41062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7452320" y="3665576"/>
            <a:ext cx="1656184" cy="1439863"/>
          </a:xfrm>
          <a:prstGeom prst="roundRect">
            <a:avLst>
              <a:gd name="adj" fmla="val 1422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If verifications are generated</a:t>
            </a:r>
          </a:p>
        </p:txBody>
      </p:sp>
      <p:sp>
        <p:nvSpPr>
          <p:cNvPr id="32" name="AutoShape 18"/>
          <p:cNvSpPr>
            <a:spLocks noChangeArrowheads="1"/>
          </p:cNvSpPr>
          <p:nvPr/>
        </p:nvSpPr>
        <p:spPr bwMode="auto">
          <a:xfrm>
            <a:off x="1547664" y="5517232"/>
            <a:ext cx="5616624" cy="1023214"/>
          </a:xfrm>
          <a:prstGeom prst="roundRect">
            <a:avLst>
              <a:gd name="adj" fmla="val 14222"/>
            </a:avLst>
          </a:prstGeom>
          <a:solidFill>
            <a:srgbClr val="ABF7E5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wrap="squar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Application stores all R10,R12 &amp; R13 values. Clerk can toggle on any or all service lines that do not align with the others and reset days to potentially fix </a:t>
            </a:r>
            <a:endParaRPr lang="en-US" alt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6858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5" grpId="0" animBg="1"/>
      <p:bldP spid="12303" grpId="0" animBg="1"/>
      <p:bldP spid="30" grpId="0" animBg="1"/>
      <p:bldP spid="35" grpId="0" animBg="1"/>
      <p:bldP spid="42" grpId="0" animBg="1"/>
      <p:bldP spid="34" grpId="0" animBg="1"/>
      <p:bldP spid="2" grpId="0" animBg="1"/>
      <p:bldP spid="4" grpId="0" animBg="1"/>
      <p:bldP spid="22" grpId="0" animBg="1"/>
      <p:bldP spid="24" grpId="0" animBg="1"/>
      <p:bldP spid="25" grpId="0" animBg="1"/>
      <p:bldP spid="27" grpId="0" animBg="1"/>
      <p:bldP spid="3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3"/>
          <p:cNvSpPr>
            <a:spLocks noChangeArrowheads="1"/>
          </p:cNvSpPr>
          <p:nvPr/>
        </p:nvSpPr>
        <p:spPr bwMode="auto">
          <a:xfrm rot="15872700" flipV="1">
            <a:off x="6748857" y="2499862"/>
            <a:ext cx="2401205" cy="1131194"/>
          </a:xfrm>
          <a:prstGeom prst="curvedDownArrow">
            <a:avLst>
              <a:gd name="adj1" fmla="val 35416"/>
              <a:gd name="adj2" fmla="val 88761"/>
              <a:gd name="adj3" fmla="val 56722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AU" altLang="en-US" sz="1800" dirty="0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9144055" flipV="1">
            <a:off x="5157950" y="5602272"/>
            <a:ext cx="2733422" cy="915651"/>
          </a:xfrm>
          <a:prstGeom prst="curvedDownArrow">
            <a:avLst>
              <a:gd name="adj1" fmla="val 35416"/>
              <a:gd name="adj2" fmla="val 88761"/>
              <a:gd name="adj3" fmla="val 56722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AU" altLang="en-US" sz="1800" dirty="0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 rot="20393637" flipH="1">
            <a:off x="949278" y="1938645"/>
            <a:ext cx="3038159" cy="1126840"/>
          </a:xfrm>
          <a:prstGeom prst="curvedDownArrow">
            <a:avLst>
              <a:gd name="adj1" fmla="val 30361"/>
              <a:gd name="adj2" fmla="val 76093"/>
              <a:gd name="adj3" fmla="val 56722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AU" altLang="en-US" sz="1800" dirty="0"/>
          </a:p>
        </p:txBody>
      </p:sp>
      <p:grpSp>
        <p:nvGrpSpPr>
          <p:cNvPr id="12294" name="Group 6"/>
          <p:cNvGrpSpPr>
            <a:grpSpLocks/>
          </p:cNvGrpSpPr>
          <p:nvPr/>
        </p:nvGrpSpPr>
        <p:grpSpPr bwMode="auto">
          <a:xfrm rot="-3103388">
            <a:off x="3480462" y="3073384"/>
            <a:ext cx="2131711" cy="2172999"/>
            <a:chOff x="0" y="0"/>
            <a:chExt cx="1132" cy="1119"/>
          </a:xfrm>
        </p:grpSpPr>
        <p:sp>
          <p:nvSpPr>
            <p:cNvPr id="12307" name="Freeform 7"/>
            <p:cNvSpPr>
              <a:spLocks noChangeArrowheads="1"/>
            </p:cNvSpPr>
            <p:nvPr/>
          </p:nvSpPr>
          <p:spPr bwMode="auto">
            <a:xfrm rot="5400000">
              <a:off x="568" y="73"/>
              <a:ext cx="471" cy="480"/>
            </a:xfrm>
            <a:custGeom>
              <a:avLst/>
              <a:gdLst>
                <a:gd name="T0" fmla="*/ 0 w 1448"/>
                <a:gd name="T1" fmla="*/ 18 h 1452"/>
                <a:gd name="T2" fmla="*/ 0 w 1448"/>
                <a:gd name="T3" fmla="*/ 16 h 1452"/>
                <a:gd name="T4" fmla="*/ 0 w 1448"/>
                <a:gd name="T5" fmla="*/ 14 h 1452"/>
                <a:gd name="T6" fmla="*/ 1 w 1448"/>
                <a:gd name="T7" fmla="*/ 13 h 1452"/>
                <a:gd name="T8" fmla="*/ 1 w 1448"/>
                <a:gd name="T9" fmla="*/ 11 h 1452"/>
                <a:gd name="T10" fmla="*/ 2 w 1448"/>
                <a:gd name="T11" fmla="*/ 10 h 1452"/>
                <a:gd name="T12" fmla="*/ 2 w 1448"/>
                <a:gd name="T13" fmla="*/ 9 h 1452"/>
                <a:gd name="T14" fmla="*/ 3 w 1448"/>
                <a:gd name="T15" fmla="*/ 7 h 1452"/>
                <a:gd name="T16" fmla="*/ 4 w 1448"/>
                <a:gd name="T17" fmla="*/ 6 h 1452"/>
                <a:gd name="T18" fmla="*/ 5 w 1448"/>
                <a:gd name="T19" fmla="*/ 5 h 1452"/>
                <a:gd name="T20" fmla="*/ 6 w 1448"/>
                <a:gd name="T21" fmla="*/ 4 h 1452"/>
                <a:gd name="T22" fmla="*/ 7 w 1448"/>
                <a:gd name="T23" fmla="*/ 3 h 1452"/>
                <a:gd name="T24" fmla="*/ 8 w 1448"/>
                <a:gd name="T25" fmla="*/ 2 h 1452"/>
                <a:gd name="T26" fmla="*/ 9 w 1448"/>
                <a:gd name="T27" fmla="*/ 2 h 1452"/>
                <a:gd name="T28" fmla="*/ 11 w 1448"/>
                <a:gd name="T29" fmla="*/ 1 h 1452"/>
                <a:gd name="T30" fmla="*/ 12 w 1448"/>
                <a:gd name="T31" fmla="*/ 1 h 1452"/>
                <a:gd name="T32" fmla="*/ 13 w 1448"/>
                <a:gd name="T33" fmla="*/ 0 h 1452"/>
                <a:gd name="T34" fmla="*/ 15 w 1448"/>
                <a:gd name="T35" fmla="*/ 0 h 1452"/>
                <a:gd name="T36" fmla="*/ 16 w 1448"/>
                <a:gd name="T37" fmla="*/ 0 h 1452"/>
                <a:gd name="T38" fmla="*/ 16 w 1448"/>
                <a:gd name="T39" fmla="*/ 9 h 1452"/>
                <a:gd name="T40" fmla="*/ 15 w 1448"/>
                <a:gd name="T41" fmla="*/ 9 h 1452"/>
                <a:gd name="T42" fmla="*/ 14 w 1448"/>
                <a:gd name="T43" fmla="*/ 9 h 1452"/>
                <a:gd name="T44" fmla="*/ 13 w 1448"/>
                <a:gd name="T45" fmla="*/ 9 h 1452"/>
                <a:gd name="T46" fmla="*/ 12 w 1448"/>
                <a:gd name="T47" fmla="*/ 10 h 1452"/>
                <a:gd name="T48" fmla="*/ 11 w 1448"/>
                <a:gd name="T49" fmla="*/ 10 h 1452"/>
                <a:gd name="T50" fmla="*/ 11 w 1448"/>
                <a:gd name="T51" fmla="*/ 11 h 1452"/>
                <a:gd name="T52" fmla="*/ 10 w 1448"/>
                <a:gd name="T53" fmla="*/ 12 h 1452"/>
                <a:gd name="T54" fmla="*/ 9 w 1448"/>
                <a:gd name="T55" fmla="*/ 12 h 1452"/>
                <a:gd name="T56" fmla="*/ 9 w 1448"/>
                <a:gd name="T57" fmla="*/ 13 h 1452"/>
                <a:gd name="T58" fmla="*/ 9 w 1448"/>
                <a:gd name="T59" fmla="*/ 14 h 1452"/>
                <a:gd name="T60" fmla="*/ 8 w 1448"/>
                <a:gd name="T61" fmla="*/ 15 h 1452"/>
                <a:gd name="T62" fmla="*/ 8 w 1448"/>
                <a:gd name="T63" fmla="*/ 16 h 1452"/>
                <a:gd name="T64" fmla="*/ 8 w 1448"/>
                <a:gd name="T65" fmla="*/ 18 h 1452"/>
                <a:gd name="T66" fmla="*/ 0 w 1448"/>
                <a:gd name="T67" fmla="*/ 18 h 1452"/>
                <a:gd name="T68" fmla="*/ 0 w 1448"/>
                <a:gd name="T69" fmla="*/ 18 h 14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48"/>
                <a:gd name="T106" fmla="*/ 0 h 1452"/>
                <a:gd name="T107" fmla="*/ 1448 w 1448"/>
                <a:gd name="T108" fmla="*/ 1452 h 14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08" name="Freeform 8"/>
            <p:cNvSpPr>
              <a:spLocks noChangeArrowheads="1"/>
            </p:cNvSpPr>
            <p:nvPr/>
          </p:nvSpPr>
          <p:spPr bwMode="auto">
            <a:xfrm rot="7200000">
              <a:off x="657" y="223"/>
              <a:ext cx="472" cy="479"/>
            </a:xfrm>
            <a:custGeom>
              <a:avLst/>
              <a:gdLst>
                <a:gd name="T0" fmla="*/ 0 w 1448"/>
                <a:gd name="T1" fmla="*/ 52 h 1452"/>
                <a:gd name="T2" fmla="*/ 0 w 1448"/>
                <a:gd name="T3" fmla="*/ 48 h 1452"/>
                <a:gd name="T4" fmla="*/ 1 w 1448"/>
                <a:gd name="T5" fmla="*/ 43 h 1452"/>
                <a:gd name="T6" fmla="*/ 2 w 1448"/>
                <a:gd name="T7" fmla="*/ 38 h 1452"/>
                <a:gd name="T8" fmla="*/ 3 w 1448"/>
                <a:gd name="T9" fmla="*/ 34 h 1452"/>
                <a:gd name="T10" fmla="*/ 5 w 1448"/>
                <a:gd name="T11" fmla="*/ 30 h 1452"/>
                <a:gd name="T12" fmla="*/ 7 w 1448"/>
                <a:gd name="T13" fmla="*/ 26 h 1452"/>
                <a:gd name="T14" fmla="*/ 9 w 1448"/>
                <a:gd name="T15" fmla="*/ 22 h 1452"/>
                <a:gd name="T16" fmla="*/ 12 w 1448"/>
                <a:gd name="T17" fmla="*/ 18 h 1452"/>
                <a:gd name="T18" fmla="*/ 15 w 1448"/>
                <a:gd name="T19" fmla="*/ 15 h 1452"/>
                <a:gd name="T20" fmla="*/ 18 w 1448"/>
                <a:gd name="T21" fmla="*/ 12 h 1452"/>
                <a:gd name="T22" fmla="*/ 21 w 1448"/>
                <a:gd name="T23" fmla="*/ 10 h 1452"/>
                <a:gd name="T24" fmla="*/ 25 w 1448"/>
                <a:gd name="T25" fmla="*/ 7 h 1452"/>
                <a:gd name="T26" fmla="*/ 29 w 1448"/>
                <a:gd name="T27" fmla="*/ 5 h 1452"/>
                <a:gd name="T28" fmla="*/ 33 w 1448"/>
                <a:gd name="T29" fmla="*/ 3 h 1452"/>
                <a:gd name="T30" fmla="*/ 37 w 1448"/>
                <a:gd name="T31" fmla="*/ 2 h 1452"/>
                <a:gd name="T32" fmla="*/ 41 w 1448"/>
                <a:gd name="T33" fmla="*/ 1 h 1452"/>
                <a:gd name="T34" fmla="*/ 46 w 1448"/>
                <a:gd name="T35" fmla="*/ 0 h 1452"/>
                <a:gd name="T36" fmla="*/ 50 w 1448"/>
                <a:gd name="T37" fmla="*/ 0 h 1452"/>
                <a:gd name="T38" fmla="*/ 50 w 1448"/>
                <a:gd name="T39" fmla="*/ 26 h 1452"/>
                <a:gd name="T40" fmla="*/ 47 w 1448"/>
                <a:gd name="T41" fmla="*/ 26 h 1452"/>
                <a:gd name="T42" fmla="*/ 44 w 1448"/>
                <a:gd name="T43" fmla="*/ 27 h 1452"/>
                <a:gd name="T44" fmla="*/ 41 w 1448"/>
                <a:gd name="T45" fmla="*/ 28 h 1452"/>
                <a:gd name="T46" fmla="*/ 38 w 1448"/>
                <a:gd name="T47" fmla="*/ 29 h 1452"/>
                <a:gd name="T48" fmla="*/ 36 w 1448"/>
                <a:gd name="T49" fmla="*/ 31 h 1452"/>
                <a:gd name="T50" fmla="*/ 34 w 1448"/>
                <a:gd name="T51" fmla="*/ 33 h 1452"/>
                <a:gd name="T52" fmla="*/ 31 w 1448"/>
                <a:gd name="T53" fmla="*/ 35 h 1452"/>
                <a:gd name="T54" fmla="*/ 30 w 1448"/>
                <a:gd name="T55" fmla="*/ 37 h 1452"/>
                <a:gd name="T56" fmla="*/ 28 w 1448"/>
                <a:gd name="T57" fmla="*/ 40 h 1452"/>
                <a:gd name="T58" fmla="*/ 27 w 1448"/>
                <a:gd name="T59" fmla="*/ 43 h 1452"/>
                <a:gd name="T60" fmla="*/ 26 w 1448"/>
                <a:gd name="T61" fmla="*/ 46 h 1452"/>
                <a:gd name="T62" fmla="*/ 25 w 1448"/>
                <a:gd name="T63" fmla="*/ 49 h 1452"/>
                <a:gd name="T64" fmla="*/ 25 w 1448"/>
                <a:gd name="T65" fmla="*/ 52 h 1452"/>
                <a:gd name="T66" fmla="*/ 0 w 1448"/>
                <a:gd name="T67" fmla="*/ 52 h 1452"/>
                <a:gd name="T68" fmla="*/ 0 w 1448"/>
                <a:gd name="T69" fmla="*/ 52 h 14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48"/>
                <a:gd name="T106" fmla="*/ 0 h 1452"/>
                <a:gd name="T107" fmla="*/ 1448 w 1448"/>
                <a:gd name="T108" fmla="*/ 1452 h 14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09" name="AutoShape 9"/>
            <p:cNvSpPr>
              <a:spLocks noChangeArrowheads="1"/>
            </p:cNvSpPr>
            <p:nvPr/>
          </p:nvSpPr>
          <p:spPr bwMode="auto">
            <a:xfrm rot="1800000">
              <a:off x="685" y="544"/>
              <a:ext cx="404" cy="256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AU" altLang="en-US" sz="1800" dirty="0"/>
            </a:p>
          </p:txBody>
        </p:sp>
        <p:sp>
          <p:nvSpPr>
            <p:cNvPr id="12310" name="Freeform 10"/>
            <p:cNvSpPr>
              <a:spLocks noChangeArrowheads="1"/>
            </p:cNvSpPr>
            <p:nvPr/>
          </p:nvSpPr>
          <p:spPr bwMode="auto">
            <a:xfrm rot="-9000000">
              <a:off x="413" y="638"/>
              <a:ext cx="478" cy="473"/>
            </a:xfrm>
            <a:custGeom>
              <a:avLst/>
              <a:gdLst>
                <a:gd name="T0" fmla="*/ 0 w 1448"/>
                <a:gd name="T1" fmla="*/ 16 h 1452"/>
                <a:gd name="T2" fmla="*/ 0 w 1448"/>
                <a:gd name="T3" fmla="*/ 15 h 1452"/>
                <a:gd name="T4" fmla="*/ 0 w 1448"/>
                <a:gd name="T5" fmla="*/ 13 h 1452"/>
                <a:gd name="T6" fmla="*/ 1 w 1448"/>
                <a:gd name="T7" fmla="*/ 12 h 1452"/>
                <a:gd name="T8" fmla="*/ 1 w 1448"/>
                <a:gd name="T9" fmla="*/ 11 h 1452"/>
                <a:gd name="T10" fmla="*/ 2 w 1448"/>
                <a:gd name="T11" fmla="*/ 9 h 1452"/>
                <a:gd name="T12" fmla="*/ 2 w 1448"/>
                <a:gd name="T13" fmla="*/ 8 h 1452"/>
                <a:gd name="T14" fmla="*/ 3 w 1448"/>
                <a:gd name="T15" fmla="*/ 7 h 1452"/>
                <a:gd name="T16" fmla="*/ 4 w 1448"/>
                <a:gd name="T17" fmla="*/ 6 h 1452"/>
                <a:gd name="T18" fmla="*/ 5 w 1448"/>
                <a:gd name="T19" fmla="*/ 5 h 1452"/>
                <a:gd name="T20" fmla="*/ 6 w 1448"/>
                <a:gd name="T21" fmla="*/ 4 h 1452"/>
                <a:gd name="T22" fmla="*/ 7 w 1448"/>
                <a:gd name="T23" fmla="*/ 3 h 1452"/>
                <a:gd name="T24" fmla="*/ 9 w 1448"/>
                <a:gd name="T25" fmla="*/ 2 h 1452"/>
                <a:gd name="T26" fmla="*/ 10 w 1448"/>
                <a:gd name="T27" fmla="*/ 2 h 1452"/>
                <a:gd name="T28" fmla="*/ 11 w 1448"/>
                <a:gd name="T29" fmla="*/ 1 h 1452"/>
                <a:gd name="T30" fmla="*/ 13 w 1448"/>
                <a:gd name="T31" fmla="*/ 1 h 1452"/>
                <a:gd name="T32" fmla="*/ 14 w 1448"/>
                <a:gd name="T33" fmla="*/ 0 h 1452"/>
                <a:gd name="T34" fmla="*/ 16 w 1448"/>
                <a:gd name="T35" fmla="*/ 0 h 1452"/>
                <a:gd name="T36" fmla="*/ 17 w 1448"/>
                <a:gd name="T37" fmla="*/ 0 h 1452"/>
                <a:gd name="T38" fmla="*/ 17 w 1448"/>
                <a:gd name="T39" fmla="*/ 8 h 1452"/>
                <a:gd name="T40" fmla="*/ 16 w 1448"/>
                <a:gd name="T41" fmla="*/ 8 h 1452"/>
                <a:gd name="T42" fmla="*/ 15 w 1448"/>
                <a:gd name="T43" fmla="*/ 8 h 1452"/>
                <a:gd name="T44" fmla="*/ 14 w 1448"/>
                <a:gd name="T45" fmla="*/ 9 h 1452"/>
                <a:gd name="T46" fmla="*/ 13 w 1448"/>
                <a:gd name="T47" fmla="*/ 9 h 1452"/>
                <a:gd name="T48" fmla="*/ 12 w 1448"/>
                <a:gd name="T49" fmla="*/ 10 h 1452"/>
                <a:gd name="T50" fmla="*/ 12 w 1448"/>
                <a:gd name="T51" fmla="*/ 10 h 1452"/>
                <a:gd name="T52" fmla="*/ 11 w 1448"/>
                <a:gd name="T53" fmla="*/ 11 h 1452"/>
                <a:gd name="T54" fmla="*/ 10 w 1448"/>
                <a:gd name="T55" fmla="*/ 12 h 1452"/>
                <a:gd name="T56" fmla="*/ 10 w 1448"/>
                <a:gd name="T57" fmla="*/ 12 h 1452"/>
                <a:gd name="T58" fmla="*/ 9 w 1448"/>
                <a:gd name="T59" fmla="*/ 13 h 1452"/>
                <a:gd name="T60" fmla="*/ 9 w 1448"/>
                <a:gd name="T61" fmla="*/ 14 h 1452"/>
                <a:gd name="T62" fmla="*/ 9 w 1448"/>
                <a:gd name="T63" fmla="*/ 15 h 1452"/>
                <a:gd name="T64" fmla="*/ 9 w 1448"/>
                <a:gd name="T65" fmla="*/ 16 h 1452"/>
                <a:gd name="T66" fmla="*/ 0 w 1448"/>
                <a:gd name="T67" fmla="*/ 16 h 1452"/>
                <a:gd name="T68" fmla="*/ 0 w 1448"/>
                <a:gd name="T69" fmla="*/ 16 h 14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48"/>
                <a:gd name="T106" fmla="*/ 0 h 1452"/>
                <a:gd name="T107" fmla="*/ 1448 w 1448"/>
                <a:gd name="T108" fmla="*/ 1452 h 14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11" name="Freeform 11"/>
            <p:cNvSpPr>
              <a:spLocks noChangeArrowheads="1"/>
            </p:cNvSpPr>
            <p:nvPr/>
          </p:nvSpPr>
          <p:spPr bwMode="auto">
            <a:xfrm rot="14400000">
              <a:off x="248" y="643"/>
              <a:ext cx="472" cy="479"/>
            </a:xfrm>
            <a:custGeom>
              <a:avLst/>
              <a:gdLst>
                <a:gd name="T0" fmla="*/ 0 w 1448"/>
                <a:gd name="T1" fmla="*/ 52 h 1452"/>
                <a:gd name="T2" fmla="*/ 0 w 1448"/>
                <a:gd name="T3" fmla="*/ 48 h 1452"/>
                <a:gd name="T4" fmla="*/ 1 w 1448"/>
                <a:gd name="T5" fmla="*/ 43 h 1452"/>
                <a:gd name="T6" fmla="*/ 2 w 1448"/>
                <a:gd name="T7" fmla="*/ 38 h 1452"/>
                <a:gd name="T8" fmla="*/ 3 w 1448"/>
                <a:gd name="T9" fmla="*/ 34 h 1452"/>
                <a:gd name="T10" fmla="*/ 5 w 1448"/>
                <a:gd name="T11" fmla="*/ 30 h 1452"/>
                <a:gd name="T12" fmla="*/ 7 w 1448"/>
                <a:gd name="T13" fmla="*/ 26 h 1452"/>
                <a:gd name="T14" fmla="*/ 9 w 1448"/>
                <a:gd name="T15" fmla="*/ 22 h 1452"/>
                <a:gd name="T16" fmla="*/ 12 w 1448"/>
                <a:gd name="T17" fmla="*/ 18 h 1452"/>
                <a:gd name="T18" fmla="*/ 15 w 1448"/>
                <a:gd name="T19" fmla="*/ 15 h 1452"/>
                <a:gd name="T20" fmla="*/ 18 w 1448"/>
                <a:gd name="T21" fmla="*/ 12 h 1452"/>
                <a:gd name="T22" fmla="*/ 21 w 1448"/>
                <a:gd name="T23" fmla="*/ 10 h 1452"/>
                <a:gd name="T24" fmla="*/ 25 w 1448"/>
                <a:gd name="T25" fmla="*/ 7 h 1452"/>
                <a:gd name="T26" fmla="*/ 29 w 1448"/>
                <a:gd name="T27" fmla="*/ 5 h 1452"/>
                <a:gd name="T28" fmla="*/ 33 w 1448"/>
                <a:gd name="T29" fmla="*/ 3 h 1452"/>
                <a:gd name="T30" fmla="*/ 37 w 1448"/>
                <a:gd name="T31" fmla="*/ 2 h 1452"/>
                <a:gd name="T32" fmla="*/ 41 w 1448"/>
                <a:gd name="T33" fmla="*/ 1 h 1452"/>
                <a:gd name="T34" fmla="*/ 46 w 1448"/>
                <a:gd name="T35" fmla="*/ 0 h 1452"/>
                <a:gd name="T36" fmla="*/ 50 w 1448"/>
                <a:gd name="T37" fmla="*/ 0 h 1452"/>
                <a:gd name="T38" fmla="*/ 50 w 1448"/>
                <a:gd name="T39" fmla="*/ 26 h 1452"/>
                <a:gd name="T40" fmla="*/ 47 w 1448"/>
                <a:gd name="T41" fmla="*/ 26 h 1452"/>
                <a:gd name="T42" fmla="*/ 44 w 1448"/>
                <a:gd name="T43" fmla="*/ 27 h 1452"/>
                <a:gd name="T44" fmla="*/ 41 w 1448"/>
                <a:gd name="T45" fmla="*/ 28 h 1452"/>
                <a:gd name="T46" fmla="*/ 38 w 1448"/>
                <a:gd name="T47" fmla="*/ 29 h 1452"/>
                <a:gd name="T48" fmla="*/ 36 w 1448"/>
                <a:gd name="T49" fmla="*/ 31 h 1452"/>
                <a:gd name="T50" fmla="*/ 34 w 1448"/>
                <a:gd name="T51" fmla="*/ 33 h 1452"/>
                <a:gd name="T52" fmla="*/ 31 w 1448"/>
                <a:gd name="T53" fmla="*/ 35 h 1452"/>
                <a:gd name="T54" fmla="*/ 30 w 1448"/>
                <a:gd name="T55" fmla="*/ 37 h 1452"/>
                <a:gd name="T56" fmla="*/ 28 w 1448"/>
                <a:gd name="T57" fmla="*/ 40 h 1452"/>
                <a:gd name="T58" fmla="*/ 27 w 1448"/>
                <a:gd name="T59" fmla="*/ 43 h 1452"/>
                <a:gd name="T60" fmla="*/ 26 w 1448"/>
                <a:gd name="T61" fmla="*/ 46 h 1452"/>
                <a:gd name="T62" fmla="*/ 25 w 1448"/>
                <a:gd name="T63" fmla="*/ 49 h 1452"/>
                <a:gd name="T64" fmla="*/ 25 w 1448"/>
                <a:gd name="T65" fmla="*/ 52 h 1452"/>
                <a:gd name="T66" fmla="*/ 0 w 1448"/>
                <a:gd name="T67" fmla="*/ 52 h 1452"/>
                <a:gd name="T68" fmla="*/ 0 w 1448"/>
                <a:gd name="T69" fmla="*/ 52 h 14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48"/>
                <a:gd name="T106" fmla="*/ 0 h 1452"/>
                <a:gd name="T107" fmla="*/ 1448 w 1448"/>
                <a:gd name="T108" fmla="*/ 1452 h 14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12" name="AutoShape 12"/>
            <p:cNvSpPr>
              <a:spLocks noChangeArrowheads="1"/>
            </p:cNvSpPr>
            <p:nvPr/>
          </p:nvSpPr>
          <p:spPr bwMode="auto">
            <a:xfrm rot="9000000">
              <a:off x="75" y="638"/>
              <a:ext cx="404" cy="23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AU" altLang="en-US" sz="1800" dirty="0"/>
            </a:p>
          </p:txBody>
        </p:sp>
        <p:sp>
          <p:nvSpPr>
            <p:cNvPr id="12313" name="Freeform 13"/>
            <p:cNvSpPr>
              <a:spLocks noChangeArrowheads="1"/>
            </p:cNvSpPr>
            <p:nvPr/>
          </p:nvSpPr>
          <p:spPr bwMode="auto">
            <a:xfrm rot="-1800000">
              <a:off x="0" y="228"/>
              <a:ext cx="478" cy="473"/>
            </a:xfrm>
            <a:custGeom>
              <a:avLst/>
              <a:gdLst>
                <a:gd name="T0" fmla="*/ 0 w 1448"/>
                <a:gd name="T1" fmla="*/ 16 h 1452"/>
                <a:gd name="T2" fmla="*/ 0 w 1448"/>
                <a:gd name="T3" fmla="*/ 15 h 1452"/>
                <a:gd name="T4" fmla="*/ 0 w 1448"/>
                <a:gd name="T5" fmla="*/ 13 h 1452"/>
                <a:gd name="T6" fmla="*/ 1 w 1448"/>
                <a:gd name="T7" fmla="*/ 12 h 1452"/>
                <a:gd name="T8" fmla="*/ 1 w 1448"/>
                <a:gd name="T9" fmla="*/ 11 h 1452"/>
                <a:gd name="T10" fmla="*/ 2 w 1448"/>
                <a:gd name="T11" fmla="*/ 9 h 1452"/>
                <a:gd name="T12" fmla="*/ 2 w 1448"/>
                <a:gd name="T13" fmla="*/ 8 h 1452"/>
                <a:gd name="T14" fmla="*/ 3 w 1448"/>
                <a:gd name="T15" fmla="*/ 7 h 1452"/>
                <a:gd name="T16" fmla="*/ 4 w 1448"/>
                <a:gd name="T17" fmla="*/ 6 h 1452"/>
                <a:gd name="T18" fmla="*/ 5 w 1448"/>
                <a:gd name="T19" fmla="*/ 5 h 1452"/>
                <a:gd name="T20" fmla="*/ 6 w 1448"/>
                <a:gd name="T21" fmla="*/ 4 h 1452"/>
                <a:gd name="T22" fmla="*/ 7 w 1448"/>
                <a:gd name="T23" fmla="*/ 3 h 1452"/>
                <a:gd name="T24" fmla="*/ 9 w 1448"/>
                <a:gd name="T25" fmla="*/ 2 h 1452"/>
                <a:gd name="T26" fmla="*/ 10 w 1448"/>
                <a:gd name="T27" fmla="*/ 2 h 1452"/>
                <a:gd name="T28" fmla="*/ 11 w 1448"/>
                <a:gd name="T29" fmla="*/ 1 h 1452"/>
                <a:gd name="T30" fmla="*/ 13 w 1448"/>
                <a:gd name="T31" fmla="*/ 1 h 1452"/>
                <a:gd name="T32" fmla="*/ 14 w 1448"/>
                <a:gd name="T33" fmla="*/ 0 h 1452"/>
                <a:gd name="T34" fmla="*/ 16 w 1448"/>
                <a:gd name="T35" fmla="*/ 0 h 1452"/>
                <a:gd name="T36" fmla="*/ 17 w 1448"/>
                <a:gd name="T37" fmla="*/ 0 h 1452"/>
                <a:gd name="T38" fmla="*/ 17 w 1448"/>
                <a:gd name="T39" fmla="*/ 8 h 1452"/>
                <a:gd name="T40" fmla="*/ 16 w 1448"/>
                <a:gd name="T41" fmla="*/ 8 h 1452"/>
                <a:gd name="T42" fmla="*/ 15 w 1448"/>
                <a:gd name="T43" fmla="*/ 8 h 1452"/>
                <a:gd name="T44" fmla="*/ 14 w 1448"/>
                <a:gd name="T45" fmla="*/ 9 h 1452"/>
                <a:gd name="T46" fmla="*/ 13 w 1448"/>
                <a:gd name="T47" fmla="*/ 9 h 1452"/>
                <a:gd name="T48" fmla="*/ 12 w 1448"/>
                <a:gd name="T49" fmla="*/ 10 h 1452"/>
                <a:gd name="T50" fmla="*/ 12 w 1448"/>
                <a:gd name="T51" fmla="*/ 10 h 1452"/>
                <a:gd name="T52" fmla="*/ 11 w 1448"/>
                <a:gd name="T53" fmla="*/ 11 h 1452"/>
                <a:gd name="T54" fmla="*/ 10 w 1448"/>
                <a:gd name="T55" fmla="*/ 12 h 1452"/>
                <a:gd name="T56" fmla="*/ 10 w 1448"/>
                <a:gd name="T57" fmla="*/ 12 h 1452"/>
                <a:gd name="T58" fmla="*/ 9 w 1448"/>
                <a:gd name="T59" fmla="*/ 13 h 1452"/>
                <a:gd name="T60" fmla="*/ 9 w 1448"/>
                <a:gd name="T61" fmla="*/ 14 h 1452"/>
                <a:gd name="T62" fmla="*/ 9 w 1448"/>
                <a:gd name="T63" fmla="*/ 15 h 1452"/>
                <a:gd name="T64" fmla="*/ 9 w 1448"/>
                <a:gd name="T65" fmla="*/ 16 h 1452"/>
                <a:gd name="T66" fmla="*/ 0 w 1448"/>
                <a:gd name="T67" fmla="*/ 16 h 1452"/>
                <a:gd name="T68" fmla="*/ 0 w 1448"/>
                <a:gd name="T69" fmla="*/ 16 h 14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48"/>
                <a:gd name="T106" fmla="*/ 0 h 1452"/>
                <a:gd name="T107" fmla="*/ 1448 w 1448"/>
                <a:gd name="T108" fmla="*/ 1452 h 14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14" name="Freeform 14"/>
            <p:cNvSpPr>
              <a:spLocks noChangeArrowheads="1"/>
            </p:cNvSpPr>
            <p:nvPr/>
          </p:nvSpPr>
          <p:spPr bwMode="auto">
            <a:xfrm>
              <a:off x="88" y="77"/>
              <a:ext cx="478" cy="473"/>
            </a:xfrm>
            <a:custGeom>
              <a:avLst/>
              <a:gdLst>
                <a:gd name="T0" fmla="*/ 0 w 1448"/>
                <a:gd name="T1" fmla="*/ 50 h 1452"/>
                <a:gd name="T2" fmla="*/ 0 w 1448"/>
                <a:gd name="T3" fmla="*/ 46 h 1452"/>
                <a:gd name="T4" fmla="*/ 1 w 1448"/>
                <a:gd name="T5" fmla="*/ 41 h 1452"/>
                <a:gd name="T6" fmla="*/ 2 w 1448"/>
                <a:gd name="T7" fmla="*/ 37 h 1452"/>
                <a:gd name="T8" fmla="*/ 3 w 1448"/>
                <a:gd name="T9" fmla="*/ 33 h 1452"/>
                <a:gd name="T10" fmla="*/ 5 w 1448"/>
                <a:gd name="T11" fmla="*/ 29 h 1452"/>
                <a:gd name="T12" fmla="*/ 7 w 1448"/>
                <a:gd name="T13" fmla="*/ 25 h 1452"/>
                <a:gd name="T14" fmla="*/ 10 w 1448"/>
                <a:gd name="T15" fmla="*/ 21 h 1452"/>
                <a:gd name="T16" fmla="*/ 12 w 1448"/>
                <a:gd name="T17" fmla="*/ 18 h 1452"/>
                <a:gd name="T18" fmla="*/ 15 w 1448"/>
                <a:gd name="T19" fmla="*/ 15 h 1452"/>
                <a:gd name="T20" fmla="*/ 18 w 1448"/>
                <a:gd name="T21" fmla="*/ 12 h 1452"/>
                <a:gd name="T22" fmla="*/ 22 w 1448"/>
                <a:gd name="T23" fmla="*/ 9 h 1452"/>
                <a:gd name="T24" fmla="*/ 26 w 1448"/>
                <a:gd name="T25" fmla="*/ 7 h 1452"/>
                <a:gd name="T26" fmla="*/ 30 w 1448"/>
                <a:gd name="T27" fmla="*/ 5 h 1452"/>
                <a:gd name="T28" fmla="*/ 34 w 1448"/>
                <a:gd name="T29" fmla="*/ 3 h 1452"/>
                <a:gd name="T30" fmla="*/ 38 w 1448"/>
                <a:gd name="T31" fmla="*/ 2 h 1452"/>
                <a:gd name="T32" fmla="*/ 43 w 1448"/>
                <a:gd name="T33" fmla="*/ 1 h 1452"/>
                <a:gd name="T34" fmla="*/ 47 w 1448"/>
                <a:gd name="T35" fmla="*/ 0 h 1452"/>
                <a:gd name="T36" fmla="*/ 52 w 1448"/>
                <a:gd name="T37" fmla="*/ 0 h 1452"/>
                <a:gd name="T38" fmla="*/ 52 w 1448"/>
                <a:gd name="T39" fmla="*/ 25 h 1452"/>
                <a:gd name="T40" fmla="*/ 49 w 1448"/>
                <a:gd name="T41" fmla="*/ 25 h 1452"/>
                <a:gd name="T42" fmla="*/ 46 w 1448"/>
                <a:gd name="T43" fmla="*/ 26 h 1452"/>
                <a:gd name="T44" fmla="*/ 43 w 1448"/>
                <a:gd name="T45" fmla="*/ 27 h 1452"/>
                <a:gd name="T46" fmla="*/ 40 w 1448"/>
                <a:gd name="T47" fmla="*/ 28 h 1452"/>
                <a:gd name="T48" fmla="*/ 37 w 1448"/>
                <a:gd name="T49" fmla="*/ 30 h 1452"/>
                <a:gd name="T50" fmla="*/ 35 w 1448"/>
                <a:gd name="T51" fmla="*/ 31 h 1452"/>
                <a:gd name="T52" fmla="*/ 33 w 1448"/>
                <a:gd name="T53" fmla="*/ 34 h 1452"/>
                <a:gd name="T54" fmla="*/ 31 w 1448"/>
                <a:gd name="T55" fmla="*/ 36 h 1452"/>
                <a:gd name="T56" fmla="*/ 29 w 1448"/>
                <a:gd name="T57" fmla="*/ 38 h 1452"/>
                <a:gd name="T58" fmla="*/ 28 w 1448"/>
                <a:gd name="T59" fmla="*/ 41 h 1452"/>
                <a:gd name="T60" fmla="*/ 27 w 1448"/>
                <a:gd name="T61" fmla="*/ 44 h 1452"/>
                <a:gd name="T62" fmla="*/ 26 w 1448"/>
                <a:gd name="T63" fmla="*/ 47 h 1452"/>
                <a:gd name="T64" fmla="*/ 26 w 1448"/>
                <a:gd name="T65" fmla="*/ 50 h 1452"/>
                <a:gd name="T66" fmla="*/ 0 w 1448"/>
                <a:gd name="T67" fmla="*/ 50 h 1452"/>
                <a:gd name="T68" fmla="*/ 0 w 1448"/>
                <a:gd name="T69" fmla="*/ 50 h 14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48"/>
                <a:gd name="T106" fmla="*/ 0 h 1452"/>
                <a:gd name="T107" fmla="*/ 1448 w 1448"/>
                <a:gd name="T108" fmla="*/ 1452 h 14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15" name="AutoShape 15"/>
            <p:cNvSpPr>
              <a:spLocks noChangeArrowheads="1"/>
            </p:cNvSpPr>
            <p:nvPr/>
          </p:nvSpPr>
          <p:spPr bwMode="auto">
            <a:xfrm rot="-5400000">
              <a:off x="307" y="69"/>
              <a:ext cx="399" cy="261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AU" altLang="en-US" sz="1800" dirty="0"/>
            </a:p>
          </p:txBody>
        </p:sp>
      </p:grpSp>
      <p:sp>
        <p:nvSpPr>
          <p:cNvPr id="12305" name="AutoShape 18"/>
          <p:cNvSpPr>
            <a:spLocks noChangeArrowheads="1"/>
          </p:cNvSpPr>
          <p:nvPr/>
        </p:nvSpPr>
        <p:spPr bwMode="auto">
          <a:xfrm>
            <a:off x="268267" y="3432532"/>
            <a:ext cx="1439863" cy="1439863"/>
          </a:xfrm>
          <a:prstGeom prst="roundRect">
            <a:avLst>
              <a:gd name="adj" fmla="val 14222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User initiated</a:t>
            </a:r>
          </a:p>
        </p:txBody>
      </p:sp>
      <p:grpSp>
        <p:nvGrpSpPr>
          <p:cNvPr id="12296" name="Group 20"/>
          <p:cNvGrpSpPr>
            <a:grpSpLocks/>
          </p:cNvGrpSpPr>
          <p:nvPr/>
        </p:nvGrpSpPr>
        <p:grpSpPr bwMode="auto">
          <a:xfrm>
            <a:off x="1547664" y="5425047"/>
            <a:ext cx="1439862" cy="1439863"/>
            <a:chOff x="0" y="0"/>
            <a:chExt cx="907" cy="907"/>
          </a:xfrm>
        </p:grpSpPr>
        <p:sp>
          <p:nvSpPr>
            <p:cNvPr id="12303" name="AutoShape 21"/>
            <p:cNvSpPr>
              <a:spLocks noChangeArrowheads="1"/>
            </p:cNvSpPr>
            <p:nvPr/>
          </p:nvSpPr>
          <p:spPr bwMode="auto">
            <a:xfrm>
              <a:off x="0" y="0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/>
                <a:t>Run on single students</a:t>
              </a:r>
              <a:endParaRPr lang="en-US" altLang="en-US" sz="1800" dirty="0"/>
            </a:p>
          </p:txBody>
        </p:sp>
        <p:sp>
          <p:nvSpPr>
            <p:cNvPr id="12304" name="AutoShape 22"/>
            <p:cNvSpPr>
              <a:spLocks noChangeArrowheads="1"/>
            </p:cNvSpPr>
            <p:nvPr/>
          </p:nvSpPr>
          <p:spPr bwMode="auto">
            <a:xfrm>
              <a:off x="13" y="13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1DAC6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AU" altLang="en-US" sz="1800" dirty="0"/>
            </a:p>
          </p:txBody>
        </p:sp>
      </p:grpSp>
      <p:grpSp>
        <p:nvGrpSpPr>
          <p:cNvPr id="12297" name="Group 23"/>
          <p:cNvGrpSpPr>
            <a:grpSpLocks/>
          </p:cNvGrpSpPr>
          <p:nvPr/>
        </p:nvGrpSpPr>
        <p:grpSpPr bwMode="auto">
          <a:xfrm>
            <a:off x="3727658" y="1382714"/>
            <a:ext cx="1439863" cy="1439862"/>
            <a:chOff x="0" y="0"/>
            <a:chExt cx="907" cy="907"/>
          </a:xfrm>
        </p:grpSpPr>
        <p:sp>
          <p:nvSpPr>
            <p:cNvPr id="12301" name="AutoShape 24"/>
            <p:cNvSpPr>
              <a:spLocks noChangeArrowheads="1"/>
            </p:cNvSpPr>
            <p:nvPr/>
          </p:nvSpPr>
          <p:spPr bwMode="auto">
            <a:xfrm>
              <a:off x="0" y="0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solidFill>
                    <a:schemeClr val="bg1"/>
                  </a:solidFill>
                </a:rPr>
                <a:t>Verification process </a:t>
              </a:r>
              <a:r>
                <a:rPr lang="en-US" altLang="en-US" sz="1800" dirty="0" smtClean="0"/>
                <a:t> </a:t>
              </a:r>
              <a:endParaRPr lang="en-US" alt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2302" name="AutoShape 25"/>
            <p:cNvSpPr>
              <a:spLocks noChangeArrowheads="1"/>
            </p:cNvSpPr>
            <p:nvPr/>
          </p:nvSpPr>
          <p:spPr bwMode="auto">
            <a:xfrm>
              <a:off x="13" y="13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C6C6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AU" altLang="en-US" sz="1800" dirty="0"/>
            </a:p>
          </p:txBody>
        </p:sp>
      </p:grpSp>
      <p:sp>
        <p:nvSpPr>
          <p:cNvPr id="12299" name="AutoShape 27"/>
          <p:cNvSpPr>
            <a:spLocks noChangeArrowheads="1"/>
          </p:cNvSpPr>
          <p:nvPr/>
        </p:nvSpPr>
        <p:spPr bwMode="auto">
          <a:xfrm>
            <a:off x="6286627" y="3600646"/>
            <a:ext cx="1439862" cy="1439863"/>
          </a:xfrm>
          <a:prstGeom prst="roundRect">
            <a:avLst>
              <a:gd name="adj" fmla="val 14222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Auto-run on all students daily at midnight 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1019132" y="457200"/>
            <a:ext cx="7969696" cy="508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ZA" altLang="en-US" sz="3200" kern="0" dirty="0" smtClean="0">
                <a:solidFill>
                  <a:schemeClr val="tx1"/>
                </a:solidFill>
              </a:rPr>
              <a:t>KAN_Service updates, Summer 2014 release </a:t>
            </a:r>
            <a:endParaRPr lang="en-GB" altLang="en-US" sz="3200" kern="0" dirty="0" smtClean="0">
              <a:solidFill>
                <a:schemeClr val="tx1"/>
              </a:solidFill>
            </a:endParaRPr>
          </a:p>
        </p:txBody>
      </p:sp>
      <p:grpSp>
        <p:nvGrpSpPr>
          <p:cNvPr id="29" name="Group 20"/>
          <p:cNvGrpSpPr>
            <a:grpSpLocks/>
          </p:cNvGrpSpPr>
          <p:nvPr/>
        </p:nvGrpSpPr>
        <p:grpSpPr bwMode="auto">
          <a:xfrm>
            <a:off x="3705434" y="5445685"/>
            <a:ext cx="1439862" cy="1439863"/>
            <a:chOff x="0" y="0"/>
            <a:chExt cx="907" cy="907"/>
          </a:xfrm>
        </p:grpSpPr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0" y="0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/>
                <a:t>Auto-run on batches of 5 or less</a:t>
              </a:r>
              <a:endParaRPr lang="en-US" altLang="en-US" sz="1800" dirty="0"/>
            </a:p>
          </p:txBody>
        </p:sp>
        <p:sp>
          <p:nvSpPr>
            <p:cNvPr id="31" name="AutoShape 22"/>
            <p:cNvSpPr>
              <a:spLocks noChangeArrowheads="1"/>
            </p:cNvSpPr>
            <p:nvPr/>
          </p:nvSpPr>
          <p:spPr bwMode="auto">
            <a:xfrm>
              <a:off x="13" y="13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1DAC6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AU" altLang="en-US" sz="1800" dirty="0"/>
            </a:p>
          </p:txBody>
        </p:sp>
      </p:grpSp>
      <p:sp>
        <p:nvSpPr>
          <p:cNvPr id="35" name="AutoShape 18"/>
          <p:cNvSpPr>
            <a:spLocks noChangeArrowheads="1"/>
          </p:cNvSpPr>
          <p:nvPr/>
        </p:nvSpPr>
        <p:spPr bwMode="auto">
          <a:xfrm>
            <a:off x="1980009" y="3455714"/>
            <a:ext cx="1439863" cy="1439863"/>
          </a:xfrm>
          <a:prstGeom prst="roundRect">
            <a:avLst>
              <a:gd name="adj" fmla="val 14222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Auto-run upon Import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4" name="Bent Arrow 3"/>
          <p:cNvSpPr/>
          <p:nvPr/>
        </p:nvSpPr>
        <p:spPr bwMode="auto">
          <a:xfrm rot="10800000" flipH="1">
            <a:off x="827584" y="4890130"/>
            <a:ext cx="671153" cy="115605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053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Bent Arrow 38"/>
          <p:cNvSpPr/>
          <p:nvPr/>
        </p:nvSpPr>
        <p:spPr bwMode="auto">
          <a:xfrm rot="10800000" flipH="1">
            <a:off x="3016880" y="4916198"/>
            <a:ext cx="671153" cy="115605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053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41" name="Group 23"/>
          <p:cNvGrpSpPr>
            <a:grpSpLocks/>
          </p:cNvGrpSpPr>
          <p:nvPr/>
        </p:nvGrpSpPr>
        <p:grpSpPr bwMode="auto">
          <a:xfrm>
            <a:off x="5652120" y="1414361"/>
            <a:ext cx="1439863" cy="1439862"/>
            <a:chOff x="0" y="0"/>
            <a:chExt cx="907" cy="907"/>
          </a:xfrm>
        </p:grpSpPr>
        <p:sp>
          <p:nvSpPr>
            <p:cNvPr id="42" name="AutoShape 24"/>
            <p:cNvSpPr>
              <a:spLocks noChangeArrowheads="1"/>
            </p:cNvSpPr>
            <p:nvPr/>
          </p:nvSpPr>
          <p:spPr bwMode="auto">
            <a:xfrm>
              <a:off x="0" y="0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solidFill>
                    <a:schemeClr val="bg1"/>
                  </a:solidFill>
                </a:rPr>
                <a:t>Results viewed in the AM</a:t>
              </a:r>
              <a:endParaRPr lang="en-US" alt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3" name="AutoShape 25"/>
            <p:cNvSpPr>
              <a:spLocks noChangeArrowheads="1"/>
            </p:cNvSpPr>
            <p:nvPr/>
          </p:nvSpPr>
          <p:spPr bwMode="auto">
            <a:xfrm>
              <a:off x="13" y="13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C6C6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AU" altLang="en-US" sz="180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2291" grpId="0" animBg="1"/>
      <p:bldP spid="12292" grpId="0" animBg="1"/>
      <p:bldP spid="12305" grpId="0" animBg="1"/>
      <p:bldP spid="12299" grpId="0" animBg="1"/>
      <p:bldP spid="35" grpId="0" animBg="1"/>
      <p:bldP spid="4" grpId="0" animBg="1"/>
      <p:bldP spid="3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5" name="AutoShape 18"/>
          <p:cNvSpPr>
            <a:spLocks noChangeArrowheads="1"/>
          </p:cNvSpPr>
          <p:nvPr/>
        </p:nvSpPr>
        <p:spPr bwMode="auto">
          <a:xfrm>
            <a:off x="142899" y="2126630"/>
            <a:ext cx="2052838" cy="1302370"/>
          </a:xfrm>
          <a:prstGeom prst="roundRect">
            <a:avLst>
              <a:gd name="adj" fmla="val 14222"/>
            </a:avLst>
          </a:prstGeom>
          <a:ln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/>
              <a:t>Application Speed and response time</a:t>
            </a:r>
          </a:p>
        </p:txBody>
      </p:sp>
      <p:sp>
        <p:nvSpPr>
          <p:cNvPr id="12303" name="AutoShape 21"/>
          <p:cNvSpPr>
            <a:spLocks noChangeArrowheads="1"/>
          </p:cNvSpPr>
          <p:nvPr/>
        </p:nvSpPr>
        <p:spPr bwMode="auto">
          <a:xfrm>
            <a:off x="3311860" y="2392669"/>
            <a:ext cx="1296144" cy="599615"/>
          </a:xfrm>
          <a:prstGeom prst="roundRect">
            <a:avLst>
              <a:gd name="adj" fmla="val 1422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Problem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grpSp>
        <p:nvGrpSpPr>
          <p:cNvPr id="12297" name="Group 23"/>
          <p:cNvGrpSpPr>
            <a:grpSpLocks/>
          </p:cNvGrpSpPr>
          <p:nvPr/>
        </p:nvGrpSpPr>
        <p:grpSpPr bwMode="auto">
          <a:xfrm>
            <a:off x="1547664" y="1340769"/>
            <a:ext cx="5270306" cy="648072"/>
            <a:chOff x="0" y="0"/>
            <a:chExt cx="907" cy="907"/>
          </a:xfrm>
        </p:grpSpPr>
        <p:sp>
          <p:nvSpPr>
            <p:cNvPr id="12301" name="AutoShape 24"/>
            <p:cNvSpPr>
              <a:spLocks noChangeArrowheads="1"/>
            </p:cNvSpPr>
            <p:nvPr/>
          </p:nvSpPr>
          <p:spPr bwMode="auto">
            <a:xfrm>
              <a:off x="0" y="0"/>
              <a:ext cx="907" cy="907"/>
            </a:xfrm>
            <a:prstGeom prst="roundRect">
              <a:avLst>
                <a:gd name="adj" fmla="val 14222"/>
              </a:avLst>
            </a:prstGeom>
            <a:ln/>
            <a:extLst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solidFill>
                    <a:schemeClr val="bg1"/>
                  </a:solidFill>
                </a:rPr>
                <a:t>Application functionality</a:t>
              </a:r>
              <a:endParaRPr lang="en-US" alt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2302" name="AutoShape 25"/>
            <p:cNvSpPr>
              <a:spLocks noChangeArrowheads="1"/>
            </p:cNvSpPr>
            <p:nvPr/>
          </p:nvSpPr>
          <p:spPr bwMode="auto">
            <a:xfrm>
              <a:off x="13" y="13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C6C6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AU" altLang="en-US" sz="1800" dirty="0"/>
            </a:p>
          </p:txBody>
        </p:sp>
      </p:grp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1049863" y="457200"/>
            <a:ext cx="7664896" cy="508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ZA" altLang="en-US" sz="3200" kern="0" dirty="0">
                <a:solidFill>
                  <a:schemeClr val="tx1"/>
                </a:solidFill>
              </a:rPr>
              <a:t>KAN_Service updates, Summer 2014 release </a:t>
            </a:r>
            <a:endParaRPr lang="en-GB" altLang="en-US" sz="3200" kern="0" dirty="0">
              <a:solidFill>
                <a:schemeClr val="tx1"/>
              </a:solidFill>
            </a:endParaRPr>
          </a:p>
        </p:txBody>
      </p:sp>
      <p:sp>
        <p:nvSpPr>
          <p:cNvPr id="35" name="AutoShape 18"/>
          <p:cNvSpPr>
            <a:spLocks noChangeArrowheads="1"/>
          </p:cNvSpPr>
          <p:nvPr/>
        </p:nvSpPr>
        <p:spPr bwMode="auto">
          <a:xfrm>
            <a:off x="1652779" y="5851614"/>
            <a:ext cx="5581518" cy="737363"/>
          </a:xfrm>
          <a:prstGeom prst="roundRect">
            <a:avLst>
              <a:gd name="adj" fmla="val 14222"/>
            </a:avLst>
          </a:prstGeom>
          <a:solidFill>
            <a:srgbClr val="ABF7E5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wrap="squar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Automatic update to most recent KIDS record during off hours (2 a.m.) </a:t>
            </a:r>
            <a:endParaRPr lang="en-US" altLang="en-US" sz="1800" dirty="0"/>
          </a:p>
        </p:txBody>
      </p:sp>
      <p:sp>
        <p:nvSpPr>
          <p:cNvPr id="42" name="AutoShape 24"/>
          <p:cNvSpPr>
            <a:spLocks noChangeArrowheads="1"/>
          </p:cNvSpPr>
          <p:nvPr/>
        </p:nvSpPr>
        <p:spPr bwMode="auto">
          <a:xfrm>
            <a:off x="7698132" y="2487296"/>
            <a:ext cx="1439863" cy="719931"/>
          </a:xfrm>
          <a:prstGeom prst="roundRect">
            <a:avLst>
              <a:gd name="adj" fmla="val 14222"/>
            </a:avLst>
          </a:pr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 wrap="squar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Remedy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30" name="AutoShape 21"/>
          <p:cNvSpPr>
            <a:spLocks noChangeArrowheads="1"/>
          </p:cNvSpPr>
          <p:nvPr/>
        </p:nvSpPr>
        <p:spPr bwMode="auto">
          <a:xfrm>
            <a:off x="5513240" y="2123552"/>
            <a:ext cx="1554163" cy="1316548"/>
          </a:xfrm>
          <a:prstGeom prst="roundRect">
            <a:avLst>
              <a:gd name="adj" fmla="val 14222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Automatic loading of data upon log in</a:t>
            </a:r>
          </a:p>
        </p:txBody>
      </p:sp>
      <p:sp>
        <p:nvSpPr>
          <p:cNvPr id="34" name="AutoShape 21"/>
          <p:cNvSpPr>
            <a:spLocks noChangeArrowheads="1"/>
          </p:cNvSpPr>
          <p:nvPr/>
        </p:nvSpPr>
        <p:spPr bwMode="auto">
          <a:xfrm>
            <a:off x="4882311" y="4385490"/>
            <a:ext cx="2174543" cy="1275758"/>
          </a:xfrm>
          <a:prstGeom prst="roundRect">
            <a:avLst>
              <a:gd name="adj" fmla="val 14222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MIS records entered may associate to prior year KIDS records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2218170" y="2474197"/>
            <a:ext cx="1015995" cy="41062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7067403" y="2692477"/>
            <a:ext cx="619932" cy="41062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Bent-Up Arrow 23"/>
          <p:cNvSpPr/>
          <p:nvPr/>
        </p:nvSpPr>
        <p:spPr bwMode="auto">
          <a:xfrm rot="5400000" flipV="1">
            <a:off x="7724347" y="3111959"/>
            <a:ext cx="930355" cy="1276404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4608004" y="2487163"/>
            <a:ext cx="864096" cy="41062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1043608" y="3573017"/>
            <a:ext cx="6480720" cy="720079"/>
          </a:xfrm>
          <a:prstGeom prst="roundRect">
            <a:avLst>
              <a:gd name="adj" fmla="val 1422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All Students will not automatically preload. Users will search for student(s) to find desired student record(s)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198595" y="4598882"/>
            <a:ext cx="1781117" cy="901455"/>
          </a:xfrm>
          <a:prstGeom prst="roundRect">
            <a:avLst>
              <a:gd name="adj" fmla="val 14222"/>
            </a:avLst>
          </a:prstGeom>
          <a:ln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/>
              <a:t>Association to KIDS records</a:t>
            </a:r>
          </a:p>
        </p:txBody>
      </p:sp>
      <p:sp>
        <p:nvSpPr>
          <p:cNvPr id="20" name="Right Arrow 19"/>
          <p:cNvSpPr/>
          <p:nvPr/>
        </p:nvSpPr>
        <p:spPr bwMode="auto">
          <a:xfrm>
            <a:off x="2030185" y="4844294"/>
            <a:ext cx="587033" cy="41062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AutoShape 24"/>
          <p:cNvSpPr>
            <a:spLocks noChangeArrowheads="1"/>
          </p:cNvSpPr>
          <p:nvPr/>
        </p:nvSpPr>
        <p:spPr bwMode="auto">
          <a:xfrm>
            <a:off x="7626368" y="4653285"/>
            <a:ext cx="1439863" cy="719931"/>
          </a:xfrm>
          <a:prstGeom prst="roundRect">
            <a:avLst>
              <a:gd name="adj" fmla="val 14222"/>
            </a:avLst>
          </a:pr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 wrap="squar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Remedy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23" name="Right Arrow 22"/>
          <p:cNvSpPr/>
          <p:nvPr/>
        </p:nvSpPr>
        <p:spPr bwMode="auto">
          <a:xfrm>
            <a:off x="7067403" y="4818571"/>
            <a:ext cx="469491" cy="410629"/>
          </a:xfrm>
          <a:prstGeom prst="rightArrow">
            <a:avLst>
              <a:gd name="adj1" fmla="val 45838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Bent-Up Arrow 25"/>
          <p:cNvSpPr/>
          <p:nvPr/>
        </p:nvSpPr>
        <p:spPr bwMode="auto">
          <a:xfrm rot="5400000" flipV="1">
            <a:off x="7511515" y="5311078"/>
            <a:ext cx="1008112" cy="1276404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AutoShape 21"/>
          <p:cNvSpPr>
            <a:spLocks noChangeArrowheads="1"/>
          </p:cNvSpPr>
          <p:nvPr/>
        </p:nvSpPr>
        <p:spPr bwMode="auto">
          <a:xfrm>
            <a:off x="2655534" y="4884743"/>
            <a:ext cx="1296144" cy="360040"/>
          </a:xfrm>
          <a:prstGeom prst="roundRect">
            <a:avLst>
              <a:gd name="adj" fmla="val 1422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Problem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4011490" y="4926326"/>
            <a:ext cx="864096" cy="31838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322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5" grpId="0" animBg="1"/>
      <p:bldP spid="12303" grpId="0" animBg="1"/>
      <p:bldP spid="35" grpId="0" animBg="1"/>
      <p:bldP spid="42" grpId="0" animBg="1"/>
      <p:bldP spid="30" grpId="0" animBg="1"/>
      <p:bldP spid="34" grpId="0" animBg="1"/>
      <p:bldP spid="2" grpId="0" animBg="1"/>
      <p:bldP spid="22" grpId="0" animBg="1"/>
      <p:bldP spid="24" grpId="0" animBg="1"/>
      <p:bldP spid="25" grpId="0" animBg="1"/>
      <p:bldP spid="27" grpId="0" animBg="1"/>
      <p:bldP spid="19" grpId="0" animBg="1"/>
      <p:bldP spid="20" grpId="0" animBg="1"/>
      <p:bldP spid="21" grpId="0" animBg="1"/>
      <p:bldP spid="23" grpId="0" animBg="1"/>
      <p:bldP spid="26" grpId="0" animBg="1"/>
      <p:bldP spid="29" grpId="0" animBg="1"/>
      <p:bldP spid="3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2" name="AutoShape 3"/>
          <p:cNvSpPr>
            <a:spLocks noChangeArrowheads="1"/>
          </p:cNvSpPr>
          <p:nvPr/>
        </p:nvSpPr>
        <p:spPr bwMode="auto">
          <a:xfrm>
            <a:off x="7221577" y="3578224"/>
            <a:ext cx="1439862" cy="2314575"/>
          </a:xfrm>
          <a:prstGeom prst="roundRect">
            <a:avLst>
              <a:gd name="adj" fmla="val 13671"/>
            </a:avLst>
          </a:prstGeom>
          <a:solidFill>
            <a:schemeClr val="bg2">
              <a:lumMod val="90000"/>
            </a:schemeClr>
          </a:solidFill>
          <a:ln>
            <a:noFill/>
          </a:ln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AU" altLang="en-US" sz="1800" dirty="0"/>
          </a:p>
        </p:txBody>
      </p:sp>
      <p:sp>
        <p:nvSpPr>
          <p:cNvPr id="15368" name="Text Box 16"/>
          <p:cNvSpPr txBox="1">
            <a:spLocks noChangeArrowheads="1"/>
          </p:cNvSpPr>
          <p:nvPr/>
        </p:nvSpPr>
        <p:spPr bwMode="auto">
          <a:xfrm>
            <a:off x="2915266" y="3938405"/>
            <a:ext cx="158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ea typeface="Gulim" pitchFamily="34" charset="-127"/>
              </a:rPr>
              <a:t> </a:t>
            </a:r>
          </a:p>
        </p:txBody>
      </p:sp>
      <p:sp>
        <p:nvSpPr>
          <p:cNvPr id="15369" name="Text Box 17"/>
          <p:cNvSpPr txBox="1">
            <a:spLocks noChangeArrowheads="1"/>
          </p:cNvSpPr>
          <p:nvPr/>
        </p:nvSpPr>
        <p:spPr bwMode="auto">
          <a:xfrm>
            <a:off x="7021513" y="3992563"/>
            <a:ext cx="158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 dirty="0">
              <a:ea typeface="Gulim" pitchFamily="34" charset="-127"/>
            </a:endParaRPr>
          </a:p>
        </p:txBody>
      </p:sp>
      <p:sp>
        <p:nvSpPr>
          <p:cNvPr id="15384" name="AutoShape 19"/>
          <p:cNvSpPr>
            <a:spLocks noChangeArrowheads="1"/>
          </p:cNvSpPr>
          <p:nvPr/>
        </p:nvSpPr>
        <p:spPr bwMode="auto">
          <a:xfrm>
            <a:off x="873021" y="2057400"/>
            <a:ext cx="1654175" cy="1439863"/>
          </a:xfrm>
          <a:prstGeom prst="roundRect">
            <a:avLst>
              <a:gd name="adj" fmla="val 14222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  <a:ea typeface="Gulim" pitchFamily="34" charset="-127"/>
              </a:rPr>
              <a:t>New Frequency value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grpSp>
        <p:nvGrpSpPr>
          <p:cNvPr id="15371" name="Group 21"/>
          <p:cNvGrpSpPr>
            <a:grpSpLocks/>
          </p:cNvGrpSpPr>
          <p:nvPr/>
        </p:nvGrpSpPr>
        <p:grpSpPr bwMode="auto">
          <a:xfrm>
            <a:off x="2865075" y="2058988"/>
            <a:ext cx="1489900" cy="1439863"/>
            <a:chOff x="7" y="1"/>
            <a:chExt cx="972" cy="907"/>
          </a:xfrm>
        </p:grpSpPr>
        <p:sp>
          <p:nvSpPr>
            <p:cNvPr id="15382" name="AutoShape 22"/>
            <p:cNvSpPr>
              <a:spLocks noChangeArrowheads="1"/>
            </p:cNvSpPr>
            <p:nvPr/>
          </p:nvSpPr>
          <p:spPr bwMode="auto">
            <a:xfrm>
              <a:off x="7" y="1"/>
              <a:ext cx="972" cy="907"/>
            </a:xfrm>
            <a:prstGeom prst="roundRect">
              <a:avLst>
                <a:gd name="adj" fmla="val 14222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/>
                <a:t>Reporting weeks per year option</a:t>
              </a:r>
              <a:endParaRPr lang="en-US" altLang="en-US" sz="1800" b="1" dirty="0"/>
            </a:p>
          </p:txBody>
        </p:sp>
        <p:sp>
          <p:nvSpPr>
            <p:cNvPr id="15383" name="AutoShape 23"/>
            <p:cNvSpPr>
              <a:spLocks noChangeArrowheads="1"/>
            </p:cNvSpPr>
            <p:nvPr/>
          </p:nvSpPr>
          <p:spPr bwMode="auto">
            <a:xfrm>
              <a:off x="13" y="13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1DAC6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AU" altLang="en-US" sz="1800" dirty="0"/>
            </a:p>
          </p:txBody>
        </p:sp>
      </p:grpSp>
      <p:grpSp>
        <p:nvGrpSpPr>
          <p:cNvPr id="15372" name="Group 24"/>
          <p:cNvGrpSpPr>
            <a:grpSpLocks/>
          </p:cNvGrpSpPr>
          <p:nvPr/>
        </p:nvGrpSpPr>
        <p:grpSpPr bwMode="auto">
          <a:xfrm>
            <a:off x="5000107" y="2083899"/>
            <a:ext cx="1439862" cy="1439863"/>
            <a:chOff x="0" y="0"/>
            <a:chExt cx="907" cy="907"/>
          </a:xfrm>
        </p:grpSpPr>
        <p:sp>
          <p:nvSpPr>
            <p:cNvPr id="15380" name="AutoShape 25"/>
            <p:cNvSpPr>
              <a:spLocks noChangeArrowheads="1"/>
            </p:cNvSpPr>
            <p:nvPr/>
          </p:nvSpPr>
          <p:spPr bwMode="auto">
            <a:xfrm>
              <a:off x="0" y="0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solidFill>
                    <a:schemeClr val="bg1"/>
                  </a:solidFill>
                  <a:ea typeface="Gulim" pitchFamily="34" charset="-127"/>
                </a:rPr>
                <a:t>Provider ID</a:t>
              </a:r>
              <a:endParaRPr lang="en-US" altLang="en-US" sz="1800" dirty="0"/>
            </a:p>
          </p:txBody>
        </p:sp>
        <p:sp>
          <p:nvSpPr>
            <p:cNvPr id="15381" name="AutoShape 26"/>
            <p:cNvSpPr>
              <a:spLocks noChangeArrowheads="1"/>
            </p:cNvSpPr>
            <p:nvPr/>
          </p:nvSpPr>
          <p:spPr bwMode="auto">
            <a:xfrm>
              <a:off x="13" y="13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C6C6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AU" altLang="en-US" sz="1800" dirty="0"/>
            </a:p>
          </p:txBody>
        </p:sp>
      </p:grpSp>
      <p:grpSp>
        <p:nvGrpSpPr>
          <p:cNvPr id="15373" name="Group 27"/>
          <p:cNvGrpSpPr>
            <a:grpSpLocks/>
          </p:cNvGrpSpPr>
          <p:nvPr/>
        </p:nvGrpSpPr>
        <p:grpSpPr bwMode="auto">
          <a:xfrm>
            <a:off x="7168456" y="2057399"/>
            <a:ext cx="1439863" cy="1439863"/>
            <a:chOff x="0" y="0"/>
            <a:chExt cx="907" cy="907"/>
          </a:xfrm>
        </p:grpSpPr>
        <p:sp>
          <p:nvSpPr>
            <p:cNvPr id="15378" name="AutoShape 28"/>
            <p:cNvSpPr>
              <a:spLocks noChangeArrowheads="1"/>
            </p:cNvSpPr>
            <p:nvPr/>
          </p:nvSpPr>
          <p:spPr bwMode="auto">
            <a:xfrm>
              <a:off x="0" y="0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solidFill>
                    <a:schemeClr val="bg1"/>
                  </a:solidFill>
                  <a:ea typeface="Gulim" pitchFamily="34" charset="-127"/>
                </a:rPr>
                <a:t>New Import routine</a:t>
              </a:r>
              <a:endParaRPr lang="en-US" altLang="en-US" sz="1800" dirty="0"/>
            </a:p>
          </p:txBody>
        </p:sp>
        <p:sp>
          <p:nvSpPr>
            <p:cNvPr id="15379" name="AutoShape 29"/>
            <p:cNvSpPr>
              <a:spLocks noChangeArrowheads="1"/>
            </p:cNvSpPr>
            <p:nvPr/>
          </p:nvSpPr>
          <p:spPr bwMode="auto">
            <a:xfrm>
              <a:off x="13" y="13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1E1E1"/>
                </a:gs>
                <a:gs pos="100000">
                  <a:schemeClr val="hlink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AU" altLang="en-US" sz="1800" dirty="0"/>
            </a:p>
          </p:txBody>
        </p:sp>
      </p:grpSp>
      <p:sp>
        <p:nvSpPr>
          <p:cNvPr id="15374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873020" y="404664"/>
            <a:ext cx="7432779" cy="508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ZA" altLang="en-US" sz="3200" dirty="0"/>
              <a:t>KAN_Service updates, Summer 2014 release </a:t>
            </a:r>
            <a:endParaRPr lang="en-GB" altLang="en-US" sz="3200" dirty="0"/>
          </a:p>
        </p:txBody>
      </p:sp>
      <p:sp>
        <p:nvSpPr>
          <p:cNvPr id="15376" name="Text Box 32"/>
          <p:cNvSpPr txBox="1">
            <a:spLocks noChangeArrowheads="1"/>
          </p:cNvSpPr>
          <p:nvPr/>
        </p:nvSpPr>
        <p:spPr bwMode="auto">
          <a:xfrm rot="-5400000">
            <a:off x="4403726" y="3916362"/>
            <a:ext cx="55245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 dirty="0">
              <a:ea typeface="Gulim" pitchFamily="34" charset="-127"/>
            </a:endParaRPr>
          </a:p>
        </p:txBody>
      </p:sp>
      <p:sp>
        <p:nvSpPr>
          <p:cNvPr id="11297" name="Rectangle 33"/>
          <p:cNvSpPr>
            <a:spLocks noChangeArrowheads="1"/>
          </p:cNvSpPr>
          <p:nvPr/>
        </p:nvSpPr>
        <p:spPr bwMode="auto">
          <a:xfrm>
            <a:off x="914400" y="1327150"/>
            <a:ext cx="7639051" cy="6616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b="1" dirty="0" smtClean="0">
                <a:solidFill>
                  <a:schemeClr val="bg1"/>
                </a:solidFill>
              </a:rPr>
              <a:t>Starting in FY2015</a:t>
            </a:r>
            <a:endParaRPr lang="en-GB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73021" y="3666169"/>
            <a:ext cx="1565379" cy="2314575"/>
            <a:chOff x="873021" y="3666169"/>
            <a:chExt cx="1565379" cy="2314575"/>
          </a:xfrm>
        </p:grpSpPr>
        <p:sp>
          <p:nvSpPr>
            <p:cNvPr id="15386" name="AutoShape 12"/>
            <p:cNvSpPr>
              <a:spLocks noChangeArrowheads="1"/>
            </p:cNvSpPr>
            <p:nvPr/>
          </p:nvSpPr>
          <p:spPr bwMode="auto">
            <a:xfrm>
              <a:off x="873021" y="3666169"/>
              <a:ext cx="1565379" cy="2314575"/>
            </a:xfrm>
            <a:prstGeom prst="roundRect">
              <a:avLst>
                <a:gd name="adj" fmla="val 13671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AU" altLang="en-US" sz="1800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914400" y="3793433"/>
              <a:ext cx="13716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600" b="1" dirty="0" smtClean="0">
                  <a:latin typeface="+mn-lt"/>
                  <a:ea typeface="Gulim" pitchFamily="34" charset="-127"/>
                </a:rPr>
                <a:t>Value 99 will be available with the FY2015 application upgrade</a:t>
              </a:r>
              <a:endParaRPr lang="en-US" altLang="en-US" sz="1600" b="1" dirty="0">
                <a:latin typeface="+mn-lt"/>
                <a:ea typeface="Gulim" pitchFamily="34" charset="-127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20744" y="3536950"/>
            <a:ext cx="1463187" cy="2314575"/>
            <a:chOff x="5020744" y="3536950"/>
            <a:chExt cx="1463187" cy="2314575"/>
          </a:xfrm>
        </p:grpSpPr>
        <p:sp>
          <p:nvSpPr>
            <p:cNvPr id="15390" name="AutoShape 6"/>
            <p:cNvSpPr>
              <a:spLocks noChangeArrowheads="1"/>
            </p:cNvSpPr>
            <p:nvPr/>
          </p:nvSpPr>
          <p:spPr bwMode="auto">
            <a:xfrm>
              <a:off x="5020744" y="3536950"/>
              <a:ext cx="1436810" cy="2314575"/>
            </a:xfrm>
            <a:prstGeom prst="roundRect">
              <a:avLst>
                <a:gd name="adj" fmla="val 13671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AU" altLang="en-US" sz="18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1970" y="3578225"/>
              <a:ext cx="1401961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altLang="en-US" sz="1600" b="1" dirty="0" smtClean="0">
                  <a:solidFill>
                    <a:schemeClr val="bg1"/>
                  </a:solidFill>
                </a:rPr>
                <a:t>If provider ID is manually applied, then system will retire provider SSN and use provider ID</a:t>
              </a:r>
              <a:endParaRPr lang="en-AU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7237413" y="3916542"/>
            <a:ext cx="13684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altLang="en-US" sz="1600" b="1" dirty="0" smtClean="0"/>
              <a:t>Catastrophic Aid application can be imported</a:t>
            </a:r>
            <a:endParaRPr lang="en-AU" altLang="en-US" sz="16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2828517" y="3555485"/>
            <a:ext cx="1514884" cy="2314575"/>
            <a:chOff x="2828517" y="3555485"/>
            <a:chExt cx="1514884" cy="2314575"/>
          </a:xfrm>
        </p:grpSpPr>
        <p:sp>
          <p:nvSpPr>
            <p:cNvPr id="15388" name="AutoShape 9"/>
            <p:cNvSpPr>
              <a:spLocks noChangeArrowheads="1"/>
            </p:cNvSpPr>
            <p:nvPr/>
          </p:nvSpPr>
          <p:spPr bwMode="auto">
            <a:xfrm>
              <a:off x="2865075" y="3555485"/>
              <a:ext cx="1478326" cy="2314575"/>
            </a:xfrm>
            <a:prstGeom prst="roundRect">
              <a:avLst>
                <a:gd name="adj" fmla="val 1367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wrap="squar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endParaRPr lang="en-AU" altLang="en-US" sz="16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828517" y="3747266"/>
              <a:ext cx="1514883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alt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Weeks per year has been removed. It has not been used in 2 years </a:t>
              </a:r>
              <a:endParaRPr lang="en-AU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078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2" grpId="0" animBg="1"/>
      <p:bldP spid="15384" grpId="0" animBg="1"/>
      <p:bldP spid="11297" grpId="0" animBg="1" autoUpdateAnimBg="0"/>
      <p:bldP spid="3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16"/>
          <p:cNvSpPr txBox="1">
            <a:spLocks noChangeArrowheads="1"/>
          </p:cNvSpPr>
          <p:nvPr/>
        </p:nvSpPr>
        <p:spPr bwMode="auto">
          <a:xfrm>
            <a:off x="2658332" y="3929582"/>
            <a:ext cx="1584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9" name="Text Box 17"/>
          <p:cNvSpPr txBox="1">
            <a:spLocks noChangeArrowheads="1"/>
          </p:cNvSpPr>
          <p:nvPr/>
        </p:nvSpPr>
        <p:spPr bwMode="auto">
          <a:xfrm>
            <a:off x="7021513" y="3992563"/>
            <a:ext cx="1584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600" b="1" dirty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15384" name="AutoShape 19"/>
          <p:cNvSpPr>
            <a:spLocks noChangeArrowheads="1"/>
          </p:cNvSpPr>
          <p:nvPr/>
        </p:nvSpPr>
        <p:spPr bwMode="auto">
          <a:xfrm>
            <a:off x="840401" y="2019558"/>
            <a:ext cx="1654175" cy="1439863"/>
          </a:xfrm>
          <a:prstGeom prst="roundRect">
            <a:avLst>
              <a:gd name="adj" fmla="val 14222"/>
            </a:avLst>
          </a:prstGeom>
          <a:solidFill>
            <a:schemeClr val="accent3">
              <a:lumMod val="60000"/>
              <a:lumOff val="40000"/>
            </a:schemeClr>
          </a:solidFill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Processing speed of the application</a:t>
            </a:r>
            <a:endParaRPr lang="en-US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371" name="Group 21"/>
          <p:cNvGrpSpPr>
            <a:grpSpLocks/>
          </p:cNvGrpSpPr>
          <p:nvPr/>
        </p:nvGrpSpPr>
        <p:grpSpPr bwMode="auto">
          <a:xfrm>
            <a:off x="2888593" y="2019558"/>
            <a:ext cx="1835807" cy="1439863"/>
            <a:chOff x="7" y="1"/>
            <a:chExt cx="972" cy="907"/>
          </a:xfrm>
          <a:solidFill>
            <a:schemeClr val="accent1">
              <a:lumMod val="75000"/>
            </a:schemeClr>
          </a:solidFill>
        </p:grpSpPr>
        <p:sp>
          <p:nvSpPr>
            <p:cNvPr id="15382" name="AutoShape 22"/>
            <p:cNvSpPr>
              <a:spLocks noChangeArrowheads="1"/>
            </p:cNvSpPr>
            <p:nvPr/>
          </p:nvSpPr>
          <p:spPr bwMode="auto">
            <a:xfrm>
              <a:off x="7" y="1"/>
              <a:ext cx="972" cy="907"/>
            </a:xfrm>
            <a:prstGeom prst="roundRect">
              <a:avLst>
                <a:gd name="adj" fmla="val 14222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83" name="AutoShape 23"/>
            <p:cNvSpPr>
              <a:spLocks noChangeArrowheads="1"/>
            </p:cNvSpPr>
            <p:nvPr/>
          </p:nvSpPr>
          <p:spPr bwMode="auto">
            <a:xfrm>
              <a:off x="13" y="13"/>
              <a:ext cx="880" cy="22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AU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372" name="Group 24"/>
          <p:cNvGrpSpPr>
            <a:grpSpLocks/>
          </p:cNvGrpSpPr>
          <p:nvPr/>
        </p:nvGrpSpPr>
        <p:grpSpPr bwMode="auto">
          <a:xfrm>
            <a:off x="5004197" y="2057400"/>
            <a:ext cx="1697037" cy="1439863"/>
            <a:chOff x="-35" y="0"/>
            <a:chExt cx="942" cy="907"/>
          </a:xfrm>
        </p:grpSpPr>
        <p:sp>
          <p:nvSpPr>
            <p:cNvPr id="15380" name="AutoShape 25"/>
            <p:cNvSpPr>
              <a:spLocks noChangeArrowheads="1"/>
            </p:cNvSpPr>
            <p:nvPr/>
          </p:nvSpPr>
          <p:spPr bwMode="auto">
            <a:xfrm>
              <a:off x="-35" y="0"/>
              <a:ext cx="942" cy="907"/>
            </a:xfrm>
            <a:prstGeom prst="roundRect">
              <a:avLst>
                <a:gd name="adj" fmla="val 14222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Gulim" pitchFamily="34" charset="-127"/>
                  <a:cs typeface="Arial" panose="020B0604020202020204" pitchFamily="34" charset="0"/>
                </a:rPr>
                <a:t>Report</a:t>
              </a:r>
              <a:r>
                <a:rPr lang="en-US" alt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Gulim" pitchFamily="34" charset="-127"/>
                  <a:cs typeface="Arial" panose="020B0604020202020204" pitchFamily="34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Gulim" pitchFamily="34" charset="-127"/>
                  <a:cs typeface="Arial" panose="020B0604020202020204" pitchFamily="34" charset="0"/>
                </a:rPr>
                <a:t>Improvements</a:t>
              </a:r>
              <a:endPara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81" name="AutoShape 26"/>
            <p:cNvSpPr>
              <a:spLocks noChangeArrowheads="1"/>
            </p:cNvSpPr>
            <p:nvPr/>
          </p:nvSpPr>
          <p:spPr bwMode="auto">
            <a:xfrm>
              <a:off x="13" y="13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C6C6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AU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373" name="Group 27"/>
          <p:cNvGrpSpPr>
            <a:grpSpLocks/>
          </p:cNvGrpSpPr>
          <p:nvPr/>
        </p:nvGrpSpPr>
        <p:grpSpPr bwMode="auto">
          <a:xfrm>
            <a:off x="6990110" y="2057399"/>
            <a:ext cx="1709936" cy="1439863"/>
            <a:chOff x="0" y="0"/>
            <a:chExt cx="907" cy="907"/>
          </a:xfrm>
        </p:grpSpPr>
        <p:sp>
          <p:nvSpPr>
            <p:cNvPr id="15378" name="AutoShape 28"/>
            <p:cNvSpPr>
              <a:spLocks noChangeArrowheads="1"/>
            </p:cNvSpPr>
            <p:nvPr/>
          </p:nvSpPr>
          <p:spPr bwMode="auto">
            <a:xfrm>
              <a:off x="0" y="0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Gulim" pitchFamily="34" charset="-127"/>
                  <a:cs typeface="Arial" panose="020B0604020202020204" pitchFamily="34" charset="0"/>
                </a:rPr>
                <a:t>Data Rollover from one school year to the next</a:t>
              </a:r>
              <a:endPara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79" name="AutoShape 29"/>
            <p:cNvSpPr>
              <a:spLocks noChangeArrowheads="1"/>
            </p:cNvSpPr>
            <p:nvPr/>
          </p:nvSpPr>
          <p:spPr bwMode="auto">
            <a:xfrm>
              <a:off x="13" y="13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1E1E1"/>
                </a:gs>
                <a:gs pos="100000">
                  <a:schemeClr val="hlink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AU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374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1404886" y="381000"/>
            <a:ext cx="7054954" cy="508000"/>
          </a:xfrm>
        </p:spPr>
        <p:txBody>
          <a:bodyPr>
            <a:normAutofit/>
          </a:bodyPr>
          <a:lstStyle/>
          <a:p>
            <a:pPr eaLnBrk="1" hangingPunct="1"/>
            <a:r>
              <a:rPr lang="en-Z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KAN_Service updates, Summer 2014 release </a:t>
            </a: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97" name="Rectangle 33"/>
          <p:cNvSpPr>
            <a:spLocks noChangeArrowheads="1"/>
          </p:cNvSpPr>
          <p:nvPr/>
        </p:nvSpPr>
        <p:spPr bwMode="auto">
          <a:xfrm>
            <a:off x="1479550" y="1066800"/>
            <a:ext cx="6400801" cy="661689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in FY2015</a:t>
            </a:r>
            <a:endParaRPr lang="en-GB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90825" y="3596332"/>
            <a:ext cx="1799975" cy="2478839"/>
            <a:chOff x="579562" y="3596332"/>
            <a:chExt cx="1799975" cy="2478839"/>
          </a:xfrm>
        </p:grpSpPr>
        <p:sp>
          <p:nvSpPr>
            <p:cNvPr id="15386" name="AutoShape 12"/>
            <p:cNvSpPr>
              <a:spLocks noChangeArrowheads="1"/>
            </p:cNvSpPr>
            <p:nvPr/>
          </p:nvSpPr>
          <p:spPr bwMode="auto">
            <a:xfrm>
              <a:off x="615566" y="3596332"/>
              <a:ext cx="1727968" cy="2478839"/>
            </a:xfrm>
            <a:prstGeom prst="roundRect">
              <a:avLst>
                <a:gd name="adj" fmla="val 13671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AU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579562" y="3614195"/>
              <a:ext cx="1799975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600" b="1" dirty="0">
                  <a:latin typeface="Arial" panose="020B0604020202020204" pitchFamily="34" charset="0"/>
                  <a:ea typeface="Gulim" pitchFamily="34" charset="-127"/>
                  <a:cs typeface="Arial" panose="020B0604020202020204" pitchFamily="34" charset="0"/>
                </a:rPr>
                <a:t>Students will not be auto loaded upon log in. To bring up a single student, a group or all students a search for the set is done first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991298" y="3592069"/>
            <a:ext cx="1790502" cy="2330450"/>
            <a:chOff x="4747618" y="3592069"/>
            <a:chExt cx="1790502" cy="2330450"/>
          </a:xfrm>
        </p:grpSpPr>
        <p:grpSp>
          <p:nvGrpSpPr>
            <p:cNvPr id="15363" name="Group 5"/>
            <p:cNvGrpSpPr>
              <a:grpSpLocks/>
            </p:cNvGrpSpPr>
            <p:nvPr/>
          </p:nvGrpSpPr>
          <p:grpSpPr bwMode="auto">
            <a:xfrm>
              <a:off x="4760517" y="3592069"/>
              <a:ext cx="1777603" cy="2330450"/>
              <a:chOff x="13" y="-36"/>
              <a:chExt cx="907" cy="1468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15390" name="AutoShape 6"/>
              <p:cNvSpPr>
                <a:spLocks noChangeArrowheads="1"/>
              </p:cNvSpPr>
              <p:nvPr/>
            </p:nvSpPr>
            <p:spPr bwMode="auto">
              <a:xfrm>
                <a:off x="13" y="-26"/>
                <a:ext cx="907" cy="1458"/>
              </a:xfrm>
              <a:prstGeom prst="roundRect">
                <a:avLst>
                  <a:gd name="adj" fmla="val 13671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91" name="AutoShape 7"/>
              <p:cNvSpPr>
                <a:spLocks noChangeArrowheads="1"/>
              </p:cNvSpPr>
              <p:nvPr/>
            </p:nvSpPr>
            <p:spPr bwMode="auto">
              <a:xfrm rot="10800000">
                <a:off x="13" y="-36"/>
                <a:ext cx="894" cy="635"/>
              </a:xfrm>
              <a:prstGeom prst="roundRect">
                <a:avLst>
                  <a:gd name="adj" fmla="val 18579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4747618" y="3700730"/>
              <a:ext cx="1709936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alt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Additional data fields will be added to December &amp; EOY final reports and report Wizard for consistency</a:t>
              </a:r>
              <a:endParaRPr lang="en-AU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990110" y="3578225"/>
            <a:ext cx="1709936" cy="2314575"/>
            <a:chOff x="6990110" y="3578225"/>
            <a:chExt cx="1709936" cy="2314575"/>
          </a:xfrm>
        </p:grpSpPr>
        <p:grpSp>
          <p:nvGrpSpPr>
            <p:cNvPr id="15362" name="Group 2"/>
            <p:cNvGrpSpPr>
              <a:grpSpLocks/>
            </p:cNvGrpSpPr>
            <p:nvPr/>
          </p:nvGrpSpPr>
          <p:grpSpPr bwMode="auto">
            <a:xfrm>
              <a:off x="7021513" y="3578225"/>
              <a:ext cx="1647130" cy="2314575"/>
              <a:chOff x="0" y="0"/>
              <a:chExt cx="907" cy="1458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5392" name="AutoShap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07" cy="1458"/>
              </a:xfrm>
              <a:prstGeom prst="roundRect">
                <a:avLst>
                  <a:gd name="adj" fmla="val 13671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93" name="AutoShape 4"/>
              <p:cNvSpPr>
                <a:spLocks noChangeArrowheads="1"/>
              </p:cNvSpPr>
              <p:nvPr/>
            </p:nvSpPr>
            <p:spPr bwMode="auto">
              <a:xfrm rot="10800000">
                <a:off x="6" y="6"/>
                <a:ext cx="894" cy="635"/>
              </a:xfrm>
              <a:prstGeom prst="roundRect">
                <a:avLst>
                  <a:gd name="adj" fmla="val 18579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6990110" y="3667196"/>
              <a:ext cx="1709936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alt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Improved functionality when prior year building is closed. Options to select new target buildings</a:t>
              </a:r>
              <a:endParaRPr lang="en-AU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048000" y="2317254"/>
            <a:ext cx="1513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Association to KIDS records</a:t>
            </a:r>
            <a:endParaRPr lang="en-US" alt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AutoShape 12"/>
          <p:cNvSpPr>
            <a:spLocks noChangeArrowheads="1"/>
          </p:cNvSpPr>
          <p:nvPr/>
        </p:nvSpPr>
        <p:spPr bwMode="auto">
          <a:xfrm>
            <a:off x="2898369" y="3499305"/>
            <a:ext cx="1727968" cy="2672895"/>
          </a:xfrm>
          <a:prstGeom prst="roundRect">
            <a:avLst>
              <a:gd name="adj" fmla="val 1367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en-AU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System will auto align to most recent KIDS record. Auto correct associations made when MIS is entered prior to Sept 20.</a:t>
            </a:r>
            <a:endParaRPr lang="en-AU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3725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4" grpId="0" animBg="1"/>
      <p:bldP spid="3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16"/>
          <p:cNvSpPr txBox="1">
            <a:spLocks noChangeArrowheads="1"/>
          </p:cNvSpPr>
          <p:nvPr/>
        </p:nvSpPr>
        <p:spPr bwMode="auto">
          <a:xfrm>
            <a:off x="2658332" y="3929582"/>
            <a:ext cx="1584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9" name="Text Box 17"/>
          <p:cNvSpPr txBox="1">
            <a:spLocks noChangeArrowheads="1"/>
          </p:cNvSpPr>
          <p:nvPr/>
        </p:nvSpPr>
        <p:spPr bwMode="auto">
          <a:xfrm>
            <a:off x="7021513" y="3992563"/>
            <a:ext cx="1584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600" b="1" dirty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15374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1404886" y="381000"/>
            <a:ext cx="7054954" cy="508000"/>
          </a:xfrm>
        </p:spPr>
        <p:txBody>
          <a:bodyPr>
            <a:normAutofit/>
          </a:bodyPr>
          <a:lstStyle/>
          <a:p>
            <a:pPr eaLnBrk="1" hangingPunct="1"/>
            <a:r>
              <a:rPr lang="en-Z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KAN_Service updates, Summer 2014 release </a:t>
            </a: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97" name="Rectangle 33"/>
          <p:cNvSpPr>
            <a:spLocks noChangeArrowheads="1"/>
          </p:cNvSpPr>
          <p:nvPr/>
        </p:nvSpPr>
        <p:spPr bwMode="auto">
          <a:xfrm>
            <a:off x="1479550" y="1066800"/>
            <a:ext cx="6400801" cy="661689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Senate Bill 367</a:t>
            </a:r>
            <a:endParaRPr lang="en-GB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1229" y="2317254"/>
            <a:ext cx="1698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Association to KIDS records</a:t>
            </a:r>
            <a:endParaRPr lang="en-US" alt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2209800"/>
            <a:ext cx="75755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1241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10" name="AutoShape 2"/>
          <p:cNvCxnSpPr>
            <a:cxnSpLocks noChangeShapeType="1"/>
          </p:cNvCxnSpPr>
          <p:nvPr/>
        </p:nvCxnSpPr>
        <p:spPr bwMode="auto">
          <a:xfrm>
            <a:off x="3147009" y="1996851"/>
            <a:ext cx="2639671" cy="7000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1" name="AutoShape 3"/>
          <p:cNvCxnSpPr>
            <a:cxnSpLocks noChangeShapeType="1"/>
          </p:cNvCxnSpPr>
          <p:nvPr/>
        </p:nvCxnSpPr>
        <p:spPr bwMode="auto">
          <a:xfrm flipV="1">
            <a:off x="5484492" y="2743200"/>
            <a:ext cx="883742" cy="339100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2" name="AutoShape 4"/>
          <p:cNvCxnSpPr>
            <a:cxnSpLocks noChangeShapeType="1"/>
          </p:cNvCxnSpPr>
          <p:nvPr/>
        </p:nvCxnSpPr>
        <p:spPr bwMode="auto">
          <a:xfrm flipV="1">
            <a:off x="1598005" y="4111215"/>
            <a:ext cx="1454714" cy="1181002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394714" y="1510988"/>
            <a:ext cx="2383985" cy="2206046"/>
            <a:chOff x="0" y="0"/>
            <a:chExt cx="562" cy="561"/>
          </a:xfrm>
        </p:grpSpPr>
        <p:grpSp>
          <p:nvGrpSpPr>
            <p:cNvPr id="17432" name="Group 6"/>
            <p:cNvGrpSpPr>
              <a:grpSpLocks/>
            </p:cNvGrpSpPr>
            <p:nvPr/>
          </p:nvGrpSpPr>
          <p:grpSpPr bwMode="auto">
            <a:xfrm>
              <a:off x="8" y="0"/>
              <a:ext cx="553" cy="561"/>
              <a:chOff x="62" y="0"/>
              <a:chExt cx="4189" cy="2141"/>
            </a:xfrm>
          </p:grpSpPr>
          <p:sp>
            <p:nvSpPr>
              <p:cNvPr id="17436" name="Oval 10"/>
              <p:cNvSpPr>
                <a:spLocks noChangeArrowheads="1"/>
              </p:cNvSpPr>
              <p:nvPr/>
            </p:nvSpPr>
            <p:spPr bwMode="auto">
              <a:xfrm>
                <a:off x="447" y="0"/>
                <a:ext cx="3804" cy="214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  <p:sp>
            <p:nvSpPr>
              <p:cNvPr id="17437" name="Oval 11"/>
              <p:cNvSpPr>
                <a:spLocks noChangeArrowheads="1"/>
              </p:cNvSpPr>
              <p:nvPr/>
            </p:nvSpPr>
            <p:spPr bwMode="auto">
              <a:xfrm>
                <a:off x="62" y="3"/>
                <a:ext cx="4143" cy="2085"/>
              </a:xfrm>
              <a:prstGeom prst="ellipse">
                <a:avLst/>
              </a:prstGeom>
              <a:ln/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</p:grpSp>
        <p:sp>
          <p:nvSpPr>
            <p:cNvPr id="17433" name="Oval 12"/>
            <p:cNvSpPr>
              <a:spLocks noChangeArrowheads="1"/>
            </p:cNvSpPr>
            <p:nvPr/>
          </p:nvSpPr>
          <p:spPr bwMode="auto">
            <a:xfrm flipH="1">
              <a:off x="59" y="56"/>
              <a:ext cx="471" cy="448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7434" name="Oval 13"/>
            <p:cNvSpPr>
              <a:spLocks noChangeArrowheads="1"/>
            </p:cNvSpPr>
            <p:nvPr/>
          </p:nvSpPr>
          <p:spPr bwMode="auto">
            <a:xfrm flipH="1">
              <a:off x="53" y="56"/>
              <a:ext cx="446" cy="421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 smtClean="0">
                  <a:solidFill>
                    <a:schemeClr val="bg1"/>
                  </a:solidFill>
                </a:rPr>
                <a:t>System Redesign</a:t>
              </a: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7435" name="Rectangle 14"/>
            <p:cNvSpPr>
              <a:spLocks noChangeArrowheads="1"/>
            </p:cNvSpPr>
            <p:nvPr/>
          </p:nvSpPr>
          <p:spPr bwMode="auto">
            <a:xfrm>
              <a:off x="0" y="190"/>
              <a:ext cx="56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417" name="Rectangle 21"/>
          <p:cNvSpPr>
            <a:spLocks noChangeArrowheads="1"/>
          </p:cNvSpPr>
          <p:nvPr/>
        </p:nvSpPr>
        <p:spPr bwMode="auto">
          <a:xfrm>
            <a:off x="4067175" y="1787525"/>
            <a:ext cx="92868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baseline="-25000" dirty="0">
              <a:solidFill>
                <a:schemeClr val="bg1"/>
              </a:solidFill>
            </a:endParaRPr>
          </a:p>
        </p:txBody>
      </p:sp>
      <p:sp>
        <p:nvSpPr>
          <p:cNvPr id="17421" name="Rectangle 29"/>
          <p:cNvSpPr>
            <a:spLocks noChangeArrowheads="1"/>
          </p:cNvSpPr>
          <p:nvPr/>
        </p:nvSpPr>
        <p:spPr bwMode="auto">
          <a:xfrm>
            <a:off x="1343292" y="4958223"/>
            <a:ext cx="1049337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 baseline="-25000" dirty="0">
              <a:solidFill>
                <a:schemeClr val="bg1"/>
              </a:solidFill>
            </a:endParaRPr>
          </a:p>
        </p:txBody>
      </p:sp>
      <p:sp>
        <p:nvSpPr>
          <p:cNvPr id="17425" name="Rectangle 37"/>
          <p:cNvSpPr>
            <a:spLocks noChangeArrowheads="1"/>
          </p:cNvSpPr>
          <p:nvPr/>
        </p:nvSpPr>
        <p:spPr bwMode="auto">
          <a:xfrm>
            <a:off x="6724650" y="4811713"/>
            <a:ext cx="9969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baseline="-2500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400345" y="1364188"/>
            <a:ext cx="2564143" cy="2129789"/>
            <a:chOff x="3779912" y="1462601"/>
            <a:chExt cx="2113929" cy="1954847"/>
          </a:xfrm>
        </p:grpSpPr>
        <p:grpSp>
          <p:nvGrpSpPr>
            <p:cNvPr id="17414" name="Group 12"/>
            <p:cNvGrpSpPr>
              <a:grpSpLocks/>
            </p:cNvGrpSpPr>
            <p:nvPr/>
          </p:nvGrpSpPr>
          <p:grpSpPr bwMode="auto">
            <a:xfrm rot="5400000">
              <a:off x="3859453" y="1383060"/>
              <a:ext cx="1954847" cy="2113929"/>
              <a:chOff x="0" y="0"/>
              <a:chExt cx="4251" cy="2141"/>
            </a:xfrm>
          </p:grpSpPr>
          <p:sp>
            <p:nvSpPr>
              <p:cNvPr id="17430" name="Oval 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  <p:sp>
            <p:nvSpPr>
              <p:cNvPr id="17431" name="Oval 18"/>
              <p:cNvSpPr>
                <a:spLocks noChangeArrowheads="1"/>
              </p:cNvSpPr>
              <p:nvPr/>
            </p:nvSpPr>
            <p:spPr bwMode="auto">
              <a:xfrm>
                <a:off x="62" y="3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</p:grpSp>
        <p:sp>
          <p:nvSpPr>
            <p:cNvPr id="17415" name="Oval 19"/>
            <p:cNvSpPr>
              <a:spLocks noChangeArrowheads="1"/>
            </p:cNvSpPr>
            <p:nvPr/>
          </p:nvSpPr>
          <p:spPr bwMode="auto">
            <a:xfrm rot="5400000" flipH="1">
              <a:off x="3969649" y="1612836"/>
              <a:ext cx="1692717" cy="16617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12395" y="1918070"/>
              <a:ext cx="1448962" cy="1101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Moving areas of exceptionalities from profile to IEP page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87441" y="5469589"/>
            <a:ext cx="1549400" cy="1557337"/>
            <a:chOff x="751119" y="4648737"/>
            <a:chExt cx="1549400" cy="1557337"/>
          </a:xfrm>
        </p:grpSpPr>
        <p:grpSp>
          <p:nvGrpSpPr>
            <p:cNvPr id="17418" name="Group 19"/>
            <p:cNvGrpSpPr>
              <a:grpSpLocks/>
            </p:cNvGrpSpPr>
            <p:nvPr/>
          </p:nvGrpSpPr>
          <p:grpSpPr bwMode="auto">
            <a:xfrm>
              <a:off x="751119" y="4648737"/>
              <a:ext cx="1549400" cy="1557337"/>
              <a:chOff x="0" y="0"/>
              <a:chExt cx="4251" cy="2141"/>
            </a:xfrm>
          </p:grpSpPr>
          <p:sp>
            <p:nvSpPr>
              <p:cNvPr id="17428" name="Oval 2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  <p:sp>
            <p:nvSpPr>
              <p:cNvPr id="17429" name="Oval 26"/>
              <p:cNvSpPr>
                <a:spLocks noChangeArrowheads="1"/>
              </p:cNvSpPr>
              <p:nvPr/>
            </p:nvSpPr>
            <p:spPr bwMode="auto">
              <a:xfrm>
                <a:off x="62" y="3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</p:grpSp>
        <p:sp>
          <p:nvSpPr>
            <p:cNvPr id="17419" name="Oval 27"/>
            <p:cNvSpPr>
              <a:spLocks noChangeArrowheads="1"/>
            </p:cNvSpPr>
            <p:nvPr/>
          </p:nvSpPr>
          <p:spPr bwMode="auto">
            <a:xfrm flipH="1">
              <a:off x="876272" y="4785332"/>
              <a:ext cx="1304925" cy="1247775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7420" name="Oval 28"/>
            <p:cNvSpPr>
              <a:spLocks noChangeArrowheads="1"/>
            </p:cNvSpPr>
            <p:nvPr/>
          </p:nvSpPr>
          <p:spPr bwMode="auto">
            <a:xfrm flipH="1">
              <a:off x="999563" y="4998850"/>
              <a:ext cx="1052512" cy="820738"/>
            </a:xfrm>
            <a:prstGeom prst="ellipse">
              <a:avLst/>
            </a:prstGeom>
            <a:gradFill rotWithShape="1">
              <a:gsLst>
                <a:gs pos="0">
                  <a:srgbClr val="FBE9AB"/>
                </a:gs>
                <a:gs pos="100000">
                  <a:schemeClr val="accent1">
                    <a:alpha val="37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08356" y="5158158"/>
              <a:ext cx="10899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Allow gap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52719" y="2358970"/>
            <a:ext cx="2460625" cy="2270014"/>
            <a:chOff x="4293385" y="3566834"/>
            <a:chExt cx="2460625" cy="2270014"/>
          </a:xfrm>
        </p:grpSpPr>
        <p:grpSp>
          <p:nvGrpSpPr>
            <p:cNvPr id="17422" name="Group 26"/>
            <p:cNvGrpSpPr>
              <a:grpSpLocks/>
            </p:cNvGrpSpPr>
            <p:nvPr/>
          </p:nvGrpSpPr>
          <p:grpSpPr bwMode="auto">
            <a:xfrm>
              <a:off x="4293385" y="3566834"/>
              <a:ext cx="2460625" cy="2270014"/>
              <a:chOff x="0" y="0"/>
              <a:chExt cx="4251" cy="2141"/>
            </a:xfrm>
          </p:grpSpPr>
          <p:sp>
            <p:nvSpPr>
              <p:cNvPr id="17426" name="Oval 3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  <p:sp>
            <p:nvSpPr>
              <p:cNvPr id="17427" name="Oval 34"/>
              <p:cNvSpPr>
                <a:spLocks noChangeArrowheads="1"/>
              </p:cNvSpPr>
              <p:nvPr/>
            </p:nvSpPr>
            <p:spPr bwMode="auto">
              <a:xfrm>
                <a:off x="62" y="3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</p:grpSp>
        <p:sp>
          <p:nvSpPr>
            <p:cNvPr id="17423" name="Oval 35"/>
            <p:cNvSpPr>
              <a:spLocks noChangeArrowheads="1"/>
            </p:cNvSpPr>
            <p:nvPr/>
          </p:nvSpPr>
          <p:spPr bwMode="auto">
            <a:xfrm flipH="1">
              <a:off x="4490875" y="3760504"/>
              <a:ext cx="2065644" cy="182966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20306" y="4276742"/>
              <a:ext cx="18160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</a:schemeClr>
                  </a:solidFill>
                </a:rPr>
                <a:t>New Import specifications</a:t>
              </a:r>
              <a:endParaRPr lang="en-US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51520" y="5335364"/>
            <a:ext cx="1775722" cy="1557337"/>
            <a:chOff x="751119" y="4648737"/>
            <a:chExt cx="1549400" cy="1557337"/>
          </a:xfrm>
        </p:grpSpPr>
        <p:grpSp>
          <p:nvGrpSpPr>
            <p:cNvPr id="40" name="Group 19"/>
            <p:cNvGrpSpPr>
              <a:grpSpLocks/>
            </p:cNvGrpSpPr>
            <p:nvPr/>
          </p:nvGrpSpPr>
          <p:grpSpPr bwMode="auto">
            <a:xfrm>
              <a:off x="751119" y="4648737"/>
              <a:ext cx="1549400" cy="1557337"/>
              <a:chOff x="0" y="0"/>
              <a:chExt cx="4251" cy="2141"/>
            </a:xfrm>
          </p:grpSpPr>
          <p:sp>
            <p:nvSpPr>
              <p:cNvPr id="44" name="Oval 2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  <p:sp>
            <p:nvSpPr>
              <p:cNvPr id="45" name="Oval 26"/>
              <p:cNvSpPr>
                <a:spLocks noChangeArrowheads="1"/>
              </p:cNvSpPr>
              <p:nvPr/>
            </p:nvSpPr>
            <p:spPr bwMode="auto">
              <a:xfrm>
                <a:off x="62" y="3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</p:grpSp>
        <p:sp>
          <p:nvSpPr>
            <p:cNvPr id="41" name="Oval 27"/>
            <p:cNvSpPr>
              <a:spLocks noChangeArrowheads="1"/>
            </p:cNvSpPr>
            <p:nvPr/>
          </p:nvSpPr>
          <p:spPr bwMode="auto">
            <a:xfrm flipH="1">
              <a:off x="876272" y="4785332"/>
              <a:ext cx="1304925" cy="1247775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Oval 28"/>
            <p:cNvSpPr>
              <a:spLocks noChangeArrowheads="1"/>
            </p:cNvSpPr>
            <p:nvPr/>
          </p:nvSpPr>
          <p:spPr bwMode="auto">
            <a:xfrm flipH="1">
              <a:off x="999563" y="5003230"/>
              <a:ext cx="1052512" cy="820738"/>
            </a:xfrm>
            <a:prstGeom prst="ellipse">
              <a:avLst/>
            </a:prstGeom>
            <a:gradFill rotWithShape="1">
              <a:gsLst>
                <a:gs pos="0">
                  <a:srgbClr val="FBE9AB"/>
                </a:gs>
                <a:gs pos="100000">
                  <a:schemeClr val="accent1">
                    <a:alpha val="37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80830" y="5007250"/>
              <a:ext cx="10899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Remove evaluation data</a:t>
              </a:r>
              <a:endParaRPr lang="en-US" b="1" dirty="0"/>
            </a:p>
          </p:txBody>
        </p:sp>
      </p:grpSp>
      <p:cxnSp>
        <p:nvCxnSpPr>
          <p:cNvPr id="50" name="AutoShape 4"/>
          <p:cNvCxnSpPr>
            <a:cxnSpLocks noChangeShapeType="1"/>
          </p:cNvCxnSpPr>
          <p:nvPr/>
        </p:nvCxnSpPr>
        <p:spPr bwMode="auto">
          <a:xfrm flipV="1">
            <a:off x="3521170" y="4572791"/>
            <a:ext cx="256399" cy="682588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4" name="Group 53"/>
          <p:cNvGrpSpPr/>
          <p:nvPr/>
        </p:nvGrpSpPr>
        <p:grpSpPr>
          <a:xfrm>
            <a:off x="2236589" y="5332994"/>
            <a:ext cx="1549400" cy="1557337"/>
            <a:chOff x="751119" y="4648737"/>
            <a:chExt cx="1549400" cy="1557337"/>
          </a:xfrm>
        </p:grpSpPr>
        <p:grpSp>
          <p:nvGrpSpPr>
            <p:cNvPr id="55" name="Group 19"/>
            <p:cNvGrpSpPr>
              <a:grpSpLocks/>
            </p:cNvGrpSpPr>
            <p:nvPr/>
          </p:nvGrpSpPr>
          <p:grpSpPr bwMode="auto">
            <a:xfrm>
              <a:off x="751119" y="4648737"/>
              <a:ext cx="1549400" cy="1557337"/>
              <a:chOff x="0" y="0"/>
              <a:chExt cx="4251" cy="2141"/>
            </a:xfrm>
          </p:grpSpPr>
          <p:sp>
            <p:nvSpPr>
              <p:cNvPr id="59" name="Oval 2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  <p:sp>
            <p:nvSpPr>
              <p:cNvPr id="60" name="Oval 26"/>
              <p:cNvSpPr>
                <a:spLocks noChangeArrowheads="1"/>
              </p:cNvSpPr>
              <p:nvPr/>
            </p:nvSpPr>
            <p:spPr bwMode="auto">
              <a:xfrm>
                <a:off x="62" y="3"/>
                <a:ext cx="4143" cy="2085"/>
              </a:xfrm>
              <a:prstGeom prst="ellipse">
                <a:avLst/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</p:grpSp>
        <p:sp>
          <p:nvSpPr>
            <p:cNvPr id="56" name="Oval 27"/>
            <p:cNvSpPr>
              <a:spLocks noChangeArrowheads="1"/>
            </p:cNvSpPr>
            <p:nvPr/>
          </p:nvSpPr>
          <p:spPr bwMode="auto">
            <a:xfrm flipH="1">
              <a:off x="876272" y="4785332"/>
              <a:ext cx="1304925" cy="1247775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57" name="Oval 28"/>
            <p:cNvSpPr>
              <a:spLocks noChangeArrowheads="1"/>
            </p:cNvSpPr>
            <p:nvPr/>
          </p:nvSpPr>
          <p:spPr bwMode="auto">
            <a:xfrm flipH="1">
              <a:off x="999563" y="5003230"/>
              <a:ext cx="1052512" cy="820738"/>
            </a:xfrm>
            <a:prstGeom prst="ellipse">
              <a:avLst/>
            </a:prstGeom>
            <a:gradFill rotWithShape="1">
              <a:gsLst>
                <a:gs pos="0">
                  <a:srgbClr val="FBE9AB"/>
                </a:gs>
                <a:gs pos="100000">
                  <a:schemeClr val="accent1">
                    <a:alpha val="37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94805" y="5090433"/>
              <a:ext cx="10899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Remove Weeks per year</a:t>
              </a:r>
              <a:endParaRPr lang="en-US" b="1" dirty="0"/>
            </a:p>
          </p:txBody>
        </p:sp>
      </p:grpSp>
      <p:cxnSp>
        <p:nvCxnSpPr>
          <p:cNvPr id="61" name="AutoShape 4"/>
          <p:cNvCxnSpPr>
            <a:cxnSpLocks noChangeShapeType="1"/>
            <a:stCxn id="17428" idx="0"/>
          </p:cNvCxnSpPr>
          <p:nvPr/>
        </p:nvCxnSpPr>
        <p:spPr bwMode="auto">
          <a:xfrm flipH="1" flipV="1">
            <a:off x="4648200" y="4601583"/>
            <a:ext cx="213941" cy="868006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Rectangle 30"/>
          <p:cNvSpPr txBox="1">
            <a:spLocks noChangeArrowheads="1"/>
          </p:cNvSpPr>
          <p:nvPr/>
        </p:nvSpPr>
        <p:spPr>
          <a:xfrm>
            <a:off x="1742507" y="404664"/>
            <a:ext cx="6083745" cy="50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Next Version of the MIS system</a:t>
            </a:r>
            <a:endParaRPr lang="en-GB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7276000" y="3783581"/>
            <a:ext cx="1724392" cy="1901504"/>
            <a:chOff x="751119" y="4648737"/>
            <a:chExt cx="1549400" cy="1557337"/>
          </a:xfrm>
        </p:grpSpPr>
        <p:grpSp>
          <p:nvGrpSpPr>
            <p:cNvPr id="63" name="Group 19"/>
            <p:cNvGrpSpPr>
              <a:grpSpLocks/>
            </p:cNvGrpSpPr>
            <p:nvPr/>
          </p:nvGrpSpPr>
          <p:grpSpPr bwMode="auto">
            <a:xfrm>
              <a:off x="751119" y="4648737"/>
              <a:ext cx="1549400" cy="1557337"/>
              <a:chOff x="0" y="0"/>
              <a:chExt cx="4251" cy="2141"/>
            </a:xfrm>
          </p:grpSpPr>
          <p:sp>
            <p:nvSpPr>
              <p:cNvPr id="67" name="Oval 2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  <p:sp>
            <p:nvSpPr>
              <p:cNvPr id="68" name="Oval 26"/>
              <p:cNvSpPr>
                <a:spLocks noChangeArrowheads="1"/>
              </p:cNvSpPr>
              <p:nvPr/>
            </p:nvSpPr>
            <p:spPr bwMode="auto">
              <a:xfrm>
                <a:off x="62" y="3"/>
                <a:ext cx="4143" cy="208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</p:grpSp>
        <p:sp>
          <p:nvSpPr>
            <p:cNvPr id="64" name="Oval 27"/>
            <p:cNvSpPr>
              <a:spLocks noChangeArrowheads="1"/>
            </p:cNvSpPr>
            <p:nvPr/>
          </p:nvSpPr>
          <p:spPr bwMode="auto">
            <a:xfrm flipH="1">
              <a:off x="876272" y="4785332"/>
              <a:ext cx="1304925" cy="1247775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5" name="Oval 28"/>
            <p:cNvSpPr>
              <a:spLocks noChangeArrowheads="1"/>
            </p:cNvSpPr>
            <p:nvPr/>
          </p:nvSpPr>
          <p:spPr bwMode="auto">
            <a:xfrm flipH="1">
              <a:off x="999563" y="4998850"/>
              <a:ext cx="1052512" cy="820738"/>
            </a:xfrm>
            <a:prstGeom prst="ellipse">
              <a:avLst/>
            </a:prstGeom>
            <a:gradFill rotWithShape="1">
              <a:gsLst>
                <a:gs pos="0">
                  <a:srgbClr val="FBE9AB"/>
                </a:gs>
                <a:gs pos="100000">
                  <a:schemeClr val="accent1">
                    <a:alpha val="37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76272" y="5043858"/>
              <a:ext cx="13049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New Application Name</a:t>
              </a:r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019078" y="5237873"/>
            <a:ext cx="1549400" cy="1557337"/>
            <a:chOff x="751119" y="4648737"/>
            <a:chExt cx="1549400" cy="1557337"/>
          </a:xfrm>
        </p:grpSpPr>
        <p:grpSp>
          <p:nvGrpSpPr>
            <p:cNvPr id="71" name="Group 19"/>
            <p:cNvGrpSpPr>
              <a:grpSpLocks/>
            </p:cNvGrpSpPr>
            <p:nvPr/>
          </p:nvGrpSpPr>
          <p:grpSpPr bwMode="auto">
            <a:xfrm>
              <a:off x="751119" y="4648737"/>
              <a:ext cx="1549400" cy="1557337"/>
              <a:chOff x="0" y="0"/>
              <a:chExt cx="4251" cy="2141"/>
            </a:xfrm>
          </p:grpSpPr>
          <p:sp>
            <p:nvSpPr>
              <p:cNvPr id="75" name="Oval 2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  <p:sp>
            <p:nvSpPr>
              <p:cNvPr id="76" name="Oval 26"/>
              <p:cNvSpPr>
                <a:spLocks noChangeArrowheads="1"/>
              </p:cNvSpPr>
              <p:nvPr/>
            </p:nvSpPr>
            <p:spPr bwMode="auto">
              <a:xfrm>
                <a:off x="62" y="3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</p:grpSp>
        <p:sp>
          <p:nvSpPr>
            <p:cNvPr id="72" name="Oval 27"/>
            <p:cNvSpPr>
              <a:spLocks noChangeArrowheads="1"/>
            </p:cNvSpPr>
            <p:nvPr/>
          </p:nvSpPr>
          <p:spPr bwMode="auto">
            <a:xfrm flipH="1">
              <a:off x="876272" y="4785332"/>
              <a:ext cx="1304925" cy="1247775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3" name="Oval 28"/>
            <p:cNvSpPr>
              <a:spLocks noChangeArrowheads="1"/>
            </p:cNvSpPr>
            <p:nvPr/>
          </p:nvSpPr>
          <p:spPr bwMode="auto">
            <a:xfrm flipH="1">
              <a:off x="999563" y="4998850"/>
              <a:ext cx="1052512" cy="820738"/>
            </a:xfrm>
            <a:prstGeom prst="ellipse">
              <a:avLst/>
            </a:prstGeom>
            <a:gradFill rotWithShape="1">
              <a:gsLst>
                <a:gs pos="0">
                  <a:srgbClr val="FBE9AB"/>
                </a:gs>
                <a:gs pos="100000">
                  <a:schemeClr val="accent1">
                    <a:alpha val="37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999563" y="5043858"/>
              <a:ext cx="10899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Provider ID added </a:t>
              </a:r>
              <a:endParaRPr lang="en-US" dirty="0"/>
            </a:p>
          </p:txBody>
        </p:sp>
      </p:grpSp>
      <p:cxnSp>
        <p:nvCxnSpPr>
          <p:cNvPr id="77" name="AutoShape 4"/>
          <p:cNvCxnSpPr>
            <a:cxnSpLocks noChangeShapeType="1"/>
          </p:cNvCxnSpPr>
          <p:nvPr/>
        </p:nvCxnSpPr>
        <p:spPr bwMode="auto">
          <a:xfrm flipH="1" flipV="1">
            <a:off x="5195683" y="4382302"/>
            <a:ext cx="1056858" cy="1008594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Line 2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249363" y="5799138"/>
            <a:ext cx="7208837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27715" name="Line 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1242990" y="1898319"/>
            <a:ext cx="15875" cy="3916363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2532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47800" y="5862638"/>
            <a:ext cx="678180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normAutofit/>
          </a:bodyPr>
          <a:lstStyle/>
          <a:p>
            <a:pPr algn="ctr"/>
            <a:r>
              <a:rPr lang="en-US" dirty="0" smtClean="0"/>
              <a:t>User activity</a:t>
            </a:r>
            <a:endParaRPr lang="en-US" dirty="0">
              <a:effectLst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-5400000">
            <a:off x="-908003" y="3759802"/>
            <a:ext cx="370934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normAutofit/>
          </a:bodyPr>
          <a:lstStyle/>
          <a:p>
            <a:pPr algn="ctr"/>
            <a:r>
              <a:rPr lang="en-US" dirty="0" smtClean="0">
                <a:effectLst/>
              </a:rPr>
              <a:t>Report usage</a:t>
            </a:r>
            <a:endParaRPr lang="en-US" dirty="0">
              <a:effectLst/>
            </a:endParaRPr>
          </a:p>
        </p:txBody>
      </p:sp>
      <p:sp>
        <p:nvSpPr>
          <p:cNvPr id="627722" name="AutoShape 10"/>
          <p:cNvSpPr>
            <a:spLocks noChangeArrowheads="1"/>
          </p:cNvSpPr>
          <p:nvPr>
            <p:custDataLst>
              <p:tags r:id="rId6"/>
            </p:custDataLst>
          </p:nvPr>
        </p:nvSpPr>
        <p:spPr bwMode="invGray">
          <a:xfrm>
            <a:off x="1371600" y="1287240"/>
            <a:ext cx="1753651" cy="1222157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/>
            </a:pPr>
            <a:r>
              <a:rPr lang="en-US" sz="2000" dirty="0" smtClean="0">
                <a:latin typeface="Segoe Semibold" pitchFamily="34" charset="0"/>
              </a:rPr>
              <a:t>80% get reports from K-S</a:t>
            </a:r>
            <a:endParaRPr lang="en-US" sz="2000" dirty="0"/>
          </a:p>
        </p:txBody>
      </p:sp>
      <p:sp>
        <p:nvSpPr>
          <p:cNvPr id="627725" name="AutoShape 13"/>
          <p:cNvSpPr>
            <a:spLocks noChangeArrowheads="1"/>
          </p:cNvSpPr>
          <p:nvPr>
            <p:custDataLst>
              <p:tags r:id="rId7"/>
            </p:custDataLst>
          </p:nvPr>
        </p:nvSpPr>
        <p:spPr bwMode="invGray">
          <a:xfrm>
            <a:off x="6172200" y="3270344"/>
            <a:ext cx="1743878" cy="2420468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/>
            </a:pPr>
            <a:r>
              <a:rPr lang="en-US" sz="2000" dirty="0" smtClean="0">
                <a:latin typeface="Segoe Semibold" pitchFamily="34" charset="0"/>
              </a:rPr>
              <a:t>25% have not saved the December 1 or EOY final reports for any year. </a:t>
            </a:r>
            <a:endParaRPr lang="en-US" sz="2000" dirty="0"/>
          </a:p>
        </p:txBody>
      </p:sp>
      <p:sp>
        <p:nvSpPr>
          <p:cNvPr id="627728" name="Rectangle 16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>
          <a:xfrm>
            <a:off x="841248" y="301752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KAN_Service report survey results</a:t>
            </a:r>
          </a:p>
        </p:txBody>
      </p:sp>
      <p:sp>
        <p:nvSpPr>
          <p:cNvPr id="17" name="AutoShape 10"/>
          <p:cNvSpPr>
            <a:spLocks noChangeArrowheads="1"/>
          </p:cNvSpPr>
          <p:nvPr>
            <p:custDataLst>
              <p:tags r:id="rId9"/>
            </p:custDataLst>
          </p:nvPr>
        </p:nvSpPr>
        <p:spPr bwMode="invGray">
          <a:xfrm>
            <a:off x="3663122" y="2509397"/>
            <a:ext cx="2075608" cy="1785257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/>
            </a:pPr>
            <a:r>
              <a:rPr lang="en-US" sz="2000" dirty="0" smtClean="0">
                <a:latin typeface="Segoe Semibold" pitchFamily="34" charset="0"/>
              </a:rPr>
              <a:t>40% get reports 3-4 times a year.</a:t>
            </a:r>
          </a:p>
          <a:p>
            <a:pPr algn="ctr">
              <a:defRPr/>
            </a:pPr>
            <a:r>
              <a:rPr lang="en-US" sz="2000" dirty="0" smtClean="0">
                <a:latin typeface="Segoe Semibold" pitchFamily="34" charset="0"/>
              </a:rPr>
              <a:t>Majority only when asked to so. </a:t>
            </a:r>
            <a:endParaRPr lang="en-US" sz="2000" dirty="0"/>
          </a:p>
        </p:txBody>
      </p:sp>
      <p:sp>
        <p:nvSpPr>
          <p:cNvPr id="11" name="Freeform 15"/>
          <p:cNvSpPr>
            <a:spLocks/>
          </p:cNvSpPr>
          <p:nvPr>
            <p:custDataLst>
              <p:tags r:id="rId10"/>
            </p:custDataLst>
          </p:nvPr>
        </p:nvSpPr>
        <p:spPr bwMode="auto">
          <a:xfrm rot="1465434" flipV="1">
            <a:off x="1196850" y="3612693"/>
            <a:ext cx="4932545" cy="1252023"/>
          </a:xfrm>
          <a:custGeom>
            <a:avLst/>
            <a:gdLst/>
            <a:ahLst/>
            <a:cxnLst>
              <a:cxn ang="0">
                <a:pos x="0" y="1390"/>
              </a:cxn>
              <a:cxn ang="0">
                <a:pos x="1529" y="158"/>
              </a:cxn>
              <a:cxn ang="0">
                <a:pos x="1529" y="0"/>
              </a:cxn>
              <a:cxn ang="0">
                <a:pos x="2030" y="360"/>
              </a:cxn>
              <a:cxn ang="0">
                <a:pos x="1523" y="714"/>
              </a:cxn>
              <a:cxn ang="0">
                <a:pos x="1520" y="543"/>
              </a:cxn>
              <a:cxn ang="0">
                <a:pos x="0" y="1390"/>
              </a:cxn>
            </a:cxnLst>
            <a:rect l="0" t="0" r="r" b="b"/>
            <a:pathLst>
              <a:path w="2030" h="1390">
                <a:moveTo>
                  <a:pt x="0" y="1390"/>
                </a:moveTo>
                <a:cubicBezTo>
                  <a:pt x="131" y="796"/>
                  <a:pt x="676" y="220"/>
                  <a:pt x="1529" y="158"/>
                </a:cubicBezTo>
                <a:lnTo>
                  <a:pt x="1529" y="0"/>
                </a:lnTo>
                <a:lnTo>
                  <a:pt x="2030" y="360"/>
                </a:lnTo>
                <a:lnTo>
                  <a:pt x="1523" y="714"/>
                </a:lnTo>
                <a:lnTo>
                  <a:pt x="1520" y="543"/>
                </a:lnTo>
                <a:cubicBezTo>
                  <a:pt x="803" y="447"/>
                  <a:pt x="109" y="1123"/>
                  <a:pt x="0" y="1390"/>
                </a:cubicBezTo>
                <a:close/>
              </a:path>
            </a:pathLst>
          </a:custGeom>
          <a:gradFill rotWithShape="1"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  <a:ln w="317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48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22" grpId="0" animBg="1"/>
      <p:bldP spid="627725" grpId="0" animBg="1"/>
      <p:bldP spid="17" grpId="0" animBg="1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Line 2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249363" y="5799138"/>
            <a:ext cx="7208837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27715" name="Line 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1242990" y="1898319"/>
            <a:ext cx="15875" cy="3916363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2532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47800" y="5862638"/>
            <a:ext cx="678180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normAutofit/>
          </a:bodyPr>
          <a:lstStyle/>
          <a:p>
            <a:pPr algn="ctr"/>
            <a:r>
              <a:rPr lang="en-US" dirty="0" smtClean="0"/>
              <a:t>User Impact</a:t>
            </a:r>
            <a:endParaRPr lang="en-US" dirty="0">
              <a:effectLst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-5400000">
            <a:off x="-908003" y="3759802"/>
            <a:ext cx="370934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normAutofit/>
          </a:bodyPr>
          <a:lstStyle/>
          <a:p>
            <a:pPr algn="ctr"/>
            <a:r>
              <a:rPr lang="en-US" dirty="0" smtClean="0">
                <a:effectLst/>
              </a:rPr>
              <a:t>Report usage</a:t>
            </a:r>
            <a:endParaRPr lang="en-US" dirty="0">
              <a:effectLst/>
            </a:endParaRPr>
          </a:p>
        </p:txBody>
      </p:sp>
      <p:sp>
        <p:nvSpPr>
          <p:cNvPr id="627722" name="AutoShape 10"/>
          <p:cNvSpPr>
            <a:spLocks noChangeArrowheads="1"/>
          </p:cNvSpPr>
          <p:nvPr>
            <p:custDataLst>
              <p:tags r:id="rId6"/>
            </p:custDataLst>
          </p:nvPr>
        </p:nvSpPr>
        <p:spPr bwMode="invGray">
          <a:xfrm>
            <a:off x="1377462" y="4114800"/>
            <a:ext cx="1906051" cy="1600200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/>
            </a:pPr>
            <a:r>
              <a:rPr lang="en-US" sz="2000" dirty="0" smtClean="0">
                <a:latin typeface="Segoe Semibold" pitchFamily="34" charset="0"/>
              </a:rPr>
              <a:t>20% never use the K-S reports or reporting process</a:t>
            </a:r>
            <a:endParaRPr lang="en-US" sz="2000" dirty="0"/>
          </a:p>
        </p:txBody>
      </p:sp>
      <p:sp>
        <p:nvSpPr>
          <p:cNvPr id="627725" name="AutoShape 13"/>
          <p:cNvSpPr>
            <a:spLocks noChangeArrowheads="1"/>
          </p:cNvSpPr>
          <p:nvPr>
            <p:custDataLst>
              <p:tags r:id="rId7"/>
            </p:custDataLst>
          </p:nvPr>
        </p:nvSpPr>
        <p:spPr bwMode="invGray">
          <a:xfrm>
            <a:off x="3824769" y="1389504"/>
            <a:ext cx="3124200" cy="1353668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/>
            </a:pPr>
            <a:r>
              <a:rPr lang="en-US" sz="2000" dirty="0" smtClean="0">
                <a:latin typeface="Segoe Semibold" pitchFamily="34" charset="0"/>
              </a:rPr>
              <a:t>32% say loss of existing reports will have minimal or no negative effect.</a:t>
            </a:r>
            <a:endParaRPr lang="en-US" sz="2000" dirty="0"/>
          </a:p>
        </p:txBody>
      </p:sp>
      <p:sp>
        <p:nvSpPr>
          <p:cNvPr id="627728" name="Rectangle 16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>
          <a:xfrm>
            <a:off x="841248" y="301752"/>
            <a:ext cx="80772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KAN_Service report survey results</a:t>
            </a:r>
            <a:br>
              <a:rPr lang="en-US" dirty="0" smtClean="0"/>
            </a:br>
            <a:r>
              <a:rPr lang="en-US" sz="3600" dirty="0" smtClean="0"/>
              <a:t>What if past year’s reports are inaccessible?</a:t>
            </a:r>
          </a:p>
        </p:txBody>
      </p:sp>
      <p:sp>
        <p:nvSpPr>
          <p:cNvPr id="17" name="AutoShape 10"/>
          <p:cNvSpPr>
            <a:spLocks noChangeArrowheads="1"/>
          </p:cNvSpPr>
          <p:nvPr>
            <p:custDataLst>
              <p:tags r:id="rId9"/>
            </p:custDataLst>
          </p:nvPr>
        </p:nvSpPr>
        <p:spPr bwMode="invGray">
          <a:xfrm>
            <a:off x="2786965" y="2781286"/>
            <a:ext cx="2075608" cy="1295400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/>
            </a:pPr>
            <a:r>
              <a:rPr lang="en-US" sz="2000" dirty="0" smtClean="0">
                <a:latin typeface="Segoe Semibold" pitchFamily="34" charset="0"/>
              </a:rPr>
              <a:t>30% use their IEP program to generate reports. </a:t>
            </a:r>
            <a:endParaRPr lang="en-US" sz="2000" dirty="0"/>
          </a:p>
        </p:txBody>
      </p:sp>
      <p:sp>
        <p:nvSpPr>
          <p:cNvPr id="11" name="Freeform 15"/>
          <p:cNvSpPr>
            <a:spLocks/>
          </p:cNvSpPr>
          <p:nvPr>
            <p:custDataLst>
              <p:tags r:id="rId10"/>
            </p:custDataLst>
          </p:nvPr>
        </p:nvSpPr>
        <p:spPr bwMode="auto">
          <a:xfrm rot="19664471" flipV="1">
            <a:off x="3566213" y="4026371"/>
            <a:ext cx="4695969" cy="1586652"/>
          </a:xfrm>
          <a:custGeom>
            <a:avLst/>
            <a:gdLst/>
            <a:ahLst/>
            <a:cxnLst>
              <a:cxn ang="0">
                <a:pos x="0" y="1390"/>
              </a:cxn>
              <a:cxn ang="0">
                <a:pos x="1529" y="158"/>
              </a:cxn>
              <a:cxn ang="0">
                <a:pos x="1529" y="0"/>
              </a:cxn>
              <a:cxn ang="0">
                <a:pos x="2030" y="360"/>
              </a:cxn>
              <a:cxn ang="0">
                <a:pos x="1523" y="714"/>
              </a:cxn>
              <a:cxn ang="0">
                <a:pos x="1520" y="543"/>
              </a:cxn>
              <a:cxn ang="0">
                <a:pos x="0" y="1390"/>
              </a:cxn>
            </a:cxnLst>
            <a:rect l="0" t="0" r="r" b="b"/>
            <a:pathLst>
              <a:path w="2030" h="1390">
                <a:moveTo>
                  <a:pt x="0" y="1390"/>
                </a:moveTo>
                <a:cubicBezTo>
                  <a:pt x="131" y="796"/>
                  <a:pt x="676" y="220"/>
                  <a:pt x="1529" y="158"/>
                </a:cubicBezTo>
                <a:lnTo>
                  <a:pt x="1529" y="0"/>
                </a:lnTo>
                <a:lnTo>
                  <a:pt x="2030" y="360"/>
                </a:lnTo>
                <a:lnTo>
                  <a:pt x="1523" y="714"/>
                </a:lnTo>
                <a:lnTo>
                  <a:pt x="1520" y="543"/>
                </a:lnTo>
                <a:cubicBezTo>
                  <a:pt x="803" y="447"/>
                  <a:pt x="109" y="1123"/>
                  <a:pt x="0" y="1390"/>
                </a:cubicBezTo>
                <a:close/>
              </a:path>
            </a:pathLst>
          </a:custGeom>
          <a:gradFill rotWithShape="1"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  <a:ln w="317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49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94958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22" grpId="0" animBg="1"/>
      <p:bldP spid="627725" grpId="0" animBg="1"/>
      <p:bldP spid="1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5"/>
          <p:cNvSpPr>
            <a:spLocks noChangeArrowheads="1"/>
          </p:cNvSpPr>
          <p:nvPr/>
        </p:nvSpPr>
        <p:spPr bwMode="auto">
          <a:xfrm rot="8041662">
            <a:off x="6200215" y="4542812"/>
            <a:ext cx="2639544" cy="192723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325" y="7865"/>
                </a:moveTo>
                <a:cubicBezTo>
                  <a:pt x="16170" y="5296"/>
                  <a:pt x="13616" y="3645"/>
                  <a:pt x="10800" y="3645"/>
                </a:cubicBezTo>
                <a:cubicBezTo>
                  <a:pt x="6981" y="3644"/>
                  <a:pt x="3836" y="6642"/>
                  <a:pt x="3653" y="10456"/>
                </a:cubicBezTo>
                <a:lnTo>
                  <a:pt x="12" y="10281"/>
                </a:lnTo>
                <a:cubicBezTo>
                  <a:pt x="289" y="4525"/>
                  <a:pt x="5036" y="-1"/>
                  <a:pt x="10800" y="0"/>
                </a:cubicBezTo>
                <a:cubicBezTo>
                  <a:pt x="15050" y="0"/>
                  <a:pt x="18906" y="2493"/>
                  <a:pt x="20649" y="6370"/>
                </a:cubicBezTo>
                <a:lnTo>
                  <a:pt x="23112" y="5262"/>
                </a:lnTo>
                <a:lnTo>
                  <a:pt x="20843" y="11242"/>
                </a:lnTo>
                <a:lnTo>
                  <a:pt x="14863" y="8972"/>
                </a:lnTo>
                <a:lnTo>
                  <a:pt x="17325" y="7865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8D8D8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2" name="AutoShape 7"/>
          <p:cNvSpPr>
            <a:spLocks noChangeArrowheads="1"/>
          </p:cNvSpPr>
          <p:nvPr/>
        </p:nvSpPr>
        <p:spPr bwMode="auto">
          <a:xfrm>
            <a:off x="5281613" y="2374900"/>
            <a:ext cx="2663825" cy="15128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325" y="7865"/>
                </a:moveTo>
                <a:cubicBezTo>
                  <a:pt x="16170" y="5296"/>
                  <a:pt x="13616" y="3645"/>
                  <a:pt x="10800" y="3645"/>
                </a:cubicBezTo>
                <a:cubicBezTo>
                  <a:pt x="6981" y="3644"/>
                  <a:pt x="3836" y="6642"/>
                  <a:pt x="3653" y="10456"/>
                </a:cubicBezTo>
                <a:lnTo>
                  <a:pt x="12" y="10281"/>
                </a:lnTo>
                <a:cubicBezTo>
                  <a:pt x="289" y="4525"/>
                  <a:pt x="5036" y="-1"/>
                  <a:pt x="10800" y="0"/>
                </a:cubicBezTo>
                <a:cubicBezTo>
                  <a:pt x="15050" y="0"/>
                  <a:pt x="18906" y="2493"/>
                  <a:pt x="20649" y="6370"/>
                </a:cubicBezTo>
                <a:lnTo>
                  <a:pt x="23112" y="5262"/>
                </a:lnTo>
                <a:lnTo>
                  <a:pt x="20843" y="11242"/>
                </a:lnTo>
                <a:lnTo>
                  <a:pt x="14863" y="8972"/>
                </a:lnTo>
                <a:lnTo>
                  <a:pt x="17325" y="7865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8D8D8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4" name="AutoShape 15"/>
          <p:cNvSpPr>
            <a:spLocks noChangeArrowheads="1"/>
          </p:cNvSpPr>
          <p:nvPr/>
        </p:nvSpPr>
        <p:spPr bwMode="auto">
          <a:xfrm>
            <a:off x="4903758" y="3217863"/>
            <a:ext cx="1439863" cy="1439862"/>
          </a:xfrm>
          <a:prstGeom prst="roundRect">
            <a:avLst>
              <a:gd name="adj" fmla="val 14222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Auto populated by application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  <p:sp>
        <p:nvSpPr>
          <p:cNvPr id="7175" name="AutoShape 18"/>
          <p:cNvSpPr>
            <a:spLocks noChangeArrowheads="1"/>
          </p:cNvSpPr>
          <p:nvPr/>
        </p:nvSpPr>
        <p:spPr bwMode="auto">
          <a:xfrm>
            <a:off x="7297738" y="3240088"/>
            <a:ext cx="1439862" cy="1439862"/>
          </a:xfrm>
          <a:prstGeom prst="roundRect">
            <a:avLst>
              <a:gd name="adj" fmla="val 14222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Upon the first entry of the student record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7176" name="Rectangle 2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ZA" altLang="en-US" sz="3200" dirty="0"/>
              <a:t>Tips for Improving Reporting Quality</a:t>
            </a:r>
            <a:endParaRPr lang="en-GB" altLang="en-US" sz="3200" dirty="0" smtClean="0"/>
          </a:p>
        </p:txBody>
      </p:sp>
      <p:sp>
        <p:nvSpPr>
          <p:cNvPr id="7177" name="AutoShape 3"/>
          <p:cNvSpPr>
            <a:spLocks noChangeArrowheads="1"/>
          </p:cNvSpPr>
          <p:nvPr/>
        </p:nvSpPr>
        <p:spPr bwMode="auto">
          <a:xfrm>
            <a:off x="602457" y="3217863"/>
            <a:ext cx="1439862" cy="1439862"/>
          </a:xfrm>
          <a:prstGeom prst="roundRect">
            <a:avLst>
              <a:gd name="adj" fmla="val 14222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Annual Status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7178" name="AutoShape 5"/>
          <p:cNvSpPr>
            <a:spLocks noChangeArrowheads="1"/>
          </p:cNvSpPr>
          <p:nvPr/>
        </p:nvSpPr>
        <p:spPr bwMode="auto">
          <a:xfrm>
            <a:off x="963612" y="2286000"/>
            <a:ext cx="2663825" cy="15128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325" y="7865"/>
                </a:moveTo>
                <a:cubicBezTo>
                  <a:pt x="16170" y="5296"/>
                  <a:pt x="13616" y="3645"/>
                  <a:pt x="10800" y="3645"/>
                </a:cubicBezTo>
                <a:cubicBezTo>
                  <a:pt x="6981" y="3644"/>
                  <a:pt x="3836" y="6642"/>
                  <a:pt x="3653" y="10456"/>
                </a:cubicBezTo>
                <a:lnTo>
                  <a:pt x="12" y="10281"/>
                </a:lnTo>
                <a:cubicBezTo>
                  <a:pt x="289" y="4525"/>
                  <a:pt x="5036" y="-1"/>
                  <a:pt x="10800" y="0"/>
                </a:cubicBezTo>
                <a:cubicBezTo>
                  <a:pt x="15050" y="0"/>
                  <a:pt x="18906" y="2493"/>
                  <a:pt x="20649" y="6370"/>
                </a:cubicBezTo>
                <a:lnTo>
                  <a:pt x="23112" y="5262"/>
                </a:lnTo>
                <a:lnTo>
                  <a:pt x="20843" y="11242"/>
                </a:lnTo>
                <a:lnTo>
                  <a:pt x="14863" y="8972"/>
                </a:lnTo>
                <a:lnTo>
                  <a:pt x="17325" y="7865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8D8D8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9" name="AutoShape 12"/>
          <p:cNvSpPr>
            <a:spLocks noChangeArrowheads="1"/>
          </p:cNvSpPr>
          <p:nvPr/>
        </p:nvSpPr>
        <p:spPr bwMode="auto">
          <a:xfrm>
            <a:off x="2709862" y="3217863"/>
            <a:ext cx="1439862" cy="1439862"/>
          </a:xfrm>
          <a:prstGeom prst="roundRect">
            <a:avLst>
              <a:gd name="adj" fmla="val 14222"/>
            </a:avLst>
          </a:prstGeom>
          <a:solidFill>
            <a:schemeClr val="bg2">
              <a:lumMod val="25000"/>
            </a:schemeClr>
          </a:solidFill>
          <a:ln>
            <a:noFill/>
          </a:ln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grpSp>
        <p:nvGrpSpPr>
          <p:cNvPr id="7180" name="Group 2"/>
          <p:cNvGrpSpPr>
            <a:grpSpLocks/>
          </p:cNvGrpSpPr>
          <p:nvPr/>
        </p:nvGrpSpPr>
        <p:grpSpPr bwMode="auto">
          <a:xfrm>
            <a:off x="1838325" y="1397000"/>
            <a:ext cx="5280025" cy="463550"/>
            <a:chOff x="0" y="0"/>
            <a:chExt cx="3326" cy="292"/>
          </a:xfrm>
        </p:grpSpPr>
        <p:sp>
          <p:nvSpPr>
            <p:cNvPr id="26" name="AutoShape 3"/>
            <p:cNvSpPr>
              <a:spLocks noChangeArrowheads="1"/>
            </p:cNvSpPr>
            <p:nvPr/>
          </p:nvSpPr>
          <p:spPr bwMode="auto">
            <a:xfrm>
              <a:off x="150" y="38"/>
              <a:ext cx="3176" cy="23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50000">
                  <a:srgbClr val="934300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AU" altLang="en-US" dirty="0" smtClean="0">
                  <a:solidFill>
                    <a:schemeClr val="bg1"/>
                  </a:solidFill>
                </a:rPr>
                <a:t>Status codes</a:t>
              </a:r>
            </a:p>
          </p:txBody>
        </p:sp>
        <p:sp>
          <p:nvSpPr>
            <p:cNvPr id="7191" name="AutoShape 4"/>
            <p:cNvSpPr>
              <a:spLocks noChangeArrowheads="1"/>
            </p:cNvSpPr>
            <p:nvPr/>
          </p:nvSpPr>
          <p:spPr bwMode="auto">
            <a:xfrm>
              <a:off x="0" y="0"/>
              <a:ext cx="288" cy="292"/>
            </a:xfrm>
            <a:prstGeom prst="homePlate">
              <a:avLst>
                <a:gd name="adj" fmla="val 25000"/>
              </a:avLst>
            </a:prstGeom>
            <a:gradFill rotWithShape="1">
              <a:gsLst>
                <a:gs pos="0">
                  <a:srgbClr val="5A2900"/>
                </a:gs>
                <a:gs pos="100000">
                  <a:schemeClr val="bg2"/>
                </a:gs>
              </a:gsLst>
              <a:lin ang="18900000" scaled="1"/>
            </a:gra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aseline="-25000" dirty="0"/>
            </a:p>
          </p:txBody>
        </p:sp>
      </p:grpSp>
      <p:grpSp>
        <p:nvGrpSpPr>
          <p:cNvPr id="7181" name="Group 35"/>
          <p:cNvGrpSpPr>
            <a:grpSpLocks/>
          </p:cNvGrpSpPr>
          <p:nvPr/>
        </p:nvGrpSpPr>
        <p:grpSpPr bwMode="auto">
          <a:xfrm>
            <a:off x="1628775" y="1370013"/>
            <a:ext cx="582613" cy="581025"/>
            <a:chOff x="1346164" y="2060575"/>
            <a:chExt cx="582630" cy="581024"/>
          </a:xfrm>
        </p:grpSpPr>
        <p:sp>
          <p:nvSpPr>
            <p:cNvPr id="7184" name="AutoShape 18"/>
            <p:cNvSpPr>
              <a:spLocks noChangeArrowheads="1"/>
            </p:cNvSpPr>
            <p:nvPr/>
          </p:nvSpPr>
          <p:spPr bwMode="auto">
            <a:xfrm>
              <a:off x="1354119" y="2060575"/>
              <a:ext cx="574675" cy="577850"/>
            </a:xfrm>
            <a:prstGeom prst="roundRect">
              <a:avLst>
                <a:gd name="adj" fmla="val 14222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</p:txBody>
        </p:sp>
        <p:grpSp>
          <p:nvGrpSpPr>
            <p:cNvPr id="7185" name="Group 19"/>
            <p:cNvGrpSpPr>
              <a:grpSpLocks/>
            </p:cNvGrpSpPr>
            <p:nvPr/>
          </p:nvGrpSpPr>
          <p:grpSpPr bwMode="auto">
            <a:xfrm>
              <a:off x="1346164" y="2063749"/>
              <a:ext cx="574675" cy="577850"/>
              <a:chOff x="0" y="0"/>
              <a:chExt cx="4251" cy="2141"/>
            </a:xfrm>
          </p:grpSpPr>
          <p:sp>
            <p:nvSpPr>
              <p:cNvPr id="7188" name="Oval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  <p:sp>
            <p:nvSpPr>
              <p:cNvPr id="7189" name="Oval 21"/>
              <p:cNvSpPr>
                <a:spLocks noChangeArrowheads="1"/>
              </p:cNvSpPr>
              <p:nvPr/>
            </p:nvSpPr>
            <p:spPr bwMode="auto">
              <a:xfrm>
                <a:off x="62" y="3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</p:grpSp>
        <p:sp>
          <p:nvSpPr>
            <p:cNvPr id="7186" name="Oval 22"/>
            <p:cNvSpPr>
              <a:spLocks noChangeArrowheads="1"/>
            </p:cNvSpPr>
            <p:nvPr/>
          </p:nvSpPr>
          <p:spPr bwMode="auto">
            <a:xfrm flipH="1">
              <a:off x="1400156" y="2122486"/>
              <a:ext cx="482600" cy="46037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187" name="Oval 23"/>
            <p:cNvSpPr>
              <a:spLocks noChangeArrowheads="1"/>
            </p:cNvSpPr>
            <p:nvPr/>
          </p:nvSpPr>
          <p:spPr bwMode="auto">
            <a:xfrm flipH="1">
              <a:off x="1461303" y="2200274"/>
              <a:ext cx="377825" cy="304800"/>
            </a:xfrm>
            <a:prstGeom prst="ellipse">
              <a:avLst/>
            </a:prstGeom>
            <a:gradFill rotWithShape="1">
              <a:gsLst>
                <a:gs pos="0">
                  <a:srgbClr val="F6E7DA"/>
                </a:gs>
                <a:gs pos="100000">
                  <a:schemeClr val="bg2">
                    <a:alpha val="37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/>
                <a:t>1</a:t>
              </a:r>
            </a:p>
          </p:txBody>
        </p:sp>
      </p:grpSp>
      <p:sp>
        <p:nvSpPr>
          <p:cNvPr id="7182" name="Rectangle 1"/>
          <p:cNvSpPr>
            <a:spLocks noChangeArrowheads="1"/>
          </p:cNvSpPr>
          <p:nvPr/>
        </p:nvSpPr>
        <p:spPr bwMode="auto">
          <a:xfrm>
            <a:off x="2757853" y="3226068"/>
            <a:ext cx="137318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chemeClr val="bg1"/>
                </a:solidFill>
              </a:rPr>
              <a:t>First Active status of the school year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7183" name="AutoShape 6"/>
          <p:cNvSpPr>
            <a:spLocks noChangeArrowheads="1"/>
          </p:cNvSpPr>
          <p:nvPr/>
        </p:nvSpPr>
        <p:spPr bwMode="auto">
          <a:xfrm flipV="1">
            <a:off x="2817812" y="3985419"/>
            <a:ext cx="2663825" cy="14398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325" y="7865"/>
                </a:moveTo>
                <a:cubicBezTo>
                  <a:pt x="16170" y="5296"/>
                  <a:pt x="13616" y="3645"/>
                  <a:pt x="10800" y="3645"/>
                </a:cubicBezTo>
                <a:cubicBezTo>
                  <a:pt x="6981" y="3644"/>
                  <a:pt x="3836" y="6642"/>
                  <a:pt x="3653" y="10456"/>
                </a:cubicBezTo>
                <a:lnTo>
                  <a:pt x="12" y="10281"/>
                </a:lnTo>
                <a:cubicBezTo>
                  <a:pt x="289" y="4525"/>
                  <a:pt x="5036" y="-1"/>
                  <a:pt x="10800" y="0"/>
                </a:cubicBezTo>
                <a:cubicBezTo>
                  <a:pt x="15050" y="0"/>
                  <a:pt x="18906" y="2493"/>
                  <a:pt x="20649" y="6370"/>
                </a:cubicBezTo>
                <a:lnTo>
                  <a:pt x="23112" y="5262"/>
                </a:lnTo>
                <a:lnTo>
                  <a:pt x="20843" y="11242"/>
                </a:lnTo>
                <a:lnTo>
                  <a:pt x="14863" y="8972"/>
                </a:lnTo>
                <a:lnTo>
                  <a:pt x="17325" y="7865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8D8D8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" name="AutoShape 15"/>
          <p:cNvSpPr>
            <a:spLocks noChangeArrowheads="1"/>
          </p:cNvSpPr>
          <p:nvPr/>
        </p:nvSpPr>
        <p:spPr bwMode="auto">
          <a:xfrm>
            <a:off x="5076056" y="5388858"/>
            <a:ext cx="1439863" cy="1439862"/>
          </a:xfrm>
          <a:prstGeom prst="roundRect">
            <a:avLst>
              <a:gd name="adj" fmla="val 14222"/>
            </a:avLst>
          </a:prstGeom>
          <a:solidFill>
            <a:srgbClr val="00B050"/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Saved and stored in the system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7172" grpId="0" animBg="1"/>
      <p:bldP spid="7174" grpId="0" animBg="1"/>
      <p:bldP spid="7175" grpId="0" animBg="1"/>
      <p:bldP spid="7177" grpId="0" animBg="1"/>
      <p:bldP spid="7178" grpId="0" animBg="1"/>
      <p:bldP spid="7179" grpId="0" animBg="1"/>
      <p:bldP spid="7182" grpId="0"/>
      <p:bldP spid="7183" grpId="0" animBg="1"/>
      <p:bldP spid="3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KAN_Service report survey results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9600" y="1596413"/>
            <a:ext cx="8382000" cy="5032987"/>
          </a:xfrm>
        </p:spPr>
        <p:txBody>
          <a:bodyPr>
            <a:normAutofit/>
          </a:bodyPr>
          <a:lstStyle/>
          <a:p>
            <a:r>
              <a:rPr lang="en-US" dirty="0" smtClean="0"/>
              <a:t>Conclusion</a:t>
            </a:r>
          </a:p>
          <a:p>
            <a:pPr lvl="1"/>
            <a:r>
              <a:rPr lang="en-US" dirty="0"/>
              <a:t>Those who use the report tools and report files will most likely continue usage as in prior years.</a:t>
            </a:r>
          </a:p>
          <a:p>
            <a:pPr lvl="1"/>
            <a:r>
              <a:rPr lang="en-US" dirty="0" smtClean="0"/>
              <a:t>KAN_Service will be operational for FY2015</a:t>
            </a:r>
          </a:p>
          <a:p>
            <a:r>
              <a:rPr lang="en-US" dirty="0" smtClean="0"/>
              <a:t> After 2015</a:t>
            </a:r>
          </a:p>
          <a:p>
            <a:pPr lvl="1"/>
            <a:r>
              <a:rPr lang="en-US" dirty="0"/>
              <a:t>KAN_Service would be functional through the transition school year. </a:t>
            </a:r>
          </a:p>
          <a:p>
            <a:pPr lvl="2"/>
            <a:r>
              <a:rPr lang="en-US" dirty="0" smtClean="0"/>
              <a:t>2015 </a:t>
            </a:r>
            <a:r>
              <a:rPr lang="en-US" dirty="0"/>
              <a:t>data goes into K-S through September deadlines, </a:t>
            </a:r>
          </a:p>
          <a:p>
            <a:pPr lvl="2"/>
            <a:r>
              <a:rPr lang="en-US" dirty="0" smtClean="0"/>
              <a:t>New MIS system will be operational collecting 2016 MIS</a:t>
            </a:r>
          </a:p>
          <a:p>
            <a:pPr lvl="1"/>
            <a:r>
              <a:rPr lang="en-US" dirty="0" smtClean="0"/>
              <a:t>July 2016 KAN_Service will be retired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50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0699956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79142" y="5446059"/>
            <a:ext cx="2156012" cy="12634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Current / last KIDS record submitted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8130987" y="215153"/>
            <a:ext cx="842683" cy="860612"/>
          </a:xfrm>
          <a:prstGeom prst="star5">
            <a:avLst/>
          </a:prstGeom>
          <a:solidFill>
            <a:srgbClr val="FFC000"/>
          </a:solidFill>
          <a:ln>
            <a:solidFill>
              <a:schemeClr val="accent6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171688"/>
            <a:ext cx="1524000" cy="379750"/>
          </a:xfrm>
          <a:prstGeom prst="rect">
            <a:avLst/>
          </a:prstGeom>
          <a:noFill/>
        </p:spPr>
        <p:txBody>
          <a:bodyPr wrap="square" rtlCol="0">
            <a:normAutofit fontScale="32500" lnSpcReduction="20000"/>
          </a:bodyPr>
          <a:lstStyle/>
          <a:p>
            <a:r>
              <a:rPr lang="en-US" sz="7200" dirty="0" smtClean="0"/>
              <a:t>New Work</a:t>
            </a:r>
            <a:endParaRPr lang="en-US" sz="7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8071" y="0"/>
            <a:ext cx="7943716" cy="160099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541" y="112059"/>
            <a:ext cx="3240741" cy="29718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 smtClean="0"/>
              <a:t>After hours of searching, Miss Underpaid data Clerk discovers in a dream, which KIDS record will apply to the student demographics in the MIS record?</a:t>
            </a: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8" grpId="0" animBg="1"/>
      <p:bldP spid="5" grpId="0" animBg="1"/>
      <p:bldP spid="5" grpId="1" animBg="1"/>
      <p:bldP spid="5" grpId="2" animBg="1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152400"/>
            <a:ext cx="7848600" cy="647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dirty="0" smtClean="0"/>
              <a:t>The 2015 Data Dictionary is out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-1"/>
            <a:ext cx="7765662" cy="1647612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79394"/>
            <a:ext cx="63246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4627469"/>
            <a:ext cx="8001000" cy="800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Miss Blue Purse needs help finding the 3 data fields to import to establish total days on a service line. What are they?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48753" y="5427569"/>
            <a:ext cx="6122894" cy="1278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Frequency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Days per Week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Total days within service range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pic>
        <p:nvPicPr>
          <p:cNvPr id="2050" name="Picture 2" descr="https://encrypted-tbn3.gstatic.com/images?q=tbn:ANd9GcQpZD23der1Bki8_nTRlf0gn4Qxo-3e3octV10b3BPkPRT49ckU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"/>
            <a:ext cx="618172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29435" y="3352800"/>
            <a:ext cx="6445624" cy="1905000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r>
              <a:rPr lang="en-US" sz="4400" dirty="0" smtClean="0"/>
              <a:t>Professor Geek is trying to cipher the new frequency value. What is it and what’s the code?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2913530" y="5029200"/>
            <a:ext cx="5907742" cy="1685365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txBody>
          <a:bodyPr wrap="square" rtlCol="0">
            <a:normAutofit fontScale="92500"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1 day of service per school year</a:t>
            </a:r>
          </a:p>
          <a:p>
            <a:pPr algn="ctr"/>
            <a:endParaRPr lang="en-US" sz="3600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99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69" y="5688623"/>
            <a:ext cx="3244362" cy="1042621"/>
          </a:xfrm>
        </p:spPr>
        <p:txBody>
          <a:bodyPr>
            <a:normAutofit/>
          </a:bodyPr>
          <a:lstStyle/>
          <a:p>
            <a:r>
              <a:rPr lang="en-US" sz="5400" dirty="0" smtClean="0"/>
              <a:t>Old Work</a:t>
            </a:r>
            <a:endParaRPr lang="en-US" sz="5400" dirty="0"/>
          </a:p>
        </p:txBody>
      </p:sp>
      <p:pic>
        <p:nvPicPr>
          <p:cNvPr id="1026" name="Picture 2" descr="https://encrypted-tbn2.gstatic.com/images?q=tbn:ANd9GcQ0aad8Is_E6hLVdw9lwHE-Gh3-71-v3-FfOUwLJTZ0XlFl0Fvfv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839" y="617536"/>
            <a:ext cx="4422530" cy="304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8069" y="2989385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Which old preschool classroom had a name change, but has essentially the same definition?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06969" y="4721469"/>
            <a:ext cx="5838092" cy="12003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From – Integrated Classroom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To – Early Childhood special education classroom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4800"/>
            <a:ext cx="4267200" cy="1143000"/>
          </a:xfrm>
        </p:spPr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524000"/>
            <a:ext cx="4267200" cy="4297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Who ?</a:t>
            </a:r>
          </a:p>
          <a:p>
            <a:pPr lvl="1"/>
            <a:r>
              <a:rPr lang="en-US" dirty="0" smtClean="0"/>
              <a:t>On his first day</a:t>
            </a:r>
          </a:p>
          <a:p>
            <a:pPr lvl="1"/>
            <a:r>
              <a:rPr lang="en-US" dirty="0" smtClean="0"/>
              <a:t>Made numerous mistakes</a:t>
            </a:r>
          </a:p>
          <a:p>
            <a:pPr lvl="1"/>
            <a:r>
              <a:rPr lang="en-US" dirty="0" smtClean="0"/>
              <a:t>Ultimately successes was achieved</a:t>
            </a:r>
          </a:p>
          <a:p>
            <a:pPr lvl="1"/>
            <a:r>
              <a:rPr lang="en-US" dirty="0" smtClean="0"/>
              <a:t>The moral of the </a:t>
            </a:r>
            <a:r>
              <a:rPr lang="en-US" dirty="0" smtClean="0"/>
              <a:t>story</a:t>
            </a:r>
          </a:p>
          <a:p>
            <a:pPr lvl="1"/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Nothing that is broke, cant be fixed.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Call me first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6144" y="0"/>
            <a:ext cx="3827856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55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4800"/>
            <a:ext cx="4267200" cy="1143000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219200"/>
            <a:ext cx="4343400" cy="5486400"/>
          </a:xfrm>
          <a:ln w="38100">
            <a:solidFill>
              <a:srgbClr val="000000"/>
            </a:solidFill>
          </a:ln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Who is this man?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I have no idea. The picture came with the PowerPoint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Thanks for asking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6144" y="0"/>
            <a:ext cx="3827856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56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Questions?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57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3"/>
          <p:cNvSpPr>
            <a:spLocks noChangeArrowheads="1" noChangeShapeType="1" noTextEdit="1"/>
          </p:cNvSpPr>
          <p:nvPr/>
        </p:nvSpPr>
        <p:spPr bwMode="auto">
          <a:xfrm>
            <a:off x="2057400" y="4578350"/>
            <a:ext cx="3744913" cy="508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en-US" sz="3600" b="1" kern="10" dirty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AutoShape 7"/>
          <p:cNvSpPr>
            <a:spLocks noChangeArrowheads="1"/>
          </p:cNvSpPr>
          <p:nvPr/>
        </p:nvSpPr>
        <p:spPr bwMode="auto">
          <a:xfrm>
            <a:off x="5281613" y="2374900"/>
            <a:ext cx="2663825" cy="15128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325" y="7865"/>
                </a:moveTo>
                <a:cubicBezTo>
                  <a:pt x="16170" y="5296"/>
                  <a:pt x="13616" y="3645"/>
                  <a:pt x="10800" y="3645"/>
                </a:cubicBezTo>
                <a:cubicBezTo>
                  <a:pt x="6981" y="3644"/>
                  <a:pt x="3836" y="6642"/>
                  <a:pt x="3653" y="10456"/>
                </a:cubicBezTo>
                <a:lnTo>
                  <a:pt x="12" y="10281"/>
                </a:lnTo>
                <a:cubicBezTo>
                  <a:pt x="289" y="4525"/>
                  <a:pt x="5036" y="-1"/>
                  <a:pt x="10800" y="0"/>
                </a:cubicBezTo>
                <a:cubicBezTo>
                  <a:pt x="15050" y="0"/>
                  <a:pt x="18906" y="2493"/>
                  <a:pt x="20649" y="6370"/>
                </a:cubicBezTo>
                <a:lnTo>
                  <a:pt x="23112" y="5262"/>
                </a:lnTo>
                <a:lnTo>
                  <a:pt x="20843" y="11242"/>
                </a:lnTo>
                <a:lnTo>
                  <a:pt x="14863" y="8972"/>
                </a:lnTo>
                <a:lnTo>
                  <a:pt x="17325" y="7865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8D8D8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4" name="AutoShape 15"/>
          <p:cNvSpPr>
            <a:spLocks noChangeArrowheads="1"/>
          </p:cNvSpPr>
          <p:nvPr/>
        </p:nvSpPr>
        <p:spPr bwMode="auto">
          <a:xfrm>
            <a:off x="4903758" y="3217863"/>
            <a:ext cx="1439863" cy="1439862"/>
          </a:xfrm>
          <a:prstGeom prst="roundRect">
            <a:avLst>
              <a:gd name="adj" fmla="val 14222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Entered by the user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  <p:sp>
        <p:nvSpPr>
          <p:cNvPr id="7175" name="AutoShape 18"/>
          <p:cNvSpPr>
            <a:spLocks noChangeArrowheads="1"/>
          </p:cNvSpPr>
          <p:nvPr/>
        </p:nvSpPr>
        <p:spPr bwMode="auto">
          <a:xfrm>
            <a:off x="7297738" y="3240088"/>
            <a:ext cx="1439862" cy="1439862"/>
          </a:xfrm>
          <a:prstGeom prst="roundRect">
            <a:avLst>
              <a:gd name="adj" fmla="val 14222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May change if student exits or returns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7176" name="Rectangle 2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ZA" altLang="en-US" sz="3200" dirty="0"/>
              <a:t>Tips for Improving Reporting Quality</a:t>
            </a:r>
            <a:endParaRPr lang="en-GB" altLang="en-US" sz="3200" dirty="0" smtClean="0"/>
          </a:p>
        </p:txBody>
      </p:sp>
      <p:sp>
        <p:nvSpPr>
          <p:cNvPr id="7177" name="AutoShape 3"/>
          <p:cNvSpPr>
            <a:spLocks noChangeArrowheads="1"/>
          </p:cNvSpPr>
          <p:nvPr/>
        </p:nvSpPr>
        <p:spPr bwMode="auto">
          <a:xfrm>
            <a:off x="488978" y="3170574"/>
            <a:ext cx="1439862" cy="1439862"/>
          </a:xfrm>
          <a:prstGeom prst="roundRect">
            <a:avLst>
              <a:gd name="adj" fmla="val 14222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Current Status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7178" name="AutoShape 5"/>
          <p:cNvSpPr>
            <a:spLocks noChangeArrowheads="1"/>
          </p:cNvSpPr>
          <p:nvPr/>
        </p:nvSpPr>
        <p:spPr bwMode="auto">
          <a:xfrm>
            <a:off x="846174" y="2354385"/>
            <a:ext cx="2663825" cy="15128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325" y="7865"/>
                </a:moveTo>
                <a:cubicBezTo>
                  <a:pt x="16170" y="5296"/>
                  <a:pt x="13616" y="3645"/>
                  <a:pt x="10800" y="3645"/>
                </a:cubicBezTo>
                <a:cubicBezTo>
                  <a:pt x="6981" y="3644"/>
                  <a:pt x="3836" y="6642"/>
                  <a:pt x="3653" y="10456"/>
                </a:cubicBezTo>
                <a:lnTo>
                  <a:pt x="12" y="10281"/>
                </a:lnTo>
                <a:cubicBezTo>
                  <a:pt x="289" y="4525"/>
                  <a:pt x="5036" y="-1"/>
                  <a:pt x="10800" y="0"/>
                </a:cubicBezTo>
                <a:cubicBezTo>
                  <a:pt x="15050" y="0"/>
                  <a:pt x="18906" y="2493"/>
                  <a:pt x="20649" y="6370"/>
                </a:cubicBezTo>
                <a:lnTo>
                  <a:pt x="23112" y="5262"/>
                </a:lnTo>
                <a:lnTo>
                  <a:pt x="20843" y="11242"/>
                </a:lnTo>
                <a:lnTo>
                  <a:pt x="14863" y="8972"/>
                </a:lnTo>
                <a:lnTo>
                  <a:pt x="17325" y="7865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8D8D8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9" name="AutoShape 12"/>
          <p:cNvSpPr>
            <a:spLocks noChangeArrowheads="1"/>
          </p:cNvSpPr>
          <p:nvPr/>
        </p:nvSpPr>
        <p:spPr bwMode="auto">
          <a:xfrm>
            <a:off x="2590800" y="3240088"/>
            <a:ext cx="1439862" cy="1439862"/>
          </a:xfrm>
          <a:prstGeom prst="roundRect">
            <a:avLst>
              <a:gd name="adj" fmla="val 14222"/>
            </a:avLst>
          </a:prstGeom>
          <a:solidFill>
            <a:schemeClr val="bg2">
              <a:lumMod val="25000"/>
            </a:schemeClr>
          </a:solidFill>
          <a:ln>
            <a:noFill/>
          </a:ln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grpSp>
        <p:nvGrpSpPr>
          <p:cNvPr id="7180" name="Group 2"/>
          <p:cNvGrpSpPr>
            <a:grpSpLocks/>
          </p:cNvGrpSpPr>
          <p:nvPr/>
        </p:nvGrpSpPr>
        <p:grpSpPr bwMode="auto">
          <a:xfrm>
            <a:off x="1838325" y="1397000"/>
            <a:ext cx="5280025" cy="463550"/>
            <a:chOff x="0" y="0"/>
            <a:chExt cx="3326" cy="292"/>
          </a:xfrm>
          <a:solidFill>
            <a:schemeClr val="accent1"/>
          </a:solidFill>
        </p:grpSpPr>
        <p:sp>
          <p:nvSpPr>
            <p:cNvPr id="26" name="AutoShape 3"/>
            <p:cNvSpPr>
              <a:spLocks noChangeArrowheads="1"/>
            </p:cNvSpPr>
            <p:nvPr/>
          </p:nvSpPr>
          <p:spPr bwMode="auto">
            <a:xfrm>
              <a:off x="150" y="38"/>
              <a:ext cx="3176" cy="23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AU" altLang="en-US" dirty="0" smtClean="0">
                  <a:solidFill>
                    <a:schemeClr val="bg1"/>
                  </a:solidFill>
                </a:rPr>
                <a:t>Status codes</a:t>
              </a:r>
            </a:p>
          </p:txBody>
        </p:sp>
        <p:sp>
          <p:nvSpPr>
            <p:cNvPr id="7191" name="AutoShape 4"/>
            <p:cNvSpPr>
              <a:spLocks noChangeArrowheads="1"/>
            </p:cNvSpPr>
            <p:nvPr/>
          </p:nvSpPr>
          <p:spPr bwMode="auto">
            <a:xfrm>
              <a:off x="0" y="0"/>
              <a:ext cx="288" cy="292"/>
            </a:xfrm>
            <a:prstGeom prst="homePlate">
              <a:avLst>
                <a:gd name="adj" fmla="val 25000"/>
              </a:avLst>
            </a:prstGeom>
            <a:grp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aseline="-25000" dirty="0"/>
            </a:p>
          </p:txBody>
        </p:sp>
      </p:grpSp>
      <p:grpSp>
        <p:nvGrpSpPr>
          <p:cNvPr id="7181" name="Group 35"/>
          <p:cNvGrpSpPr>
            <a:grpSpLocks/>
          </p:cNvGrpSpPr>
          <p:nvPr/>
        </p:nvGrpSpPr>
        <p:grpSpPr bwMode="auto">
          <a:xfrm>
            <a:off x="1641511" y="1358120"/>
            <a:ext cx="582613" cy="581025"/>
            <a:chOff x="1346164" y="2060575"/>
            <a:chExt cx="582630" cy="581024"/>
          </a:xfrm>
        </p:grpSpPr>
        <p:sp>
          <p:nvSpPr>
            <p:cNvPr id="7184" name="AutoShape 18"/>
            <p:cNvSpPr>
              <a:spLocks noChangeArrowheads="1"/>
            </p:cNvSpPr>
            <p:nvPr/>
          </p:nvSpPr>
          <p:spPr bwMode="auto">
            <a:xfrm>
              <a:off x="1354119" y="2060575"/>
              <a:ext cx="574675" cy="577850"/>
            </a:xfrm>
            <a:prstGeom prst="roundRect">
              <a:avLst>
                <a:gd name="adj" fmla="val 14222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</p:txBody>
        </p:sp>
        <p:grpSp>
          <p:nvGrpSpPr>
            <p:cNvPr id="7185" name="Group 19"/>
            <p:cNvGrpSpPr>
              <a:grpSpLocks/>
            </p:cNvGrpSpPr>
            <p:nvPr/>
          </p:nvGrpSpPr>
          <p:grpSpPr bwMode="auto">
            <a:xfrm>
              <a:off x="1346164" y="2063749"/>
              <a:ext cx="574675" cy="577850"/>
              <a:chOff x="0" y="0"/>
              <a:chExt cx="4251" cy="2141"/>
            </a:xfrm>
          </p:grpSpPr>
          <p:sp>
            <p:nvSpPr>
              <p:cNvPr id="7188" name="Oval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  <p:sp>
            <p:nvSpPr>
              <p:cNvPr id="7189" name="Oval 21"/>
              <p:cNvSpPr>
                <a:spLocks noChangeArrowheads="1"/>
              </p:cNvSpPr>
              <p:nvPr/>
            </p:nvSpPr>
            <p:spPr bwMode="auto">
              <a:xfrm>
                <a:off x="62" y="3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</p:grpSp>
        <p:sp>
          <p:nvSpPr>
            <p:cNvPr id="7186" name="Oval 22"/>
            <p:cNvSpPr>
              <a:spLocks noChangeArrowheads="1"/>
            </p:cNvSpPr>
            <p:nvPr/>
          </p:nvSpPr>
          <p:spPr bwMode="auto">
            <a:xfrm flipH="1">
              <a:off x="1400156" y="2122486"/>
              <a:ext cx="482600" cy="46037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187" name="Oval 23"/>
            <p:cNvSpPr>
              <a:spLocks noChangeArrowheads="1"/>
            </p:cNvSpPr>
            <p:nvPr/>
          </p:nvSpPr>
          <p:spPr bwMode="auto">
            <a:xfrm flipH="1">
              <a:off x="1461303" y="2200274"/>
              <a:ext cx="377825" cy="304800"/>
            </a:xfrm>
            <a:prstGeom prst="ellipse">
              <a:avLst/>
            </a:prstGeom>
            <a:gradFill rotWithShape="1">
              <a:gsLst>
                <a:gs pos="0">
                  <a:srgbClr val="F6E7DA"/>
                </a:gs>
                <a:gs pos="100000">
                  <a:schemeClr val="bg2">
                    <a:alpha val="37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/>
                <a:t>1</a:t>
              </a:r>
            </a:p>
          </p:txBody>
        </p:sp>
      </p:grpSp>
      <p:sp>
        <p:nvSpPr>
          <p:cNvPr id="7182" name="Rectangle 1"/>
          <p:cNvSpPr>
            <a:spLocks noChangeArrowheads="1"/>
          </p:cNvSpPr>
          <p:nvPr/>
        </p:nvSpPr>
        <p:spPr bwMode="auto">
          <a:xfrm>
            <a:off x="2601179" y="3337629"/>
            <a:ext cx="1438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chemeClr val="bg1"/>
                </a:solidFill>
              </a:rPr>
              <a:t>Current active or inactive status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7183" name="AutoShape 6"/>
          <p:cNvSpPr>
            <a:spLocks noChangeArrowheads="1"/>
          </p:cNvSpPr>
          <p:nvPr/>
        </p:nvSpPr>
        <p:spPr bwMode="auto">
          <a:xfrm flipV="1">
            <a:off x="3121025" y="4175125"/>
            <a:ext cx="2663825" cy="14398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325" y="7865"/>
                </a:moveTo>
                <a:cubicBezTo>
                  <a:pt x="16170" y="5296"/>
                  <a:pt x="13616" y="3645"/>
                  <a:pt x="10800" y="3645"/>
                </a:cubicBezTo>
                <a:cubicBezTo>
                  <a:pt x="6981" y="3644"/>
                  <a:pt x="3836" y="6642"/>
                  <a:pt x="3653" y="10456"/>
                </a:cubicBezTo>
                <a:lnTo>
                  <a:pt x="12" y="10281"/>
                </a:lnTo>
                <a:cubicBezTo>
                  <a:pt x="289" y="4525"/>
                  <a:pt x="5036" y="-1"/>
                  <a:pt x="10800" y="0"/>
                </a:cubicBezTo>
                <a:cubicBezTo>
                  <a:pt x="15050" y="0"/>
                  <a:pt x="18906" y="2493"/>
                  <a:pt x="20649" y="6370"/>
                </a:cubicBezTo>
                <a:lnTo>
                  <a:pt x="23112" y="5262"/>
                </a:lnTo>
                <a:lnTo>
                  <a:pt x="20843" y="11242"/>
                </a:lnTo>
                <a:lnTo>
                  <a:pt x="14863" y="8972"/>
                </a:lnTo>
                <a:lnTo>
                  <a:pt x="17325" y="7865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8D8D8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935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4" grpId="0" animBg="1"/>
      <p:bldP spid="7175" grpId="0" animBg="1"/>
      <p:bldP spid="7177" grpId="0" animBg="1"/>
      <p:bldP spid="7178" grpId="0" animBg="1"/>
      <p:bldP spid="7179" grpId="0" animBg="1"/>
      <p:bldP spid="71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3"/>
          <p:cNvSpPr>
            <a:spLocks noChangeArrowheads="1"/>
          </p:cNvSpPr>
          <p:nvPr/>
        </p:nvSpPr>
        <p:spPr bwMode="auto">
          <a:xfrm>
            <a:off x="7010400" y="3556000"/>
            <a:ext cx="1600200" cy="2314575"/>
          </a:xfrm>
          <a:prstGeom prst="roundRect">
            <a:avLst>
              <a:gd name="adj" fmla="val 13671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AU" altLang="en-US" sz="2000" dirty="0" smtClean="0"/>
              <a:t>Used in verification logic such as overlaps</a:t>
            </a:r>
            <a:endParaRPr lang="en-AU" altLang="en-US" sz="2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AU" altLang="en-US" sz="1600" dirty="0"/>
          </a:p>
        </p:txBody>
      </p:sp>
      <p:sp>
        <p:nvSpPr>
          <p:cNvPr id="8195" name="AutoShape 6"/>
          <p:cNvSpPr>
            <a:spLocks noChangeArrowheads="1"/>
          </p:cNvSpPr>
          <p:nvPr/>
        </p:nvSpPr>
        <p:spPr bwMode="auto">
          <a:xfrm>
            <a:off x="4932363" y="3568700"/>
            <a:ext cx="1439862" cy="2314575"/>
          </a:xfrm>
          <a:prstGeom prst="roundRect">
            <a:avLst>
              <a:gd name="adj" fmla="val 1367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2000" dirty="0" smtClean="0"/>
              <a:t>Used for basis of OSEP exiting SPED report</a:t>
            </a:r>
            <a:endParaRPr lang="en-AU" altLang="en-US" sz="2000" dirty="0"/>
          </a:p>
        </p:txBody>
      </p:sp>
      <p:sp>
        <p:nvSpPr>
          <p:cNvPr id="8196" name="AutoShape 9"/>
          <p:cNvSpPr>
            <a:spLocks noChangeArrowheads="1"/>
          </p:cNvSpPr>
          <p:nvPr/>
        </p:nvSpPr>
        <p:spPr bwMode="auto">
          <a:xfrm>
            <a:off x="2724150" y="3568700"/>
            <a:ext cx="1489075" cy="2314575"/>
          </a:xfrm>
          <a:prstGeom prst="roundRect">
            <a:avLst>
              <a:gd name="adj" fmla="val 13671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2000" dirty="0" smtClean="0"/>
              <a:t>Used to determine population for Indicators</a:t>
            </a:r>
            <a:endParaRPr lang="en-AU" altLang="en-US" sz="2000" dirty="0"/>
          </a:p>
        </p:txBody>
      </p:sp>
      <p:sp>
        <p:nvSpPr>
          <p:cNvPr id="8197" name="AutoShape 12"/>
          <p:cNvSpPr>
            <a:spLocks noChangeArrowheads="1"/>
          </p:cNvSpPr>
          <p:nvPr/>
        </p:nvSpPr>
        <p:spPr bwMode="auto">
          <a:xfrm>
            <a:off x="777875" y="3559175"/>
            <a:ext cx="1660525" cy="2460625"/>
          </a:xfrm>
          <a:prstGeom prst="roundRect">
            <a:avLst>
              <a:gd name="adj" fmla="val 1367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2000" dirty="0" smtClean="0"/>
              <a:t>Used in verification logic such as expecting service at the start of school</a:t>
            </a:r>
            <a:endParaRPr lang="en-AU" altLang="en-US" sz="2000" dirty="0"/>
          </a:p>
        </p:txBody>
      </p:sp>
      <p:sp>
        <p:nvSpPr>
          <p:cNvPr id="8198" name="Text Box 14"/>
          <p:cNvSpPr txBox="1">
            <a:spLocks noChangeArrowheads="1"/>
          </p:cNvSpPr>
          <p:nvPr/>
        </p:nvSpPr>
        <p:spPr bwMode="auto">
          <a:xfrm>
            <a:off x="468313" y="3992563"/>
            <a:ext cx="1584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400" b="1" dirty="0"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8199" name="Text Box 15"/>
          <p:cNvSpPr txBox="1">
            <a:spLocks noChangeArrowheads="1"/>
          </p:cNvSpPr>
          <p:nvPr/>
        </p:nvSpPr>
        <p:spPr bwMode="auto">
          <a:xfrm>
            <a:off x="2643188" y="3960813"/>
            <a:ext cx="158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 dirty="0">
              <a:ea typeface="Gulim" pitchFamily="34" charset="-127"/>
            </a:endParaRPr>
          </a:p>
        </p:txBody>
      </p:sp>
      <p:sp>
        <p:nvSpPr>
          <p:cNvPr id="8200" name="Text Box 16"/>
          <p:cNvSpPr txBox="1">
            <a:spLocks noChangeArrowheads="1"/>
          </p:cNvSpPr>
          <p:nvPr/>
        </p:nvSpPr>
        <p:spPr bwMode="auto">
          <a:xfrm>
            <a:off x="4860925" y="3992563"/>
            <a:ext cx="158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ea typeface="Gulim" pitchFamily="34" charset="-127"/>
              </a:rPr>
              <a:t> </a:t>
            </a:r>
          </a:p>
        </p:txBody>
      </p:sp>
      <p:grpSp>
        <p:nvGrpSpPr>
          <p:cNvPr id="8201" name="Group 18"/>
          <p:cNvGrpSpPr>
            <a:grpSpLocks/>
          </p:cNvGrpSpPr>
          <p:nvPr/>
        </p:nvGrpSpPr>
        <p:grpSpPr bwMode="auto">
          <a:xfrm>
            <a:off x="850900" y="2057400"/>
            <a:ext cx="1439862" cy="1439863"/>
            <a:chOff x="0" y="0"/>
            <a:chExt cx="907" cy="907"/>
          </a:xfrm>
        </p:grpSpPr>
        <p:sp>
          <p:nvSpPr>
            <p:cNvPr id="8214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 smtClean="0">
                  <a:solidFill>
                    <a:schemeClr val="bg1"/>
                  </a:solidFill>
                </a:rPr>
                <a:t>Annual Status</a:t>
              </a:r>
              <a:endParaRPr lang="en-US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215" name="AutoShape 20"/>
            <p:cNvSpPr>
              <a:spLocks noChangeArrowheads="1"/>
            </p:cNvSpPr>
            <p:nvPr/>
          </p:nvSpPr>
          <p:spPr bwMode="auto">
            <a:xfrm>
              <a:off x="13" y="13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CF0C7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AU" altLang="en-US" sz="1800" dirty="0"/>
            </a:p>
          </p:txBody>
        </p:sp>
      </p:grpSp>
      <p:grpSp>
        <p:nvGrpSpPr>
          <p:cNvPr id="8202" name="Group 21"/>
          <p:cNvGrpSpPr>
            <a:grpSpLocks/>
          </p:cNvGrpSpPr>
          <p:nvPr/>
        </p:nvGrpSpPr>
        <p:grpSpPr bwMode="auto">
          <a:xfrm>
            <a:off x="2700338" y="2057400"/>
            <a:ext cx="1439862" cy="1439863"/>
            <a:chOff x="0" y="0"/>
            <a:chExt cx="907" cy="907"/>
          </a:xfrm>
          <a:solidFill>
            <a:schemeClr val="accent3">
              <a:lumMod val="75000"/>
            </a:schemeClr>
          </a:solidFill>
        </p:grpSpPr>
        <p:sp>
          <p:nvSpPr>
            <p:cNvPr id="8212" name="AutoShape 22"/>
            <p:cNvSpPr>
              <a:spLocks noChangeArrowheads="1"/>
            </p:cNvSpPr>
            <p:nvPr/>
          </p:nvSpPr>
          <p:spPr bwMode="auto">
            <a:xfrm>
              <a:off x="0" y="0"/>
              <a:ext cx="907" cy="907"/>
            </a:xfrm>
            <a:prstGeom prst="roundRect">
              <a:avLst>
                <a:gd name="adj" fmla="val 14222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 smtClean="0">
                  <a:solidFill>
                    <a:schemeClr val="bg1"/>
                  </a:solidFill>
                </a:rPr>
                <a:t>Annual Status</a:t>
              </a:r>
              <a:endParaRPr lang="en-US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213" name="AutoShape 23"/>
            <p:cNvSpPr>
              <a:spLocks noChangeArrowheads="1"/>
            </p:cNvSpPr>
            <p:nvPr/>
          </p:nvSpPr>
          <p:spPr bwMode="auto">
            <a:xfrm>
              <a:off x="13" y="13"/>
              <a:ext cx="880" cy="22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AU" altLang="en-US" sz="1800" dirty="0"/>
            </a:p>
          </p:txBody>
        </p:sp>
      </p:grpSp>
      <p:grpSp>
        <p:nvGrpSpPr>
          <p:cNvPr id="8203" name="Group 24"/>
          <p:cNvGrpSpPr>
            <a:grpSpLocks/>
          </p:cNvGrpSpPr>
          <p:nvPr/>
        </p:nvGrpSpPr>
        <p:grpSpPr bwMode="auto">
          <a:xfrm>
            <a:off x="4932363" y="2057400"/>
            <a:ext cx="1439862" cy="1439863"/>
            <a:chOff x="0" y="0"/>
            <a:chExt cx="907" cy="907"/>
          </a:xfrm>
        </p:grpSpPr>
        <p:sp>
          <p:nvSpPr>
            <p:cNvPr id="8210" name="AutoShape 25"/>
            <p:cNvSpPr>
              <a:spLocks noChangeArrowheads="1"/>
            </p:cNvSpPr>
            <p:nvPr/>
          </p:nvSpPr>
          <p:spPr bwMode="auto">
            <a:xfrm>
              <a:off x="0" y="0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 smtClean="0">
                  <a:solidFill>
                    <a:schemeClr val="bg1"/>
                  </a:solidFill>
                </a:rPr>
                <a:t>Current Status</a:t>
              </a:r>
              <a:endParaRPr lang="en-US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211" name="AutoShape 26"/>
            <p:cNvSpPr>
              <a:spLocks noChangeArrowheads="1"/>
            </p:cNvSpPr>
            <p:nvPr/>
          </p:nvSpPr>
          <p:spPr bwMode="auto">
            <a:xfrm>
              <a:off x="13" y="13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C6C6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AU" altLang="en-US" sz="1800" dirty="0"/>
            </a:p>
          </p:txBody>
        </p:sp>
      </p:grpSp>
      <p:grpSp>
        <p:nvGrpSpPr>
          <p:cNvPr id="8204" name="Group 27"/>
          <p:cNvGrpSpPr>
            <a:grpSpLocks/>
          </p:cNvGrpSpPr>
          <p:nvPr/>
        </p:nvGrpSpPr>
        <p:grpSpPr bwMode="auto">
          <a:xfrm>
            <a:off x="7092950" y="2057400"/>
            <a:ext cx="1439863" cy="1439863"/>
            <a:chOff x="0" y="0"/>
            <a:chExt cx="907" cy="907"/>
          </a:xfrm>
          <a:solidFill>
            <a:schemeClr val="accent5">
              <a:lumMod val="75000"/>
            </a:schemeClr>
          </a:solidFill>
        </p:grpSpPr>
        <p:sp>
          <p:nvSpPr>
            <p:cNvPr id="8208" name="AutoShape 28"/>
            <p:cNvSpPr>
              <a:spLocks noChangeArrowheads="1"/>
            </p:cNvSpPr>
            <p:nvPr/>
          </p:nvSpPr>
          <p:spPr bwMode="auto">
            <a:xfrm>
              <a:off x="0" y="0"/>
              <a:ext cx="907" cy="907"/>
            </a:xfrm>
            <a:prstGeom prst="roundRect">
              <a:avLst>
                <a:gd name="adj" fmla="val 14222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 smtClean="0">
                  <a:solidFill>
                    <a:schemeClr val="bg1"/>
                  </a:solidFill>
                </a:rPr>
                <a:t>Current Status</a:t>
              </a:r>
              <a:endParaRPr lang="en-US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209" name="AutoShape 29"/>
            <p:cNvSpPr>
              <a:spLocks noChangeArrowheads="1"/>
            </p:cNvSpPr>
            <p:nvPr/>
          </p:nvSpPr>
          <p:spPr bwMode="auto">
            <a:xfrm>
              <a:off x="13" y="13"/>
              <a:ext cx="880" cy="22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AU" altLang="en-US" sz="1800" dirty="0"/>
            </a:p>
          </p:txBody>
        </p:sp>
      </p:grpSp>
      <p:sp>
        <p:nvSpPr>
          <p:cNvPr id="8205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74638"/>
            <a:ext cx="8077200" cy="639762"/>
          </a:xfrm>
        </p:spPr>
        <p:txBody>
          <a:bodyPr/>
          <a:lstStyle/>
          <a:p>
            <a:pPr algn="ctr" eaLnBrk="1" hangingPunct="1"/>
            <a:r>
              <a:rPr lang="en-ZA" altLang="en-US" sz="3200" dirty="0"/>
              <a:t>Tips for Improving Reporting Quality</a:t>
            </a:r>
            <a:endParaRPr lang="en-GB" altLang="en-US" sz="3200" dirty="0" smtClean="0"/>
          </a:p>
        </p:txBody>
      </p:sp>
      <p:sp>
        <p:nvSpPr>
          <p:cNvPr id="11297" name="Rectangle 33"/>
          <p:cNvSpPr>
            <a:spLocks noChangeArrowheads="1"/>
          </p:cNvSpPr>
          <p:nvPr/>
        </p:nvSpPr>
        <p:spPr bwMode="auto">
          <a:xfrm>
            <a:off x="1066800" y="1327150"/>
            <a:ext cx="7681913" cy="58896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 smtClean="0">
                <a:solidFill>
                  <a:schemeClr val="bg1"/>
                </a:solidFill>
              </a:rPr>
              <a:t>Status code uses</a:t>
            </a:r>
            <a:endParaRPr lang="en-GB" alt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6" grpId="0" animBg="1"/>
      <p:bldP spid="81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10" name="AutoShape 2"/>
          <p:cNvCxnSpPr>
            <a:cxnSpLocks noChangeShapeType="1"/>
          </p:cNvCxnSpPr>
          <p:nvPr/>
        </p:nvCxnSpPr>
        <p:spPr bwMode="auto">
          <a:xfrm>
            <a:off x="2360436" y="2148021"/>
            <a:ext cx="1203452" cy="5748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2" name="AutoShape 4"/>
          <p:cNvCxnSpPr>
            <a:cxnSpLocks noChangeShapeType="1"/>
          </p:cNvCxnSpPr>
          <p:nvPr/>
        </p:nvCxnSpPr>
        <p:spPr bwMode="auto">
          <a:xfrm flipH="1">
            <a:off x="2845993" y="3153312"/>
            <a:ext cx="1518521" cy="1070679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35496" y="1282699"/>
            <a:ext cx="2265104" cy="1776983"/>
            <a:chOff x="0" y="0"/>
            <a:chExt cx="562" cy="561"/>
          </a:xfrm>
        </p:grpSpPr>
        <p:grpSp>
          <p:nvGrpSpPr>
            <p:cNvPr id="17432" name="Group 6"/>
            <p:cNvGrpSpPr>
              <a:grpSpLocks/>
            </p:cNvGrpSpPr>
            <p:nvPr/>
          </p:nvGrpSpPr>
          <p:grpSpPr bwMode="auto">
            <a:xfrm>
              <a:off x="0" y="0"/>
              <a:ext cx="561" cy="561"/>
              <a:chOff x="0" y="0"/>
              <a:chExt cx="4251" cy="2141"/>
            </a:xfrm>
          </p:grpSpPr>
          <p:sp>
            <p:nvSpPr>
              <p:cNvPr id="17436" name="Oval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  <p:sp>
            <p:nvSpPr>
              <p:cNvPr id="17437" name="Oval 11"/>
              <p:cNvSpPr>
                <a:spLocks noChangeArrowheads="1"/>
              </p:cNvSpPr>
              <p:nvPr/>
            </p:nvSpPr>
            <p:spPr bwMode="auto">
              <a:xfrm>
                <a:off x="62" y="3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AU" altLang="en-US" sz="1800" dirty="0"/>
              </a:p>
            </p:txBody>
          </p:sp>
        </p:grpSp>
        <p:sp>
          <p:nvSpPr>
            <p:cNvPr id="17433" name="Oval 12"/>
            <p:cNvSpPr>
              <a:spLocks noChangeArrowheads="1"/>
            </p:cNvSpPr>
            <p:nvPr/>
          </p:nvSpPr>
          <p:spPr bwMode="auto">
            <a:xfrm flipH="1">
              <a:off x="45" y="51"/>
              <a:ext cx="471" cy="448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7434" name="Oval 13"/>
            <p:cNvSpPr>
              <a:spLocks noChangeArrowheads="1"/>
            </p:cNvSpPr>
            <p:nvPr/>
          </p:nvSpPr>
          <p:spPr bwMode="auto">
            <a:xfrm flipH="1">
              <a:off x="20" y="51"/>
              <a:ext cx="524" cy="422"/>
            </a:xfrm>
            <a:prstGeom prst="ellipse">
              <a:avLst/>
            </a:prstGeom>
            <a:gradFill rotWithShape="1">
              <a:gsLst>
                <a:gs pos="0">
                  <a:srgbClr val="CCCCCC"/>
                </a:gs>
                <a:gs pos="100000">
                  <a:schemeClr val="hlink">
                    <a:alpha val="37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 smtClean="0">
                  <a:solidFill>
                    <a:schemeClr val="bg1"/>
                  </a:solidFill>
                </a:rPr>
                <a:t>Importing</a:t>
              </a: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7435" name="Rectangle 14"/>
            <p:cNvSpPr>
              <a:spLocks noChangeArrowheads="1"/>
            </p:cNvSpPr>
            <p:nvPr/>
          </p:nvSpPr>
          <p:spPr bwMode="auto">
            <a:xfrm>
              <a:off x="0" y="190"/>
              <a:ext cx="56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421" name="Rectangle 29"/>
          <p:cNvSpPr>
            <a:spLocks noChangeArrowheads="1"/>
          </p:cNvSpPr>
          <p:nvPr/>
        </p:nvSpPr>
        <p:spPr bwMode="auto">
          <a:xfrm>
            <a:off x="1343292" y="4958223"/>
            <a:ext cx="1049337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 baseline="-25000" dirty="0">
              <a:solidFill>
                <a:schemeClr val="bg1"/>
              </a:solidFill>
            </a:endParaRPr>
          </a:p>
        </p:txBody>
      </p:sp>
      <p:sp>
        <p:nvSpPr>
          <p:cNvPr id="17425" name="Rectangle 37"/>
          <p:cNvSpPr>
            <a:spLocks noChangeArrowheads="1"/>
          </p:cNvSpPr>
          <p:nvPr/>
        </p:nvSpPr>
        <p:spPr bwMode="auto">
          <a:xfrm>
            <a:off x="6724650" y="4811713"/>
            <a:ext cx="9969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baseline="-250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260648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altLang="en-US" sz="2400" dirty="0" smtClean="0"/>
              <a:t>Tips for </a:t>
            </a:r>
            <a:r>
              <a:rPr lang="en-ZA" altLang="en-US" sz="2400" dirty="0"/>
              <a:t>Improving Reporting Quality</a:t>
            </a:r>
          </a:p>
          <a:p>
            <a:pPr algn="ctr"/>
            <a:r>
              <a:rPr lang="en-ZA" sz="2400" b="1" dirty="0"/>
              <a:t>Importing status codes</a:t>
            </a:r>
            <a:endParaRPr lang="en-US" sz="2400" b="1" dirty="0"/>
          </a:p>
          <a:p>
            <a:r>
              <a:rPr lang="en-ZA" sz="2400" b="1" dirty="0" smtClean="0"/>
              <a:t> </a:t>
            </a:r>
            <a:endParaRPr lang="en-US" sz="2400" b="1" dirty="0" smtClean="0"/>
          </a:p>
        </p:txBody>
      </p:sp>
      <p:grpSp>
        <p:nvGrpSpPr>
          <p:cNvPr id="20" name="Group 19"/>
          <p:cNvGrpSpPr/>
          <p:nvPr/>
        </p:nvGrpSpPr>
        <p:grpSpPr>
          <a:xfrm>
            <a:off x="6856917" y="1412451"/>
            <a:ext cx="2175401" cy="1763384"/>
            <a:chOff x="7354044" y="3845497"/>
            <a:chExt cx="1636712" cy="1363663"/>
          </a:xfrm>
        </p:grpSpPr>
        <p:grpSp>
          <p:nvGrpSpPr>
            <p:cNvPr id="19" name="Group 18"/>
            <p:cNvGrpSpPr/>
            <p:nvPr/>
          </p:nvGrpSpPr>
          <p:grpSpPr>
            <a:xfrm>
              <a:off x="7354044" y="3845497"/>
              <a:ext cx="1636712" cy="1363663"/>
              <a:chOff x="7354044" y="3845497"/>
              <a:chExt cx="1636712" cy="1363663"/>
            </a:xfrm>
          </p:grpSpPr>
          <p:grpSp>
            <p:nvGrpSpPr>
              <p:cNvPr id="17414" name="Group 12"/>
              <p:cNvGrpSpPr>
                <a:grpSpLocks/>
              </p:cNvGrpSpPr>
              <p:nvPr/>
            </p:nvGrpSpPr>
            <p:grpSpPr bwMode="auto">
              <a:xfrm rot="5400000">
                <a:off x="7490568" y="3708973"/>
                <a:ext cx="1363663" cy="1636712"/>
                <a:chOff x="0" y="0"/>
                <a:chExt cx="4251" cy="2141"/>
              </a:xfrm>
            </p:grpSpPr>
            <p:sp>
              <p:nvSpPr>
                <p:cNvPr id="17430" name="Oval 1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AU" altLang="en-US" sz="1800" dirty="0"/>
                </a:p>
              </p:txBody>
            </p:sp>
            <p:sp>
              <p:nvSpPr>
                <p:cNvPr id="17431" name="Oval 18"/>
                <p:cNvSpPr>
                  <a:spLocks noChangeArrowheads="1"/>
                </p:cNvSpPr>
                <p:nvPr/>
              </p:nvSpPr>
              <p:spPr bwMode="auto">
                <a:xfrm>
                  <a:off x="62" y="3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AU" altLang="en-US" sz="1800" dirty="0"/>
                </a:p>
              </p:txBody>
            </p:sp>
          </p:grpSp>
          <p:sp>
            <p:nvSpPr>
              <p:cNvPr id="17415" name="Oval 19"/>
              <p:cNvSpPr>
                <a:spLocks noChangeArrowheads="1"/>
              </p:cNvSpPr>
              <p:nvPr/>
            </p:nvSpPr>
            <p:spPr bwMode="auto">
              <a:xfrm rot="5400000" flipH="1">
                <a:off x="7600105" y="3867723"/>
                <a:ext cx="1144588" cy="131921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7599846" y="4170313"/>
              <a:ext cx="1145106" cy="714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If only inactive s</a:t>
              </a:r>
              <a:r>
                <a:rPr lang="en-US" dirty="0" smtClean="0">
                  <a:solidFill>
                    <a:schemeClr val="bg1"/>
                  </a:solidFill>
                </a:rPr>
                <a:t>t</a:t>
              </a:r>
              <a:r>
                <a:rPr lang="en-US" b="1" dirty="0" smtClean="0">
                  <a:solidFill>
                    <a:schemeClr val="bg1"/>
                  </a:solidFill>
                </a:rPr>
                <a:t>atus listed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635896" y="1245599"/>
            <a:ext cx="2088232" cy="1919973"/>
            <a:chOff x="3059832" y="1509027"/>
            <a:chExt cx="1549400" cy="1557337"/>
          </a:xfrm>
        </p:grpSpPr>
        <p:sp>
          <p:nvSpPr>
            <p:cNvPr id="17420" name="Oval 28"/>
            <p:cNvSpPr>
              <a:spLocks noChangeArrowheads="1"/>
            </p:cNvSpPr>
            <p:nvPr/>
          </p:nvSpPr>
          <p:spPr bwMode="auto">
            <a:xfrm flipH="1">
              <a:off x="3271999" y="1785661"/>
              <a:ext cx="1052512" cy="820738"/>
            </a:xfrm>
            <a:prstGeom prst="ellipse">
              <a:avLst/>
            </a:prstGeom>
            <a:gradFill rotWithShape="1">
              <a:gsLst>
                <a:gs pos="0">
                  <a:srgbClr val="FBE9AB"/>
                </a:gs>
                <a:gs pos="100000">
                  <a:schemeClr val="accent1">
                    <a:alpha val="37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059832" y="1509027"/>
              <a:ext cx="1549400" cy="1557337"/>
              <a:chOff x="1021299" y="4437063"/>
              <a:chExt cx="1549400" cy="1557337"/>
            </a:xfrm>
          </p:grpSpPr>
          <p:grpSp>
            <p:nvGrpSpPr>
              <p:cNvPr id="17418" name="Group 19"/>
              <p:cNvGrpSpPr>
                <a:grpSpLocks/>
              </p:cNvGrpSpPr>
              <p:nvPr/>
            </p:nvGrpSpPr>
            <p:grpSpPr bwMode="auto">
              <a:xfrm>
                <a:off x="1021299" y="4437063"/>
                <a:ext cx="1549400" cy="1557337"/>
                <a:chOff x="0" y="0"/>
                <a:chExt cx="4251" cy="2141"/>
              </a:xfrm>
            </p:grpSpPr>
            <p:sp>
              <p:nvSpPr>
                <p:cNvPr id="17428" name="Oval 2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AU" altLang="en-US" sz="1800" dirty="0"/>
                </a:p>
              </p:txBody>
            </p:sp>
            <p:sp>
              <p:nvSpPr>
                <p:cNvPr id="17429" name="Oval 26"/>
                <p:cNvSpPr>
                  <a:spLocks noChangeArrowheads="1"/>
                </p:cNvSpPr>
                <p:nvPr/>
              </p:nvSpPr>
              <p:spPr bwMode="auto">
                <a:xfrm>
                  <a:off x="62" y="3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AU" altLang="en-US" sz="1800" dirty="0"/>
                </a:p>
              </p:txBody>
            </p:sp>
          </p:grpSp>
          <p:sp>
            <p:nvSpPr>
              <p:cNvPr id="17419" name="Oval 27"/>
              <p:cNvSpPr>
                <a:spLocks noChangeArrowheads="1"/>
              </p:cNvSpPr>
              <p:nvPr/>
            </p:nvSpPr>
            <p:spPr bwMode="auto">
              <a:xfrm flipH="1">
                <a:off x="1095375" y="4579938"/>
                <a:ext cx="1304925" cy="12477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185514" y="4861478"/>
                <a:ext cx="1214785" cy="748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Report active status consistently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3857220" y="3665561"/>
            <a:ext cx="1722892" cy="3139321"/>
          </a:xfrm>
          <a:prstGeom prst="rect">
            <a:avLst/>
          </a:prstGeom>
          <a:noFill/>
          <a:ln>
            <a:solidFill>
              <a:schemeClr val="tx1">
                <a:alpha val="6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Example:</a:t>
            </a:r>
          </a:p>
          <a:p>
            <a:endParaRPr lang="en-US" b="1" dirty="0"/>
          </a:p>
          <a:p>
            <a:r>
              <a:rPr lang="en-US" b="1" dirty="0" smtClean="0"/>
              <a:t>Student X</a:t>
            </a:r>
          </a:p>
          <a:p>
            <a:endParaRPr lang="en-US" b="1" dirty="0"/>
          </a:p>
          <a:p>
            <a:r>
              <a:rPr lang="en-US" b="1" dirty="0" smtClean="0"/>
              <a:t>IEP Record 1: Entering status</a:t>
            </a:r>
          </a:p>
          <a:p>
            <a:endParaRPr lang="en-US" b="1" dirty="0"/>
          </a:p>
          <a:p>
            <a:r>
              <a:rPr lang="en-US" b="1" dirty="0" smtClean="0"/>
              <a:t>IEP Record 2:</a:t>
            </a:r>
          </a:p>
          <a:p>
            <a:r>
              <a:rPr lang="en-US" b="1" dirty="0" smtClean="0"/>
              <a:t>Continuing status</a:t>
            </a:r>
            <a:endParaRPr lang="en-US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181697" y="3150117"/>
            <a:ext cx="2664295" cy="2280209"/>
            <a:chOff x="395536" y="3734460"/>
            <a:chExt cx="2664295" cy="2280209"/>
          </a:xfrm>
        </p:grpSpPr>
        <p:grpSp>
          <p:nvGrpSpPr>
            <p:cNvPr id="13" name="Group 12"/>
            <p:cNvGrpSpPr/>
            <p:nvPr/>
          </p:nvGrpSpPr>
          <p:grpSpPr>
            <a:xfrm>
              <a:off x="395536" y="3734460"/>
              <a:ext cx="2664295" cy="2280209"/>
              <a:chOff x="2908655" y="3885095"/>
              <a:chExt cx="1463675" cy="1636713"/>
            </a:xfrm>
          </p:grpSpPr>
          <p:grpSp>
            <p:nvGrpSpPr>
              <p:cNvPr id="17422" name="Group 26"/>
              <p:cNvGrpSpPr>
                <a:grpSpLocks/>
              </p:cNvGrpSpPr>
              <p:nvPr/>
            </p:nvGrpSpPr>
            <p:grpSpPr bwMode="auto">
              <a:xfrm>
                <a:off x="2908655" y="3885095"/>
                <a:ext cx="1463675" cy="1636713"/>
                <a:chOff x="0" y="0"/>
                <a:chExt cx="4251" cy="2141"/>
              </a:xfrm>
              <a:solidFill>
                <a:srgbClr val="99CCFF"/>
              </a:solidFill>
            </p:grpSpPr>
            <p:sp>
              <p:nvSpPr>
                <p:cNvPr id="17426" name="Oval 3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251" cy="21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AU" altLang="en-US" sz="1800" dirty="0"/>
                </a:p>
              </p:txBody>
            </p:sp>
            <p:sp>
              <p:nvSpPr>
                <p:cNvPr id="17427" name="Oval 34"/>
                <p:cNvSpPr>
                  <a:spLocks noChangeArrowheads="1"/>
                </p:cNvSpPr>
                <p:nvPr/>
              </p:nvSpPr>
              <p:spPr bwMode="auto">
                <a:xfrm>
                  <a:off x="62" y="3"/>
                  <a:ext cx="4143" cy="2085"/>
                </a:xfrm>
                <a:prstGeom prst="ellipse">
                  <a:avLst/>
                </a:prstGeom>
                <a:ln/>
                <a:ex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AU" altLang="en-US" sz="1800" dirty="0"/>
                </a:p>
              </p:txBody>
            </p:sp>
          </p:grpSp>
          <p:sp>
            <p:nvSpPr>
              <p:cNvPr id="17423" name="Oval 35"/>
              <p:cNvSpPr>
                <a:spLocks noChangeArrowheads="1"/>
              </p:cNvSpPr>
              <p:nvPr/>
            </p:nvSpPr>
            <p:spPr bwMode="auto">
              <a:xfrm flipH="1">
                <a:off x="3026129" y="4043844"/>
                <a:ext cx="1228725" cy="1319213"/>
              </a:xfrm>
              <a:prstGeom prst="ellipse">
                <a:avLst/>
              </a:prstGeom>
              <a:solidFill>
                <a:srgbClr val="65D7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682973" y="4274398"/>
              <a:ext cx="2163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Contradicting active status will result in failed imports</a:t>
              </a:r>
              <a:endParaRPr lang="en-US" b="1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398628" y="4437109"/>
            <a:ext cx="2664295" cy="2280209"/>
            <a:chOff x="395536" y="3734460"/>
            <a:chExt cx="2664295" cy="2280209"/>
          </a:xfrm>
        </p:grpSpPr>
        <p:grpSp>
          <p:nvGrpSpPr>
            <p:cNvPr id="48" name="Group 47"/>
            <p:cNvGrpSpPr/>
            <p:nvPr/>
          </p:nvGrpSpPr>
          <p:grpSpPr>
            <a:xfrm>
              <a:off x="395536" y="3734460"/>
              <a:ext cx="2664295" cy="2280209"/>
              <a:chOff x="2908655" y="3885095"/>
              <a:chExt cx="1463675" cy="1636713"/>
            </a:xfrm>
          </p:grpSpPr>
          <p:grpSp>
            <p:nvGrpSpPr>
              <p:cNvPr id="50" name="Group 26"/>
              <p:cNvGrpSpPr>
                <a:grpSpLocks/>
              </p:cNvGrpSpPr>
              <p:nvPr/>
            </p:nvGrpSpPr>
            <p:grpSpPr bwMode="auto">
              <a:xfrm>
                <a:off x="2908655" y="3885095"/>
                <a:ext cx="1463675" cy="1636713"/>
                <a:chOff x="0" y="0"/>
                <a:chExt cx="4251" cy="2141"/>
              </a:xfrm>
              <a:solidFill>
                <a:srgbClr val="99CCFF"/>
              </a:solidFill>
            </p:grpSpPr>
            <p:sp>
              <p:nvSpPr>
                <p:cNvPr id="52" name="Oval 3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251" cy="21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AU" altLang="en-US" sz="1800" dirty="0"/>
                </a:p>
              </p:txBody>
            </p:sp>
            <p:sp>
              <p:nvSpPr>
                <p:cNvPr id="53" name="Oval 34"/>
                <p:cNvSpPr>
                  <a:spLocks noChangeArrowheads="1"/>
                </p:cNvSpPr>
                <p:nvPr/>
              </p:nvSpPr>
              <p:spPr bwMode="auto">
                <a:xfrm>
                  <a:off x="62" y="3"/>
                  <a:ext cx="4143" cy="2085"/>
                </a:xfrm>
                <a:prstGeom prst="ellipse">
                  <a:avLst/>
                </a:prstGeom>
                <a:ln/>
                <a:ex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AU" altLang="en-US" sz="1800" dirty="0"/>
                </a:p>
              </p:txBody>
            </p:sp>
          </p:grpSp>
          <p:sp>
            <p:nvSpPr>
              <p:cNvPr id="51" name="Oval 35"/>
              <p:cNvSpPr>
                <a:spLocks noChangeArrowheads="1"/>
              </p:cNvSpPr>
              <p:nvPr/>
            </p:nvSpPr>
            <p:spPr bwMode="auto">
              <a:xfrm flipH="1">
                <a:off x="3026129" y="4043844"/>
                <a:ext cx="1228725" cy="1319213"/>
              </a:xfrm>
              <a:prstGeom prst="ellipse">
                <a:avLst/>
              </a:prstGeom>
              <a:solidFill>
                <a:srgbClr val="65D7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682973" y="4274398"/>
              <a:ext cx="21630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Students starting the year as inactive will result in failed imports</a:t>
              </a:r>
              <a:endParaRPr lang="en-US" b="1" dirty="0"/>
            </a:p>
          </p:txBody>
        </p:sp>
      </p:grpSp>
      <p:cxnSp>
        <p:nvCxnSpPr>
          <p:cNvPr id="56" name="AutoShape 4"/>
          <p:cNvCxnSpPr>
            <a:cxnSpLocks noChangeShapeType="1"/>
          </p:cNvCxnSpPr>
          <p:nvPr/>
        </p:nvCxnSpPr>
        <p:spPr bwMode="auto">
          <a:xfrm flipH="1">
            <a:off x="7721600" y="3206319"/>
            <a:ext cx="90760" cy="1083900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AutoShape 2"/>
          <p:cNvCxnSpPr>
            <a:cxnSpLocks noChangeShapeType="1"/>
          </p:cNvCxnSpPr>
          <p:nvPr/>
        </p:nvCxnSpPr>
        <p:spPr bwMode="auto">
          <a:xfrm flipV="1">
            <a:off x="5683900" y="2204864"/>
            <a:ext cx="1120348" cy="554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3037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7"/>
          <p:cNvSpPr>
            <a:spLocks noChangeArrowheads="1"/>
          </p:cNvSpPr>
          <p:nvPr/>
        </p:nvSpPr>
        <p:spPr bwMode="auto">
          <a:xfrm>
            <a:off x="5281613" y="2374900"/>
            <a:ext cx="2663825" cy="15128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325" y="7865"/>
                </a:moveTo>
                <a:cubicBezTo>
                  <a:pt x="16170" y="5296"/>
                  <a:pt x="13616" y="3645"/>
                  <a:pt x="10800" y="3645"/>
                </a:cubicBezTo>
                <a:cubicBezTo>
                  <a:pt x="6981" y="3644"/>
                  <a:pt x="3836" y="6642"/>
                  <a:pt x="3653" y="10456"/>
                </a:cubicBezTo>
                <a:lnTo>
                  <a:pt x="12" y="10281"/>
                </a:lnTo>
                <a:cubicBezTo>
                  <a:pt x="289" y="4525"/>
                  <a:pt x="5036" y="-1"/>
                  <a:pt x="10800" y="0"/>
                </a:cubicBezTo>
                <a:cubicBezTo>
                  <a:pt x="15050" y="0"/>
                  <a:pt x="18906" y="2493"/>
                  <a:pt x="20649" y="6370"/>
                </a:cubicBezTo>
                <a:lnTo>
                  <a:pt x="23112" y="5262"/>
                </a:lnTo>
                <a:lnTo>
                  <a:pt x="20843" y="11242"/>
                </a:lnTo>
                <a:lnTo>
                  <a:pt x="14863" y="8972"/>
                </a:lnTo>
                <a:lnTo>
                  <a:pt x="17325" y="7865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8D8D8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2" name="AutoShape 15"/>
          <p:cNvSpPr>
            <a:spLocks noChangeArrowheads="1"/>
          </p:cNvSpPr>
          <p:nvPr/>
        </p:nvSpPr>
        <p:spPr bwMode="auto">
          <a:xfrm>
            <a:off x="4876800" y="3217862"/>
            <a:ext cx="1439863" cy="1651297"/>
          </a:xfrm>
          <a:prstGeom prst="roundRect">
            <a:avLst>
              <a:gd name="adj" fmla="val 14222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Setting codes and program types will be compared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  <p:sp>
        <p:nvSpPr>
          <p:cNvPr id="9223" name="AutoShape 18"/>
          <p:cNvSpPr>
            <a:spLocks noChangeArrowheads="1"/>
          </p:cNvSpPr>
          <p:nvPr/>
        </p:nvSpPr>
        <p:spPr bwMode="auto">
          <a:xfrm>
            <a:off x="7297738" y="3240088"/>
            <a:ext cx="1439862" cy="1701080"/>
          </a:xfrm>
          <a:prstGeom prst="roundRect">
            <a:avLst>
              <a:gd name="adj" fmla="val 14222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Verification 0214 will trigger if unequal 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9224" name="Rectangle 2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ZA" altLang="en-US" sz="3200" dirty="0"/>
              <a:t>Tips for Improving Reporting Quality</a:t>
            </a:r>
          </a:p>
        </p:txBody>
      </p:sp>
      <p:sp>
        <p:nvSpPr>
          <p:cNvPr id="9242" name="AutoShape 3"/>
          <p:cNvSpPr>
            <a:spLocks noChangeArrowheads="1"/>
          </p:cNvSpPr>
          <p:nvPr/>
        </p:nvSpPr>
        <p:spPr bwMode="auto">
          <a:xfrm>
            <a:off x="636460" y="3219707"/>
            <a:ext cx="1439862" cy="1963712"/>
          </a:xfrm>
          <a:prstGeom prst="roundRect">
            <a:avLst>
              <a:gd name="adj" fmla="val 14222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Align directory program types to MIS setting codes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9226" name="AutoShape 5"/>
          <p:cNvSpPr>
            <a:spLocks noChangeArrowheads="1"/>
          </p:cNvSpPr>
          <p:nvPr/>
        </p:nvSpPr>
        <p:spPr bwMode="auto">
          <a:xfrm>
            <a:off x="837182" y="2297387"/>
            <a:ext cx="2663825" cy="15128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325" y="7865"/>
                </a:moveTo>
                <a:cubicBezTo>
                  <a:pt x="16170" y="5296"/>
                  <a:pt x="13616" y="3645"/>
                  <a:pt x="10800" y="3645"/>
                </a:cubicBezTo>
                <a:cubicBezTo>
                  <a:pt x="6981" y="3644"/>
                  <a:pt x="3836" y="6642"/>
                  <a:pt x="3653" y="10456"/>
                </a:cubicBezTo>
                <a:lnTo>
                  <a:pt x="12" y="10281"/>
                </a:lnTo>
                <a:cubicBezTo>
                  <a:pt x="289" y="4525"/>
                  <a:pt x="5036" y="-1"/>
                  <a:pt x="10800" y="0"/>
                </a:cubicBezTo>
                <a:cubicBezTo>
                  <a:pt x="15050" y="0"/>
                  <a:pt x="18906" y="2493"/>
                  <a:pt x="20649" y="6370"/>
                </a:cubicBezTo>
                <a:lnTo>
                  <a:pt x="23112" y="5262"/>
                </a:lnTo>
                <a:lnTo>
                  <a:pt x="20843" y="11242"/>
                </a:lnTo>
                <a:lnTo>
                  <a:pt x="14863" y="8972"/>
                </a:lnTo>
                <a:lnTo>
                  <a:pt x="17325" y="7865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8D8D8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0" name="AutoShape 12"/>
          <p:cNvSpPr>
            <a:spLocks noChangeArrowheads="1"/>
          </p:cNvSpPr>
          <p:nvPr/>
        </p:nvSpPr>
        <p:spPr bwMode="auto">
          <a:xfrm>
            <a:off x="2478316" y="3216708"/>
            <a:ext cx="1593948" cy="1916955"/>
          </a:xfrm>
          <a:prstGeom prst="roundRect">
            <a:avLst>
              <a:gd name="adj" fmla="val 14222"/>
            </a:avLst>
          </a:prstGeom>
          <a:solidFill>
            <a:srgbClr val="00B050"/>
          </a:solidFill>
          <a:ln>
            <a:noFill/>
          </a:ln>
          <a:extLst/>
        </p:spPr>
        <p:txBody>
          <a:bodyPr wrap="squar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Find out what an “All other” programs represent ?</a:t>
            </a:r>
          </a:p>
        </p:txBody>
      </p:sp>
      <p:sp>
        <p:nvSpPr>
          <p:cNvPr id="9231" name="AutoShape 6"/>
          <p:cNvSpPr>
            <a:spLocks noChangeArrowheads="1"/>
          </p:cNvSpPr>
          <p:nvPr/>
        </p:nvSpPr>
        <p:spPr bwMode="auto">
          <a:xfrm rot="21244052" flipV="1">
            <a:off x="3203848" y="4437112"/>
            <a:ext cx="2663825" cy="14398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325" y="7865"/>
                </a:moveTo>
                <a:cubicBezTo>
                  <a:pt x="16170" y="5296"/>
                  <a:pt x="13616" y="3645"/>
                  <a:pt x="10800" y="3645"/>
                </a:cubicBezTo>
                <a:cubicBezTo>
                  <a:pt x="6981" y="3644"/>
                  <a:pt x="3836" y="6642"/>
                  <a:pt x="3653" y="10456"/>
                </a:cubicBezTo>
                <a:lnTo>
                  <a:pt x="12" y="10281"/>
                </a:lnTo>
                <a:cubicBezTo>
                  <a:pt x="289" y="4525"/>
                  <a:pt x="5036" y="-1"/>
                  <a:pt x="10800" y="0"/>
                </a:cubicBezTo>
                <a:cubicBezTo>
                  <a:pt x="15050" y="0"/>
                  <a:pt x="18906" y="2493"/>
                  <a:pt x="20649" y="6370"/>
                </a:cubicBezTo>
                <a:lnTo>
                  <a:pt x="23112" y="5262"/>
                </a:lnTo>
                <a:lnTo>
                  <a:pt x="20843" y="11242"/>
                </a:lnTo>
                <a:lnTo>
                  <a:pt x="14863" y="8972"/>
                </a:lnTo>
                <a:lnTo>
                  <a:pt x="17325" y="7865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8D8D8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1659508" y="1261120"/>
            <a:ext cx="6793556" cy="577850"/>
            <a:chOff x="1666875" y="2293938"/>
            <a:chExt cx="6793556" cy="577850"/>
          </a:xfrm>
        </p:grpSpPr>
        <p:sp>
          <p:nvSpPr>
            <p:cNvPr id="33" name="AutoShape 15"/>
            <p:cNvSpPr>
              <a:spLocks noChangeArrowheads="1"/>
            </p:cNvSpPr>
            <p:nvPr/>
          </p:nvSpPr>
          <p:spPr bwMode="auto">
            <a:xfrm>
              <a:off x="2771775" y="2349500"/>
              <a:ext cx="3240088" cy="46672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latin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solidFill>
                    <a:schemeClr val="bg1"/>
                  </a:solidFill>
                  <a:ea typeface="Gulim" pitchFamily="34" charset="-127"/>
                </a:rPr>
                <a:t>Aligning Directory Programs</a:t>
              </a:r>
              <a:endParaRPr lang="en-US" altLang="en-US" sz="1800" b="1" dirty="0">
                <a:solidFill>
                  <a:schemeClr val="bg1"/>
                </a:solidFill>
                <a:ea typeface="Gulim" pitchFamily="34" charset="-127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666875" y="2293938"/>
              <a:ext cx="6793556" cy="577850"/>
              <a:chOff x="1666875" y="2293938"/>
              <a:chExt cx="6793556" cy="577850"/>
            </a:xfrm>
          </p:grpSpPr>
          <p:grpSp>
            <p:nvGrpSpPr>
              <p:cNvPr id="35" name="Group 5"/>
              <p:cNvGrpSpPr>
                <a:grpSpLocks/>
              </p:cNvGrpSpPr>
              <p:nvPr/>
            </p:nvGrpSpPr>
            <p:grpSpPr bwMode="auto">
              <a:xfrm>
                <a:off x="2176462" y="2328863"/>
                <a:ext cx="6283969" cy="463550"/>
                <a:chOff x="0" y="0"/>
                <a:chExt cx="3308" cy="292"/>
              </a:xfrm>
            </p:grpSpPr>
            <p:sp>
              <p:nvSpPr>
                <p:cNvPr id="44" name="AutoShape 6"/>
                <p:cNvSpPr>
                  <a:spLocks noChangeArrowheads="1"/>
                </p:cNvSpPr>
                <p:nvPr/>
              </p:nvSpPr>
              <p:spPr bwMode="auto">
                <a:xfrm>
                  <a:off x="132" y="34"/>
                  <a:ext cx="3176" cy="23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1"/>
                    </a:gs>
                    <a:gs pos="50000">
                      <a:srgbClr val="B78E03"/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AU" altLang="en-US" b="1" dirty="0" smtClean="0">
                      <a:solidFill>
                        <a:schemeClr val="bg1"/>
                      </a:solidFill>
                    </a:rPr>
                    <a:t>Aligning Directory Programs</a:t>
                  </a:r>
                </a:p>
              </p:txBody>
            </p:sp>
            <p:sp>
              <p:nvSpPr>
                <p:cNvPr id="45" name="AutoShap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88" cy="292"/>
                </a:xfrm>
                <a:prstGeom prst="homePlate">
                  <a:avLst>
                    <a:gd name="adj" fmla="val 25000"/>
                  </a:avLst>
                </a:prstGeom>
                <a:gradFill rotWithShape="1">
                  <a:gsLst>
                    <a:gs pos="0">
                      <a:srgbClr val="705702"/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ln w="381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 baseline="-25000" dirty="0"/>
                </a:p>
              </p:txBody>
            </p:sp>
          </p:grpSp>
          <p:grpSp>
            <p:nvGrpSpPr>
              <p:cNvPr id="36" name="Group 25"/>
              <p:cNvGrpSpPr>
                <a:grpSpLocks/>
              </p:cNvGrpSpPr>
              <p:nvPr/>
            </p:nvGrpSpPr>
            <p:grpSpPr bwMode="auto">
              <a:xfrm>
                <a:off x="1666875" y="2293938"/>
                <a:ext cx="576263" cy="577850"/>
                <a:chOff x="0" y="0"/>
                <a:chExt cx="363" cy="364"/>
              </a:xfrm>
            </p:grpSpPr>
            <p:sp>
              <p:nvSpPr>
                <p:cNvPr id="37" name="AutoShape 26"/>
                <p:cNvSpPr>
                  <a:spLocks noChangeArrowheads="1"/>
                </p:cNvSpPr>
                <p:nvPr/>
              </p:nvSpPr>
              <p:spPr bwMode="auto">
                <a:xfrm>
                  <a:off x="2" y="1"/>
                  <a:ext cx="360" cy="363"/>
                </a:xfrm>
                <a:prstGeom prst="roundRect">
                  <a:avLst>
                    <a:gd name="adj" fmla="val 14222"/>
                  </a:avLst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400" dirty="0"/>
                </a:p>
              </p:txBody>
            </p:sp>
            <p:grpSp>
              <p:nvGrpSpPr>
                <p:cNvPr id="38" name="Group 27"/>
                <p:cNvGrpSpPr>
                  <a:grpSpLocks/>
                </p:cNvGrpSpPr>
                <p:nvPr/>
              </p:nvGrpSpPr>
              <p:grpSpPr bwMode="auto">
                <a:xfrm>
                  <a:off x="2" y="0"/>
                  <a:ext cx="359" cy="364"/>
                  <a:chOff x="0" y="0"/>
                  <a:chExt cx="4251" cy="2141"/>
                </a:xfrm>
              </p:grpSpPr>
              <p:sp>
                <p:nvSpPr>
                  <p:cNvPr id="42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4251" cy="2141"/>
                  </a:xfrm>
                  <a:prstGeom prst="ellipse">
                    <a:avLst/>
                  </a:pr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4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AU" altLang="en-US" sz="1800" dirty="0"/>
                  </a:p>
                </p:txBody>
              </p:sp>
              <p:sp>
                <p:nvSpPr>
                  <p:cNvPr id="43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62" y="3"/>
                    <a:ext cx="4143" cy="208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4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AU" altLang="en-US" sz="1800" dirty="0"/>
                  </a:p>
                </p:txBody>
              </p:sp>
            </p:grpSp>
            <p:sp>
              <p:nvSpPr>
                <p:cNvPr id="39" name="Oval 30"/>
                <p:cNvSpPr>
                  <a:spLocks noChangeArrowheads="1"/>
                </p:cNvSpPr>
                <p:nvPr/>
              </p:nvSpPr>
              <p:spPr bwMode="auto">
                <a:xfrm flipH="1">
                  <a:off x="31" y="33"/>
                  <a:ext cx="302" cy="29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Oval 31"/>
                <p:cNvSpPr>
                  <a:spLocks noChangeArrowheads="1"/>
                </p:cNvSpPr>
                <p:nvPr/>
              </p:nvSpPr>
              <p:spPr bwMode="auto">
                <a:xfrm flipH="1">
                  <a:off x="59" y="41"/>
                  <a:ext cx="244" cy="1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CF2CD"/>
                    </a:gs>
                    <a:gs pos="100000">
                      <a:schemeClr val="accent1">
                        <a:alpha val="37000"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0" y="1"/>
                  <a:ext cx="363" cy="340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latin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uk-UA" altLang="en-US" sz="1800" b="1">
                      <a:solidFill>
                        <a:schemeClr val="bg1"/>
                      </a:solidFill>
                    </a:rPr>
                    <a:t>2</a:t>
                  </a:r>
                  <a:endParaRPr lang="en-US" altLang="en-US" sz="1800" b="1" dirty="0">
                    <a:solidFill>
                      <a:schemeClr val="bg1"/>
                    </a:solidFill>
                    <a:ea typeface="Gulim" pitchFamily="34" charset="-127"/>
                  </a:endParaRPr>
                </a:p>
              </p:txBody>
            </p:sp>
          </p:grpSp>
        </p:grpSp>
      </p:grpSp>
      <p:sp>
        <p:nvSpPr>
          <p:cNvPr id="46" name="AutoShape 31"/>
          <p:cNvSpPr>
            <a:spLocks noChangeArrowheads="1"/>
          </p:cNvSpPr>
          <p:nvPr/>
        </p:nvSpPr>
        <p:spPr bwMode="auto">
          <a:xfrm flipH="1">
            <a:off x="1259632" y="5862820"/>
            <a:ext cx="7704856" cy="90805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 smtClean="0"/>
              <a:t>Recommendation: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 smtClean="0"/>
              <a:t>Notify USD board clerk of errors or when programs / session times change</a:t>
            </a:r>
            <a:endParaRPr lang="en-AU" alt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7187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2" grpId="0" animBg="1"/>
      <p:bldP spid="9223" grpId="0" animBg="1"/>
      <p:bldP spid="9242" grpId="0" animBg="1"/>
      <p:bldP spid="9226" grpId="0" animBg="1"/>
      <p:bldP spid="9240" grpId="0" animBg="1"/>
      <p:bldP spid="9231" grpId="0" animBg="1"/>
      <p:bldP spid="4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lJFhM9s1uk4SUavhm7qd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E8H4Cw6MhrnQZNFfxntk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wNinuYvMzfZ5U1vBqhNh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97Sh4Wf3q9VkhYZEnvoz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7YHL0AN4yxWP6rbpeJii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8QIQoYhKAdhY0TAjVFglB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sRxtYgFhsQbQR2acPMN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8rhPVNC2ZkJsgYQvjtV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8O3IgLtryNrFUJ6b9lRE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NleKja73hohXWjuz775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bIsX2HQuOqjOBqXA0jcY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Q6pMcljtk1MJ0De6E19B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wNinuYvMzfZ5U1vBqhNh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97Sh4Wf3q9VkhYZEnvoz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7YHL0AN4yxWP6rbpeJii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8QIQoYhKAdhY0TAjVFglB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sRxtYgFhsQbQR2acPMN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8rhPVNC2ZkJsgYQvjtV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8O3IgLtryNrFUJ6b9lRE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NleKja73hohXWjuz775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bIsX2HQuOqjOBqXA0jcY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Q6pMcljtk1MJ0De6E19B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dIAG7WhWjupCZ4n8F2K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7AXHsIfcZM0GIL5sI0jk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3NLyN5bG9MX84Ywq40Qo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ORDfvhHahmpDFmvtYCcVK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ODdiYQyEGY8EmMcNZ3vZT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3DFAl6DuE5xCL7XTKqo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sVeI2TwAzQM9S4tQjLvMM"/>
</p:tagLst>
</file>

<file path=ppt/theme/theme1.xml><?xml version="1.0" encoding="utf-8"?>
<a:theme xmlns:a="http://schemas.openxmlformats.org/drawingml/2006/main" name="TS10167455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BBC8FAA-EEEF-4048-9536-A7C4512102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TS101674557</Template>
  <TotalTime>0</TotalTime>
  <Words>3524</Words>
  <Application>Microsoft Office PowerPoint</Application>
  <PresentationFormat>On-screen Show (4:3)</PresentationFormat>
  <Paragraphs>624</Paragraphs>
  <Slides>58</Slides>
  <Notes>24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TS101674557</vt:lpstr>
      <vt:lpstr>MIS Clerk Workshops FY2015  </vt:lpstr>
      <vt:lpstr>PowerPoint Presentation</vt:lpstr>
      <vt:lpstr>Topics</vt:lpstr>
      <vt:lpstr>Tips for Improving Reporting Quality</vt:lpstr>
      <vt:lpstr>Tips for Improving Reporting Quality</vt:lpstr>
      <vt:lpstr>Tips for Improving Reporting Quality</vt:lpstr>
      <vt:lpstr>Tips for Improving Reporting Quality</vt:lpstr>
      <vt:lpstr>PowerPoint Presentation</vt:lpstr>
      <vt:lpstr>Tips for Improving Reporting Quality</vt:lpstr>
      <vt:lpstr>Tips for Improving Reporting Quality Aligning Directory Programs </vt:lpstr>
      <vt:lpstr>Out of State Students</vt:lpstr>
      <vt:lpstr>Tips for Improving Reporting Quality</vt:lpstr>
      <vt:lpstr>Tips for Improving Reporting Quality</vt:lpstr>
      <vt:lpstr>PowerPoint Presentation</vt:lpstr>
      <vt:lpstr>Tips for Improving Reporting Quality Vocational / Work Study Programs</vt:lpstr>
      <vt:lpstr>PowerPoint Presentation</vt:lpstr>
      <vt:lpstr>PowerPoint Presentation</vt:lpstr>
      <vt:lpstr>New Work</vt:lpstr>
      <vt:lpstr>Auditing Reminder</vt:lpstr>
      <vt:lpstr>PowerPoint Presentation</vt:lpstr>
      <vt:lpstr>Avoiding Timely &amp; Accuracy Issues</vt:lpstr>
      <vt:lpstr>Avoiding Timely &amp; Accuracy Issues</vt:lpstr>
      <vt:lpstr>Avoiding Timely &amp; Accuracy Issues</vt:lpstr>
      <vt:lpstr>Avoiding Timely &amp; Accuracy Issues</vt:lpstr>
      <vt:lpstr>Avoiding Timely &amp; Accuracy Issues</vt:lpstr>
      <vt:lpstr>PowerPoint Presentation</vt:lpstr>
      <vt:lpstr>Avoiding Timely &amp; Accuracy Issues</vt:lpstr>
      <vt:lpstr>Doing Your Best Work</vt:lpstr>
      <vt:lpstr>Avoiding Timely &amp; Accuracy Issues</vt:lpstr>
      <vt:lpstr>Avoiding Timely &amp; Accuracy Issues</vt:lpstr>
      <vt:lpstr>Avoiding Timely &amp; Accuracy Issues</vt:lpstr>
      <vt:lpstr>Avoiding Timely &amp; Accuracy Issues</vt:lpstr>
      <vt:lpstr>Name 3 KIDS exits that are not exits in the MIS?</vt:lpstr>
      <vt:lpstr>Move to Educator ID</vt:lpstr>
      <vt:lpstr>PowerPoint Presentation</vt:lpstr>
      <vt:lpstr>Data Dictionary Updates</vt:lpstr>
      <vt:lpstr>Data Dictionary Updates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KAN_Service updates, Summer 2014 release </vt:lpstr>
      <vt:lpstr>KAN_Service updates, Summer 2014 release </vt:lpstr>
      <vt:lpstr>KAN_Service updates, Summer 2014 release </vt:lpstr>
      <vt:lpstr>PowerPoint Presentation</vt:lpstr>
      <vt:lpstr>KAN_Service report survey results</vt:lpstr>
      <vt:lpstr>KAN_Service report survey results What if past year’s reports are inaccessible?</vt:lpstr>
      <vt:lpstr>KAN_Service report survey results</vt:lpstr>
      <vt:lpstr>PowerPoint Presentation</vt:lpstr>
      <vt:lpstr>PowerPoint Presentation</vt:lpstr>
      <vt:lpstr>PowerPoint Presentation</vt:lpstr>
      <vt:lpstr>Old Work</vt:lpstr>
      <vt:lpstr>Case Study</vt:lpstr>
      <vt:lpstr>Discussion</vt:lpstr>
      <vt:lpstr>Questions?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2014-06-12T18:44:16Z</dcterms:created>
  <dcterms:modified xsi:type="dcterms:W3CDTF">2014-07-18T13:41:48Z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