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77" r:id="rId5"/>
  </p:sldMasterIdLst>
  <p:notesMasterIdLst>
    <p:notesMasterId r:id="rId15"/>
  </p:notesMasterIdLst>
  <p:sldIdLst>
    <p:sldId id="261" r:id="rId6"/>
    <p:sldId id="290" r:id="rId7"/>
    <p:sldId id="291" r:id="rId8"/>
    <p:sldId id="294" r:id="rId9"/>
    <p:sldId id="296" r:id="rId10"/>
    <p:sldId id="293" r:id="rId11"/>
    <p:sldId id="299" r:id="rId12"/>
    <p:sldId id="297" r:id="rId13"/>
    <p:sldId id="298" r:id="rId14"/>
  </p:sldIdLst>
  <p:sldSz cx="12192000" cy="6858000"/>
  <p:notesSz cx="7315200" cy="9601200"/>
  <p:embeddedFontLst>
    <p:embeddedFont>
      <p:font typeface="Calibri" panose="020F0502020204030204" pitchFamily="34" charset="0"/>
      <p:regular r:id="rId16"/>
      <p:bold r:id="rId17"/>
      <p:italic r:id="rId18"/>
      <p:boldItalic r:id="rId19"/>
    </p:embeddedFont>
    <p:embeddedFont>
      <p:font typeface="Open Sans Light" panose="020B0306030504020204" pitchFamily="34" charset="0"/>
      <p:regular r:id="rId20"/>
      <p:italic r:id="rId21"/>
    </p:embeddedFont>
    <p:embeddedFont>
      <p:font typeface="Open Sans Semibold" panose="020B0604020202020204" charset="0"/>
      <p:bold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3D19CFE-017B-4E71-A0BA-7E11B45B0199}" type="datetimeFigureOut">
              <a:rPr lang="en-US" smtClean="0"/>
              <a:t>6/19/2020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a:t>Describe business rules for using each – what are the non-negotiables in terms of design, etc.?</a:t>
            </a:r>
          </a:p>
          <a:p>
            <a:pPr lvl="0"/>
            <a:r>
              <a:rPr lang="en-US" sz="1300"/>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2</a:t>
            </a:fld>
            <a:endParaRPr lang="en-US"/>
          </a:p>
        </p:txBody>
      </p:sp>
    </p:spTree>
    <p:extLst>
      <p:ext uri="{BB962C8B-B14F-4D97-AF65-F5344CB8AC3E}">
        <p14:creationId xmlns:p14="http://schemas.microsoft.com/office/powerpoint/2010/main" val="884065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a:t>Describe business rules for using each – what are the non-negotiables in terms of design, etc.?</a:t>
            </a:r>
          </a:p>
          <a:p>
            <a:pPr lvl="0"/>
            <a:r>
              <a:rPr lang="en-US" sz="1300"/>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3</a:t>
            </a:fld>
            <a:endParaRPr lang="en-US"/>
          </a:p>
        </p:txBody>
      </p:sp>
    </p:spTree>
    <p:extLst>
      <p:ext uri="{BB962C8B-B14F-4D97-AF65-F5344CB8AC3E}">
        <p14:creationId xmlns:p14="http://schemas.microsoft.com/office/powerpoint/2010/main" val="326547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6</a:t>
            </a:fld>
            <a:endParaRPr lang="en-US"/>
          </a:p>
        </p:txBody>
      </p:sp>
    </p:spTree>
    <p:extLst>
      <p:ext uri="{BB962C8B-B14F-4D97-AF65-F5344CB8AC3E}">
        <p14:creationId xmlns:p14="http://schemas.microsoft.com/office/powerpoint/2010/main" val="3280951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9</a:t>
            </a:fld>
            <a:endParaRPr lang="en-US"/>
          </a:p>
        </p:txBody>
      </p:sp>
    </p:spTree>
    <p:extLst>
      <p:ext uri="{BB962C8B-B14F-4D97-AF65-F5344CB8AC3E}">
        <p14:creationId xmlns:p14="http://schemas.microsoft.com/office/powerpoint/2010/main" val="2045458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6/19/2020</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6/19/2020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6/19/2020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6/19/2020</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29" cy="6856666"/>
          </a:xfrm>
          <a:prstGeom prst="rect">
            <a:avLst/>
          </a:prstGeom>
        </p:spPr>
      </p:pic>
      <p:sp>
        <p:nvSpPr>
          <p:cNvPr id="3" name="Subtitle 2"/>
          <p:cNvSpPr>
            <a:spLocks noGrp="1"/>
          </p:cNvSpPr>
          <p:nvPr>
            <p:ph type="subTitle" idx="1" hasCustomPrompt="1"/>
          </p:nvPr>
        </p:nvSpPr>
        <p:spPr>
          <a:xfrm>
            <a:off x="1524000" y="4326467"/>
            <a:ext cx="7480151" cy="1037658"/>
          </a:xfrm>
          <a:prstGeom prst="rect">
            <a:avLst/>
          </a:prstGeom>
        </p:spPr>
        <p:txBody>
          <a:bodyPr>
            <a:normAutofit/>
          </a:bodyPr>
          <a:lstStyle>
            <a:lvl1pPr marL="0" indent="0" algn="ctr">
              <a:buNone/>
              <a:defRPr sz="6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MIS Workshop</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hasCustomPrompt="1"/>
          </p:nvPr>
        </p:nvSpPr>
        <p:spPr>
          <a:xfrm>
            <a:off x="1524000" y="1597891"/>
            <a:ext cx="7480151" cy="2728576"/>
          </a:xfrm>
        </p:spPr>
        <p:txBody>
          <a:bodyPr/>
          <a:lstStyle>
            <a:lvl1pPr algn="ctr">
              <a:defRPr>
                <a:solidFill>
                  <a:schemeClr val="tx1"/>
                </a:solidFill>
              </a:defRPr>
            </a:lvl1pPr>
          </a:lstStyle>
          <a:p>
            <a:r>
              <a:rPr lang="en-US" dirty="0"/>
              <a:t>FY 2021</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6/19/2020</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848419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6199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 y="668"/>
            <a:ext cx="12189625"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697978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6/19/2020</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70467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0466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6/19/2020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738128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6/19/2020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3729223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6/19/2020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57883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1"/>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6/19/2020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4192534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5" y="2571"/>
            <a:ext cx="12188950"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6/19/2020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75566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6/19/2020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566453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79137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53593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6/19/2020</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194909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Quot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F4B587-9FDF-46DF-B460-9026AE4DF246}" type="datetimeFigureOut">
              <a:rPr lang="en-US" smtClean="0"/>
              <a:t>6/19/2020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80486" y="6545902"/>
            <a:ext cx="3437159" cy="235898"/>
          </a:xfrm>
          <a:prstGeom prst="rect">
            <a:avLst/>
          </a:prstGeom>
          <a:noFill/>
        </p:spPr>
        <p:txBody>
          <a:bodyPr wrap="none" rtlCol="0" anchor="b">
            <a:spAutoFit/>
          </a:bodyPr>
          <a:lstStyle/>
          <a:p>
            <a:r>
              <a:rPr lang="en-US" sz="933" dirty="0">
                <a:solidFill>
                  <a:schemeClr val="tx2"/>
                </a:solidFill>
              </a:rPr>
              <a:t>KANSAS</a:t>
            </a:r>
            <a:r>
              <a:rPr lang="en-US" sz="933" baseline="0" dirty="0">
                <a:solidFill>
                  <a:schemeClr val="tx2"/>
                </a:solidFill>
              </a:rPr>
              <a:t> STATE DEPARTMENT OF EDUCATION </a:t>
            </a:r>
            <a:r>
              <a:rPr lang="en-US" sz="933" i="1" baseline="0" dirty="0">
                <a:solidFill>
                  <a:schemeClr val="tx2"/>
                </a:solidFill>
              </a:rPr>
              <a:t>| www.ksde.org</a:t>
            </a:r>
            <a:endParaRPr lang="en-US" sz="933" i="1" dirty="0">
              <a:solidFill>
                <a:schemeClr val="tx2"/>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1477" y="5461000"/>
            <a:ext cx="2060924" cy="1219200"/>
          </a:xfrm>
          <a:prstGeom prst="rect">
            <a:avLst/>
          </a:prstGeom>
        </p:spPr>
      </p:pic>
      <p:sp>
        <p:nvSpPr>
          <p:cNvPr id="11" name="Text Placeholder 10"/>
          <p:cNvSpPr>
            <a:spLocks noGrp="1"/>
          </p:cNvSpPr>
          <p:nvPr>
            <p:ph type="body" sz="quarter" idx="14"/>
          </p:nvPr>
        </p:nvSpPr>
        <p:spPr>
          <a:xfrm>
            <a:off x="2794000" y="1397001"/>
            <a:ext cx="6604000" cy="1559401"/>
          </a:xfrm>
        </p:spPr>
        <p:txBody>
          <a:bodyPr tIns="274320" bIns="274320" anchor="ctr" anchorCtr="0"/>
          <a:lstStyle>
            <a:lvl1pPr>
              <a:defRPr sz="5333" baseline="0"/>
            </a:lvl1pPr>
          </a:lstStyle>
          <a:p>
            <a:pPr lvl="0"/>
            <a:r>
              <a:rPr lang="en-US" dirty="0"/>
              <a:t>Edit Master text styles</a:t>
            </a:r>
          </a:p>
        </p:txBody>
      </p:sp>
      <p:sp>
        <p:nvSpPr>
          <p:cNvPr id="13" name="Text Placeholder 12"/>
          <p:cNvSpPr>
            <a:spLocks noGrp="1"/>
          </p:cNvSpPr>
          <p:nvPr>
            <p:ph type="body" sz="quarter" idx="15"/>
          </p:nvPr>
        </p:nvSpPr>
        <p:spPr>
          <a:xfrm>
            <a:off x="2794000" y="4417537"/>
            <a:ext cx="6604000" cy="615553"/>
          </a:xfrm>
          <a:noFill/>
        </p:spPr>
        <p:txBody>
          <a:bodyPr/>
          <a:lstStyle>
            <a:lvl1pPr algn="r">
              <a:defRPr sz="2400" baseline="0"/>
            </a:lvl1pPr>
          </a:lstStyle>
          <a:p>
            <a:pPr lvl="0"/>
            <a:r>
              <a:rPr lang="en-US" dirty="0"/>
              <a:t>Edit Master text styles</a:t>
            </a:r>
          </a:p>
        </p:txBody>
      </p:sp>
    </p:spTree>
    <p:extLst>
      <p:ext uri="{BB962C8B-B14F-4D97-AF65-F5344CB8AC3E}">
        <p14:creationId xmlns:p14="http://schemas.microsoft.com/office/powerpoint/2010/main" val="17349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6/19/2020</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6/19/2020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6/19/2020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6/19/2020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6/19/2020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1.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6/19/2020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714"/>
            <a:ext cx="12191999" cy="6854571"/>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6/19/2020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0858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ksdetasn.org/resources/827" TargetMode="External"/><Relationship Id="rId2" Type="http://schemas.openxmlformats.org/officeDocument/2006/relationships/hyperlink" Target="http://ksdetasn.org/resources/826"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Open Sans Light" panose="020B0306030504020204" pitchFamily="34" charset="0"/>
              </a:rPr>
              <a:t>2021 MIS Workshop Exercise</a:t>
            </a:r>
          </a:p>
        </p:txBody>
      </p:sp>
      <p:sp>
        <p:nvSpPr>
          <p:cNvPr id="2" name="Rectangle 1">
            <a:extLst>
              <a:ext uri="{FF2B5EF4-FFF2-40B4-BE49-F238E27FC236}">
                <a16:creationId xmlns:a16="http://schemas.microsoft.com/office/drawing/2014/main" id="{5B920F69-B37A-41F6-9946-003676AFE463}"/>
              </a:ext>
            </a:extLst>
          </p:cNvPr>
          <p:cNvSpPr/>
          <p:nvPr/>
        </p:nvSpPr>
        <p:spPr>
          <a:xfrm>
            <a:off x="3048000" y="3105835"/>
            <a:ext cx="6096000" cy="646331"/>
          </a:xfrm>
          <a:prstGeom prst="rect">
            <a:avLst/>
          </a:prstGeom>
        </p:spPr>
        <p:txBody>
          <a:bodyPr>
            <a:spAutoFit/>
          </a:bodyPr>
          <a:lstStyle/>
          <a:p>
            <a:r>
              <a:rPr lang="en-US" b="1" dirty="0">
                <a:hlinkClick r:id="rId2"/>
              </a:rPr>
              <a:t>FY 2013</a:t>
            </a:r>
            <a:r>
              <a:rPr lang="en-US" b="1" dirty="0"/>
              <a:t> </a:t>
            </a:r>
            <a:endParaRPr lang="en-US" dirty="0"/>
          </a:p>
          <a:p>
            <a:r>
              <a:rPr lang="en-US" b="1" dirty="0">
                <a:hlinkClick r:id="rId3"/>
              </a:rPr>
              <a:t>FY 2014</a:t>
            </a:r>
            <a:endParaRPr lang="en-US" dirty="0"/>
          </a:p>
        </p:txBody>
      </p:sp>
    </p:spTree>
    <p:extLst>
      <p:ext uri="{BB962C8B-B14F-4D97-AF65-F5344CB8AC3E}">
        <p14:creationId xmlns:p14="http://schemas.microsoft.com/office/powerpoint/2010/main" val="43027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420EFBE-E254-4A25-8300-626792E9B56B}"/>
              </a:ext>
            </a:extLst>
          </p:cNvPr>
          <p:cNvPicPr>
            <a:picLocks noChangeAspect="1"/>
          </p:cNvPicPr>
          <p:nvPr/>
        </p:nvPicPr>
        <p:blipFill>
          <a:blip r:embed="rId3"/>
          <a:stretch>
            <a:fillRect/>
          </a:stretch>
        </p:blipFill>
        <p:spPr>
          <a:xfrm>
            <a:off x="998258" y="5223599"/>
            <a:ext cx="6652837" cy="815411"/>
          </a:xfrm>
          <a:prstGeom prst="rect">
            <a:avLst/>
          </a:prstGeom>
        </p:spPr>
      </p:pic>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a:xfrm>
            <a:off x="634482" y="276510"/>
            <a:ext cx="10515600" cy="1149350"/>
          </a:xfrm>
        </p:spPr>
        <p:txBody>
          <a:bodyPr/>
          <a:lstStyle/>
          <a:p>
            <a:r>
              <a:rPr lang="en-US" dirty="0"/>
              <a:t>K time Approval</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4243890" y="1766085"/>
            <a:ext cx="3704220" cy="584380"/>
          </a:xfrm>
        </p:spPr>
        <p:txBody>
          <a:bodyPr>
            <a:normAutofit/>
          </a:bodyPr>
          <a:lstStyle/>
          <a:p>
            <a:r>
              <a:rPr lang="en-US" dirty="0"/>
              <a:t>Qualified Program?</a:t>
            </a:r>
          </a:p>
        </p:txBody>
      </p:sp>
      <p:sp>
        <p:nvSpPr>
          <p:cNvPr id="10" name="Text Placeholder 9">
            <a:extLst>
              <a:ext uri="{FF2B5EF4-FFF2-40B4-BE49-F238E27FC236}">
                <a16:creationId xmlns:a16="http://schemas.microsoft.com/office/drawing/2014/main" id="{BDB2B452-ADCA-47B7-9456-63447FDA8FE7}"/>
              </a:ext>
            </a:extLst>
          </p:cNvPr>
          <p:cNvSpPr>
            <a:spLocks noGrp="1"/>
          </p:cNvSpPr>
          <p:nvPr>
            <p:ph type="body" sz="quarter" idx="3"/>
          </p:nvPr>
        </p:nvSpPr>
        <p:spPr>
          <a:xfrm>
            <a:off x="354596" y="1477878"/>
            <a:ext cx="11000792" cy="480382"/>
          </a:xfrm>
        </p:spPr>
        <p:txBody>
          <a:bodyPr>
            <a:normAutofit/>
          </a:bodyPr>
          <a:lstStyle/>
          <a:p>
            <a:r>
              <a:rPr lang="en-US" sz="2300" dirty="0"/>
              <a:t>K Time will be approved only for schools with qualified Preschool programs</a:t>
            </a:r>
          </a:p>
        </p:txBody>
      </p:sp>
      <p:sp>
        <p:nvSpPr>
          <p:cNvPr id="21" name="Content Placeholder 20">
            <a:extLst>
              <a:ext uri="{FF2B5EF4-FFF2-40B4-BE49-F238E27FC236}">
                <a16:creationId xmlns:a16="http://schemas.microsoft.com/office/drawing/2014/main" id="{B3B91D22-994B-4652-88BD-90421DE1FFB6}"/>
              </a:ext>
            </a:extLst>
          </p:cNvPr>
          <p:cNvSpPr>
            <a:spLocks noGrp="1"/>
          </p:cNvSpPr>
          <p:nvPr>
            <p:ph sz="quarter" idx="4"/>
          </p:nvPr>
        </p:nvSpPr>
        <p:spPr>
          <a:xfrm>
            <a:off x="8105711" y="2680596"/>
            <a:ext cx="3249677" cy="3326213"/>
          </a:xfrm>
        </p:spPr>
        <p:txBody>
          <a:bodyPr>
            <a:normAutofit/>
          </a:bodyPr>
          <a:lstStyle/>
          <a:p>
            <a:pPr defTabSz="658813"/>
            <a:r>
              <a:rPr lang="en-US" dirty="0"/>
              <a:t>1. 			</a:t>
            </a:r>
          </a:p>
          <a:p>
            <a:pPr defTabSz="658813"/>
            <a:endParaRPr lang="en-US" dirty="0"/>
          </a:p>
          <a:p>
            <a:pPr defTabSz="658813"/>
            <a:r>
              <a:rPr lang="en-US" dirty="0"/>
              <a:t>2.		</a:t>
            </a:r>
          </a:p>
          <a:p>
            <a:pPr defTabSz="658813"/>
            <a:endParaRPr lang="en-US" dirty="0"/>
          </a:p>
          <a:p>
            <a:pPr defTabSz="658813"/>
            <a:r>
              <a:rPr lang="en-US" dirty="0"/>
              <a:t>3.		</a:t>
            </a:r>
          </a:p>
          <a:p>
            <a:pPr defTabSz="658813"/>
            <a:endParaRPr lang="en-US" dirty="0"/>
          </a:p>
          <a:p>
            <a:pPr defTabSz="658813"/>
            <a:r>
              <a:rPr lang="en-US" dirty="0"/>
              <a:t>4.			</a:t>
            </a:r>
          </a:p>
        </p:txBody>
      </p:sp>
      <p:sp>
        <p:nvSpPr>
          <p:cNvPr id="4" name="Content Placeholder 3">
            <a:extLst>
              <a:ext uri="{FF2B5EF4-FFF2-40B4-BE49-F238E27FC236}">
                <a16:creationId xmlns:a16="http://schemas.microsoft.com/office/drawing/2014/main" id="{4C5CF3B5-137B-4DA9-8B38-6476C7CED29B}"/>
              </a:ext>
            </a:extLst>
          </p:cNvPr>
          <p:cNvSpPr>
            <a:spLocks noGrp="1"/>
          </p:cNvSpPr>
          <p:nvPr>
            <p:ph sz="half" idx="2"/>
          </p:nvPr>
        </p:nvSpPr>
        <p:spPr>
          <a:xfrm>
            <a:off x="354596" y="2755736"/>
            <a:ext cx="5157787" cy="3439791"/>
          </a:xfrm>
        </p:spPr>
        <p:txBody>
          <a:bodyPr>
            <a:normAutofit/>
          </a:bodyPr>
          <a:lstStyle/>
          <a:p>
            <a:r>
              <a:rPr lang="en-US" dirty="0"/>
              <a:t>1.</a:t>
            </a:r>
          </a:p>
          <a:p>
            <a:endParaRPr lang="en-US" dirty="0"/>
          </a:p>
          <a:p>
            <a:r>
              <a:rPr lang="en-US" dirty="0"/>
              <a:t>2.</a:t>
            </a:r>
          </a:p>
          <a:p>
            <a:endParaRPr lang="en-US" dirty="0"/>
          </a:p>
          <a:p>
            <a:r>
              <a:rPr lang="en-US" dirty="0"/>
              <a:t>3.</a:t>
            </a:r>
          </a:p>
          <a:p>
            <a:endParaRPr lang="en-US" dirty="0"/>
          </a:p>
          <a:p>
            <a:r>
              <a:rPr lang="en-US" dirty="0"/>
              <a:t>4. </a:t>
            </a:r>
          </a:p>
        </p:txBody>
      </p:sp>
      <p:pic>
        <p:nvPicPr>
          <p:cNvPr id="6" name="Picture 5">
            <a:extLst>
              <a:ext uri="{FF2B5EF4-FFF2-40B4-BE49-F238E27FC236}">
                <a16:creationId xmlns:a16="http://schemas.microsoft.com/office/drawing/2014/main" id="{9DA5784F-92D8-4E91-B0B0-889227111FCA}"/>
              </a:ext>
            </a:extLst>
          </p:cNvPr>
          <p:cNvPicPr>
            <a:picLocks noChangeAspect="1"/>
          </p:cNvPicPr>
          <p:nvPr/>
        </p:nvPicPr>
        <p:blipFill>
          <a:blip r:embed="rId4"/>
          <a:stretch>
            <a:fillRect/>
          </a:stretch>
        </p:blipFill>
        <p:spPr>
          <a:xfrm>
            <a:off x="998258" y="2393020"/>
            <a:ext cx="6652837" cy="830652"/>
          </a:xfrm>
          <a:prstGeom prst="rect">
            <a:avLst/>
          </a:prstGeom>
        </p:spPr>
      </p:pic>
      <p:cxnSp>
        <p:nvCxnSpPr>
          <p:cNvPr id="11" name="Straight Connector 10">
            <a:extLst>
              <a:ext uri="{FF2B5EF4-FFF2-40B4-BE49-F238E27FC236}">
                <a16:creationId xmlns:a16="http://schemas.microsoft.com/office/drawing/2014/main" id="{7E3275BD-2073-4744-A47D-B1DBB16D610A}"/>
              </a:ext>
            </a:extLst>
          </p:cNvPr>
          <p:cNvCxnSpPr/>
          <p:nvPr/>
        </p:nvCxnSpPr>
        <p:spPr>
          <a:xfrm>
            <a:off x="8833097" y="3115588"/>
            <a:ext cx="236064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D3F65C7-8ED9-4E8D-B7C2-3C1C7BE7D6D5}"/>
              </a:ext>
            </a:extLst>
          </p:cNvPr>
          <p:cNvCxnSpPr/>
          <p:nvPr/>
        </p:nvCxnSpPr>
        <p:spPr>
          <a:xfrm>
            <a:off x="8833097" y="3995575"/>
            <a:ext cx="236064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69EEDB-B783-433F-8AEB-C76A6068D091}"/>
              </a:ext>
            </a:extLst>
          </p:cNvPr>
          <p:cNvCxnSpPr/>
          <p:nvPr/>
        </p:nvCxnSpPr>
        <p:spPr>
          <a:xfrm>
            <a:off x="8833097" y="4895227"/>
            <a:ext cx="236064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DDFA460-964E-40DE-9207-093001CAA8C3}"/>
              </a:ext>
            </a:extLst>
          </p:cNvPr>
          <p:cNvCxnSpPr/>
          <p:nvPr/>
        </p:nvCxnSpPr>
        <p:spPr>
          <a:xfrm>
            <a:off x="8833097" y="5873537"/>
            <a:ext cx="236064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7A368D4B-4670-44BE-8CEA-C63639386399}"/>
              </a:ext>
            </a:extLst>
          </p:cNvPr>
          <p:cNvSpPr/>
          <p:nvPr/>
        </p:nvSpPr>
        <p:spPr>
          <a:xfrm>
            <a:off x="836612" y="2234415"/>
            <a:ext cx="978165" cy="58438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pic>
        <p:nvPicPr>
          <p:cNvPr id="13" name="Picture 12">
            <a:extLst>
              <a:ext uri="{FF2B5EF4-FFF2-40B4-BE49-F238E27FC236}">
                <a16:creationId xmlns:a16="http://schemas.microsoft.com/office/drawing/2014/main" id="{B139FB0D-ED8B-4613-B23C-658919D376A0}"/>
              </a:ext>
            </a:extLst>
          </p:cNvPr>
          <p:cNvPicPr>
            <a:picLocks noChangeAspect="1"/>
          </p:cNvPicPr>
          <p:nvPr/>
        </p:nvPicPr>
        <p:blipFill>
          <a:blip r:embed="rId5"/>
          <a:stretch>
            <a:fillRect/>
          </a:stretch>
        </p:blipFill>
        <p:spPr>
          <a:xfrm>
            <a:off x="986827" y="3360527"/>
            <a:ext cx="6675698" cy="830652"/>
          </a:xfrm>
          <a:prstGeom prst="rect">
            <a:avLst/>
          </a:prstGeom>
        </p:spPr>
      </p:pic>
      <p:sp>
        <p:nvSpPr>
          <p:cNvPr id="24" name="Oval 23">
            <a:extLst>
              <a:ext uri="{FF2B5EF4-FFF2-40B4-BE49-F238E27FC236}">
                <a16:creationId xmlns:a16="http://schemas.microsoft.com/office/drawing/2014/main" id="{FEA83F5F-5DA0-4BCD-A91B-A84CEE106632}"/>
              </a:ext>
            </a:extLst>
          </p:cNvPr>
          <p:cNvSpPr/>
          <p:nvPr/>
        </p:nvSpPr>
        <p:spPr>
          <a:xfrm>
            <a:off x="836612" y="3188845"/>
            <a:ext cx="978165" cy="58438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pic>
        <p:nvPicPr>
          <p:cNvPr id="14" name="Picture 13">
            <a:extLst>
              <a:ext uri="{FF2B5EF4-FFF2-40B4-BE49-F238E27FC236}">
                <a16:creationId xmlns:a16="http://schemas.microsoft.com/office/drawing/2014/main" id="{3FFA27DE-B5BD-4729-BAC0-051DB1DD27A4}"/>
              </a:ext>
            </a:extLst>
          </p:cNvPr>
          <p:cNvPicPr>
            <a:picLocks noChangeAspect="1"/>
          </p:cNvPicPr>
          <p:nvPr/>
        </p:nvPicPr>
        <p:blipFill>
          <a:blip r:embed="rId6"/>
          <a:stretch>
            <a:fillRect/>
          </a:stretch>
        </p:blipFill>
        <p:spPr>
          <a:xfrm>
            <a:off x="960155" y="4291194"/>
            <a:ext cx="6729043" cy="838273"/>
          </a:xfrm>
          <a:prstGeom prst="rect">
            <a:avLst/>
          </a:prstGeom>
        </p:spPr>
      </p:pic>
      <p:sp>
        <p:nvSpPr>
          <p:cNvPr id="22" name="Oval 21">
            <a:extLst>
              <a:ext uri="{FF2B5EF4-FFF2-40B4-BE49-F238E27FC236}">
                <a16:creationId xmlns:a16="http://schemas.microsoft.com/office/drawing/2014/main" id="{0505BF1A-24C9-42CA-A2FB-9829FEB4D914}"/>
              </a:ext>
            </a:extLst>
          </p:cNvPr>
          <p:cNvSpPr/>
          <p:nvPr/>
        </p:nvSpPr>
        <p:spPr>
          <a:xfrm>
            <a:off x="836612" y="4168568"/>
            <a:ext cx="978165" cy="58438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3" name="Oval 22">
            <a:extLst>
              <a:ext uri="{FF2B5EF4-FFF2-40B4-BE49-F238E27FC236}">
                <a16:creationId xmlns:a16="http://schemas.microsoft.com/office/drawing/2014/main" id="{AF549B9C-2A90-4670-A19F-9B792FC9DD0C}"/>
              </a:ext>
            </a:extLst>
          </p:cNvPr>
          <p:cNvSpPr/>
          <p:nvPr/>
        </p:nvSpPr>
        <p:spPr>
          <a:xfrm>
            <a:off x="836612" y="5087932"/>
            <a:ext cx="978165" cy="58438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pic>
        <p:nvPicPr>
          <p:cNvPr id="25" name="Picture 24">
            <a:extLst>
              <a:ext uri="{FF2B5EF4-FFF2-40B4-BE49-F238E27FC236}">
                <a16:creationId xmlns:a16="http://schemas.microsoft.com/office/drawing/2014/main" id="{621E9FAA-9AC1-4780-A0D5-C8262B78D203}"/>
              </a:ext>
            </a:extLst>
          </p:cNvPr>
          <p:cNvPicPr>
            <a:picLocks noChangeAspect="1"/>
          </p:cNvPicPr>
          <p:nvPr/>
        </p:nvPicPr>
        <p:blipFill>
          <a:blip r:embed="rId7"/>
          <a:stretch>
            <a:fillRect/>
          </a:stretch>
        </p:blipFill>
        <p:spPr>
          <a:xfrm>
            <a:off x="8445910" y="2010278"/>
            <a:ext cx="2704172" cy="584379"/>
          </a:xfrm>
          <a:prstGeom prst="rect">
            <a:avLst/>
          </a:prstGeom>
        </p:spPr>
      </p:pic>
    </p:spTree>
    <p:extLst>
      <p:ext uri="{BB962C8B-B14F-4D97-AF65-F5344CB8AC3E}">
        <p14:creationId xmlns:p14="http://schemas.microsoft.com/office/powerpoint/2010/main" val="659890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530646-8564-4F4E-B364-E781D7AB17F1}"/>
              </a:ext>
            </a:extLst>
          </p:cNvPr>
          <p:cNvPicPr>
            <a:picLocks noChangeAspect="1"/>
          </p:cNvPicPr>
          <p:nvPr/>
        </p:nvPicPr>
        <p:blipFill>
          <a:blip r:embed="rId3"/>
          <a:stretch>
            <a:fillRect/>
          </a:stretch>
        </p:blipFill>
        <p:spPr>
          <a:xfrm>
            <a:off x="1146708" y="3225443"/>
            <a:ext cx="6743235" cy="1173582"/>
          </a:xfrm>
          <a:prstGeom prst="rect">
            <a:avLst/>
          </a:prstGeom>
        </p:spPr>
      </p:pic>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a:xfrm>
            <a:off x="634482" y="276510"/>
            <a:ext cx="10515600" cy="1149350"/>
          </a:xfrm>
        </p:spPr>
        <p:txBody>
          <a:bodyPr/>
          <a:lstStyle/>
          <a:p>
            <a:r>
              <a:rPr lang="en-US" dirty="0"/>
              <a:t>K time Approval</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4331801" y="1826841"/>
            <a:ext cx="3704220" cy="584380"/>
          </a:xfrm>
        </p:spPr>
        <p:txBody>
          <a:bodyPr>
            <a:normAutofit/>
          </a:bodyPr>
          <a:lstStyle/>
          <a:p>
            <a:r>
              <a:rPr lang="en-US" dirty="0"/>
              <a:t>Qualified Program?</a:t>
            </a:r>
          </a:p>
        </p:txBody>
      </p:sp>
      <p:sp>
        <p:nvSpPr>
          <p:cNvPr id="10" name="Text Placeholder 9">
            <a:extLst>
              <a:ext uri="{FF2B5EF4-FFF2-40B4-BE49-F238E27FC236}">
                <a16:creationId xmlns:a16="http://schemas.microsoft.com/office/drawing/2014/main" id="{BDB2B452-ADCA-47B7-9456-63447FDA8FE7}"/>
              </a:ext>
            </a:extLst>
          </p:cNvPr>
          <p:cNvSpPr>
            <a:spLocks noGrp="1"/>
          </p:cNvSpPr>
          <p:nvPr>
            <p:ph type="body" sz="quarter" idx="3"/>
          </p:nvPr>
        </p:nvSpPr>
        <p:spPr>
          <a:xfrm>
            <a:off x="354596" y="1421349"/>
            <a:ext cx="11000792" cy="480382"/>
          </a:xfrm>
        </p:spPr>
        <p:txBody>
          <a:bodyPr>
            <a:normAutofit/>
          </a:bodyPr>
          <a:lstStyle/>
          <a:p>
            <a:r>
              <a:rPr lang="en-US" sz="2300" dirty="0"/>
              <a:t>K Time will be approved only for schools with qualified Preschool programs</a:t>
            </a:r>
          </a:p>
        </p:txBody>
      </p:sp>
      <p:sp>
        <p:nvSpPr>
          <p:cNvPr id="21" name="Content Placeholder 20">
            <a:extLst>
              <a:ext uri="{FF2B5EF4-FFF2-40B4-BE49-F238E27FC236}">
                <a16:creationId xmlns:a16="http://schemas.microsoft.com/office/drawing/2014/main" id="{B3B91D22-994B-4652-88BD-90421DE1FFB6}"/>
              </a:ext>
            </a:extLst>
          </p:cNvPr>
          <p:cNvSpPr>
            <a:spLocks noGrp="1"/>
          </p:cNvSpPr>
          <p:nvPr>
            <p:ph sz="quarter" idx="4"/>
          </p:nvPr>
        </p:nvSpPr>
        <p:spPr>
          <a:xfrm>
            <a:off x="8105711" y="2680596"/>
            <a:ext cx="3249677" cy="3326213"/>
          </a:xfrm>
        </p:spPr>
        <p:txBody>
          <a:bodyPr>
            <a:normAutofit/>
          </a:bodyPr>
          <a:lstStyle/>
          <a:p>
            <a:pPr defTabSz="658813"/>
            <a:r>
              <a:rPr lang="en-US" dirty="0"/>
              <a:t>5. 			</a:t>
            </a:r>
          </a:p>
          <a:p>
            <a:pPr defTabSz="658813"/>
            <a:endParaRPr lang="en-US" dirty="0"/>
          </a:p>
          <a:p>
            <a:pPr defTabSz="658813"/>
            <a:r>
              <a:rPr lang="en-US" dirty="0"/>
              <a:t>6.			</a:t>
            </a:r>
          </a:p>
          <a:p>
            <a:pPr defTabSz="658813"/>
            <a:endParaRPr lang="en-US" dirty="0"/>
          </a:p>
          <a:p>
            <a:pPr defTabSz="658813"/>
            <a:r>
              <a:rPr lang="en-US" dirty="0"/>
              <a:t>7.			</a:t>
            </a:r>
          </a:p>
          <a:p>
            <a:pPr defTabSz="658813"/>
            <a:endParaRPr lang="en-US" dirty="0"/>
          </a:p>
          <a:p>
            <a:pPr defTabSz="658813"/>
            <a:r>
              <a:rPr lang="en-US" dirty="0"/>
              <a:t>8.			</a:t>
            </a:r>
          </a:p>
        </p:txBody>
      </p:sp>
      <p:sp>
        <p:nvSpPr>
          <p:cNvPr id="4" name="Content Placeholder 3">
            <a:extLst>
              <a:ext uri="{FF2B5EF4-FFF2-40B4-BE49-F238E27FC236}">
                <a16:creationId xmlns:a16="http://schemas.microsoft.com/office/drawing/2014/main" id="{4C5CF3B5-137B-4DA9-8B38-6476C7CED29B}"/>
              </a:ext>
            </a:extLst>
          </p:cNvPr>
          <p:cNvSpPr>
            <a:spLocks noGrp="1"/>
          </p:cNvSpPr>
          <p:nvPr>
            <p:ph sz="half" idx="2"/>
          </p:nvPr>
        </p:nvSpPr>
        <p:spPr>
          <a:xfrm>
            <a:off x="354596" y="2755736"/>
            <a:ext cx="5157787" cy="3439791"/>
          </a:xfrm>
        </p:spPr>
        <p:txBody>
          <a:bodyPr>
            <a:normAutofit/>
          </a:bodyPr>
          <a:lstStyle/>
          <a:p>
            <a:r>
              <a:rPr lang="en-US" dirty="0"/>
              <a:t>5.</a:t>
            </a:r>
          </a:p>
          <a:p>
            <a:endParaRPr lang="en-US" dirty="0"/>
          </a:p>
          <a:p>
            <a:r>
              <a:rPr lang="en-US" dirty="0"/>
              <a:t>6.</a:t>
            </a:r>
          </a:p>
          <a:p>
            <a:endParaRPr lang="en-US" dirty="0"/>
          </a:p>
          <a:p>
            <a:r>
              <a:rPr lang="en-US" dirty="0"/>
              <a:t>7.</a:t>
            </a:r>
          </a:p>
          <a:p>
            <a:endParaRPr lang="en-US" dirty="0"/>
          </a:p>
          <a:p>
            <a:r>
              <a:rPr lang="en-US" dirty="0"/>
              <a:t>8. </a:t>
            </a:r>
          </a:p>
        </p:txBody>
      </p:sp>
      <p:cxnSp>
        <p:nvCxnSpPr>
          <p:cNvPr id="11" name="Straight Connector 10">
            <a:extLst>
              <a:ext uri="{FF2B5EF4-FFF2-40B4-BE49-F238E27FC236}">
                <a16:creationId xmlns:a16="http://schemas.microsoft.com/office/drawing/2014/main" id="{7E3275BD-2073-4744-A47D-B1DBB16D610A}"/>
              </a:ext>
            </a:extLst>
          </p:cNvPr>
          <p:cNvCxnSpPr/>
          <p:nvPr/>
        </p:nvCxnSpPr>
        <p:spPr>
          <a:xfrm>
            <a:off x="8833097" y="3115588"/>
            <a:ext cx="236064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D3F65C7-8ED9-4E8D-B7C2-3C1C7BE7D6D5}"/>
              </a:ext>
            </a:extLst>
          </p:cNvPr>
          <p:cNvCxnSpPr/>
          <p:nvPr/>
        </p:nvCxnSpPr>
        <p:spPr>
          <a:xfrm>
            <a:off x="8833097" y="3995575"/>
            <a:ext cx="236064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69EEDB-B783-433F-8AEB-C76A6068D091}"/>
              </a:ext>
            </a:extLst>
          </p:cNvPr>
          <p:cNvCxnSpPr/>
          <p:nvPr/>
        </p:nvCxnSpPr>
        <p:spPr>
          <a:xfrm>
            <a:off x="8833097" y="4895227"/>
            <a:ext cx="236064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DDFA460-964E-40DE-9207-093001CAA8C3}"/>
              </a:ext>
            </a:extLst>
          </p:cNvPr>
          <p:cNvCxnSpPr/>
          <p:nvPr/>
        </p:nvCxnSpPr>
        <p:spPr>
          <a:xfrm>
            <a:off x="8833097" y="5873537"/>
            <a:ext cx="236064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A91F238-F5EA-4DB8-9A40-635D2C829590}"/>
              </a:ext>
            </a:extLst>
          </p:cNvPr>
          <p:cNvPicPr>
            <a:picLocks noChangeAspect="1"/>
          </p:cNvPicPr>
          <p:nvPr/>
        </p:nvPicPr>
        <p:blipFill>
          <a:blip r:embed="rId4"/>
          <a:stretch>
            <a:fillRect/>
          </a:stretch>
        </p:blipFill>
        <p:spPr>
          <a:xfrm>
            <a:off x="1146708" y="2433068"/>
            <a:ext cx="6751905" cy="739204"/>
          </a:xfrm>
          <a:prstGeom prst="rect">
            <a:avLst/>
          </a:prstGeom>
        </p:spPr>
      </p:pic>
      <p:pic>
        <p:nvPicPr>
          <p:cNvPr id="5" name="Picture 4">
            <a:extLst>
              <a:ext uri="{FF2B5EF4-FFF2-40B4-BE49-F238E27FC236}">
                <a16:creationId xmlns:a16="http://schemas.microsoft.com/office/drawing/2014/main" id="{8B86F680-4443-4E11-8F71-804F997FD582}"/>
              </a:ext>
            </a:extLst>
          </p:cNvPr>
          <p:cNvPicPr>
            <a:picLocks noChangeAspect="1"/>
          </p:cNvPicPr>
          <p:nvPr/>
        </p:nvPicPr>
        <p:blipFill>
          <a:blip r:embed="rId5"/>
          <a:stretch>
            <a:fillRect/>
          </a:stretch>
        </p:blipFill>
        <p:spPr>
          <a:xfrm>
            <a:off x="1146708" y="5454400"/>
            <a:ext cx="6751905" cy="838273"/>
          </a:xfrm>
          <a:prstGeom prst="rect">
            <a:avLst/>
          </a:prstGeom>
        </p:spPr>
      </p:pic>
      <p:pic>
        <p:nvPicPr>
          <p:cNvPr id="13" name="Picture 12">
            <a:extLst>
              <a:ext uri="{FF2B5EF4-FFF2-40B4-BE49-F238E27FC236}">
                <a16:creationId xmlns:a16="http://schemas.microsoft.com/office/drawing/2014/main" id="{37B07C71-D591-4074-8E0B-68BB53EDA8C1}"/>
              </a:ext>
            </a:extLst>
          </p:cNvPr>
          <p:cNvPicPr>
            <a:picLocks noChangeAspect="1"/>
          </p:cNvPicPr>
          <p:nvPr/>
        </p:nvPicPr>
        <p:blipFill>
          <a:blip r:embed="rId6"/>
          <a:stretch>
            <a:fillRect/>
          </a:stretch>
        </p:blipFill>
        <p:spPr>
          <a:xfrm>
            <a:off x="1146708" y="4496022"/>
            <a:ext cx="6683320" cy="838273"/>
          </a:xfrm>
          <a:prstGeom prst="rect">
            <a:avLst/>
          </a:prstGeom>
        </p:spPr>
      </p:pic>
      <p:sp>
        <p:nvSpPr>
          <p:cNvPr id="18" name="Oval 17">
            <a:extLst>
              <a:ext uri="{FF2B5EF4-FFF2-40B4-BE49-F238E27FC236}">
                <a16:creationId xmlns:a16="http://schemas.microsoft.com/office/drawing/2014/main" id="{406EE7D5-B404-4ADC-8D93-78069E0BF493}"/>
              </a:ext>
            </a:extLst>
          </p:cNvPr>
          <p:cNvSpPr/>
          <p:nvPr/>
        </p:nvSpPr>
        <p:spPr>
          <a:xfrm>
            <a:off x="998782" y="3172272"/>
            <a:ext cx="1083316" cy="47237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9" name="Oval 18">
            <a:extLst>
              <a:ext uri="{FF2B5EF4-FFF2-40B4-BE49-F238E27FC236}">
                <a16:creationId xmlns:a16="http://schemas.microsoft.com/office/drawing/2014/main" id="{881C7681-802A-4484-9064-5004022A2262}"/>
              </a:ext>
            </a:extLst>
          </p:cNvPr>
          <p:cNvSpPr/>
          <p:nvPr/>
        </p:nvSpPr>
        <p:spPr>
          <a:xfrm>
            <a:off x="998782" y="4424094"/>
            <a:ext cx="1030601" cy="37515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0" name="Oval 19">
            <a:extLst>
              <a:ext uri="{FF2B5EF4-FFF2-40B4-BE49-F238E27FC236}">
                <a16:creationId xmlns:a16="http://schemas.microsoft.com/office/drawing/2014/main" id="{6AB0D94B-F76D-4A1F-AE7D-B3D0F8AF43B1}"/>
              </a:ext>
            </a:extLst>
          </p:cNvPr>
          <p:cNvSpPr/>
          <p:nvPr/>
        </p:nvSpPr>
        <p:spPr>
          <a:xfrm>
            <a:off x="998782" y="5362690"/>
            <a:ext cx="1083316" cy="37515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2" name="Oval 21">
            <a:extLst>
              <a:ext uri="{FF2B5EF4-FFF2-40B4-BE49-F238E27FC236}">
                <a16:creationId xmlns:a16="http://schemas.microsoft.com/office/drawing/2014/main" id="{E28F9986-C78F-47C9-BAB4-ADEA2F5562E5}"/>
              </a:ext>
            </a:extLst>
          </p:cNvPr>
          <p:cNvSpPr/>
          <p:nvPr/>
        </p:nvSpPr>
        <p:spPr>
          <a:xfrm>
            <a:off x="998781" y="2359226"/>
            <a:ext cx="1030601" cy="37515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3" name="Text Placeholder 7">
            <a:extLst>
              <a:ext uri="{FF2B5EF4-FFF2-40B4-BE49-F238E27FC236}">
                <a16:creationId xmlns:a16="http://schemas.microsoft.com/office/drawing/2014/main" id="{9AAB1E2F-93FB-45CC-84C7-338D44C915A2}"/>
              </a:ext>
            </a:extLst>
          </p:cNvPr>
          <p:cNvSpPr txBox="1">
            <a:spLocks/>
          </p:cNvSpPr>
          <p:nvPr/>
        </p:nvSpPr>
        <p:spPr>
          <a:xfrm>
            <a:off x="7860200" y="1877878"/>
            <a:ext cx="3704220" cy="58438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800" b="1"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8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t>Approved?</a:t>
            </a:r>
          </a:p>
        </p:txBody>
      </p:sp>
    </p:spTree>
    <p:extLst>
      <p:ext uri="{BB962C8B-B14F-4D97-AF65-F5344CB8AC3E}">
        <p14:creationId xmlns:p14="http://schemas.microsoft.com/office/powerpoint/2010/main" val="863178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C062-C61C-4280-B601-C15A0A7A7A68}"/>
              </a:ext>
            </a:extLst>
          </p:cNvPr>
          <p:cNvSpPr>
            <a:spLocks noGrp="1"/>
          </p:cNvSpPr>
          <p:nvPr>
            <p:ph type="title"/>
          </p:nvPr>
        </p:nvSpPr>
        <p:spPr>
          <a:xfrm>
            <a:off x="751298" y="188145"/>
            <a:ext cx="10515600" cy="1149350"/>
          </a:xfrm>
        </p:spPr>
        <p:txBody>
          <a:bodyPr/>
          <a:lstStyle/>
          <a:p>
            <a:pPr algn="ctr"/>
            <a:r>
              <a:rPr lang="en-US" dirty="0"/>
              <a:t>K Time Exercise</a:t>
            </a:r>
          </a:p>
        </p:txBody>
      </p:sp>
      <p:sp>
        <p:nvSpPr>
          <p:cNvPr id="8" name="TextBox 7">
            <a:extLst>
              <a:ext uri="{FF2B5EF4-FFF2-40B4-BE49-F238E27FC236}">
                <a16:creationId xmlns:a16="http://schemas.microsoft.com/office/drawing/2014/main" id="{A4170682-61D7-4966-A667-75D69FB7ACA8}"/>
              </a:ext>
            </a:extLst>
          </p:cNvPr>
          <p:cNvSpPr txBox="1"/>
          <p:nvPr/>
        </p:nvSpPr>
        <p:spPr>
          <a:xfrm>
            <a:off x="487567" y="1076319"/>
            <a:ext cx="11503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2284C"/>
                </a:solidFill>
                <a:effectLst/>
                <a:uLnTx/>
                <a:uFillTx/>
                <a:latin typeface="Arial" panose="020B0604020202020204" pitchFamily="34" charset="0"/>
                <a:ea typeface="+mn-ea"/>
                <a:cs typeface="Arial" panose="020B0604020202020204" pitchFamily="34" charset="0"/>
              </a:rPr>
              <a:t>FY 2016</a:t>
            </a:r>
          </a:p>
        </p:txBody>
      </p:sp>
      <p:sp>
        <p:nvSpPr>
          <p:cNvPr id="9" name="Rectangle 1">
            <a:extLst>
              <a:ext uri="{FF2B5EF4-FFF2-40B4-BE49-F238E27FC236}">
                <a16:creationId xmlns:a16="http://schemas.microsoft.com/office/drawing/2014/main" id="{31E360D8-2F6B-460A-969A-CE788BC6CAF4}"/>
              </a:ext>
            </a:extLst>
          </p:cNvPr>
          <p:cNvSpPr>
            <a:spLocks noGrp="1" noChangeArrowheads="1"/>
          </p:cNvSpPr>
          <p:nvPr>
            <p:ph sz="half" idx="2"/>
          </p:nvPr>
        </p:nvSpPr>
        <p:spPr bwMode="auto">
          <a:xfrm>
            <a:off x="751298" y="1767195"/>
            <a:ext cx="10772109" cy="326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AutoNum type="arabicPeriod"/>
            </a:pPr>
            <a:r>
              <a:rPr lang="en-US" altLang="en-US" sz="2400" b="1" dirty="0">
                <a:latin typeface="Calibri" panose="020F0502020204030204" pitchFamily="34" charset="0"/>
                <a:ea typeface="Calibri" panose="020F0502020204030204" pitchFamily="34" charset="0"/>
                <a:cs typeface="Times New Roman" panose="02020603050405020304" pitchFamily="18" charset="0"/>
              </a:rPr>
              <a:t>Wally attends Jupiter preschool both morning and afternoon sessions, 4 days a week. Both Jupiter preschool sessions are Pre-K At Risk preschool programs</a:t>
            </a:r>
          </a:p>
          <a:p>
            <a:pPr lvl="1" eaLnBrk="1" hangingPunct="1"/>
            <a:r>
              <a:rPr lang="en-US" altLang="en-US" sz="2400" b="1" dirty="0">
                <a:latin typeface="Calibri" panose="020F0502020204030204" pitchFamily="34" charset="0"/>
                <a:ea typeface="Calibri" panose="020F0502020204030204" pitchFamily="34" charset="0"/>
                <a:cs typeface="Times New Roman" panose="02020603050405020304" pitchFamily="18" charset="0"/>
              </a:rPr>
              <a:t>Morning session is 8:30 to 11:30 am – 180 minutes </a:t>
            </a:r>
          </a:p>
          <a:p>
            <a:pPr lvl="1" eaLnBrk="1" hangingPunct="1"/>
            <a:r>
              <a:rPr lang="en-US" altLang="en-US" sz="2400" b="1" dirty="0">
                <a:latin typeface="Calibri" panose="020F0502020204030204" pitchFamily="34" charset="0"/>
                <a:ea typeface="Calibri" panose="020F0502020204030204" pitchFamily="34" charset="0"/>
                <a:cs typeface="Times New Roman" panose="02020603050405020304" pitchFamily="18" charset="0"/>
              </a:rPr>
              <a:t>Afternoon session is 12:00 to 3:00 pm – 180 minutes</a:t>
            </a:r>
          </a:p>
          <a:p>
            <a:pPr lvl="1" eaLnBrk="1" hangingPunct="1"/>
            <a:r>
              <a:rPr lang="en-US" altLang="en-US" sz="2400" b="1" dirty="0">
                <a:latin typeface="Calibri" panose="020F0502020204030204" pitchFamily="34" charset="0"/>
                <a:ea typeface="Calibri" panose="020F0502020204030204" pitchFamily="34" charset="0"/>
                <a:cs typeface="Times New Roman" panose="02020603050405020304" pitchFamily="18" charset="0"/>
              </a:rPr>
              <a:t>The Building number for Jupiter Preschool is 1234 </a:t>
            </a:r>
          </a:p>
          <a:p>
            <a:pPr lvl="1" eaLnBrk="1" hangingPunct="1"/>
            <a:r>
              <a:rPr lang="en-US" altLang="en-US" sz="2400" b="1" dirty="0">
                <a:latin typeface="Calibri" panose="020F0502020204030204" pitchFamily="34" charset="0"/>
                <a:ea typeface="Calibri" panose="020F0502020204030204" pitchFamily="34" charset="0"/>
                <a:cs typeface="Times New Roman" panose="02020603050405020304" pitchFamily="18" charset="0"/>
              </a:rPr>
              <a:t>The Building number for USD K - Time Program Time W/O SPED is 9999</a:t>
            </a:r>
          </a:p>
          <a:p>
            <a:pPr eaLnBrk="1" hangingPunct="1">
              <a:buFont typeface="Arial" panose="020B0604020202020204" pitchFamily="34" charset="0"/>
              <a:buAutoNum type="arabicPeriod"/>
            </a:pPr>
            <a:r>
              <a:rPr lang="en-US" altLang="en-US" sz="2400" b="1" dirty="0">
                <a:latin typeface="Calibri" panose="020F0502020204030204" pitchFamily="34" charset="0"/>
                <a:ea typeface="Calibri" panose="020F0502020204030204" pitchFamily="34" charset="0"/>
                <a:cs typeface="Times New Roman" panose="02020603050405020304" pitchFamily="18" charset="0"/>
              </a:rPr>
              <a:t>Wally gets pull out speech for 30 minutes a day in the morning session only.</a:t>
            </a:r>
          </a:p>
          <a:p>
            <a:pPr lvl="1" eaLnBrk="1" hangingPunct="1"/>
            <a:r>
              <a:rPr lang="en-US" altLang="en-US" b="1" dirty="0">
                <a:latin typeface="Calibri" panose="020F0502020204030204" pitchFamily="34" charset="0"/>
                <a:ea typeface="Calibri" panose="020F0502020204030204" pitchFamily="34" charset="0"/>
                <a:cs typeface="Times New Roman" panose="02020603050405020304" pitchFamily="18" charset="0"/>
              </a:rPr>
              <a:t> </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Wally gets no IEP support in the afternoon session.</a:t>
            </a:r>
          </a:p>
        </p:txBody>
      </p:sp>
    </p:spTree>
    <p:extLst>
      <p:ext uri="{BB962C8B-B14F-4D97-AF65-F5344CB8AC3E}">
        <p14:creationId xmlns:p14="http://schemas.microsoft.com/office/powerpoint/2010/main" val="1825509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C062-C61C-4280-B601-C15A0A7A7A68}"/>
              </a:ext>
            </a:extLst>
          </p:cNvPr>
          <p:cNvSpPr>
            <a:spLocks noGrp="1"/>
          </p:cNvSpPr>
          <p:nvPr>
            <p:ph type="title"/>
          </p:nvPr>
        </p:nvSpPr>
        <p:spPr>
          <a:xfrm>
            <a:off x="751298" y="188145"/>
            <a:ext cx="10515600" cy="1149350"/>
          </a:xfrm>
        </p:spPr>
        <p:txBody>
          <a:bodyPr/>
          <a:lstStyle/>
          <a:p>
            <a:pPr algn="ctr"/>
            <a:r>
              <a:rPr lang="en-US" dirty="0"/>
              <a:t>K Time Exercise</a:t>
            </a:r>
          </a:p>
        </p:txBody>
      </p:sp>
      <p:sp>
        <p:nvSpPr>
          <p:cNvPr id="8" name="TextBox 7">
            <a:extLst>
              <a:ext uri="{FF2B5EF4-FFF2-40B4-BE49-F238E27FC236}">
                <a16:creationId xmlns:a16="http://schemas.microsoft.com/office/drawing/2014/main" id="{A4170682-61D7-4966-A667-75D69FB7ACA8}"/>
              </a:ext>
            </a:extLst>
          </p:cNvPr>
          <p:cNvSpPr txBox="1"/>
          <p:nvPr/>
        </p:nvSpPr>
        <p:spPr>
          <a:xfrm>
            <a:off x="502315" y="362710"/>
            <a:ext cx="11503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2284C"/>
                </a:solidFill>
                <a:effectLst/>
                <a:uLnTx/>
                <a:uFillTx/>
                <a:latin typeface="Arial" panose="020B0604020202020204" pitchFamily="34" charset="0"/>
                <a:ea typeface="+mn-ea"/>
                <a:cs typeface="Arial" panose="020B0604020202020204" pitchFamily="34" charset="0"/>
              </a:rPr>
              <a:t>FY 2016</a:t>
            </a:r>
          </a:p>
        </p:txBody>
      </p:sp>
      <p:sp>
        <p:nvSpPr>
          <p:cNvPr id="7" name="Rectangle 6">
            <a:extLst>
              <a:ext uri="{FF2B5EF4-FFF2-40B4-BE49-F238E27FC236}">
                <a16:creationId xmlns:a16="http://schemas.microsoft.com/office/drawing/2014/main" id="{7604D644-30BE-4750-A5B1-8B6BB01E9699}"/>
              </a:ext>
            </a:extLst>
          </p:cNvPr>
          <p:cNvSpPr>
            <a:spLocks noChangeArrowheads="1"/>
          </p:cNvSpPr>
          <p:nvPr/>
        </p:nvSpPr>
        <p:spPr bwMode="auto">
          <a:xfrm>
            <a:off x="646906" y="1512060"/>
            <a:ext cx="1089818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12284C"/>
                </a:solidFill>
                <a:effectLst/>
                <a:uLnTx/>
                <a:uFillTx/>
                <a:latin typeface="Arial" panose="020B0604020202020204" pitchFamily="34" charset="0"/>
                <a:ea typeface="+mn-ea"/>
                <a:cs typeface="Arial" panose="020B0604020202020204" pitchFamily="34" charset="0"/>
              </a:rPr>
              <a:t>	Q1. What is the setting code for the Jupiter preschool programs?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12284C"/>
                </a:solidFill>
                <a:effectLst/>
                <a:uLnTx/>
                <a:uFillTx/>
                <a:latin typeface="Arial" panose="020B0604020202020204" pitchFamily="34" charset="0"/>
                <a:ea typeface="+mn-ea"/>
                <a:cs typeface="Arial" panose="020B0604020202020204" pitchFamily="34" charset="0"/>
              </a:rPr>
              <a:t>		A1.</a:t>
            </a:r>
            <a:r>
              <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12284C"/>
                </a:solidFill>
                <a:effectLst/>
                <a:uLnTx/>
                <a:uFillTx/>
                <a:latin typeface="Arial" panose="020B0604020202020204" pitchFamily="34" charset="0"/>
                <a:ea typeface="+mn-ea"/>
                <a:cs typeface="Arial" panose="020B0604020202020204" pitchFamily="34" charset="0"/>
              </a:rPr>
              <a:t>	Q2. Does the morning session qualify for K time participation?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12284C"/>
                </a:solidFill>
                <a:effectLst/>
                <a:uLnTx/>
                <a:uFillTx/>
                <a:latin typeface="Arial" panose="020B0604020202020204" pitchFamily="34" charset="0"/>
                <a:ea typeface="+mn-ea"/>
                <a:cs typeface="Arial" panose="020B0604020202020204" pitchFamily="34" charset="0"/>
              </a:rPr>
              <a:t>		A2. 	</a:t>
            </a:r>
            <a:endPar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12284C"/>
                </a:solidFill>
                <a:effectLst/>
                <a:uLnTx/>
                <a:uFillTx/>
                <a:latin typeface="Arial" panose="020B0604020202020204" pitchFamily="34" charset="0"/>
                <a:ea typeface="+mn-ea"/>
                <a:cs typeface="Arial" panose="020B0604020202020204" pitchFamily="34" charset="0"/>
              </a:rPr>
              <a:t>	Q3. How much daily K time is possible in the AM session?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12284C"/>
                </a:solidFill>
                <a:effectLst/>
                <a:uLnTx/>
                <a:uFillTx/>
                <a:latin typeface="Arial" panose="020B0604020202020204" pitchFamily="34" charset="0"/>
                <a:ea typeface="+mn-ea"/>
                <a:cs typeface="Arial" panose="020B0604020202020204" pitchFamily="34" charset="0"/>
              </a:rPr>
              <a:t>		A3. 	</a:t>
            </a:r>
            <a:r>
              <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12284C"/>
                </a:solidFill>
                <a:effectLst/>
                <a:uLnTx/>
                <a:uFillTx/>
                <a:latin typeface="Arial" panose="020B0604020202020204" pitchFamily="34" charset="0"/>
                <a:ea typeface="+mn-ea"/>
                <a:cs typeface="Arial" panose="020B0604020202020204" pitchFamily="34" charset="0"/>
              </a:rPr>
              <a:t>	Q4. Does the afternoon session qualify for K time participation?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12284C"/>
                </a:solidFill>
                <a:effectLst/>
                <a:uLnTx/>
                <a:uFillTx/>
                <a:latin typeface="Arial" panose="020B0604020202020204" pitchFamily="34" charset="0"/>
                <a:ea typeface="+mn-ea"/>
                <a:cs typeface="Arial" panose="020B0604020202020204" pitchFamily="34" charset="0"/>
              </a:rPr>
              <a:t>		A4. 	</a:t>
            </a:r>
            <a:endPar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lvl="0" eaLnBrk="1" hangingPunct="1">
              <a:defRPr/>
            </a:pPr>
            <a:r>
              <a:rPr kumimoji="0" lang="en-US" altLang="en-US" sz="2400" b="1" i="0" u="none" strike="noStrike" kern="1200" cap="none" spc="0" normalizeH="0" baseline="0" noProof="0" dirty="0">
                <a:ln>
                  <a:noFill/>
                </a:ln>
                <a:solidFill>
                  <a:srgbClr val="12284C"/>
                </a:solidFill>
                <a:effectLst/>
                <a:uLnTx/>
                <a:uFillTx/>
                <a:latin typeface="Arial" panose="020B0604020202020204" pitchFamily="34" charset="0"/>
                <a:ea typeface="+mn-ea"/>
                <a:cs typeface="Arial" panose="020B0604020202020204" pitchFamily="34" charset="0"/>
              </a:rPr>
              <a:t>	Q5. </a:t>
            </a:r>
            <a:r>
              <a:rPr lang="en-US" altLang="en-US" sz="2400" b="1" dirty="0">
                <a:solidFill>
                  <a:srgbClr val="12284C"/>
                </a:solidFill>
              </a:rPr>
              <a:t>How much daily K time is possible in the PM session? </a:t>
            </a:r>
            <a:endParaRPr kumimoji="0" lang="en-US" altLang="en-US" sz="2400" b="1" i="0" u="none" strike="noStrike" kern="1200" cap="none" spc="0" normalizeH="0" baseline="0" noProof="0" dirty="0">
              <a:ln>
                <a:noFill/>
              </a:ln>
              <a:solidFill>
                <a:srgbClr val="1228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12284C"/>
                </a:solidFill>
                <a:effectLst/>
                <a:uLnTx/>
                <a:uFillTx/>
                <a:latin typeface="Arial" panose="020B0604020202020204" pitchFamily="34" charset="0"/>
                <a:ea typeface="+mn-ea"/>
                <a:cs typeface="Arial" panose="020B0604020202020204" pitchFamily="34" charset="0"/>
              </a:rPr>
              <a:t>		A5.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1" dirty="0">
                <a:solidFill>
                  <a:srgbClr val="12284C"/>
                </a:solidFill>
              </a:rPr>
              <a:t>	Q6. What is the Service Location building number listed for K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1" dirty="0">
                <a:solidFill>
                  <a:srgbClr val="12284C"/>
                </a:solidFill>
              </a:rPr>
              <a:t>		A6.  </a:t>
            </a:r>
            <a:endPar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4" name="Straight Connector 3">
            <a:extLst>
              <a:ext uri="{FF2B5EF4-FFF2-40B4-BE49-F238E27FC236}">
                <a16:creationId xmlns:a16="http://schemas.microsoft.com/office/drawing/2014/main" id="{3EF3C15F-ABC6-4A3D-B4E4-4BB6A5A13223}"/>
              </a:ext>
            </a:extLst>
          </p:cNvPr>
          <p:cNvCxnSpPr>
            <a:cxnSpLocks/>
          </p:cNvCxnSpPr>
          <p:nvPr/>
        </p:nvCxnSpPr>
        <p:spPr>
          <a:xfrm>
            <a:off x="3126654" y="4424518"/>
            <a:ext cx="268420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7D11C7-5789-4C7B-85F6-B85CF2255AF4}"/>
              </a:ext>
            </a:extLst>
          </p:cNvPr>
          <p:cNvCxnSpPr>
            <a:cxnSpLocks/>
          </p:cNvCxnSpPr>
          <p:nvPr/>
        </p:nvCxnSpPr>
        <p:spPr>
          <a:xfrm>
            <a:off x="3126654" y="3721511"/>
            <a:ext cx="268420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F0AA603-0D11-4645-A6F2-D8573F9D321C}"/>
              </a:ext>
            </a:extLst>
          </p:cNvPr>
          <p:cNvCxnSpPr>
            <a:cxnSpLocks/>
          </p:cNvCxnSpPr>
          <p:nvPr/>
        </p:nvCxnSpPr>
        <p:spPr>
          <a:xfrm>
            <a:off x="3126654" y="2964428"/>
            <a:ext cx="268420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D1EEE7-FF4D-435F-956F-BBC2421FBC4C}"/>
              </a:ext>
            </a:extLst>
          </p:cNvPr>
          <p:cNvCxnSpPr>
            <a:cxnSpLocks/>
          </p:cNvCxnSpPr>
          <p:nvPr/>
        </p:nvCxnSpPr>
        <p:spPr>
          <a:xfrm>
            <a:off x="3126654" y="5137355"/>
            <a:ext cx="268420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42CB227-3B6B-4946-B232-3EE5CCE56F9A}"/>
              </a:ext>
            </a:extLst>
          </p:cNvPr>
          <p:cNvCxnSpPr>
            <a:cxnSpLocks/>
          </p:cNvCxnSpPr>
          <p:nvPr/>
        </p:nvCxnSpPr>
        <p:spPr>
          <a:xfrm>
            <a:off x="3126654" y="5940508"/>
            <a:ext cx="268420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2811216-AE3E-4EE8-A907-04D6AFE0C3B0}"/>
              </a:ext>
            </a:extLst>
          </p:cNvPr>
          <p:cNvCxnSpPr>
            <a:cxnSpLocks/>
          </p:cNvCxnSpPr>
          <p:nvPr/>
        </p:nvCxnSpPr>
        <p:spPr>
          <a:xfrm>
            <a:off x="3126654" y="2172931"/>
            <a:ext cx="268420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00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09FD2-6DC3-4AB5-A4CE-BCD9B25BDC39}"/>
              </a:ext>
            </a:extLst>
          </p:cNvPr>
          <p:cNvSpPr>
            <a:spLocks noGrp="1"/>
          </p:cNvSpPr>
          <p:nvPr>
            <p:ph type="title"/>
          </p:nvPr>
        </p:nvSpPr>
        <p:spPr>
          <a:xfrm>
            <a:off x="839788" y="365126"/>
            <a:ext cx="10515600" cy="641930"/>
          </a:xfrm>
        </p:spPr>
        <p:txBody>
          <a:bodyPr>
            <a:normAutofit fontScale="90000"/>
          </a:bodyPr>
          <a:lstStyle/>
          <a:p>
            <a:pPr algn="ctr"/>
            <a:r>
              <a:rPr lang="en-US" dirty="0"/>
              <a:t>Know the Directory Information</a:t>
            </a:r>
          </a:p>
        </p:txBody>
      </p:sp>
      <p:pic>
        <p:nvPicPr>
          <p:cNvPr id="3" name="Picture 2">
            <a:extLst>
              <a:ext uri="{FF2B5EF4-FFF2-40B4-BE49-F238E27FC236}">
                <a16:creationId xmlns:a16="http://schemas.microsoft.com/office/drawing/2014/main" id="{6FE6B074-C811-4AE5-A296-18959BC17545}"/>
              </a:ext>
            </a:extLst>
          </p:cNvPr>
          <p:cNvPicPr>
            <a:picLocks noChangeAspect="1"/>
          </p:cNvPicPr>
          <p:nvPr/>
        </p:nvPicPr>
        <p:blipFill>
          <a:blip r:embed="rId3"/>
          <a:stretch>
            <a:fillRect/>
          </a:stretch>
        </p:blipFill>
        <p:spPr>
          <a:xfrm>
            <a:off x="806177" y="5343524"/>
            <a:ext cx="3048425" cy="1000265"/>
          </a:xfrm>
          <a:prstGeom prst="rect">
            <a:avLst/>
          </a:prstGeom>
        </p:spPr>
      </p:pic>
      <p:pic>
        <p:nvPicPr>
          <p:cNvPr id="4" name="Picture 3">
            <a:extLst>
              <a:ext uri="{FF2B5EF4-FFF2-40B4-BE49-F238E27FC236}">
                <a16:creationId xmlns:a16="http://schemas.microsoft.com/office/drawing/2014/main" id="{E89A0E01-36FF-4896-9ADD-86356BBEDE91}"/>
              </a:ext>
            </a:extLst>
          </p:cNvPr>
          <p:cNvPicPr>
            <a:picLocks noChangeAspect="1"/>
          </p:cNvPicPr>
          <p:nvPr/>
        </p:nvPicPr>
        <p:blipFill>
          <a:blip r:embed="rId4"/>
          <a:stretch>
            <a:fillRect/>
          </a:stretch>
        </p:blipFill>
        <p:spPr>
          <a:xfrm>
            <a:off x="753781" y="3029475"/>
            <a:ext cx="3153215" cy="876422"/>
          </a:xfrm>
          <a:prstGeom prst="rect">
            <a:avLst/>
          </a:prstGeom>
        </p:spPr>
      </p:pic>
      <p:pic>
        <p:nvPicPr>
          <p:cNvPr id="5" name="Picture 4">
            <a:extLst>
              <a:ext uri="{FF2B5EF4-FFF2-40B4-BE49-F238E27FC236}">
                <a16:creationId xmlns:a16="http://schemas.microsoft.com/office/drawing/2014/main" id="{13ACD179-BCCD-4B51-8DC3-A0B7DF25B254}"/>
              </a:ext>
            </a:extLst>
          </p:cNvPr>
          <p:cNvPicPr>
            <a:picLocks noChangeAspect="1"/>
          </p:cNvPicPr>
          <p:nvPr/>
        </p:nvPicPr>
        <p:blipFill>
          <a:blip r:embed="rId5"/>
          <a:stretch>
            <a:fillRect/>
          </a:stretch>
        </p:blipFill>
        <p:spPr>
          <a:xfrm>
            <a:off x="806177" y="1812990"/>
            <a:ext cx="3048425" cy="990738"/>
          </a:xfrm>
          <a:prstGeom prst="rect">
            <a:avLst/>
          </a:prstGeom>
        </p:spPr>
      </p:pic>
      <p:pic>
        <p:nvPicPr>
          <p:cNvPr id="6" name="Picture 5">
            <a:extLst>
              <a:ext uri="{FF2B5EF4-FFF2-40B4-BE49-F238E27FC236}">
                <a16:creationId xmlns:a16="http://schemas.microsoft.com/office/drawing/2014/main" id="{3C93FC16-1463-4EFD-AD3D-CD27B36865F6}"/>
              </a:ext>
            </a:extLst>
          </p:cNvPr>
          <p:cNvPicPr>
            <a:picLocks noChangeAspect="1"/>
          </p:cNvPicPr>
          <p:nvPr/>
        </p:nvPicPr>
        <p:blipFill>
          <a:blip r:embed="rId6"/>
          <a:stretch>
            <a:fillRect/>
          </a:stretch>
        </p:blipFill>
        <p:spPr>
          <a:xfrm>
            <a:off x="806177" y="4086025"/>
            <a:ext cx="3162741" cy="1149350"/>
          </a:xfrm>
          <a:prstGeom prst="rect">
            <a:avLst/>
          </a:prstGeom>
        </p:spPr>
      </p:pic>
      <p:sp>
        <p:nvSpPr>
          <p:cNvPr id="9" name="Text Placeholder 6">
            <a:extLst>
              <a:ext uri="{FF2B5EF4-FFF2-40B4-BE49-F238E27FC236}">
                <a16:creationId xmlns:a16="http://schemas.microsoft.com/office/drawing/2014/main" id="{97E6709F-D8E9-4CAB-9F19-6F45785124D1}"/>
              </a:ext>
            </a:extLst>
          </p:cNvPr>
          <p:cNvSpPr txBox="1">
            <a:spLocks/>
          </p:cNvSpPr>
          <p:nvPr/>
        </p:nvSpPr>
        <p:spPr>
          <a:xfrm>
            <a:off x="3808673" y="799182"/>
            <a:ext cx="4719296" cy="57467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800" b="1"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8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Expected Service line data</a:t>
            </a:r>
          </a:p>
        </p:txBody>
      </p:sp>
      <p:sp>
        <p:nvSpPr>
          <p:cNvPr id="10" name="Rectangle 9">
            <a:extLst>
              <a:ext uri="{FF2B5EF4-FFF2-40B4-BE49-F238E27FC236}">
                <a16:creationId xmlns:a16="http://schemas.microsoft.com/office/drawing/2014/main" id="{9B5BE0EE-6A43-49C0-8BA6-CAA5D38FCCED}"/>
              </a:ext>
            </a:extLst>
          </p:cNvPr>
          <p:cNvSpPr/>
          <p:nvPr/>
        </p:nvSpPr>
        <p:spPr>
          <a:xfrm>
            <a:off x="324224" y="1991810"/>
            <a:ext cx="370614" cy="369332"/>
          </a:xfrm>
          <a:prstGeom prst="rect">
            <a:avLst/>
          </a:prstGeom>
        </p:spPr>
        <p:txBody>
          <a:bodyPr wrap="square" anchor="ctr">
            <a:spAutoFit/>
          </a:bodyPr>
          <a:lstStyle/>
          <a:p>
            <a:r>
              <a:rPr lang="en-US" b="1" dirty="0"/>
              <a:t>1.</a:t>
            </a:r>
          </a:p>
        </p:txBody>
      </p:sp>
      <p:sp>
        <p:nvSpPr>
          <p:cNvPr id="13" name="Rectangle 12">
            <a:extLst>
              <a:ext uri="{FF2B5EF4-FFF2-40B4-BE49-F238E27FC236}">
                <a16:creationId xmlns:a16="http://schemas.microsoft.com/office/drawing/2014/main" id="{A251A071-99CB-4242-A867-E4B489D15576}"/>
              </a:ext>
            </a:extLst>
          </p:cNvPr>
          <p:cNvSpPr/>
          <p:nvPr/>
        </p:nvSpPr>
        <p:spPr>
          <a:xfrm>
            <a:off x="338815" y="5297348"/>
            <a:ext cx="486382" cy="369332"/>
          </a:xfrm>
          <a:prstGeom prst="rect">
            <a:avLst/>
          </a:prstGeom>
        </p:spPr>
        <p:txBody>
          <a:bodyPr wrap="square" anchor="ctr">
            <a:spAutoFit/>
          </a:bodyPr>
          <a:lstStyle/>
          <a:p>
            <a:r>
              <a:rPr lang="en-US" b="1" dirty="0"/>
              <a:t>4.</a:t>
            </a:r>
          </a:p>
        </p:txBody>
      </p:sp>
      <p:sp>
        <p:nvSpPr>
          <p:cNvPr id="14" name="Rectangle 13">
            <a:extLst>
              <a:ext uri="{FF2B5EF4-FFF2-40B4-BE49-F238E27FC236}">
                <a16:creationId xmlns:a16="http://schemas.microsoft.com/office/drawing/2014/main" id="{65B976E4-382D-4094-BFF4-B7B83ACF2169}"/>
              </a:ext>
            </a:extLst>
          </p:cNvPr>
          <p:cNvSpPr/>
          <p:nvPr/>
        </p:nvSpPr>
        <p:spPr>
          <a:xfrm>
            <a:off x="324224" y="4122082"/>
            <a:ext cx="515564" cy="369332"/>
          </a:xfrm>
          <a:prstGeom prst="rect">
            <a:avLst/>
          </a:prstGeom>
        </p:spPr>
        <p:txBody>
          <a:bodyPr wrap="square" anchor="ctr">
            <a:spAutoFit/>
          </a:bodyPr>
          <a:lstStyle/>
          <a:p>
            <a:r>
              <a:rPr lang="en-US" b="1" dirty="0"/>
              <a:t>3.</a:t>
            </a:r>
          </a:p>
        </p:txBody>
      </p:sp>
      <p:sp>
        <p:nvSpPr>
          <p:cNvPr id="15" name="Rectangle 14">
            <a:extLst>
              <a:ext uri="{FF2B5EF4-FFF2-40B4-BE49-F238E27FC236}">
                <a16:creationId xmlns:a16="http://schemas.microsoft.com/office/drawing/2014/main" id="{3B579AE5-A954-435E-BD4A-B49E2FDF1FE0}"/>
              </a:ext>
            </a:extLst>
          </p:cNvPr>
          <p:cNvSpPr/>
          <p:nvPr/>
        </p:nvSpPr>
        <p:spPr>
          <a:xfrm>
            <a:off x="324224" y="3037648"/>
            <a:ext cx="370613" cy="369332"/>
          </a:xfrm>
          <a:prstGeom prst="rect">
            <a:avLst/>
          </a:prstGeom>
        </p:spPr>
        <p:txBody>
          <a:bodyPr wrap="square" anchor="ctr">
            <a:spAutoFit/>
          </a:bodyPr>
          <a:lstStyle/>
          <a:p>
            <a:r>
              <a:rPr lang="en-US" b="1" dirty="0"/>
              <a:t>2.</a:t>
            </a:r>
          </a:p>
        </p:txBody>
      </p:sp>
      <p:sp>
        <p:nvSpPr>
          <p:cNvPr id="18" name="Text Placeholder 6">
            <a:extLst>
              <a:ext uri="{FF2B5EF4-FFF2-40B4-BE49-F238E27FC236}">
                <a16:creationId xmlns:a16="http://schemas.microsoft.com/office/drawing/2014/main" id="{C0D9FB2A-7B23-4928-9661-55E73268FFD9}"/>
              </a:ext>
            </a:extLst>
          </p:cNvPr>
          <p:cNvSpPr txBox="1">
            <a:spLocks/>
          </p:cNvSpPr>
          <p:nvPr/>
        </p:nvSpPr>
        <p:spPr>
          <a:xfrm>
            <a:off x="5323604" y="2035673"/>
            <a:ext cx="5250990" cy="57467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800" b="1"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8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1. 	</a:t>
            </a:r>
            <a:r>
              <a:rPr lang="en-US" u="sng" dirty="0"/>
              <a:t>R</a:t>
            </a:r>
            <a:r>
              <a:rPr lang="en-US" dirty="0"/>
              <a:t> + </a:t>
            </a:r>
            <a:r>
              <a:rPr lang="en-US" u="sng" dirty="0"/>
              <a:t>G</a:t>
            </a:r>
            <a:r>
              <a:rPr lang="en-US" dirty="0"/>
              <a:t> =       class minutes</a:t>
            </a:r>
          </a:p>
        </p:txBody>
      </p:sp>
      <p:sp>
        <p:nvSpPr>
          <p:cNvPr id="22" name="Text Placeholder 6">
            <a:extLst>
              <a:ext uri="{FF2B5EF4-FFF2-40B4-BE49-F238E27FC236}">
                <a16:creationId xmlns:a16="http://schemas.microsoft.com/office/drawing/2014/main" id="{08A59D6C-B640-4612-A384-359C14262D89}"/>
              </a:ext>
            </a:extLst>
          </p:cNvPr>
          <p:cNvSpPr txBox="1">
            <a:spLocks/>
          </p:cNvSpPr>
          <p:nvPr/>
        </p:nvSpPr>
        <p:spPr>
          <a:xfrm>
            <a:off x="5323603" y="3190699"/>
            <a:ext cx="5752435" cy="574676"/>
          </a:xfrm>
          <a:prstGeom prst="rect">
            <a:avLst/>
          </a:prstGeom>
        </p:spPr>
        <p:txBody>
          <a:bodyPr vert="horz" lIns="91440" tIns="45720" rIns="91440" bIns="45720" rtlCol="0" anchor="b">
            <a:normAutofit fontScale="85000" lnSpcReduction="10000"/>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800" b="1"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8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2. 	</a:t>
            </a:r>
            <a:r>
              <a:rPr lang="en-US" u="sng" dirty="0"/>
              <a:t>B</a:t>
            </a:r>
            <a:r>
              <a:rPr lang="en-US" dirty="0"/>
              <a:t> + </a:t>
            </a:r>
            <a:r>
              <a:rPr lang="en-US" u="sng" dirty="0"/>
              <a:t>G</a:t>
            </a:r>
            <a:r>
              <a:rPr lang="en-US" dirty="0"/>
              <a:t> +      = </a:t>
            </a:r>
            <a:r>
              <a:rPr lang="en-US" u="sng" dirty="0"/>
              <a:t>195</a:t>
            </a:r>
            <a:r>
              <a:rPr lang="en-US" dirty="0"/>
              <a:t> class minutes</a:t>
            </a:r>
          </a:p>
        </p:txBody>
      </p:sp>
      <p:sp>
        <p:nvSpPr>
          <p:cNvPr id="23" name="Text Placeholder 6">
            <a:extLst>
              <a:ext uri="{FF2B5EF4-FFF2-40B4-BE49-F238E27FC236}">
                <a16:creationId xmlns:a16="http://schemas.microsoft.com/office/drawing/2014/main" id="{C54990F1-2C7F-49AE-B583-6F1EE2E0100D}"/>
              </a:ext>
            </a:extLst>
          </p:cNvPr>
          <p:cNvSpPr txBox="1">
            <a:spLocks/>
          </p:cNvSpPr>
          <p:nvPr/>
        </p:nvSpPr>
        <p:spPr>
          <a:xfrm>
            <a:off x="5339963" y="4414842"/>
            <a:ext cx="5367365" cy="574676"/>
          </a:xfrm>
          <a:prstGeom prst="rect">
            <a:avLst/>
          </a:prstGeom>
        </p:spPr>
        <p:txBody>
          <a:bodyPr vert="horz" lIns="91440" tIns="45720" rIns="91440" bIns="45720" rtlCol="0" anchor="b">
            <a:normAutofit fontScale="92500"/>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800" b="1"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8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3. 	</a:t>
            </a:r>
            <a:r>
              <a:rPr lang="en-US" dirty="0">
                <a:solidFill>
                  <a:srgbClr val="FF0000"/>
                </a:solidFill>
              </a:rPr>
              <a:t>   </a:t>
            </a:r>
            <a:r>
              <a:rPr lang="en-US" dirty="0"/>
              <a:t> + </a:t>
            </a:r>
            <a:r>
              <a:rPr lang="en-US" u="sng" dirty="0"/>
              <a:t>G</a:t>
            </a:r>
            <a:r>
              <a:rPr lang="en-US" dirty="0"/>
              <a:t>  = </a:t>
            </a:r>
            <a:r>
              <a:rPr lang="en-US" dirty="0">
                <a:solidFill>
                  <a:srgbClr val="FF0000"/>
                </a:solidFill>
              </a:rPr>
              <a:t>     </a:t>
            </a:r>
            <a:r>
              <a:rPr lang="en-US" dirty="0"/>
              <a:t> class minutes </a:t>
            </a:r>
          </a:p>
        </p:txBody>
      </p:sp>
      <p:sp>
        <p:nvSpPr>
          <p:cNvPr id="24" name="Text Placeholder 6">
            <a:extLst>
              <a:ext uri="{FF2B5EF4-FFF2-40B4-BE49-F238E27FC236}">
                <a16:creationId xmlns:a16="http://schemas.microsoft.com/office/drawing/2014/main" id="{0EE935E2-5983-4876-8983-1B7A38FA2E53}"/>
              </a:ext>
            </a:extLst>
          </p:cNvPr>
          <p:cNvSpPr txBox="1">
            <a:spLocks/>
          </p:cNvSpPr>
          <p:nvPr/>
        </p:nvSpPr>
        <p:spPr>
          <a:xfrm>
            <a:off x="5339964" y="5467631"/>
            <a:ext cx="5868810" cy="574676"/>
          </a:xfrm>
          <a:prstGeom prst="rect">
            <a:avLst/>
          </a:prstGeom>
        </p:spPr>
        <p:txBody>
          <a:bodyPr vert="horz" lIns="91440" tIns="45720" rIns="91440" bIns="45720" rtlCol="0" anchor="b">
            <a:normAutofit fontScale="92500"/>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800" b="1"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8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4. 	</a:t>
            </a:r>
            <a:r>
              <a:rPr lang="en-US" dirty="0">
                <a:solidFill>
                  <a:srgbClr val="FF0000"/>
                </a:solidFill>
              </a:rPr>
              <a:t>  </a:t>
            </a:r>
            <a:r>
              <a:rPr lang="en-US" dirty="0"/>
              <a:t> + </a:t>
            </a:r>
            <a:r>
              <a:rPr lang="en-US" dirty="0">
                <a:solidFill>
                  <a:srgbClr val="FF0000"/>
                </a:solidFill>
              </a:rPr>
              <a:t>  </a:t>
            </a:r>
            <a:r>
              <a:rPr lang="en-US" dirty="0"/>
              <a:t> + </a:t>
            </a:r>
            <a:r>
              <a:rPr lang="en-US" dirty="0">
                <a:solidFill>
                  <a:srgbClr val="FF0000"/>
                </a:solidFill>
              </a:rPr>
              <a:t>  </a:t>
            </a:r>
            <a:r>
              <a:rPr lang="en-US" dirty="0"/>
              <a:t>  = </a:t>
            </a:r>
            <a:r>
              <a:rPr lang="en-US" u="sng" dirty="0"/>
              <a:t>180</a:t>
            </a:r>
            <a:r>
              <a:rPr lang="en-US" dirty="0"/>
              <a:t> class minutes</a:t>
            </a:r>
          </a:p>
        </p:txBody>
      </p:sp>
      <p:sp>
        <p:nvSpPr>
          <p:cNvPr id="7" name="Arrow: Right 6">
            <a:extLst>
              <a:ext uri="{FF2B5EF4-FFF2-40B4-BE49-F238E27FC236}">
                <a16:creationId xmlns:a16="http://schemas.microsoft.com/office/drawing/2014/main" id="{F57D4B7A-5A52-42BA-9954-C16A93F431E7}"/>
              </a:ext>
            </a:extLst>
          </p:cNvPr>
          <p:cNvSpPr/>
          <p:nvPr/>
        </p:nvSpPr>
        <p:spPr>
          <a:xfrm>
            <a:off x="457200" y="2610349"/>
            <a:ext cx="237638" cy="975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096B8227-81DA-4D6F-A091-F7EF48B370C8}"/>
              </a:ext>
            </a:extLst>
          </p:cNvPr>
          <p:cNvSpPr/>
          <p:nvPr/>
        </p:nvSpPr>
        <p:spPr>
          <a:xfrm>
            <a:off x="427703" y="3736695"/>
            <a:ext cx="296582" cy="975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288610CA-DA8E-48E0-87EB-FB27BBAF4172}"/>
              </a:ext>
            </a:extLst>
          </p:cNvPr>
          <p:cNvSpPr/>
          <p:nvPr/>
        </p:nvSpPr>
        <p:spPr>
          <a:xfrm>
            <a:off x="427703" y="4989518"/>
            <a:ext cx="296582" cy="1134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D91D6425-6C2E-477C-999F-E8E1D056FE89}"/>
              </a:ext>
            </a:extLst>
          </p:cNvPr>
          <p:cNvSpPr/>
          <p:nvPr/>
        </p:nvSpPr>
        <p:spPr>
          <a:xfrm>
            <a:off x="457200" y="6138868"/>
            <a:ext cx="296581" cy="99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6">
            <a:extLst>
              <a:ext uri="{FF2B5EF4-FFF2-40B4-BE49-F238E27FC236}">
                <a16:creationId xmlns:a16="http://schemas.microsoft.com/office/drawing/2014/main" id="{41CB1275-C6EE-48C9-B61B-58C929489B5C}"/>
              </a:ext>
            </a:extLst>
          </p:cNvPr>
          <p:cNvSpPr txBox="1">
            <a:spLocks/>
          </p:cNvSpPr>
          <p:nvPr/>
        </p:nvSpPr>
        <p:spPr>
          <a:xfrm>
            <a:off x="233081" y="365125"/>
            <a:ext cx="1210238" cy="3416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FY2018</a:t>
            </a:r>
          </a:p>
        </p:txBody>
      </p:sp>
      <p:sp>
        <p:nvSpPr>
          <p:cNvPr id="21" name="Text Placeholder 6">
            <a:extLst>
              <a:ext uri="{FF2B5EF4-FFF2-40B4-BE49-F238E27FC236}">
                <a16:creationId xmlns:a16="http://schemas.microsoft.com/office/drawing/2014/main" id="{01485109-7097-475C-8258-A1C95980FB76}"/>
              </a:ext>
            </a:extLst>
          </p:cNvPr>
          <p:cNvSpPr txBox="1">
            <a:spLocks/>
          </p:cNvSpPr>
          <p:nvPr/>
        </p:nvSpPr>
        <p:spPr>
          <a:xfrm>
            <a:off x="5966849" y="1512584"/>
            <a:ext cx="4719296" cy="574676"/>
          </a:xfrm>
          <a:prstGeom prst="rect">
            <a:avLst/>
          </a:prstGeom>
          <a:ln>
            <a:solidFill>
              <a:srgbClr val="FF0000"/>
            </a:solidFill>
          </a:ln>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800" b="1"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8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Enter the missing value</a:t>
            </a:r>
          </a:p>
        </p:txBody>
      </p:sp>
      <p:cxnSp>
        <p:nvCxnSpPr>
          <p:cNvPr id="17" name="Straight Connector 16">
            <a:extLst>
              <a:ext uri="{FF2B5EF4-FFF2-40B4-BE49-F238E27FC236}">
                <a16:creationId xmlns:a16="http://schemas.microsoft.com/office/drawing/2014/main" id="{1E2EB596-EE6A-4536-8632-9FBF400F8D56}"/>
              </a:ext>
            </a:extLst>
          </p:cNvPr>
          <p:cNvCxnSpPr/>
          <p:nvPr/>
        </p:nvCxnSpPr>
        <p:spPr>
          <a:xfrm>
            <a:off x="7447937" y="2531646"/>
            <a:ext cx="66367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D707C9A-CE38-4AE1-B9E3-6DDCE669441B}"/>
              </a:ext>
            </a:extLst>
          </p:cNvPr>
          <p:cNvCxnSpPr>
            <a:cxnSpLocks/>
          </p:cNvCxnSpPr>
          <p:nvPr/>
        </p:nvCxnSpPr>
        <p:spPr>
          <a:xfrm>
            <a:off x="6218905" y="6012650"/>
            <a:ext cx="4178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60D3DE7-610C-4592-9A6F-9C00D82DE825}"/>
              </a:ext>
            </a:extLst>
          </p:cNvPr>
          <p:cNvCxnSpPr>
            <a:cxnSpLocks/>
          </p:cNvCxnSpPr>
          <p:nvPr/>
        </p:nvCxnSpPr>
        <p:spPr>
          <a:xfrm>
            <a:off x="6218905" y="4979525"/>
            <a:ext cx="6317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EDBBAD4-A5A2-4160-815B-1CFBE02D5513}"/>
              </a:ext>
            </a:extLst>
          </p:cNvPr>
          <p:cNvCxnSpPr>
            <a:cxnSpLocks/>
          </p:cNvCxnSpPr>
          <p:nvPr/>
        </p:nvCxnSpPr>
        <p:spPr>
          <a:xfrm>
            <a:off x="7386482" y="3701305"/>
            <a:ext cx="4891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2E57C26-17CF-4E2E-A633-D8BA02B4A599}"/>
              </a:ext>
            </a:extLst>
          </p:cNvPr>
          <p:cNvCxnSpPr>
            <a:cxnSpLocks/>
          </p:cNvCxnSpPr>
          <p:nvPr/>
        </p:nvCxnSpPr>
        <p:spPr>
          <a:xfrm>
            <a:off x="6850629" y="6012650"/>
            <a:ext cx="4178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239C6D3-9376-4AAB-9704-66EDCC4594B4}"/>
              </a:ext>
            </a:extLst>
          </p:cNvPr>
          <p:cNvCxnSpPr>
            <a:cxnSpLocks/>
          </p:cNvCxnSpPr>
          <p:nvPr/>
        </p:nvCxnSpPr>
        <p:spPr>
          <a:xfrm>
            <a:off x="7447937" y="6012650"/>
            <a:ext cx="4178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63D59EB-5017-4763-9537-8983F0723064}"/>
              </a:ext>
            </a:extLst>
          </p:cNvPr>
          <p:cNvCxnSpPr>
            <a:cxnSpLocks/>
          </p:cNvCxnSpPr>
          <p:nvPr/>
        </p:nvCxnSpPr>
        <p:spPr>
          <a:xfrm>
            <a:off x="7654418" y="4949515"/>
            <a:ext cx="6317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328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9E0C539-C541-4516-8515-D49BC897306F}"/>
              </a:ext>
            </a:extLst>
          </p:cNvPr>
          <p:cNvSpPr>
            <a:spLocks noGrp="1"/>
          </p:cNvSpPr>
          <p:nvPr>
            <p:ph idx="1"/>
          </p:nvPr>
        </p:nvSpPr>
        <p:spPr>
          <a:xfrm>
            <a:off x="486697" y="3429000"/>
            <a:ext cx="11705303" cy="3050305"/>
          </a:xfrm>
        </p:spPr>
        <p:txBody>
          <a:bodyPr/>
          <a:lstStyle/>
          <a:p>
            <a:pPr marL="514350" lvl="0" indent="-514350">
              <a:buFont typeface="+mj-lt"/>
              <a:buAutoNum type="alphaUcPeriod"/>
            </a:pPr>
            <a:r>
              <a:rPr lang="en-US" dirty="0">
                <a:latin typeface="Arial" panose="020B0604020202020204" pitchFamily="34" charset="0"/>
                <a:cs typeface="Arial" panose="020B0604020202020204" pitchFamily="34" charset="0"/>
              </a:rPr>
              <a:t>It is legitimate, Ask KSDE to override and clear the verification</a:t>
            </a:r>
          </a:p>
          <a:p>
            <a:pPr marL="514350" lvl="0" indent="-514350">
              <a:buFont typeface="+mj-lt"/>
              <a:buAutoNum type="alphaUcPeriod"/>
            </a:pPr>
            <a:r>
              <a:rPr lang="en-US" dirty="0">
                <a:latin typeface="Arial" panose="020B0604020202020204" pitchFamily="34" charset="0"/>
                <a:cs typeface="Arial" panose="020B0604020202020204" pitchFamily="34" charset="0"/>
              </a:rPr>
              <a:t>Add setting “P” to the settings list and resubmit.</a:t>
            </a:r>
          </a:p>
          <a:p>
            <a:pPr marL="514350" lvl="0" indent="-514350">
              <a:buFont typeface="+mj-lt"/>
              <a:buAutoNum type="alphaUcPeriod"/>
            </a:pPr>
            <a:r>
              <a:rPr lang="en-US" dirty="0">
                <a:latin typeface="Arial" panose="020B0604020202020204" pitchFamily="34" charset="0"/>
                <a:cs typeface="Arial" panose="020B0604020202020204" pitchFamily="34" charset="0"/>
              </a:rPr>
              <a:t>Contact the provider and let her know the attendance building is in error.</a:t>
            </a:r>
          </a:p>
          <a:p>
            <a:pPr marL="514350" indent="-514350">
              <a:buFont typeface="+mj-lt"/>
              <a:buAutoNum type="alphaUcPeriod"/>
            </a:pPr>
            <a:r>
              <a:rPr lang="en-US" dirty="0">
                <a:latin typeface="Arial" panose="020B0604020202020204" pitchFamily="34" charset="0"/>
                <a:cs typeface="Arial" panose="020B0604020202020204" pitchFamily="34" charset="0"/>
              </a:rPr>
              <a:t>Change the service line setting to “K</a:t>
            </a:r>
          </a:p>
        </p:txBody>
      </p:sp>
      <p:sp>
        <p:nvSpPr>
          <p:cNvPr id="7" name="Title 6">
            <a:extLst>
              <a:ext uri="{FF2B5EF4-FFF2-40B4-BE49-F238E27FC236}">
                <a16:creationId xmlns:a16="http://schemas.microsoft.com/office/drawing/2014/main" id="{63546F0C-E65F-4DE0-9DD5-E3746E227D29}"/>
              </a:ext>
            </a:extLst>
          </p:cNvPr>
          <p:cNvSpPr>
            <a:spLocks noGrp="1"/>
          </p:cNvSpPr>
          <p:nvPr>
            <p:ph type="title"/>
          </p:nvPr>
        </p:nvSpPr>
        <p:spPr>
          <a:xfrm>
            <a:off x="486696" y="841963"/>
            <a:ext cx="11705303" cy="2123768"/>
          </a:xfrm>
        </p:spPr>
        <p:txBody>
          <a:bodyPr>
            <a:noAutofit/>
          </a:bodyPr>
          <a:lstStyle/>
          <a:p>
            <a:r>
              <a:rPr lang="en-US" sz="2800" dirty="0"/>
              <a:t>Student Davy Jones requires homebound services per his IEP. </a:t>
            </a:r>
            <a:br>
              <a:rPr lang="en-US" sz="2800" dirty="0"/>
            </a:br>
            <a:r>
              <a:rPr lang="en-US" sz="2800" dirty="0"/>
              <a:t>The provider listed “P” - homebound services at Taft elementary. </a:t>
            </a:r>
            <a:br>
              <a:rPr lang="en-US" sz="2800" dirty="0"/>
            </a:br>
            <a:r>
              <a:rPr lang="en-US" sz="2800" dirty="0"/>
              <a:t>This is triggering verification 0004. </a:t>
            </a:r>
            <a:br>
              <a:rPr lang="en-US" sz="2800" dirty="0"/>
            </a:br>
            <a:r>
              <a:rPr lang="en-US" sz="2800" dirty="0"/>
              <a:t>	How do I resolve the verification?</a:t>
            </a:r>
          </a:p>
        </p:txBody>
      </p:sp>
    </p:spTree>
    <p:extLst>
      <p:ext uri="{BB962C8B-B14F-4D97-AF65-F5344CB8AC3E}">
        <p14:creationId xmlns:p14="http://schemas.microsoft.com/office/powerpoint/2010/main" val="42339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C062-C61C-4280-B601-C15A0A7A7A68}"/>
              </a:ext>
            </a:extLst>
          </p:cNvPr>
          <p:cNvSpPr>
            <a:spLocks noGrp="1"/>
          </p:cNvSpPr>
          <p:nvPr>
            <p:ph type="title"/>
          </p:nvPr>
        </p:nvSpPr>
        <p:spPr>
          <a:xfrm>
            <a:off x="751298" y="188145"/>
            <a:ext cx="10515600" cy="785249"/>
          </a:xfrm>
        </p:spPr>
        <p:txBody>
          <a:bodyPr/>
          <a:lstStyle/>
          <a:p>
            <a:pPr algn="ctr"/>
            <a:r>
              <a:rPr lang="en-US" dirty="0"/>
              <a:t>Scavenger Hunt</a:t>
            </a:r>
          </a:p>
        </p:txBody>
      </p:sp>
      <p:sp>
        <p:nvSpPr>
          <p:cNvPr id="9" name="Rectangle 1">
            <a:extLst>
              <a:ext uri="{FF2B5EF4-FFF2-40B4-BE49-F238E27FC236}">
                <a16:creationId xmlns:a16="http://schemas.microsoft.com/office/drawing/2014/main" id="{31E360D8-2F6B-460A-969A-CE788BC6CAF4}"/>
              </a:ext>
            </a:extLst>
          </p:cNvPr>
          <p:cNvSpPr>
            <a:spLocks noGrp="1" noChangeArrowheads="1"/>
          </p:cNvSpPr>
          <p:nvPr>
            <p:ph sz="half" idx="2"/>
          </p:nvPr>
        </p:nvSpPr>
        <p:spPr bwMode="auto">
          <a:xfrm>
            <a:off x="709944" y="1410498"/>
            <a:ext cx="11221501" cy="495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AutoNum type="arabicPeriod"/>
            </a:pPr>
            <a:r>
              <a:rPr lang="en-US" altLang="en-US" sz="2400" b="1" dirty="0">
                <a:latin typeface="Calibri" panose="020F0502020204030204" pitchFamily="34" charset="0"/>
                <a:ea typeface="Calibri" panose="020F0502020204030204" pitchFamily="34" charset="0"/>
                <a:cs typeface="Times New Roman" panose="02020603050405020304" pitchFamily="18" charset="0"/>
              </a:rPr>
              <a:t>Using the Find Duplicates process from the 2021 MIS Workshop presentation</a:t>
            </a:r>
          </a:p>
          <a:p>
            <a:pPr lvl="1" eaLnBrk="1" hangingPunct="1">
              <a:buFont typeface="Arial" panose="020B0604020202020204" pitchFamily="34" charset="0"/>
              <a:buAutoNum type="arabicPeriod"/>
            </a:pPr>
            <a:r>
              <a:rPr lang="en-US" altLang="en-US" b="1" dirty="0">
                <a:latin typeface="Calibri" panose="020F0502020204030204" pitchFamily="34" charset="0"/>
                <a:ea typeface="Calibri" panose="020F0502020204030204" pitchFamily="34" charset="0"/>
                <a:cs typeface="Times New Roman" panose="02020603050405020304" pitchFamily="18" charset="0"/>
              </a:rPr>
              <a:t>How many duplicate records are present in your FY2020 EOY report in SPEDPro?</a:t>
            </a:r>
          </a:p>
          <a:p>
            <a:pPr lvl="1" eaLnBrk="1" hangingPunct="1">
              <a:buFont typeface="Arial" panose="020B0604020202020204" pitchFamily="34" charset="0"/>
              <a:buAutoNum type="arabicPeriod"/>
            </a:pPr>
            <a:endParaRPr lang="en-US" altLang="en-US" sz="1000" b="1" dirty="0">
              <a:latin typeface="Calibri" panose="020F0502020204030204" pitchFamily="34" charset="0"/>
              <a:ea typeface="Calibri" panose="020F0502020204030204" pitchFamily="34" charset="0"/>
              <a:cs typeface="Times New Roman" panose="02020603050405020304" pitchFamily="18" charset="0"/>
            </a:endParaRPr>
          </a:p>
          <a:p>
            <a:pPr eaLnBrk="1" hangingPunct="1">
              <a:buFont typeface="Arial" panose="020B0604020202020204" pitchFamily="34" charset="0"/>
              <a:buAutoNum type="arabicPeriod"/>
            </a:pPr>
            <a:r>
              <a:rPr lang="en-US" altLang="en-US" sz="2400" b="1" dirty="0">
                <a:latin typeface="Calibri" panose="020F0502020204030204" pitchFamily="34" charset="0"/>
                <a:ea typeface="Calibri" panose="020F0502020204030204" pitchFamily="34" charset="0"/>
                <a:cs typeface="Times New Roman" panose="02020603050405020304" pitchFamily="18" charset="0"/>
              </a:rPr>
              <a:t>Filtering on Agency Exit Date and Latest Service End date</a:t>
            </a:r>
          </a:p>
          <a:p>
            <a:pPr marL="914400" lvl="1" indent="-457200" eaLnBrk="1" hangingPunct="1">
              <a:buFont typeface="+mj-lt"/>
              <a:buAutoNum type="arabicPeriod" startAt="2"/>
            </a:pPr>
            <a:r>
              <a:rPr lang="en-US" altLang="en-US" b="1" dirty="0">
                <a:latin typeface="Calibri" panose="020F0502020204030204" pitchFamily="34" charset="0"/>
                <a:ea typeface="Calibri" panose="020F0502020204030204" pitchFamily="34" charset="0"/>
                <a:cs typeface="Times New Roman" panose="02020603050405020304" pitchFamily="18" charset="0"/>
              </a:rPr>
              <a:t>How many students have unequal dates indicating when services ended?</a:t>
            </a:r>
          </a:p>
          <a:p>
            <a:pPr marL="914400" lvl="1" indent="-457200" eaLnBrk="1" hangingPunct="1">
              <a:buFont typeface="+mj-lt"/>
              <a:buAutoNum type="arabicPeriod" startAt="2"/>
            </a:pPr>
            <a:endParaRPr lang="en-US" altLang="en-US" sz="1000" b="1" dirty="0">
              <a:latin typeface="Calibri" panose="020F0502020204030204" pitchFamily="34" charset="0"/>
              <a:ea typeface="Calibri" panose="020F0502020204030204" pitchFamily="34" charset="0"/>
              <a:cs typeface="Times New Roman" panose="02020603050405020304" pitchFamily="18" charset="0"/>
            </a:endParaRPr>
          </a:p>
          <a:p>
            <a:pPr marL="514350" indent="-457200" eaLnBrk="1" hangingPunct="1">
              <a:buFont typeface="+mj-lt"/>
              <a:buAutoNum type="arabicPeriod"/>
            </a:pPr>
            <a:r>
              <a:rPr lang="en-US" altLang="en-US" b="1" dirty="0">
                <a:latin typeface="Calibri" panose="020F0502020204030204" pitchFamily="34" charset="0"/>
                <a:ea typeface="Calibri" panose="020F0502020204030204" pitchFamily="34" charset="0"/>
                <a:cs typeface="Times New Roman" panose="02020603050405020304" pitchFamily="18" charset="0"/>
              </a:rPr>
              <a:t>Filtering on Grade level and June 30 age</a:t>
            </a:r>
          </a:p>
          <a:p>
            <a:pPr marL="914400" lvl="1" indent="-457200" eaLnBrk="1" hangingPunct="1">
              <a:buFont typeface="+mj-lt"/>
              <a:buAutoNum type="arabicPeriod" startAt="3"/>
            </a:pPr>
            <a:r>
              <a:rPr lang="en-US" altLang="en-US" b="1" dirty="0">
                <a:latin typeface="Calibri" panose="020F0502020204030204" pitchFamily="34" charset="0"/>
                <a:ea typeface="Calibri" panose="020F0502020204030204" pitchFamily="34" charset="0"/>
                <a:cs typeface="Times New Roman" panose="02020603050405020304" pitchFamily="18" charset="0"/>
              </a:rPr>
              <a:t>How many students have inappropriate grade levels for their age?</a:t>
            </a:r>
          </a:p>
          <a:p>
            <a:pPr marL="914400" lvl="1" indent="-457200" eaLnBrk="1" hangingPunct="1">
              <a:buFont typeface="+mj-lt"/>
              <a:buAutoNum type="arabicPeriod" startAt="3"/>
            </a:pPr>
            <a:endParaRPr lang="en-US" altLang="en-US" sz="1000" b="1" dirty="0">
              <a:latin typeface="Calibri" panose="020F0502020204030204" pitchFamily="34" charset="0"/>
              <a:ea typeface="Calibri" panose="020F0502020204030204" pitchFamily="34" charset="0"/>
              <a:cs typeface="Times New Roman" panose="02020603050405020304" pitchFamily="18" charset="0"/>
            </a:endParaRPr>
          </a:p>
          <a:p>
            <a:pPr marL="514350" indent="-457200" eaLnBrk="1" hangingPunct="1">
              <a:buFont typeface="+mj-lt"/>
              <a:buAutoNum type="arabicPeriod"/>
            </a:pPr>
            <a:r>
              <a:rPr lang="en-US" altLang="en-US" b="1" dirty="0">
                <a:latin typeface="Calibri" panose="020F0502020204030204" pitchFamily="34" charset="0"/>
                <a:ea typeface="Calibri" panose="020F0502020204030204" pitchFamily="34" charset="0"/>
                <a:cs typeface="Times New Roman" panose="02020603050405020304" pitchFamily="18" charset="0"/>
              </a:rPr>
              <a:t>Filtering on current status and Latest Service End date</a:t>
            </a:r>
          </a:p>
          <a:p>
            <a:pPr marL="914400" lvl="1" indent="-457200" eaLnBrk="1" hangingPunct="1">
              <a:buFont typeface="+mj-lt"/>
              <a:buAutoNum type="arabicPeriod" startAt="4"/>
            </a:pPr>
            <a:r>
              <a:rPr lang="en-US" altLang="en-US" b="1" dirty="0">
                <a:latin typeface="Calibri" panose="020F0502020204030204" pitchFamily="34" charset="0"/>
                <a:ea typeface="Calibri" panose="020F0502020204030204" pitchFamily="34" charset="0"/>
                <a:cs typeface="Times New Roman" panose="02020603050405020304" pitchFamily="18" charset="0"/>
              </a:rPr>
              <a:t>How many active students have incomplete data for the school year?</a:t>
            </a:r>
          </a:p>
          <a:p>
            <a:pPr marL="914400" lvl="1" indent="-457200" eaLnBrk="1" hangingPunct="1">
              <a:buFont typeface="+mj-lt"/>
              <a:buAutoNum type="arabicPeriod" startAt="4"/>
            </a:pPr>
            <a:endParaRPr lang="en-US" altLang="en-US" sz="1000" b="1" dirty="0">
              <a:latin typeface="Calibri" panose="020F0502020204030204" pitchFamily="34" charset="0"/>
              <a:ea typeface="Calibri" panose="020F0502020204030204" pitchFamily="34" charset="0"/>
              <a:cs typeface="Times New Roman" panose="02020603050405020304" pitchFamily="18" charset="0"/>
            </a:endParaRPr>
          </a:p>
          <a:p>
            <a:pPr marL="514350" indent="-457200" eaLnBrk="1" hangingPunct="1">
              <a:buFont typeface="+mj-lt"/>
              <a:buAutoNum type="arabicPeriod"/>
            </a:pPr>
            <a:r>
              <a:rPr lang="en-US" altLang="en-US" b="1" dirty="0">
                <a:latin typeface="Calibri" panose="020F0502020204030204" pitchFamily="34" charset="0"/>
                <a:ea typeface="Calibri" panose="020F0502020204030204" pitchFamily="34" charset="0"/>
                <a:cs typeface="Times New Roman" panose="02020603050405020304" pitchFamily="18" charset="0"/>
              </a:rPr>
              <a:t>Filtering on All settings </a:t>
            </a:r>
          </a:p>
          <a:p>
            <a:pPr marL="914400" lvl="1" indent="-457200" eaLnBrk="1" hangingPunct="1">
              <a:buFont typeface="+mj-lt"/>
              <a:buAutoNum type="arabicPeriod" startAt="5"/>
            </a:pPr>
            <a:r>
              <a:rPr lang="en-US" altLang="en-US" b="1" dirty="0">
                <a:latin typeface="Calibri" panose="020F0502020204030204" pitchFamily="34" charset="0"/>
                <a:ea typeface="Calibri" panose="020F0502020204030204" pitchFamily="34" charset="0"/>
                <a:cs typeface="Times New Roman" panose="02020603050405020304" pitchFamily="18" charset="0"/>
              </a:rPr>
              <a:t>How many student have “blank” or “Z” settings?</a:t>
            </a:r>
          </a:p>
          <a:p>
            <a:pPr marL="914400" lvl="1" indent="-457200" eaLnBrk="1" hangingPunct="1">
              <a:buFont typeface="+mj-lt"/>
              <a:buAutoNum type="arabicPeriod" startAt="5"/>
            </a:pPr>
            <a:endParaRPr lang="en-US" altLang="en-US" sz="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1">
            <a:extLst>
              <a:ext uri="{FF2B5EF4-FFF2-40B4-BE49-F238E27FC236}">
                <a16:creationId xmlns:a16="http://schemas.microsoft.com/office/drawing/2014/main" id="{044D00AB-E9CE-42C5-83C2-8A2101C5E91E}"/>
              </a:ext>
            </a:extLst>
          </p:cNvPr>
          <p:cNvSpPr txBox="1">
            <a:spLocks noChangeArrowheads="1"/>
          </p:cNvSpPr>
          <p:nvPr/>
        </p:nvSpPr>
        <p:spPr bwMode="auto">
          <a:xfrm>
            <a:off x="709945" y="842964"/>
            <a:ext cx="1077210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342900" indent="-342900" algn="l" defTabSz="914400" rtl="0" eaLnBrk="0" latinLnBrk="0" hangingPunct="0">
              <a:lnSpc>
                <a:spcPct val="90000"/>
              </a:lnSpc>
              <a:spcBef>
                <a:spcPts val="1000"/>
              </a:spcBef>
              <a:buClr>
                <a:schemeClr val="accent2"/>
              </a:buClr>
              <a:buFont typeface="Arial" panose="020B0604020202020204" pitchFamily="34" charset="0"/>
              <a:buChar char="•"/>
              <a:defRPr sz="24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1pPr>
            <a:lvl2pPr marL="742950" indent="-285750" algn="l" defTabSz="914400" rtl="0" eaLnBrk="0" latinLnBrk="0" hangingPunct="0">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2pPr>
            <a:lvl3pPr marL="1143000" indent="-228600" algn="l" defTabSz="914400" rtl="0" eaLnBrk="0" latinLnBrk="0" hangingPunct="0">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3pPr>
            <a:lvl4pPr marL="1600200" indent="-228600" algn="l" defTabSz="914400" rtl="0" eaLnBrk="0" latinLnBrk="0" hangingPunct="0">
              <a:lnSpc>
                <a:spcPct val="9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4pPr>
            <a:lvl5pPr marL="2057400" indent="-228600" algn="l" defTabSz="914400" rtl="0" eaLnBrk="0" latinLnBrk="0" hangingPunct="0">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9pPr>
          </a:lstStyle>
          <a:p>
            <a:pPr marL="0" indent="0" algn="ctr" eaLnBrk="1" hangingPunct="1">
              <a:buNone/>
            </a:pPr>
            <a:r>
              <a:rPr lang="en-US" altLang="en-US" sz="3200" b="1" dirty="0">
                <a:latin typeface="Calibri" panose="020F0502020204030204" pitchFamily="34" charset="0"/>
                <a:ea typeface="Calibri" panose="020F0502020204030204" pitchFamily="34" charset="0"/>
                <a:cs typeface="Times New Roman" panose="02020603050405020304" pitchFamily="18" charset="0"/>
              </a:rPr>
              <a:t>Create a FY 2020 Projected End of Year in SPEDPro</a:t>
            </a:r>
          </a:p>
        </p:txBody>
      </p:sp>
      <p:cxnSp>
        <p:nvCxnSpPr>
          <p:cNvPr id="4" name="Straight Connector 3">
            <a:extLst>
              <a:ext uri="{FF2B5EF4-FFF2-40B4-BE49-F238E27FC236}">
                <a16:creationId xmlns:a16="http://schemas.microsoft.com/office/drawing/2014/main" id="{3B6C1BC7-5B21-439D-8CFA-5F32AE4662AE}"/>
              </a:ext>
            </a:extLst>
          </p:cNvPr>
          <p:cNvCxnSpPr/>
          <p:nvPr/>
        </p:nvCxnSpPr>
        <p:spPr>
          <a:xfrm>
            <a:off x="9507794" y="2330245"/>
            <a:ext cx="227905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51A87A8-B1BF-4887-90C3-0222BA9AE788}"/>
              </a:ext>
            </a:extLst>
          </p:cNvPr>
          <p:cNvCxnSpPr/>
          <p:nvPr/>
        </p:nvCxnSpPr>
        <p:spPr>
          <a:xfrm>
            <a:off x="9507794" y="3161071"/>
            <a:ext cx="227905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A4634D4-CD64-4F03-A7B0-EEF5FF3B547A}"/>
              </a:ext>
            </a:extLst>
          </p:cNvPr>
          <p:cNvCxnSpPr/>
          <p:nvPr/>
        </p:nvCxnSpPr>
        <p:spPr>
          <a:xfrm>
            <a:off x="9507794" y="4154128"/>
            <a:ext cx="227905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1DAF10-AD57-4871-BB72-C77D80EA6D52}"/>
              </a:ext>
            </a:extLst>
          </p:cNvPr>
          <p:cNvCxnSpPr/>
          <p:nvPr/>
        </p:nvCxnSpPr>
        <p:spPr>
          <a:xfrm>
            <a:off x="9507794" y="5102942"/>
            <a:ext cx="227905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A991B52-6934-43E2-B722-86A0FCBEF733}"/>
              </a:ext>
            </a:extLst>
          </p:cNvPr>
          <p:cNvCxnSpPr/>
          <p:nvPr/>
        </p:nvCxnSpPr>
        <p:spPr>
          <a:xfrm>
            <a:off x="9507794" y="6184490"/>
            <a:ext cx="227905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367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C062-C61C-4280-B601-C15A0A7A7A68}"/>
              </a:ext>
            </a:extLst>
          </p:cNvPr>
          <p:cNvSpPr>
            <a:spLocks noGrp="1"/>
          </p:cNvSpPr>
          <p:nvPr>
            <p:ph type="title"/>
          </p:nvPr>
        </p:nvSpPr>
        <p:spPr>
          <a:xfrm>
            <a:off x="751298" y="188145"/>
            <a:ext cx="10515600" cy="785249"/>
          </a:xfrm>
        </p:spPr>
        <p:txBody>
          <a:bodyPr/>
          <a:lstStyle/>
          <a:p>
            <a:pPr algn="ctr"/>
            <a:r>
              <a:rPr lang="en-US" dirty="0"/>
              <a:t>Scavenger Hunt</a:t>
            </a:r>
          </a:p>
        </p:txBody>
      </p:sp>
      <p:sp>
        <p:nvSpPr>
          <p:cNvPr id="9" name="Rectangle 1">
            <a:extLst>
              <a:ext uri="{FF2B5EF4-FFF2-40B4-BE49-F238E27FC236}">
                <a16:creationId xmlns:a16="http://schemas.microsoft.com/office/drawing/2014/main" id="{31E360D8-2F6B-460A-969A-CE788BC6CAF4}"/>
              </a:ext>
            </a:extLst>
          </p:cNvPr>
          <p:cNvSpPr>
            <a:spLocks noGrp="1" noChangeArrowheads="1"/>
          </p:cNvSpPr>
          <p:nvPr>
            <p:ph sz="half" idx="2"/>
          </p:nvPr>
        </p:nvSpPr>
        <p:spPr bwMode="auto">
          <a:xfrm>
            <a:off x="0" y="1236902"/>
            <a:ext cx="12027743" cy="50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914400" lvl="1" indent="-457200" eaLnBrk="1" hangingPunct="1">
              <a:buFont typeface="+mj-lt"/>
              <a:buAutoNum type="arabicPeriod" startAt="4"/>
            </a:pPr>
            <a:endParaRPr lang="en-US" altLang="en-US" sz="800" b="1" dirty="0">
              <a:latin typeface="Calibri" panose="020F0502020204030204" pitchFamily="34" charset="0"/>
              <a:ea typeface="Calibri" panose="020F0502020204030204" pitchFamily="34" charset="0"/>
              <a:cs typeface="Times New Roman" panose="02020603050405020304" pitchFamily="18" charset="0"/>
            </a:endParaRPr>
          </a:p>
          <a:p>
            <a:pPr marL="514350" indent="-457200" eaLnBrk="1" hangingPunct="1">
              <a:buFont typeface="+mj-lt"/>
              <a:buAutoNum type="arabicPeriod" startAt="6"/>
            </a:pPr>
            <a:r>
              <a:rPr lang="en-US" altLang="en-US" b="1" dirty="0">
                <a:latin typeface="Calibri" panose="020F0502020204030204" pitchFamily="34" charset="0"/>
                <a:ea typeface="Calibri" panose="020F0502020204030204" pitchFamily="34" charset="0"/>
                <a:cs typeface="Times New Roman" panose="02020603050405020304" pitchFamily="18" charset="0"/>
              </a:rPr>
              <a:t>Searching on the building Information page in SPEDPro</a:t>
            </a:r>
          </a:p>
          <a:p>
            <a:pPr marL="914400" lvl="1" indent="-457200" eaLnBrk="1" hangingPunct="1">
              <a:buFont typeface="+mj-lt"/>
              <a:buAutoNum type="arabicPeriod" startAt="6"/>
            </a:pPr>
            <a:r>
              <a:rPr lang="en-US" altLang="en-US" b="1" dirty="0">
                <a:latin typeface="Calibri" panose="020F0502020204030204" pitchFamily="34" charset="0"/>
                <a:ea typeface="Calibri" panose="020F0502020204030204" pitchFamily="34" charset="0"/>
                <a:cs typeface="Times New Roman" panose="02020603050405020304" pitchFamily="18" charset="0"/>
              </a:rPr>
              <a:t>How many USD 229 schools have a </a:t>
            </a:r>
            <a:r>
              <a:rPr lang="en-US" altLang="en-US" b="1" u="sng" dirty="0">
                <a:latin typeface="Calibri" panose="020F0502020204030204" pitchFamily="34" charset="0"/>
                <a:ea typeface="Calibri" panose="020F0502020204030204" pitchFamily="34" charset="0"/>
                <a:cs typeface="Times New Roman" panose="02020603050405020304" pitchFamily="18" charset="0"/>
              </a:rPr>
              <a:t>Reverse Mainstream</a:t>
            </a:r>
            <a:r>
              <a:rPr lang="en-US" altLang="en-US" b="1" dirty="0">
                <a:latin typeface="Calibri" panose="020F0502020204030204" pitchFamily="34" charset="0"/>
                <a:ea typeface="Calibri" panose="020F0502020204030204" pitchFamily="34" charset="0"/>
                <a:cs typeface="Times New Roman" panose="02020603050405020304" pitchFamily="18" charset="0"/>
              </a:rPr>
              <a:t> program listed in the Directory in 2020?</a:t>
            </a:r>
          </a:p>
          <a:p>
            <a:pPr marL="914400" lvl="1" indent="-457200" eaLnBrk="1" hangingPunct="1">
              <a:buFont typeface="+mj-lt"/>
              <a:buAutoNum type="arabicPeriod" startAt="6"/>
            </a:pPr>
            <a:endParaRPr lang="en-US" altLang="en-US" sz="1000" b="1" dirty="0">
              <a:latin typeface="Calibri" panose="020F0502020204030204" pitchFamily="34" charset="0"/>
              <a:ea typeface="Calibri" panose="020F0502020204030204" pitchFamily="34" charset="0"/>
              <a:cs typeface="Times New Roman" panose="02020603050405020304" pitchFamily="18" charset="0"/>
            </a:endParaRPr>
          </a:p>
          <a:p>
            <a:pPr marL="514350" indent="-457200" eaLnBrk="1" hangingPunct="1">
              <a:buFont typeface="+mj-lt"/>
              <a:buAutoNum type="arabicPeriod" startAt="6"/>
            </a:pPr>
            <a:r>
              <a:rPr lang="en-US" altLang="en-US" b="1" dirty="0">
                <a:latin typeface="Calibri" panose="020F0502020204030204" pitchFamily="34" charset="0"/>
                <a:ea typeface="Calibri" panose="020F0502020204030204" pitchFamily="34" charset="0"/>
                <a:cs typeface="Times New Roman" panose="02020603050405020304" pitchFamily="18" charset="0"/>
              </a:rPr>
              <a:t>Searching on the building Information page in SPEDPro</a:t>
            </a:r>
          </a:p>
          <a:p>
            <a:pPr marL="914400" lvl="1" indent="-457200" eaLnBrk="1" hangingPunct="1">
              <a:buFont typeface="+mj-lt"/>
              <a:buAutoNum type="arabicPeriod" startAt="7"/>
            </a:pPr>
            <a:r>
              <a:rPr lang="en-US" altLang="en-US" b="1" dirty="0">
                <a:latin typeface="Calibri" panose="020F0502020204030204" pitchFamily="34" charset="0"/>
                <a:ea typeface="Calibri" panose="020F0502020204030204" pitchFamily="34" charset="0"/>
                <a:cs typeface="Times New Roman" panose="02020603050405020304" pitchFamily="18" charset="0"/>
              </a:rPr>
              <a:t>How many class minutes are available in the “All out of State” building X0440 in 2020?</a:t>
            </a:r>
          </a:p>
          <a:p>
            <a:pPr marL="914400" lvl="1" indent="-457200" eaLnBrk="1" hangingPunct="1">
              <a:buFont typeface="+mj-lt"/>
              <a:buAutoNum type="arabicPeriod" startAt="7"/>
            </a:pPr>
            <a:endParaRPr lang="en-US" altLang="en-US" sz="1000" b="1" dirty="0">
              <a:latin typeface="Calibri" panose="020F0502020204030204" pitchFamily="34" charset="0"/>
              <a:ea typeface="Calibri" panose="020F0502020204030204" pitchFamily="34" charset="0"/>
              <a:cs typeface="Times New Roman" panose="02020603050405020304" pitchFamily="18" charset="0"/>
            </a:endParaRPr>
          </a:p>
          <a:p>
            <a:pPr marL="514350" indent="-457200" eaLnBrk="1" hangingPunct="1">
              <a:buFont typeface="+mj-lt"/>
              <a:buAutoNum type="arabicPeriod" startAt="6"/>
            </a:pPr>
            <a:r>
              <a:rPr lang="en-US" altLang="en-US" b="1" dirty="0">
                <a:latin typeface="Calibri" panose="020F0502020204030204" pitchFamily="34" charset="0"/>
                <a:ea typeface="Calibri" panose="020F0502020204030204" pitchFamily="34" charset="0"/>
                <a:cs typeface="Times New Roman" panose="02020603050405020304" pitchFamily="18" charset="0"/>
              </a:rPr>
              <a:t>Searching on the settings list page in SPEDPro</a:t>
            </a:r>
          </a:p>
          <a:p>
            <a:pPr marL="914400" lvl="1" indent="-457200" eaLnBrk="1" hangingPunct="1">
              <a:buFont typeface="+mj-lt"/>
              <a:buAutoNum type="arabicPeriod" startAt="8"/>
            </a:pPr>
            <a:r>
              <a:rPr lang="en-US" altLang="en-US" b="1" dirty="0">
                <a:latin typeface="Calibri" panose="020F0502020204030204" pitchFamily="34" charset="0"/>
                <a:ea typeface="Calibri" panose="020F0502020204030204" pitchFamily="34" charset="0"/>
                <a:cs typeface="Times New Roman" panose="02020603050405020304" pitchFamily="18" charset="0"/>
              </a:rPr>
              <a:t>On what date were your FY2020 setting modified to approved status by KSDE?</a:t>
            </a:r>
          </a:p>
          <a:p>
            <a:pPr marL="914400" lvl="1" indent="-457200" eaLnBrk="1" hangingPunct="1">
              <a:buFont typeface="+mj-lt"/>
              <a:buAutoNum type="arabicPeriod" startAt="8"/>
            </a:pPr>
            <a:endParaRPr lang="en-US" altLang="en-US" sz="1000" b="1" dirty="0">
              <a:latin typeface="Calibri" panose="020F0502020204030204" pitchFamily="34" charset="0"/>
              <a:ea typeface="Calibri" panose="020F0502020204030204" pitchFamily="34" charset="0"/>
              <a:cs typeface="Times New Roman" panose="02020603050405020304" pitchFamily="18" charset="0"/>
            </a:endParaRPr>
          </a:p>
          <a:p>
            <a:pPr marL="514350" indent="-457200" eaLnBrk="1" hangingPunct="1">
              <a:buFont typeface="+mj-lt"/>
              <a:buAutoNum type="arabicPeriod" startAt="6"/>
            </a:pPr>
            <a:r>
              <a:rPr lang="en-US" altLang="en-US" b="1" dirty="0">
                <a:latin typeface="Calibri" panose="020F0502020204030204" pitchFamily="34" charset="0"/>
                <a:ea typeface="Calibri" panose="020F0502020204030204" pitchFamily="34" charset="0"/>
                <a:cs typeface="Times New Roman" panose="02020603050405020304" pitchFamily="18" charset="0"/>
              </a:rPr>
              <a:t>Searching on the Import History page in SPEDPro</a:t>
            </a:r>
          </a:p>
          <a:p>
            <a:pPr marL="914400" lvl="1" indent="-457200" eaLnBrk="1" hangingPunct="1">
              <a:buFont typeface="+mj-lt"/>
              <a:buAutoNum type="arabicPeriod" startAt="9"/>
            </a:pPr>
            <a:r>
              <a:rPr lang="en-US" altLang="en-US" b="1" dirty="0">
                <a:latin typeface="Calibri" panose="020F0502020204030204" pitchFamily="34" charset="0"/>
                <a:ea typeface="Calibri" panose="020F0502020204030204" pitchFamily="34" charset="0"/>
                <a:cs typeface="Times New Roman" panose="02020603050405020304" pitchFamily="18" charset="0"/>
              </a:rPr>
              <a:t>What is the date and file name of your first import into SPEDPro?</a:t>
            </a:r>
          </a:p>
          <a:p>
            <a:pPr marL="914400" lvl="1" indent="-457200" eaLnBrk="1" hangingPunct="1">
              <a:buFont typeface="+mj-lt"/>
              <a:buAutoNum type="arabicPeriod" startAt="9"/>
            </a:pPr>
            <a:endParaRPr lang="en-US" altLang="en-US" sz="1000" b="1" dirty="0">
              <a:latin typeface="Calibri" panose="020F0502020204030204" pitchFamily="34" charset="0"/>
              <a:ea typeface="Calibri" panose="020F0502020204030204" pitchFamily="34" charset="0"/>
              <a:cs typeface="Times New Roman" panose="02020603050405020304" pitchFamily="18" charset="0"/>
            </a:endParaRPr>
          </a:p>
          <a:p>
            <a:pPr marL="514350" indent="-457200" eaLnBrk="1" hangingPunct="1">
              <a:buFont typeface="+mj-lt"/>
              <a:buAutoNum type="arabicPeriod" startAt="6"/>
            </a:pPr>
            <a:r>
              <a:rPr lang="en-US" altLang="en-US" b="1" dirty="0">
                <a:latin typeface="Calibri" panose="020F0502020204030204" pitchFamily="34" charset="0"/>
                <a:ea typeface="Calibri" panose="020F0502020204030204" pitchFamily="34" charset="0"/>
                <a:cs typeface="Times New Roman" panose="02020603050405020304" pitchFamily="18" charset="0"/>
              </a:rPr>
              <a:t>Search for all students in SPEDPro. From the search results, select the top student listed.</a:t>
            </a:r>
          </a:p>
          <a:p>
            <a:pPr marL="914400" lvl="1" indent="-457200" eaLnBrk="1" hangingPunct="1">
              <a:buFont typeface="+mj-lt"/>
              <a:buAutoNum type="arabicPeriod" startAt="10"/>
            </a:pPr>
            <a:r>
              <a:rPr lang="en-US" altLang="en-US" b="1" dirty="0">
                <a:latin typeface="Calibri" panose="020F0502020204030204" pitchFamily="34" charset="0"/>
                <a:ea typeface="Calibri" panose="020F0502020204030204" pitchFamily="34" charset="0"/>
                <a:cs typeface="Times New Roman" panose="02020603050405020304" pitchFamily="18" charset="0"/>
              </a:rPr>
              <a:t>What is the date of last update to this student record as time stamped on the Audit Log?</a:t>
            </a:r>
          </a:p>
        </p:txBody>
      </p:sp>
      <p:sp>
        <p:nvSpPr>
          <p:cNvPr id="5" name="Rectangle 1">
            <a:extLst>
              <a:ext uri="{FF2B5EF4-FFF2-40B4-BE49-F238E27FC236}">
                <a16:creationId xmlns:a16="http://schemas.microsoft.com/office/drawing/2014/main" id="{044D00AB-E9CE-42C5-83C2-8A2101C5E91E}"/>
              </a:ext>
            </a:extLst>
          </p:cNvPr>
          <p:cNvSpPr txBox="1">
            <a:spLocks noChangeArrowheads="1"/>
          </p:cNvSpPr>
          <p:nvPr/>
        </p:nvSpPr>
        <p:spPr bwMode="auto">
          <a:xfrm>
            <a:off x="709945" y="842964"/>
            <a:ext cx="1077210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342900" indent="-342900" algn="l" defTabSz="914400" rtl="0" eaLnBrk="0" latinLnBrk="0" hangingPunct="0">
              <a:lnSpc>
                <a:spcPct val="90000"/>
              </a:lnSpc>
              <a:spcBef>
                <a:spcPts val="1000"/>
              </a:spcBef>
              <a:buClr>
                <a:schemeClr val="accent2"/>
              </a:buClr>
              <a:buFont typeface="Arial" panose="020B0604020202020204" pitchFamily="34" charset="0"/>
              <a:buChar char="•"/>
              <a:defRPr sz="24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1pPr>
            <a:lvl2pPr marL="742950" indent="-285750" algn="l" defTabSz="914400" rtl="0" eaLnBrk="0" latinLnBrk="0" hangingPunct="0">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2pPr>
            <a:lvl3pPr marL="1143000" indent="-228600" algn="l" defTabSz="914400" rtl="0" eaLnBrk="0" latinLnBrk="0" hangingPunct="0">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3pPr>
            <a:lvl4pPr marL="1600200" indent="-228600" algn="l" defTabSz="914400" rtl="0" eaLnBrk="0" latinLnBrk="0" hangingPunct="0">
              <a:lnSpc>
                <a:spcPct val="9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4pPr>
            <a:lvl5pPr marL="2057400" indent="-228600" algn="l" defTabSz="914400" rtl="0" eaLnBrk="0" latinLnBrk="0" hangingPunct="0">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9pPr>
          </a:lstStyle>
          <a:p>
            <a:pPr marL="0" indent="0" algn="ctr" eaLnBrk="1" hangingPunct="1">
              <a:buNone/>
            </a:pPr>
            <a:r>
              <a:rPr lang="en-US" altLang="en-US" sz="3200" b="1" dirty="0">
                <a:latin typeface="Calibri" panose="020F0502020204030204" pitchFamily="34" charset="0"/>
                <a:ea typeface="Calibri" panose="020F0502020204030204" pitchFamily="34" charset="0"/>
                <a:cs typeface="Times New Roman" panose="02020603050405020304" pitchFamily="18" charset="0"/>
              </a:rPr>
              <a:t>Navigating SPEDPro</a:t>
            </a:r>
          </a:p>
        </p:txBody>
      </p:sp>
      <p:cxnSp>
        <p:nvCxnSpPr>
          <p:cNvPr id="6" name="Straight Connector 5">
            <a:extLst>
              <a:ext uri="{FF2B5EF4-FFF2-40B4-BE49-F238E27FC236}">
                <a16:creationId xmlns:a16="http://schemas.microsoft.com/office/drawing/2014/main" id="{91CD0C60-96A6-4E24-B307-3CAA84937646}"/>
              </a:ext>
            </a:extLst>
          </p:cNvPr>
          <p:cNvCxnSpPr/>
          <p:nvPr/>
        </p:nvCxnSpPr>
        <p:spPr>
          <a:xfrm>
            <a:off x="9534399" y="2492477"/>
            <a:ext cx="227905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1946A08-3B0F-4964-A503-9611F80C67A2}"/>
              </a:ext>
            </a:extLst>
          </p:cNvPr>
          <p:cNvCxnSpPr/>
          <p:nvPr/>
        </p:nvCxnSpPr>
        <p:spPr>
          <a:xfrm>
            <a:off x="9534399" y="3537155"/>
            <a:ext cx="227905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BAE11A3-6B4A-469B-99D4-34024BE920D7}"/>
              </a:ext>
            </a:extLst>
          </p:cNvPr>
          <p:cNvCxnSpPr/>
          <p:nvPr/>
        </p:nvCxnSpPr>
        <p:spPr>
          <a:xfrm>
            <a:off x="9534399" y="4478594"/>
            <a:ext cx="227905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D7047D-B426-43B9-ACFF-4889E4F0AC3D}"/>
              </a:ext>
            </a:extLst>
          </p:cNvPr>
          <p:cNvCxnSpPr/>
          <p:nvPr/>
        </p:nvCxnSpPr>
        <p:spPr>
          <a:xfrm>
            <a:off x="9534399" y="5147187"/>
            <a:ext cx="227905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66D0803-7F80-4E74-A23C-39955E08AE6F}"/>
              </a:ext>
            </a:extLst>
          </p:cNvPr>
          <p:cNvCxnSpPr/>
          <p:nvPr/>
        </p:nvCxnSpPr>
        <p:spPr>
          <a:xfrm>
            <a:off x="9748684" y="6376219"/>
            <a:ext cx="227905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107542"/>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ite Template" id="{3F6FE892-DA12-4C81-AA5A-446CD67FAB0A}" vid="{65E85907-513D-47EC-BC1E-D81300383C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989B36-3905-4D71-9AD1-EDCFAD04EC31}">
  <ds:schemaRefs>
    <ds:schemaRef ds:uri="http://purl.org/dc/elements/1.1/"/>
    <ds:schemaRef ds:uri="http://schemas.microsoft.com/office/2006/documentManagement/types"/>
    <ds:schemaRef ds:uri="http://www.w3.org/XML/1998/namespace"/>
    <ds:schemaRef ds:uri="http://purl.org/dc/dcmitype/"/>
    <ds:schemaRef ds:uri="http://purl.org/dc/terms/"/>
    <ds:schemaRef ds:uri="http://schemas.microsoft.com/office/2006/metadata/properties"/>
    <ds:schemaRef ds:uri="6c663d95-8238-4b2d-b922-a74f82e5df6f"/>
    <ds:schemaRef ds:uri="http://schemas.openxmlformats.org/package/2006/metadata/core-properties"/>
    <ds:schemaRef ds:uri="http://schemas.microsoft.com/office/infopath/2007/PartnerControls"/>
    <ds:schemaRef ds:uri="d5501a87-0b31-43b9-bb13-8dd2b743a206"/>
  </ds:schemaRefs>
</ds:datastoreItem>
</file>

<file path=customXml/itemProps3.xml><?xml version="1.0" encoding="utf-8"?>
<ds:datastoreItem xmlns:ds="http://schemas.openxmlformats.org/officeDocument/2006/customXml" ds:itemID="{4445BADF-2F2F-4D81-ACB9-DB6A1A4D4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5487</TotalTime>
  <Words>802</Words>
  <Application>Microsoft Office PowerPoint</Application>
  <PresentationFormat>Widescreen</PresentationFormat>
  <Paragraphs>119</Paragraphs>
  <Slides>9</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Calibri</vt:lpstr>
      <vt:lpstr>Open Sans Semibold</vt:lpstr>
      <vt:lpstr>Open Sans Light</vt:lpstr>
      <vt:lpstr>Arial</vt:lpstr>
      <vt:lpstr>Custom Design</vt:lpstr>
      <vt:lpstr>1_Custom Design</vt:lpstr>
      <vt:lpstr>2021 MIS Workshop Exercise</vt:lpstr>
      <vt:lpstr>K time Approval</vt:lpstr>
      <vt:lpstr>K time Approval</vt:lpstr>
      <vt:lpstr>K Time Exercise</vt:lpstr>
      <vt:lpstr>K Time Exercise</vt:lpstr>
      <vt:lpstr>Know the Directory Information</vt:lpstr>
      <vt:lpstr>Student Davy Jones requires homebound services per his IEP.  The provider listed “P” - homebound services at Taft elementary.  This is triggering verification 0004.   How do I resolve the verification?</vt:lpstr>
      <vt:lpstr>Scavenger Hunt</vt:lpstr>
      <vt:lpstr>Scavenger Hunt</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Timothy Berens</cp:lastModifiedBy>
  <cp:revision>42</cp:revision>
  <cp:lastPrinted>2020-06-19T21:16:28Z</cp:lastPrinted>
  <dcterms:created xsi:type="dcterms:W3CDTF">2017-11-21T21:33:09Z</dcterms:created>
  <dcterms:modified xsi:type="dcterms:W3CDTF">2020-06-19T21:16:49Z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